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7" r:id="rId10"/>
    <p:sldId id="268" r:id="rId11"/>
    <p:sldId id="269" r:id="rId12"/>
    <p:sldId id="264" r:id="rId13"/>
    <p:sldId id="265" r:id="rId14"/>
    <p:sldId id="266" r:id="rId15"/>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23EE6-01DE-4E48-93BE-7133C1606466}" v="1" dt="2024-02-26T09:03:28.2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2" d="100"/>
          <a:sy n="52" d="100"/>
        </p:scale>
        <p:origin x="8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 Varma" userId="d41cb37b9af96de3" providerId="LiveId" clId="{6CB23EE6-01DE-4E48-93BE-7133C1606466}"/>
    <pc:docChg chg="custSel addSld delSld modSld">
      <pc:chgData name="Raj Varma" userId="d41cb37b9af96de3" providerId="LiveId" clId="{6CB23EE6-01DE-4E48-93BE-7133C1606466}" dt="2024-02-26T09:03:59.903" v="14" actId="14100"/>
      <pc:docMkLst>
        <pc:docMk/>
      </pc:docMkLst>
      <pc:sldChg chg="delSp modSp mod">
        <pc:chgData name="Raj Varma" userId="d41cb37b9af96de3" providerId="LiveId" clId="{6CB23EE6-01DE-4E48-93BE-7133C1606466}" dt="2024-02-26T09:02:26.255" v="10" actId="14100"/>
        <pc:sldMkLst>
          <pc:docMk/>
          <pc:sldMk cId="0" sldId="256"/>
        </pc:sldMkLst>
        <pc:spChg chg="mod">
          <ac:chgData name="Raj Varma" userId="d41cb37b9af96de3" providerId="LiveId" clId="{6CB23EE6-01DE-4E48-93BE-7133C1606466}" dt="2024-02-26T09:02:26.255" v="10" actId="14100"/>
          <ac:spMkLst>
            <pc:docMk/>
            <pc:sldMk cId="0" sldId="256"/>
            <ac:spMk id="6" creationId="{00000000-0000-0000-0000-000000000000}"/>
          </ac:spMkLst>
        </pc:spChg>
        <pc:spChg chg="del">
          <ac:chgData name="Raj Varma" userId="d41cb37b9af96de3" providerId="LiveId" clId="{6CB23EE6-01DE-4E48-93BE-7133C1606466}" dt="2024-02-26T09:01:34.364" v="1" actId="478"/>
          <ac:spMkLst>
            <pc:docMk/>
            <pc:sldMk cId="0" sldId="256"/>
            <ac:spMk id="7" creationId="{00000000-0000-0000-0000-000000000000}"/>
          </ac:spMkLst>
        </pc:spChg>
        <pc:spChg chg="del">
          <ac:chgData name="Raj Varma" userId="d41cb37b9af96de3" providerId="LiveId" clId="{6CB23EE6-01DE-4E48-93BE-7133C1606466}" dt="2024-02-26T09:01:32.752" v="0" actId="478"/>
          <ac:spMkLst>
            <pc:docMk/>
            <pc:sldMk cId="0" sldId="256"/>
            <ac:spMk id="9" creationId="{00000000-0000-0000-0000-000000000000}"/>
          </ac:spMkLst>
        </pc:spChg>
        <pc:picChg chg="del">
          <ac:chgData name="Raj Varma" userId="d41cb37b9af96de3" providerId="LiveId" clId="{6CB23EE6-01DE-4E48-93BE-7133C1606466}" dt="2024-02-26T09:01:36.446" v="2" actId="478"/>
          <ac:picMkLst>
            <pc:docMk/>
            <pc:sldMk cId="0" sldId="256"/>
            <ac:picMk id="8" creationId="{00000000-0000-0000-0000-000000000000}"/>
          </ac:picMkLst>
        </pc:picChg>
      </pc:sldChg>
      <pc:sldChg chg="modSp mod">
        <pc:chgData name="Raj Varma" userId="d41cb37b9af96de3" providerId="LiveId" clId="{6CB23EE6-01DE-4E48-93BE-7133C1606466}" dt="2024-02-26T09:03:59.903" v="14" actId="14100"/>
        <pc:sldMkLst>
          <pc:docMk/>
          <pc:sldMk cId="0" sldId="265"/>
        </pc:sldMkLst>
        <pc:spChg chg="mod">
          <ac:chgData name="Raj Varma" userId="d41cb37b9af96de3" providerId="LiveId" clId="{6CB23EE6-01DE-4E48-93BE-7133C1606466}" dt="2024-02-26T09:03:59.903" v="14" actId="14100"/>
          <ac:spMkLst>
            <pc:docMk/>
            <pc:sldMk cId="0" sldId="265"/>
            <ac:spMk id="10" creationId="{00000000-0000-0000-0000-000000000000}"/>
          </ac:spMkLst>
        </pc:spChg>
      </pc:sldChg>
      <pc:sldChg chg="modSp mod">
        <pc:chgData name="Raj Varma" userId="d41cb37b9af96de3" providerId="LiveId" clId="{6CB23EE6-01DE-4E48-93BE-7133C1606466}" dt="2024-02-26T09:03:43.868" v="13" actId="255"/>
        <pc:sldMkLst>
          <pc:docMk/>
          <pc:sldMk cId="0" sldId="266"/>
        </pc:sldMkLst>
        <pc:spChg chg="mod">
          <ac:chgData name="Raj Varma" userId="d41cb37b9af96de3" providerId="LiveId" clId="{6CB23EE6-01DE-4E48-93BE-7133C1606466}" dt="2024-02-26T09:03:43.868" v="13" actId="255"/>
          <ac:spMkLst>
            <pc:docMk/>
            <pc:sldMk cId="0" sldId="266"/>
            <ac:spMk id="6" creationId="{00000000-0000-0000-0000-000000000000}"/>
          </ac:spMkLst>
        </pc:spChg>
      </pc:sldChg>
      <pc:sldChg chg="del">
        <pc:chgData name="Raj Varma" userId="d41cb37b9af96de3" providerId="LiveId" clId="{6CB23EE6-01DE-4E48-93BE-7133C1606466}" dt="2024-02-26T09:03:24.897" v="11" actId="2696"/>
        <pc:sldMkLst>
          <pc:docMk/>
          <pc:sldMk cId="0" sldId="267"/>
        </pc:sldMkLst>
      </pc:sldChg>
      <pc:sldChg chg="add">
        <pc:chgData name="Raj Varma" userId="d41cb37b9af96de3" providerId="LiveId" clId="{6CB23EE6-01DE-4E48-93BE-7133C1606466}" dt="2024-02-26T09:03:28.200" v="12"/>
        <pc:sldMkLst>
          <pc:docMk/>
          <pc:sldMk cId="62643944" sldId="267"/>
        </pc:sldMkLst>
      </pc:sldChg>
      <pc:sldChg chg="del">
        <pc:chgData name="Raj Varma" userId="d41cb37b9af96de3" providerId="LiveId" clId="{6CB23EE6-01DE-4E48-93BE-7133C1606466}" dt="2024-02-26T09:03:24.897" v="11" actId="2696"/>
        <pc:sldMkLst>
          <pc:docMk/>
          <pc:sldMk cId="0" sldId="268"/>
        </pc:sldMkLst>
      </pc:sldChg>
      <pc:sldChg chg="add">
        <pc:chgData name="Raj Varma" userId="d41cb37b9af96de3" providerId="LiveId" clId="{6CB23EE6-01DE-4E48-93BE-7133C1606466}" dt="2024-02-26T09:03:28.200" v="12"/>
        <pc:sldMkLst>
          <pc:docMk/>
          <pc:sldMk cId="2195071317" sldId="268"/>
        </pc:sldMkLst>
      </pc:sldChg>
      <pc:sldChg chg="del">
        <pc:chgData name="Raj Varma" userId="d41cb37b9af96de3" providerId="LiveId" clId="{6CB23EE6-01DE-4E48-93BE-7133C1606466}" dt="2024-02-26T09:03:24.897" v="11" actId="2696"/>
        <pc:sldMkLst>
          <pc:docMk/>
          <pc:sldMk cId="0" sldId="269"/>
        </pc:sldMkLst>
      </pc:sldChg>
      <pc:sldChg chg="add">
        <pc:chgData name="Raj Varma" userId="d41cb37b9af96de3" providerId="LiveId" clId="{6CB23EE6-01DE-4E48-93BE-7133C1606466}" dt="2024-02-26T09:03:28.200" v="12"/>
        <pc:sldMkLst>
          <pc:docMk/>
          <pc:sldMk cId="2753827581"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8152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3114620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519784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625768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709136" y="822960"/>
            <a:ext cx="7725728" cy="2127409"/>
          </a:xfrm>
          <a:prstGeom prst="rect">
            <a:avLst/>
          </a:prstGeom>
          <a:noFill/>
          <a:ln/>
        </p:spPr>
        <p:txBody>
          <a:bodyPr wrap="square" rtlCol="0" anchor="t"/>
          <a:lstStyle/>
          <a:p>
            <a:pPr marL="0" indent="0">
              <a:lnSpc>
                <a:spcPts val="5584"/>
              </a:lnSpc>
              <a:buNone/>
            </a:pPr>
            <a:r>
              <a:rPr lang="en-US" sz="4467" b="1" dirty="0">
                <a:solidFill>
                  <a:srgbClr val="FFFFFF"/>
                </a:solidFill>
                <a:latin typeface="Nunito" pitchFamily="34" charset="0"/>
                <a:ea typeface="Nunito" pitchFamily="34" charset="-122"/>
                <a:cs typeface="Nunito" pitchFamily="34" charset="-120"/>
              </a:rPr>
              <a:t>Understanding the Convention on Biological Diversity</a:t>
            </a:r>
            <a:endParaRPr lang="en-US" sz="4467" dirty="0"/>
          </a:p>
        </p:txBody>
      </p:sp>
      <p:sp>
        <p:nvSpPr>
          <p:cNvPr id="6" name="Text 2"/>
          <p:cNvSpPr/>
          <p:nvPr/>
        </p:nvSpPr>
        <p:spPr>
          <a:xfrm>
            <a:off x="377190" y="3233976"/>
            <a:ext cx="8321040" cy="3629025"/>
          </a:xfrm>
          <a:prstGeom prst="rect">
            <a:avLst/>
          </a:prstGeom>
          <a:noFill/>
          <a:ln/>
        </p:spPr>
        <p:txBody>
          <a:bodyPr wrap="square" rtlCol="0" anchor="t"/>
          <a:lstStyle/>
          <a:p>
            <a:pPr marL="285750" indent="-285750">
              <a:lnSpc>
                <a:spcPts val="2382"/>
              </a:lnSpc>
              <a:buFont typeface="Arial" panose="020B0604020202020204" pitchFamily="34" charset="0"/>
              <a:buChar char="•"/>
            </a:pPr>
            <a:r>
              <a:rPr lang="en-US" dirty="0">
                <a:solidFill>
                  <a:srgbClr val="FFFFFF"/>
                </a:solidFill>
                <a:latin typeface="PT Sans" pitchFamily="34" charset="0"/>
                <a:ea typeface="PT Sans" pitchFamily="34" charset="-122"/>
                <a:cs typeface="PT Sans" pitchFamily="34" charset="-120"/>
              </a:rPr>
              <a:t>The Convention on Biological Diversity (CBD), created under the United Nations Environment Programme (UNEP), was introduced at the Earth Summit in Rio de Janeiro in June 1992 and came into effect on December 29, 1993. With 191 Parties by August 2008, the CBD is a legally binding framework that promotes the conservation of biological diversity, the sustainable use of its components, and the fair and equitable sharing of benefits from genetic resources.</a:t>
            </a:r>
          </a:p>
          <a:p>
            <a:pPr marL="285750" indent="-285750">
              <a:lnSpc>
                <a:spcPts val="2382"/>
              </a:lnSpc>
              <a:buFont typeface="Arial" panose="020B0604020202020204" pitchFamily="34" charset="0"/>
              <a:buChar char="•"/>
            </a:pPr>
            <a:r>
              <a:rPr lang="en-US" dirty="0">
                <a:solidFill>
                  <a:srgbClr val="FFFFFF"/>
                </a:solidFill>
                <a:latin typeface="PT Sans" pitchFamily="34" charset="0"/>
                <a:ea typeface="PT Sans" pitchFamily="34" charset="-122"/>
                <a:cs typeface="PT Sans" pitchFamily="34" charset="-120"/>
              </a:rPr>
              <a:t> It is a milestone in international law, affirming national sovereignty over natural resources and recognizing the conservation of biological diversity as a common concern of humankind and an integral part of the development process. </a:t>
            </a:r>
          </a:p>
          <a:p>
            <a:pPr marL="285750" indent="-285750">
              <a:lnSpc>
                <a:spcPts val="2382"/>
              </a:lnSpc>
              <a:buFont typeface="Arial" panose="020B0604020202020204" pitchFamily="34" charset="0"/>
              <a:buChar char="•"/>
            </a:pPr>
            <a:r>
              <a:rPr lang="en-US" dirty="0">
                <a:solidFill>
                  <a:srgbClr val="FFFFFF"/>
                </a:solidFill>
                <a:latin typeface="PT Sans" pitchFamily="34" charset="0"/>
                <a:ea typeface="PT Sans" pitchFamily="34" charset="-122"/>
                <a:cs typeface="PT Sans" pitchFamily="34" charset="-120"/>
              </a:rPr>
              <a:t>The CBD encompasses all ecosystems, species, and genetic resources, and addresses biotechnology, technology transfer and development, benefit-sharing, and biosafety, setting policies and obligations and organizing technical and financial cooperation. </a:t>
            </a:r>
          </a:p>
          <a:p>
            <a:pPr marL="285750" indent="-285750">
              <a:lnSpc>
                <a:spcPts val="2382"/>
              </a:lnSpc>
              <a:buFont typeface="Arial" panose="020B0604020202020204" pitchFamily="34" charset="0"/>
              <a:buChar char="•"/>
            </a:pPr>
            <a:r>
              <a:rPr lang="en-US" dirty="0">
                <a:solidFill>
                  <a:srgbClr val="FFFFFF"/>
                </a:solidFill>
                <a:latin typeface="PT Sans" pitchFamily="34" charset="0"/>
                <a:ea typeface="PT Sans" pitchFamily="34" charset="-122"/>
                <a:cs typeface="PT Sans" pitchFamily="34" charset="-120"/>
              </a:rPr>
              <a:t>However, implementation is at the national level, with responsibility resting on national governments.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00002E">
              <a:alpha val="80000"/>
            </a:srgbClr>
          </a:solidFill>
          <a:ln/>
        </p:spPr>
        <p:txBody>
          <a:bodyPr/>
          <a:lstStyle/>
          <a:p>
            <a:endParaRPr lang="en-IN"/>
          </a:p>
        </p:txBody>
      </p:sp>
      <p:sp>
        <p:nvSpPr>
          <p:cNvPr id="6" name="Text 2"/>
          <p:cNvSpPr/>
          <p:nvPr/>
        </p:nvSpPr>
        <p:spPr>
          <a:xfrm>
            <a:off x="2348389" y="3067883"/>
            <a:ext cx="7869912"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Sustainable Use of Biodiversity</a:t>
            </a:r>
            <a:endParaRPr lang="en-US" sz="4374" dirty="0"/>
          </a:p>
        </p:txBody>
      </p:sp>
      <p:sp>
        <p:nvSpPr>
          <p:cNvPr id="7" name="Text 3"/>
          <p:cNvSpPr/>
          <p:nvPr/>
        </p:nvSpPr>
        <p:spPr>
          <a:xfrm>
            <a:off x="2348389" y="4095512"/>
            <a:ext cx="9933503" cy="1066205"/>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The second objective of the CBD is the sustainable use of the components of biological diversity. This involves the responsible management and utilization of natural resources, ensuring that biodiversity continues to provide the necessary services and value to humanity without being depleted.</a:t>
            </a:r>
            <a:endParaRPr lang="en-US" sz="1750" dirty="0"/>
          </a:p>
        </p:txBody>
      </p:sp>
    </p:spTree>
    <p:extLst>
      <p:ext uri="{BB962C8B-B14F-4D97-AF65-F5344CB8AC3E}">
        <p14:creationId xmlns:p14="http://schemas.microsoft.com/office/powerpoint/2010/main" val="2195071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9144000" y="0"/>
            <a:ext cx="5486400" cy="8229600"/>
          </a:xfrm>
          <a:prstGeom prst="rect">
            <a:avLst/>
          </a:prstGeom>
        </p:spPr>
      </p:pic>
      <p:sp>
        <p:nvSpPr>
          <p:cNvPr id="5" name="Text 1"/>
          <p:cNvSpPr/>
          <p:nvPr/>
        </p:nvSpPr>
        <p:spPr>
          <a:xfrm>
            <a:off x="833199" y="2542937"/>
            <a:ext cx="7477601" cy="1388745"/>
          </a:xfrm>
          <a:prstGeom prst="rect">
            <a:avLst/>
          </a:prstGeom>
          <a:noFill/>
          <a:ln/>
        </p:spPr>
        <p:txBody>
          <a:bodyPr wrap="squar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Sharing of Benefits from Genetic Resources</a:t>
            </a:r>
            <a:endParaRPr lang="en-US" sz="4374" dirty="0"/>
          </a:p>
        </p:txBody>
      </p:sp>
      <p:sp>
        <p:nvSpPr>
          <p:cNvPr id="6" name="Text 2"/>
          <p:cNvSpPr/>
          <p:nvPr/>
        </p:nvSpPr>
        <p:spPr>
          <a:xfrm>
            <a:off x="833199" y="4264938"/>
            <a:ext cx="7477601"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The third objective of the CBD is the fair and equitable sharing of benefits arising from the utilization of genetic resources. This principle is crucial for fostering international cooperation and ensuring that all parties, especially those in developing countries, benefit from the use of genetic resources.</a:t>
            </a:r>
            <a:endParaRPr lang="en-US" sz="1750" dirty="0"/>
          </a:p>
        </p:txBody>
      </p:sp>
    </p:spTree>
    <p:extLst>
      <p:ext uri="{BB962C8B-B14F-4D97-AF65-F5344CB8AC3E}">
        <p14:creationId xmlns:p14="http://schemas.microsoft.com/office/powerpoint/2010/main" val="2753827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sp>
        <p:nvSpPr>
          <p:cNvPr id="4" name="Text 1"/>
          <p:cNvSpPr/>
          <p:nvPr/>
        </p:nvSpPr>
        <p:spPr>
          <a:xfrm>
            <a:off x="3088124" y="520184"/>
            <a:ext cx="6184582" cy="590907"/>
          </a:xfrm>
          <a:prstGeom prst="rect">
            <a:avLst/>
          </a:prstGeom>
          <a:noFill/>
          <a:ln/>
        </p:spPr>
        <p:txBody>
          <a:bodyPr wrap="none" rtlCol="0" anchor="t"/>
          <a:lstStyle/>
          <a:p>
            <a:pPr marL="0" indent="0">
              <a:lnSpc>
                <a:spcPts val="4653"/>
              </a:lnSpc>
              <a:buNone/>
            </a:pPr>
            <a:r>
              <a:rPr lang="en-US" sz="3723" b="1" dirty="0">
                <a:solidFill>
                  <a:srgbClr val="FFFFFF"/>
                </a:solidFill>
                <a:latin typeface="Nunito" pitchFamily="34" charset="0"/>
                <a:ea typeface="Nunito" pitchFamily="34" charset="-122"/>
                <a:cs typeface="Nunito" pitchFamily="34" charset="-120"/>
              </a:rPr>
              <a:t>Major Milestones of the CBD</a:t>
            </a:r>
            <a:endParaRPr lang="en-US" sz="3723" dirty="0"/>
          </a:p>
        </p:txBody>
      </p:sp>
      <p:sp>
        <p:nvSpPr>
          <p:cNvPr id="5" name="Shape 2"/>
          <p:cNvSpPr/>
          <p:nvPr/>
        </p:nvSpPr>
        <p:spPr>
          <a:xfrm>
            <a:off x="7303294" y="1489234"/>
            <a:ext cx="23574" cy="6220182"/>
          </a:xfrm>
          <a:prstGeom prst="rect">
            <a:avLst/>
          </a:prstGeom>
          <a:solidFill>
            <a:srgbClr val="262654"/>
          </a:solidFill>
          <a:ln/>
        </p:spPr>
        <p:txBody>
          <a:bodyPr/>
          <a:lstStyle/>
          <a:p>
            <a:endParaRPr lang="en-IN"/>
          </a:p>
        </p:txBody>
      </p:sp>
      <p:sp>
        <p:nvSpPr>
          <p:cNvPr id="6" name="Shape 3"/>
          <p:cNvSpPr/>
          <p:nvPr/>
        </p:nvSpPr>
        <p:spPr>
          <a:xfrm>
            <a:off x="6440507" y="2026801"/>
            <a:ext cx="661868" cy="23574"/>
          </a:xfrm>
          <a:prstGeom prst="rect">
            <a:avLst/>
          </a:prstGeom>
          <a:solidFill>
            <a:srgbClr val="F2B42D"/>
          </a:solidFill>
          <a:ln/>
        </p:spPr>
        <p:txBody>
          <a:bodyPr/>
          <a:lstStyle/>
          <a:p>
            <a:endParaRPr lang="en-IN"/>
          </a:p>
        </p:txBody>
      </p:sp>
      <p:sp>
        <p:nvSpPr>
          <p:cNvPr id="7" name="Shape 4"/>
          <p:cNvSpPr/>
          <p:nvPr/>
        </p:nvSpPr>
        <p:spPr>
          <a:xfrm>
            <a:off x="7102376" y="1825943"/>
            <a:ext cx="425410" cy="425410"/>
          </a:xfrm>
          <a:prstGeom prst="roundRect">
            <a:avLst>
              <a:gd name="adj" fmla="val 80015"/>
            </a:avLst>
          </a:prstGeom>
          <a:solidFill>
            <a:srgbClr val="00002E"/>
          </a:solidFill>
          <a:ln w="22860">
            <a:solidFill>
              <a:srgbClr val="F2B42D"/>
            </a:solidFill>
            <a:prstDash val="solid"/>
          </a:ln>
        </p:spPr>
        <p:txBody>
          <a:bodyPr/>
          <a:lstStyle/>
          <a:p>
            <a:endParaRPr lang="en-IN"/>
          </a:p>
        </p:txBody>
      </p:sp>
      <p:sp>
        <p:nvSpPr>
          <p:cNvPr id="8" name="Text 5"/>
          <p:cNvSpPr/>
          <p:nvPr/>
        </p:nvSpPr>
        <p:spPr>
          <a:xfrm>
            <a:off x="7229892" y="1861423"/>
            <a:ext cx="170259" cy="354449"/>
          </a:xfrm>
          <a:prstGeom prst="rect">
            <a:avLst/>
          </a:prstGeom>
          <a:noFill/>
          <a:ln/>
        </p:spPr>
        <p:txBody>
          <a:bodyPr wrap="none" rtlCol="0" anchor="t"/>
          <a:lstStyle/>
          <a:p>
            <a:pPr marL="0" indent="0" algn="ctr">
              <a:lnSpc>
                <a:spcPts val="2792"/>
              </a:lnSpc>
              <a:buNone/>
            </a:pPr>
            <a:r>
              <a:rPr lang="en-US" sz="2234" b="1" dirty="0">
                <a:solidFill>
                  <a:srgbClr val="F2B42D"/>
                </a:solidFill>
                <a:latin typeface="Nunito" pitchFamily="34" charset="0"/>
                <a:ea typeface="Nunito" pitchFamily="34" charset="-122"/>
                <a:cs typeface="Nunito" pitchFamily="34" charset="-120"/>
              </a:rPr>
              <a:t>1</a:t>
            </a:r>
            <a:endParaRPr lang="en-US" sz="2234" dirty="0"/>
          </a:p>
        </p:txBody>
      </p:sp>
      <p:sp>
        <p:nvSpPr>
          <p:cNvPr id="9" name="Text 6"/>
          <p:cNvSpPr/>
          <p:nvPr/>
        </p:nvSpPr>
        <p:spPr>
          <a:xfrm>
            <a:off x="3911322" y="1867376"/>
            <a:ext cx="2363748" cy="295394"/>
          </a:xfrm>
          <a:prstGeom prst="rect">
            <a:avLst/>
          </a:prstGeom>
          <a:noFill/>
          <a:ln/>
        </p:spPr>
        <p:txBody>
          <a:bodyPr wrap="none" rtlCol="0" anchor="t"/>
          <a:lstStyle/>
          <a:p>
            <a:pPr marL="0" indent="0" algn="r">
              <a:lnSpc>
                <a:spcPts val="2327"/>
              </a:lnSpc>
              <a:buNone/>
            </a:pPr>
            <a:r>
              <a:rPr lang="en-US" sz="1861" b="1" dirty="0">
                <a:solidFill>
                  <a:srgbClr val="F2B42D"/>
                </a:solidFill>
                <a:latin typeface="Nunito" pitchFamily="34" charset="0"/>
                <a:ea typeface="Nunito" pitchFamily="34" charset="-122"/>
                <a:cs typeface="Nunito" pitchFamily="34" charset="-120"/>
              </a:rPr>
              <a:t>2000</a:t>
            </a:r>
            <a:endParaRPr lang="en-US" sz="1861" dirty="0"/>
          </a:p>
        </p:txBody>
      </p:sp>
      <p:sp>
        <p:nvSpPr>
          <p:cNvPr id="10" name="Text 7"/>
          <p:cNvSpPr/>
          <p:nvPr/>
        </p:nvSpPr>
        <p:spPr>
          <a:xfrm>
            <a:off x="3088124" y="2276118"/>
            <a:ext cx="3186946" cy="1512094"/>
          </a:xfrm>
          <a:prstGeom prst="rect">
            <a:avLst/>
          </a:prstGeom>
          <a:noFill/>
          <a:ln/>
        </p:spPr>
        <p:txBody>
          <a:bodyPr wrap="square" rtlCol="0" anchor="t"/>
          <a:lstStyle/>
          <a:p>
            <a:pPr marL="0" indent="0" algn="r">
              <a:lnSpc>
                <a:spcPts val="2382"/>
              </a:lnSpc>
              <a:buNone/>
            </a:pPr>
            <a:r>
              <a:rPr lang="en-US" sz="1489" dirty="0">
                <a:solidFill>
                  <a:srgbClr val="FFFFFF"/>
                </a:solidFill>
                <a:latin typeface="PT Sans" pitchFamily="34" charset="0"/>
                <a:ea typeface="PT Sans" pitchFamily="34" charset="-122"/>
                <a:cs typeface="PT Sans" pitchFamily="34" charset="-120"/>
              </a:rPr>
              <a:t>Adoption of the Cartagena Protocol on Biosafety, establishing procedures for the safe transfer and use of genetically modified organisms. Over 170 countries have ratified it.</a:t>
            </a:r>
            <a:endParaRPr lang="en-US" sz="1489" dirty="0"/>
          </a:p>
        </p:txBody>
      </p:sp>
      <p:sp>
        <p:nvSpPr>
          <p:cNvPr id="11" name="Shape 8"/>
          <p:cNvSpPr/>
          <p:nvPr/>
        </p:nvSpPr>
        <p:spPr>
          <a:xfrm>
            <a:off x="7527786" y="2972276"/>
            <a:ext cx="661868" cy="23574"/>
          </a:xfrm>
          <a:prstGeom prst="rect">
            <a:avLst/>
          </a:prstGeom>
          <a:solidFill>
            <a:srgbClr val="D7425E"/>
          </a:solidFill>
          <a:ln/>
        </p:spPr>
        <p:txBody>
          <a:bodyPr/>
          <a:lstStyle/>
          <a:p>
            <a:endParaRPr lang="en-IN"/>
          </a:p>
        </p:txBody>
      </p:sp>
      <p:sp>
        <p:nvSpPr>
          <p:cNvPr id="12" name="Shape 9"/>
          <p:cNvSpPr/>
          <p:nvPr/>
        </p:nvSpPr>
        <p:spPr>
          <a:xfrm>
            <a:off x="7102376" y="2771418"/>
            <a:ext cx="425410" cy="425410"/>
          </a:xfrm>
          <a:prstGeom prst="roundRect">
            <a:avLst>
              <a:gd name="adj" fmla="val 80015"/>
            </a:avLst>
          </a:prstGeom>
          <a:solidFill>
            <a:srgbClr val="00002E"/>
          </a:solidFill>
          <a:ln w="22860">
            <a:solidFill>
              <a:srgbClr val="D7425E"/>
            </a:solidFill>
            <a:prstDash val="solid"/>
          </a:ln>
        </p:spPr>
        <p:txBody>
          <a:bodyPr/>
          <a:lstStyle/>
          <a:p>
            <a:endParaRPr lang="en-IN"/>
          </a:p>
        </p:txBody>
      </p:sp>
      <p:sp>
        <p:nvSpPr>
          <p:cNvPr id="13" name="Text 10"/>
          <p:cNvSpPr/>
          <p:nvPr/>
        </p:nvSpPr>
        <p:spPr>
          <a:xfrm>
            <a:off x="7229892" y="2806898"/>
            <a:ext cx="170259" cy="354449"/>
          </a:xfrm>
          <a:prstGeom prst="rect">
            <a:avLst/>
          </a:prstGeom>
          <a:noFill/>
          <a:ln/>
        </p:spPr>
        <p:txBody>
          <a:bodyPr wrap="none" rtlCol="0" anchor="t"/>
          <a:lstStyle/>
          <a:p>
            <a:pPr marL="0" indent="0" algn="ctr">
              <a:lnSpc>
                <a:spcPts val="2792"/>
              </a:lnSpc>
              <a:buNone/>
            </a:pPr>
            <a:r>
              <a:rPr lang="en-US" sz="2234" b="1" dirty="0">
                <a:solidFill>
                  <a:srgbClr val="D7425E"/>
                </a:solidFill>
                <a:latin typeface="Nunito" pitchFamily="34" charset="0"/>
                <a:ea typeface="Nunito" pitchFamily="34" charset="-122"/>
                <a:cs typeface="Nunito" pitchFamily="34" charset="-120"/>
              </a:rPr>
              <a:t>2</a:t>
            </a:r>
            <a:endParaRPr lang="en-US" sz="2234" dirty="0"/>
          </a:p>
        </p:txBody>
      </p:sp>
      <p:sp>
        <p:nvSpPr>
          <p:cNvPr id="14" name="Text 11"/>
          <p:cNvSpPr/>
          <p:nvPr/>
        </p:nvSpPr>
        <p:spPr>
          <a:xfrm>
            <a:off x="8355092" y="2812852"/>
            <a:ext cx="2363748" cy="295394"/>
          </a:xfrm>
          <a:prstGeom prst="rect">
            <a:avLst/>
          </a:prstGeom>
          <a:noFill/>
          <a:ln/>
        </p:spPr>
        <p:txBody>
          <a:bodyPr wrap="none" rtlCol="0" anchor="t"/>
          <a:lstStyle/>
          <a:p>
            <a:pPr marL="0" indent="0" algn="l">
              <a:lnSpc>
                <a:spcPts val="2327"/>
              </a:lnSpc>
              <a:buNone/>
            </a:pPr>
            <a:r>
              <a:rPr lang="en-US" sz="1861" b="1" dirty="0">
                <a:solidFill>
                  <a:srgbClr val="D7425E"/>
                </a:solidFill>
                <a:latin typeface="Nunito" pitchFamily="34" charset="0"/>
                <a:ea typeface="Nunito" pitchFamily="34" charset="-122"/>
                <a:cs typeface="Nunito" pitchFamily="34" charset="-120"/>
              </a:rPr>
              <a:t>2010</a:t>
            </a:r>
            <a:endParaRPr lang="en-US" sz="1861" dirty="0"/>
          </a:p>
        </p:txBody>
      </p:sp>
      <p:sp>
        <p:nvSpPr>
          <p:cNvPr id="15" name="Text 12"/>
          <p:cNvSpPr/>
          <p:nvPr/>
        </p:nvSpPr>
        <p:spPr>
          <a:xfrm>
            <a:off x="8355092" y="3221593"/>
            <a:ext cx="3187065" cy="1512094"/>
          </a:xfrm>
          <a:prstGeom prst="rect">
            <a:avLst/>
          </a:prstGeom>
          <a:noFill/>
          <a:ln/>
        </p:spPr>
        <p:txBody>
          <a:bodyPr wrap="square" rtlCol="0" anchor="t"/>
          <a:lstStyle/>
          <a:p>
            <a:pPr marL="0" indent="0" algn="l">
              <a:lnSpc>
                <a:spcPts val="2382"/>
              </a:lnSpc>
              <a:buNone/>
            </a:pPr>
            <a:r>
              <a:rPr lang="en-US" sz="1489" dirty="0">
                <a:solidFill>
                  <a:srgbClr val="FFFFFF"/>
                </a:solidFill>
                <a:latin typeface="PT Sans" pitchFamily="34" charset="0"/>
                <a:ea typeface="PT Sans" pitchFamily="34" charset="-122"/>
                <a:cs typeface="PT Sans" pitchFamily="34" charset="-120"/>
              </a:rPr>
              <a:t>Nagoya Protocol on Access to Genetic Resources enters into force, aiming to equitably share benefits from commercial use and deter unauthorized access.</a:t>
            </a:r>
            <a:endParaRPr lang="en-US" sz="1489" dirty="0"/>
          </a:p>
        </p:txBody>
      </p:sp>
      <p:sp>
        <p:nvSpPr>
          <p:cNvPr id="16" name="Shape 13"/>
          <p:cNvSpPr/>
          <p:nvPr/>
        </p:nvSpPr>
        <p:spPr>
          <a:xfrm>
            <a:off x="6440507" y="4514850"/>
            <a:ext cx="661868" cy="23574"/>
          </a:xfrm>
          <a:prstGeom prst="rect">
            <a:avLst/>
          </a:prstGeom>
          <a:solidFill>
            <a:srgbClr val="DD785E"/>
          </a:solidFill>
          <a:ln/>
        </p:spPr>
        <p:txBody>
          <a:bodyPr/>
          <a:lstStyle/>
          <a:p>
            <a:endParaRPr lang="en-IN"/>
          </a:p>
        </p:txBody>
      </p:sp>
      <p:sp>
        <p:nvSpPr>
          <p:cNvPr id="17" name="Shape 14"/>
          <p:cNvSpPr/>
          <p:nvPr/>
        </p:nvSpPr>
        <p:spPr>
          <a:xfrm>
            <a:off x="7102376" y="4313992"/>
            <a:ext cx="425410" cy="425410"/>
          </a:xfrm>
          <a:prstGeom prst="roundRect">
            <a:avLst>
              <a:gd name="adj" fmla="val 80015"/>
            </a:avLst>
          </a:prstGeom>
          <a:solidFill>
            <a:srgbClr val="00002E"/>
          </a:solidFill>
          <a:ln w="22860">
            <a:solidFill>
              <a:srgbClr val="DD785E"/>
            </a:solidFill>
            <a:prstDash val="solid"/>
          </a:ln>
        </p:spPr>
        <p:txBody>
          <a:bodyPr/>
          <a:lstStyle/>
          <a:p>
            <a:endParaRPr lang="en-IN"/>
          </a:p>
        </p:txBody>
      </p:sp>
      <p:sp>
        <p:nvSpPr>
          <p:cNvPr id="18" name="Text 15"/>
          <p:cNvSpPr/>
          <p:nvPr/>
        </p:nvSpPr>
        <p:spPr>
          <a:xfrm>
            <a:off x="7229892" y="4349472"/>
            <a:ext cx="170259" cy="354449"/>
          </a:xfrm>
          <a:prstGeom prst="rect">
            <a:avLst/>
          </a:prstGeom>
          <a:noFill/>
          <a:ln/>
        </p:spPr>
        <p:txBody>
          <a:bodyPr wrap="none" rtlCol="0" anchor="t"/>
          <a:lstStyle/>
          <a:p>
            <a:pPr marL="0" indent="0" algn="ctr">
              <a:lnSpc>
                <a:spcPts val="2792"/>
              </a:lnSpc>
              <a:buNone/>
            </a:pPr>
            <a:r>
              <a:rPr lang="en-US" sz="2234" b="1" dirty="0">
                <a:solidFill>
                  <a:srgbClr val="DD785E"/>
                </a:solidFill>
                <a:latin typeface="Nunito" pitchFamily="34" charset="0"/>
                <a:ea typeface="Nunito" pitchFamily="34" charset="-122"/>
                <a:cs typeface="Nunito" pitchFamily="34" charset="-120"/>
              </a:rPr>
              <a:t>3</a:t>
            </a:r>
            <a:endParaRPr lang="en-US" sz="2234" dirty="0"/>
          </a:p>
        </p:txBody>
      </p:sp>
      <p:sp>
        <p:nvSpPr>
          <p:cNvPr id="19" name="Text 16"/>
          <p:cNvSpPr/>
          <p:nvPr/>
        </p:nvSpPr>
        <p:spPr>
          <a:xfrm>
            <a:off x="3911322" y="4355425"/>
            <a:ext cx="2363748" cy="295394"/>
          </a:xfrm>
          <a:prstGeom prst="rect">
            <a:avLst/>
          </a:prstGeom>
          <a:noFill/>
          <a:ln/>
        </p:spPr>
        <p:txBody>
          <a:bodyPr wrap="none" rtlCol="0" anchor="t"/>
          <a:lstStyle/>
          <a:p>
            <a:pPr marL="0" indent="0" algn="r">
              <a:lnSpc>
                <a:spcPts val="2327"/>
              </a:lnSpc>
              <a:buNone/>
            </a:pPr>
            <a:r>
              <a:rPr lang="en-US" sz="1861" b="1" dirty="0">
                <a:solidFill>
                  <a:srgbClr val="DD785E"/>
                </a:solidFill>
                <a:latin typeface="Nunito" pitchFamily="34" charset="0"/>
                <a:ea typeface="Nunito" pitchFamily="34" charset="-122"/>
                <a:cs typeface="Nunito" pitchFamily="34" charset="-120"/>
              </a:rPr>
              <a:t>2010</a:t>
            </a:r>
            <a:endParaRPr lang="en-US" sz="1861" dirty="0"/>
          </a:p>
        </p:txBody>
      </p:sp>
      <p:sp>
        <p:nvSpPr>
          <p:cNvPr id="20" name="Text 17"/>
          <p:cNvSpPr/>
          <p:nvPr/>
        </p:nvSpPr>
        <p:spPr>
          <a:xfrm>
            <a:off x="3088124" y="4764167"/>
            <a:ext cx="3186946" cy="1209675"/>
          </a:xfrm>
          <a:prstGeom prst="rect">
            <a:avLst/>
          </a:prstGeom>
          <a:noFill/>
          <a:ln/>
        </p:spPr>
        <p:txBody>
          <a:bodyPr wrap="square" rtlCol="0" anchor="t"/>
          <a:lstStyle/>
          <a:p>
            <a:pPr marL="0" indent="0" algn="r">
              <a:lnSpc>
                <a:spcPts val="2382"/>
              </a:lnSpc>
              <a:buNone/>
            </a:pPr>
            <a:r>
              <a:rPr lang="en-US" sz="1489" dirty="0">
                <a:solidFill>
                  <a:srgbClr val="FFFFFF"/>
                </a:solidFill>
                <a:latin typeface="PT Sans" pitchFamily="34" charset="0"/>
                <a:ea typeface="PT Sans" pitchFamily="34" charset="-122"/>
                <a:cs typeface="PT Sans" pitchFamily="34" charset="-120"/>
              </a:rPr>
              <a:t>Aichi Targets adopted at COP10, setting 20 measurable biodiversity reduction targets for 2020, most of which were missed by the target year.</a:t>
            </a:r>
            <a:endParaRPr lang="en-US" sz="1489" dirty="0"/>
          </a:p>
        </p:txBody>
      </p:sp>
      <p:sp>
        <p:nvSpPr>
          <p:cNvPr id="21" name="Shape 18"/>
          <p:cNvSpPr/>
          <p:nvPr/>
        </p:nvSpPr>
        <p:spPr>
          <a:xfrm>
            <a:off x="7527786" y="5758934"/>
            <a:ext cx="661868" cy="23574"/>
          </a:xfrm>
          <a:prstGeom prst="rect">
            <a:avLst/>
          </a:prstGeom>
          <a:solidFill>
            <a:srgbClr val="48A8E2"/>
          </a:solidFill>
          <a:ln/>
        </p:spPr>
        <p:txBody>
          <a:bodyPr/>
          <a:lstStyle/>
          <a:p>
            <a:endParaRPr lang="en-IN"/>
          </a:p>
        </p:txBody>
      </p:sp>
      <p:sp>
        <p:nvSpPr>
          <p:cNvPr id="22" name="Shape 19"/>
          <p:cNvSpPr/>
          <p:nvPr/>
        </p:nvSpPr>
        <p:spPr>
          <a:xfrm>
            <a:off x="7102376" y="5558076"/>
            <a:ext cx="425410" cy="425410"/>
          </a:xfrm>
          <a:prstGeom prst="roundRect">
            <a:avLst>
              <a:gd name="adj" fmla="val 80015"/>
            </a:avLst>
          </a:prstGeom>
          <a:solidFill>
            <a:srgbClr val="00002E"/>
          </a:solidFill>
          <a:ln w="22860">
            <a:solidFill>
              <a:srgbClr val="48A8E2"/>
            </a:solidFill>
            <a:prstDash val="solid"/>
          </a:ln>
        </p:spPr>
        <p:txBody>
          <a:bodyPr/>
          <a:lstStyle/>
          <a:p>
            <a:endParaRPr lang="en-IN"/>
          </a:p>
        </p:txBody>
      </p:sp>
      <p:sp>
        <p:nvSpPr>
          <p:cNvPr id="23" name="Text 20"/>
          <p:cNvSpPr/>
          <p:nvPr/>
        </p:nvSpPr>
        <p:spPr>
          <a:xfrm>
            <a:off x="7229892" y="5593556"/>
            <a:ext cx="170259" cy="354449"/>
          </a:xfrm>
          <a:prstGeom prst="rect">
            <a:avLst/>
          </a:prstGeom>
          <a:noFill/>
          <a:ln/>
        </p:spPr>
        <p:txBody>
          <a:bodyPr wrap="none" rtlCol="0" anchor="t"/>
          <a:lstStyle/>
          <a:p>
            <a:pPr marL="0" indent="0" algn="ctr">
              <a:lnSpc>
                <a:spcPts val="2792"/>
              </a:lnSpc>
              <a:buNone/>
            </a:pPr>
            <a:r>
              <a:rPr lang="en-US" sz="2234" b="1" dirty="0">
                <a:solidFill>
                  <a:srgbClr val="48A8E2"/>
                </a:solidFill>
                <a:latin typeface="Nunito" pitchFamily="34" charset="0"/>
                <a:ea typeface="Nunito" pitchFamily="34" charset="-122"/>
                <a:cs typeface="Nunito" pitchFamily="34" charset="-120"/>
              </a:rPr>
              <a:t>4</a:t>
            </a:r>
            <a:endParaRPr lang="en-US" sz="2234" dirty="0"/>
          </a:p>
        </p:txBody>
      </p:sp>
      <p:sp>
        <p:nvSpPr>
          <p:cNvPr id="24" name="Text 21"/>
          <p:cNvSpPr/>
          <p:nvPr/>
        </p:nvSpPr>
        <p:spPr>
          <a:xfrm>
            <a:off x="8355092" y="5599509"/>
            <a:ext cx="2363748" cy="295394"/>
          </a:xfrm>
          <a:prstGeom prst="rect">
            <a:avLst/>
          </a:prstGeom>
          <a:noFill/>
          <a:ln/>
        </p:spPr>
        <p:txBody>
          <a:bodyPr wrap="none" rtlCol="0" anchor="t"/>
          <a:lstStyle/>
          <a:p>
            <a:pPr marL="0" indent="0" algn="l">
              <a:lnSpc>
                <a:spcPts val="2327"/>
              </a:lnSpc>
              <a:buNone/>
            </a:pPr>
            <a:r>
              <a:rPr lang="en-US" sz="1861" b="1" dirty="0">
                <a:solidFill>
                  <a:srgbClr val="48A8E2"/>
                </a:solidFill>
                <a:latin typeface="Nunito" pitchFamily="34" charset="0"/>
                <a:ea typeface="Nunito" pitchFamily="34" charset="-122"/>
                <a:cs typeface="Nunito" pitchFamily="34" charset="-120"/>
              </a:rPr>
              <a:t>2021</a:t>
            </a:r>
            <a:endParaRPr lang="en-US" sz="1861" dirty="0"/>
          </a:p>
        </p:txBody>
      </p:sp>
      <p:sp>
        <p:nvSpPr>
          <p:cNvPr id="25" name="Text 22"/>
          <p:cNvSpPr/>
          <p:nvPr/>
        </p:nvSpPr>
        <p:spPr>
          <a:xfrm>
            <a:off x="8355092" y="6008251"/>
            <a:ext cx="3187065" cy="1512094"/>
          </a:xfrm>
          <a:prstGeom prst="rect">
            <a:avLst/>
          </a:prstGeom>
          <a:noFill/>
          <a:ln/>
        </p:spPr>
        <p:txBody>
          <a:bodyPr wrap="square" rtlCol="0" anchor="t"/>
          <a:lstStyle/>
          <a:p>
            <a:pPr marL="0" indent="0" algn="l">
              <a:lnSpc>
                <a:spcPts val="2382"/>
              </a:lnSpc>
              <a:buNone/>
            </a:pPr>
            <a:r>
              <a:rPr lang="en-US" sz="1489" dirty="0">
                <a:solidFill>
                  <a:srgbClr val="FFFFFF"/>
                </a:solidFill>
                <a:latin typeface="PT Sans" pitchFamily="34" charset="0"/>
                <a:ea typeface="PT Sans" pitchFamily="34" charset="-122"/>
                <a:cs typeface="PT Sans" pitchFamily="34" charset="-120"/>
              </a:rPr>
              <a:t>Glasgow Leaders' Declaration where most countries recommitted to the CBD’s goals and negotiating a strong Global Biodiversity Framework deal by COP15 in 2022.</a:t>
            </a:r>
            <a:endParaRPr lang="en-US" sz="1489"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sp>
        <p:nvSpPr>
          <p:cNvPr id="4" name="Text 1"/>
          <p:cNvSpPr/>
          <p:nvPr/>
        </p:nvSpPr>
        <p:spPr>
          <a:xfrm>
            <a:off x="2348389" y="1042273"/>
            <a:ext cx="6820138"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Key Takeaways and Impact</a:t>
            </a:r>
            <a:endParaRPr lang="en-US" sz="4374" dirty="0"/>
          </a:p>
        </p:txBody>
      </p:sp>
      <p:sp>
        <p:nvSpPr>
          <p:cNvPr id="5" name="Shape 2"/>
          <p:cNvSpPr/>
          <p:nvPr/>
        </p:nvSpPr>
        <p:spPr>
          <a:xfrm>
            <a:off x="2348389" y="2180987"/>
            <a:ext cx="4855726" cy="2392085"/>
          </a:xfrm>
          <a:prstGeom prst="roundRect">
            <a:avLst>
              <a:gd name="adj" fmla="val 16720"/>
            </a:avLst>
          </a:prstGeom>
          <a:solidFill>
            <a:srgbClr val="00002E"/>
          </a:solidFill>
          <a:ln w="22860">
            <a:solidFill>
              <a:srgbClr val="F2B42D"/>
            </a:solidFill>
            <a:prstDash val="solid"/>
          </a:ln>
        </p:spPr>
        <p:txBody>
          <a:bodyPr/>
          <a:lstStyle/>
          <a:p>
            <a:endParaRPr lang="en-IN"/>
          </a:p>
        </p:txBody>
      </p:sp>
      <p:sp>
        <p:nvSpPr>
          <p:cNvPr id="6" name="Text 3"/>
          <p:cNvSpPr/>
          <p:nvPr/>
        </p:nvSpPr>
        <p:spPr>
          <a:xfrm>
            <a:off x="2593419" y="2426018"/>
            <a:ext cx="2777490" cy="347186"/>
          </a:xfrm>
          <a:prstGeom prst="rect">
            <a:avLst/>
          </a:prstGeom>
          <a:noFill/>
          <a:ln/>
        </p:spPr>
        <p:txBody>
          <a:bodyPr wrap="none" rtlCol="0" anchor="t"/>
          <a:lstStyle/>
          <a:p>
            <a:pPr marL="0" indent="0">
              <a:lnSpc>
                <a:spcPts val="2734"/>
              </a:lnSpc>
              <a:buNone/>
            </a:pPr>
            <a:r>
              <a:rPr lang="en-US" sz="2187" b="1" dirty="0">
                <a:solidFill>
                  <a:srgbClr val="F2B42D"/>
                </a:solidFill>
                <a:latin typeface="Nunito" pitchFamily="34" charset="0"/>
                <a:ea typeface="Nunito" pitchFamily="34" charset="-122"/>
                <a:cs typeface="Nunito" pitchFamily="34" charset="-120"/>
              </a:rPr>
              <a:t>Global Consensus</a:t>
            </a:r>
            <a:endParaRPr lang="en-US" sz="2187" dirty="0"/>
          </a:p>
        </p:txBody>
      </p:sp>
      <p:sp>
        <p:nvSpPr>
          <p:cNvPr id="7" name="Text 4"/>
          <p:cNvSpPr/>
          <p:nvPr/>
        </p:nvSpPr>
        <p:spPr>
          <a:xfrm>
            <a:off x="2593419" y="2906435"/>
            <a:ext cx="4365665"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The CBD has been signed by 193 countries, reflecting a nearly universal consensus on the importance of cooperation to reduce biodiversity loss.</a:t>
            </a:r>
            <a:endParaRPr lang="en-US" sz="1750" dirty="0"/>
          </a:p>
        </p:txBody>
      </p:sp>
      <p:sp>
        <p:nvSpPr>
          <p:cNvPr id="8" name="Shape 5"/>
          <p:cNvSpPr/>
          <p:nvPr/>
        </p:nvSpPr>
        <p:spPr>
          <a:xfrm>
            <a:off x="7426285" y="2180987"/>
            <a:ext cx="4855726" cy="2392085"/>
          </a:xfrm>
          <a:prstGeom prst="roundRect">
            <a:avLst>
              <a:gd name="adj" fmla="val 16720"/>
            </a:avLst>
          </a:prstGeom>
          <a:solidFill>
            <a:srgbClr val="00002E"/>
          </a:solidFill>
          <a:ln w="22860">
            <a:solidFill>
              <a:srgbClr val="D7425E"/>
            </a:solidFill>
            <a:prstDash val="solid"/>
          </a:ln>
        </p:spPr>
        <p:txBody>
          <a:bodyPr/>
          <a:lstStyle/>
          <a:p>
            <a:endParaRPr lang="en-IN"/>
          </a:p>
        </p:txBody>
      </p:sp>
      <p:sp>
        <p:nvSpPr>
          <p:cNvPr id="9" name="Text 6"/>
          <p:cNvSpPr/>
          <p:nvPr/>
        </p:nvSpPr>
        <p:spPr>
          <a:xfrm>
            <a:off x="7671316" y="2426018"/>
            <a:ext cx="2777490" cy="347186"/>
          </a:xfrm>
          <a:prstGeom prst="rect">
            <a:avLst/>
          </a:prstGeom>
          <a:noFill/>
          <a:ln/>
        </p:spPr>
        <p:txBody>
          <a:bodyPr wrap="none" rtlCol="0" anchor="t"/>
          <a:lstStyle/>
          <a:p>
            <a:pPr marL="0" indent="0">
              <a:lnSpc>
                <a:spcPts val="2734"/>
              </a:lnSpc>
              <a:buNone/>
            </a:pPr>
            <a:r>
              <a:rPr lang="en-US" sz="2187" b="1" dirty="0">
                <a:solidFill>
                  <a:srgbClr val="D7425E"/>
                </a:solidFill>
                <a:latin typeface="Nunito" pitchFamily="34" charset="0"/>
                <a:ea typeface="Nunito" pitchFamily="34" charset="-122"/>
                <a:cs typeface="Nunito" pitchFamily="34" charset="-120"/>
              </a:rPr>
              <a:t>Sovereign Rights</a:t>
            </a:r>
            <a:endParaRPr lang="en-US" sz="2187" dirty="0"/>
          </a:p>
        </p:txBody>
      </p:sp>
      <p:sp>
        <p:nvSpPr>
          <p:cNvPr id="10" name="Text 7"/>
          <p:cNvSpPr/>
          <p:nvPr/>
        </p:nvSpPr>
        <p:spPr>
          <a:xfrm>
            <a:off x="7671316" y="2906435"/>
            <a:ext cx="4512446"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By affirming sovereign rights over biological resources, developing countries have gained greater control over the commercial uses of genetic material and traditional knowledge.</a:t>
            </a:r>
            <a:endParaRPr lang="en-US" sz="1750" dirty="0"/>
          </a:p>
        </p:txBody>
      </p:sp>
      <p:sp>
        <p:nvSpPr>
          <p:cNvPr id="11" name="Shape 8"/>
          <p:cNvSpPr/>
          <p:nvPr/>
        </p:nvSpPr>
        <p:spPr>
          <a:xfrm>
            <a:off x="2348389" y="4795242"/>
            <a:ext cx="4855726" cy="2392085"/>
          </a:xfrm>
          <a:prstGeom prst="roundRect">
            <a:avLst>
              <a:gd name="adj" fmla="val 16720"/>
            </a:avLst>
          </a:prstGeom>
          <a:solidFill>
            <a:srgbClr val="00002E"/>
          </a:solidFill>
          <a:ln w="22860">
            <a:solidFill>
              <a:srgbClr val="DD785E"/>
            </a:solidFill>
            <a:prstDash val="solid"/>
          </a:ln>
        </p:spPr>
        <p:txBody>
          <a:bodyPr/>
          <a:lstStyle/>
          <a:p>
            <a:endParaRPr lang="en-IN"/>
          </a:p>
        </p:txBody>
      </p:sp>
      <p:sp>
        <p:nvSpPr>
          <p:cNvPr id="12" name="Text 9"/>
          <p:cNvSpPr/>
          <p:nvPr/>
        </p:nvSpPr>
        <p:spPr>
          <a:xfrm>
            <a:off x="2593419" y="5040273"/>
            <a:ext cx="2777490" cy="347186"/>
          </a:xfrm>
          <a:prstGeom prst="rect">
            <a:avLst/>
          </a:prstGeom>
          <a:noFill/>
          <a:ln/>
        </p:spPr>
        <p:txBody>
          <a:bodyPr wrap="none" rtlCol="0" anchor="t"/>
          <a:lstStyle/>
          <a:p>
            <a:pPr marL="0" indent="0">
              <a:lnSpc>
                <a:spcPts val="2734"/>
              </a:lnSpc>
              <a:buNone/>
            </a:pPr>
            <a:r>
              <a:rPr lang="en-US" sz="2187" b="1" dirty="0">
                <a:solidFill>
                  <a:srgbClr val="DD785E"/>
                </a:solidFill>
                <a:latin typeface="Nunito" pitchFamily="34" charset="0"/>
                <a:ea typeface="Nunito" pitchFamily="34" charset="-122"/>
                <a:cs typeface="Nunito" pitchFamily="34" charset="-120"/>
              </a:rPr>
              <a:t>Protocols and Safety</a:t>
            </a:r>
            <a:endParaRPr lang="en-US" sz="2187" dirty="0"/>
          </a:p>
        </p:txBody>
      </p:sp>
      <p:sp>
        <p:nvSpPr>
          <p:cNvPr id="13" name="Text 10"/>
          <p:cNvSpPr/>
          <p:nvPr/>
        </p:nvSpPr>
        <p:spPr>
          <a:xfrm>
            <a:off x="2593419" y="5520690"/>
            <a:ext cx="4365665" cy="1066205"/>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Protocols under the CBD have facilitated containment, monitoring, and awareness of risks from emerging biotechnologies.</a:t>
            </a:r>
            <a:endParaRPr lang="en-US" sz="1750" dirty="0"/>
          </a:p>
        </p:txBody>
      </p:sp>
      <p:sp>
        <p:nvSpPr>
          <p:cNvPr id="14" name="Shape 11"/>
          <p:cNvSpPr/>
          <p:nvPr/>
        </p:nvSpPr>
        <p:spPr>
          <a:xfrm>
            <a:off x="7426285" y="4795242"/>
            <a:ext cx="4855726" cy="2392085"/>
          </a:xfrm>
          <a:prstGeom prst="roundRect">
            <a:avLst>
              <a:gd name="adj" fmla="val 16720"/>
            </a:avLst>
          </a:prstGeom>
          <a:solidFill>
            <a:srgbClr val="00002E"/>
          </a:solidFill>
          <a:ln w="22860">
            <a:solidFill>
              <a:srgbClr val="48A8E2"/>
            </a:solidFill>
            <a:prstDash val="solid"/>
          </a:ln>
        </p:spPr>
        <p:txBody>
          <a:bodyPr/>
          <a:lstStyle/>
          <a:p>
            <a:endParaRPr lang="en-IN"/>
          </a:p>
        </p:txBody>
      </p:sp>
      <p:sp>
        <p:nvSpPr>
          <p:cNvPr id="15" name="Text 12"/>
          <p:cNvSpPr/>
          <p:nvPr/>
        </p:nvSpPr>
        <p:spPr>
          <a:xfrm>
            <a:off x="7671316" y="5040273"/>
            <a:ext cx="2777490" cy="347186"/>
          </a:xfrm>
          <a:prstGeom prst="rect">
            <a:avLst/>
          </a:prstGeom>
          <a:noFill/>
          <a:ln/>
        </p:spPr>
        <p:txBody>
          <a:bodyPr wrap="none" rtlCol="0" anchor="t"/>
          <a:lstStyle/>
          <a:p>
            <a:pPr marL="0" indent="0">
              <a:lnSpc>
                <a:spcPts val="2734"/>
              </a:lnSpc>
              <a:buNone/>
            </a:pPr>
            <a:r>
              <a:rPr lang="en-US" sz="2187" b="1" dirty="0">
                <a:solidFill>
                  <a:srgbClr val="48A8E2"/>
                </a:solidFill>
                <a:latin typeface="Nunito" pitchFamily="34" charset="0"/>
                <a:ea typeface="Nunito" pitchFamily="34" charset="-122"/>
                <a:cs typeface="Nunito" pitchFamily="34" charset="-120"/>
              </a:rPr>
              <a:t>National Strategies</a:t>
            </a:r>
            <a:endParaRPr lang="en-US" sz="2187" dirty="0"/>
          </a:p>
        </p:txBody>
      </p:sp>
      <p:sp>
        <p:nvSpPr>
          <p:cNvPr id="16" name="Text 13"/>
          <p:cNvSpPr/>
          <p:nvPr/>
        </p:nvSpPr>
        <p:spPr>
          <a:xfrm>
            <a:off x="7671316" y="5520690"/>
            <a:ext cx="4365665"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National Biodiversity Strategies and Action Plans have mainstreamed conservation planning and commitments into country-level decision making.</a:t>
            </a:r>
            <a:endParaRPr lang="en-US" sz="175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2357080"/>
            <a:ext cx="6323052"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Challenges and Progress</a:t>
            </a:r>
            <a:endParaRPr lang="en-US" sz="4374" dirty="0"/>
          </a:p>
        </p:txBody>
      </p:sp>
      <p:sp>
        <p:nvSpPr>
          <p:cNvPr id="6" name="Text 2"/>
          <p:cNvSpPr/>
          <p:nvPr/>
        </p:nvSpPr>
        <p:spPr>
          <a:xfrm>
            <a:off x="6319599" y="3384709"/>
            <a:ext cx="7477601" cy="2487811"/>
          </a:xfrm>
          <a:prstGeom prst="rect">
            <a:avLst/>
          </a:prstGeom>
          <a:noFill/>
          <a:ln/>
        </p:spPr>
        <p:txBody>
          <a:bodyPr wrap="square" rtlCol="0" anchor="t"/>
          <a:lstStyle/>
          <a:p>
            <a:pPr marL="0" indent="0">
              <a:lnSpc>
                <a:spcPts val="2799"/>
              </a:lnSpc>
              <a:buNone/>
            </a:pPr>
            <a:r>
              <a:rPr lang="en-US" sz="2000" dirty="0">
                <a:solidFill>
                  <a:srgbClr val="FFFFFF"/>
                </a:solidFill>
                <a:latin typeface="PT Sans" pitchFamily="34" charset="0"/>
                <a:ea typeface="PT Sans" pitchFamily="34" charset="-122"/>
                <a:cs typeface="PT Sans" pitchFamily="34" charset="-120"/>
              </a:rPr>
              <a:t>Despite frameworks like the Aichi Targets, measurable reductions in global biodiversity loss have not been achieved. Significant barriers around conservation funding and political will remain. The CBD has been crucial for getting world governments to recognize the critical situation of declining ecosystems and unify behind frameworks intended to reverse this. Though effectiveness has been mixed, the CBD remains the central mechanism for multilateral cooperation on this existential issue facing humanity.</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1515666"/>
            <a:ext cx="6966228"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Main Objectives of the CBD</a:t>
            </a:r>
            <a:endParaRPr lang="en-US" sz="4374" dirty="0"/>
          </a:p>
        </p:txBody>
      </p:sp>
      <p:sp>
        <p:nvSpPr>
          <p:cNvPr id="6" name="Shape 2"/>
          <p:cNvSpPr/>
          <p:nvPr/>
        </p:nvSpPr>
        <p:spPr>
          <a:xfrm>
            <a:off x="4490799" y="2716887"/>
            <a:ext cx="499943" cy="499943"/>
          </a:xfrm>
          <a:prstGeom prst="roundRect">
            <a:avLst>
              <a:gd name="adj" fmla="val 80001"/>
            </a:avLst>
          </a:prstGeom>
          <a:solidFill>
            <a:srgbClr val="00002E"/>
          </a:solidFill>
          <a:ln w="22860">
            <a:solidFill>
              <a:srgbClr val="F2B42D"/>
            </a:solidFill>
            <a:prstDash val="solid"/>
          </a:ln>
        </p:spPr>
        <p:txBody>
          <a:bodyPr/>
          <a:lstStyle/>
          <a:p>
            <a:endParaRPr lang="en-IN"/>
          </a:p>
        </p:txBody>
      </p:sp>
      <p:sp>
        <p:nvSpPr>
          <p:cNvPr id="7" name="Text 3"/>
          <p:cNvSpPr/>
          <p:nvPr/>
        </p:nvSpPr>
        <p:spPr>
          <a:xfrm>
            <a:off x="4640699" y="2758559"/>
            <a:ext cx="200025" cy="416481"/>
          </a:xfrm>
          <a:prstGeom prst="rect">
            <a:avLst/>
          </a:prstGeom>
          <a:noFill/>
          <a:ln/>
        </p:spPr>
        <p:txBody>
          <a:bodyPr wrap="none" rtlCol="0" anchor="t"/>
          <a:lstStyle/>
          <a:p>
            <a:pPr marL="0" indent="0" algn="ctr">
              <a:lnSpc>
                <a:spcPts val="3281"/>
              </a:lnSpc>
              <a:buNone/>
            </a:pPr>
            <a:r>
              <a:rPr lang="en-US" sz="2624" b="1" dirty="0">
                <a:solidFill>
                  <a:srgbClr val="F2B42D"/>
                </a:solidFill>
                <a:latin typeface="Nunito" pitchFamily="34" charset="0"/>
                <a:ea typeface="Nunito" pitchFamily="34" charset="-122"/>
                <a:cs typeface="Nunito" pitchFamily="34" charset="-120"/>
              </a:rPr>
              <a:t>1</a:t>
            </a:r>
            <a:endParaRPr lang="en-US" sz="2624" dirty="0"/>
          </a:p>
        </p:txBody>
      </p:sp>
      <p:sp>
        <p:nvSpPr>
          <p:cNvPr id="8" name="Text 4"/>
          <p:cNvSpPr/>
          <p:nvPr/>
        </p:nvSpPr>
        <p:spPr>
          <a:xfrm>
            <a:off x="5212913" y="2793206"/>
            <a:ext cx="2777490" cy="347186"/>
          </a:xfrm>
          <a:prstGeom prst="rect">
            <a:avLst/>
          </a:prstGeom>
          <a:noFill/>
          <a:ln/>
        </p:spPr>
        <p:txBody>
          <a:bodyPr wrap="none" rtlCol="0" anchor="t"/>
          <a:lstStyle/>
          <a:p>
            <a:pPr marL="0" indent="0">
              <a:lnSpc>
                <a:spcPts val="2734"/>
              </a:lnSpc>
              <a:buNone/>
            </a:pPr>
            <a:r>
              <a:rPr lang="en-US" sz="2187" b="1" dirty="0">
                <a:solidFill>
                  <a:srgbClr val="F2B42D"/>
                </a:solidFill>
                <a:latin typeface="Nunito" pitchFamily="34" charset="0"/>
                <a:ea typeface="Nunito" pitchFamily="34" charset="-122"/>
                <a:cs typeface="Nunito" pitchFamily="34" charset="-120"/>
              </a:rPr>
              <a:t>Conservation</a:t>
            </a:r>
            <a:endParaRPr lang="en-US" sz="2187" dirty="0"/>
          </a:p>
        </p:txBody>
      </p:sp>
      <p:sp>
        <p:nvSpPr>
          <p:cNvPr id="9" name="Text 5"/>
          <p:cNvSpPr/>
          <p:nvPr/>
        </p:nvSpPr>
        <p:spPr>
          <a:xfrm>
            <a:off x="5212913" y="3273623"/>
            <a:ext cx="3820001" cy="1777008"/>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The CBD aims to promote the conservation of biological diversity, ensuring the protection and sustainability of ecosystems, species, and genetic resources.</a:t>
            </a:r>
            <a:endParaRPr lang="en-US" sz="1750" dirty="0"/>
          </a:p>
        </p:txBody>
      </p:sp>
      <p:sp>
        <p:nvSpPr>
          <p:cNvPr id="10" name="Shape 6"/>
          <p:cNvSpPr/>
          <p:nvPr/>
        </p:nvSpPr>
        <p:spPr>
          <a:xfrm>
            <a:off x="9255085" y="2716887"/>
            <a:ext cx="499943" cy="499943"/>
          </a:xfrm>
          <a:prstGeom prst="roundRect">
            <a:avLst>
              <a:gd name="adj" fmla="val 80001"/>
            </a:avLst>
          </a:prstGeom>
          <a:solidFill>
            <a:srgbClr val="00002E"/>
          </a:solidFill>
          <a:ln w="22860">
            <a:solidFill>
              <a:srgbClr val="D7425E"/>
            </a:solidFill>
            <a:prstDash val="solid"/>
          </a:ln>
        </p:spPr>
        <p:txBody>
          <a:bodyPr/>
          <a:lstStyle/>
          <a:p>
            <a:endParaRPr lang="en-IN"/>
          </a:p>
        </p:txBody>
      </p:sp>
      <p:sp>
        <p:nvSpPr>
          <p:cNvPr id="11" name="Text 7"/>
          <p:cNvSpPr/>
          <p:nvPr/>
        </p:nvSpPr>
        <p:spPr>
          <a:xfrm>
            <a:off x="9404985" y="2758559"/>
            <a:ext cx="200025" cy="416481"/>
          </a:xfrm>
          <a:prstGeom prst="rect">
            <a:avLst/>
          </a:prstGeom>
          <a:noFill/>
          <a:ln/>
        </p:spPr>
        <p:txBody>
          <a:bodyPr wrap="none" rtlCol="0" anchor="t"/>
          <a:lstStyle/>
          <a:p>
            <a:pPr marL="0" indent="0" algn="ctr">
              <a:lnSpc>
                <a:spcPts val="3281"/>
              </a:lnSpc>
              <a:buNone/>
            </a:pPr>
            <a:r>
              <a:rPr lang="en-US" sz="2624" b="1" dirty="0">
                <a:solidFill>
                  <a:srgbClr val="D7425E"/>
                </a:solidFill>
                <a:latin typeface="Nunito" pitchFamily="34" charset="0"/>
                <a:ea typeface="Nunito" pitchFamily="34" charset="-122"/>
                <a:cs typeface="Nunito" pitchFamily="34" charset="-120"/>
              </a:rPr>
              <a:t>2</a:t>
            </a:r>
            <a:endParaRPr lang="en-US" sz="2624" dirty="0"/>
          </a:p>
        </p:txBody>
      </p:sp>
      <p:sp>
        <p:nvSpPr>
          <p:cNvPr id="12" name="Text 8"/>
          <p:cNvSpPr/>
          <p:nvPr/>
        </p:nvSpPr>
        <p:spPr>
          <a:xfrm>
            <a:off x="9977199" y="2793206"/>
            <a:ext cx="2777490" cy="347186"/>
          </a:xfrm>
          <a:prstGeom prst="rect">
            <a:avLst/>
          </a:prstGeom>
          <a:noFill/>
          <a:ln/>
        </p:spPr>
        <p:txBody>
          <a:bodyPr wrap="none" rtlCol="0" anchor="t"/>
          <a:lstStyle/>
          <a:p>
            <a:pPr marL="0" indent="0">
              <a:lnSpc>
                <a:spcPts val="2734"/>
              </a:lnSpc>
              <a:buNone/>
            </a:pPr>
            <a:r>
              <a:rPr lang="en-US" sz="2187" b="1" dirty="0">
                <a:solidFill>
                  <a:srgbClr val="D7425E"/>
                </a:solidFill>
                <a:latin typeface="Nunito" pitchFamily="34" charset="0"/>
                <a:ea typeface="Nunito" pitchFamily="34" charset="-122"/>
                <a:cs typeface="Nunito" pitchFamily="34" charset="-120"/>
              </a:rPr>
              <a:t>Sustainable Use</a:t>
            </a:r>
            <a:endParaRPr lang="en-US" sz="2187" dirty="0"/>
          </a:p>
        </p:txBody>
      </p:sp>
      <p:sp>
        <p:nvSpPr>
          <p:cNvPr id="13" name="Text 9"/>
          <p:cNvSpPr/>
          <p:nvPr/>
        </p:nvSpPr>
        <p:spPr>
          <a:xfrm>
            <a:off x="9977199" y="3273623"/>
            <a:ext cx="3820001"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It encourages the sustainable use of biological diversity's components, balancing current needs with those of future generations.</a:t>
            </a:r>
            <a:endParaRPr lang="en-US" sz="1750" dirty="0"/>
          </a:p>
        </p:txBody>
      </p:sp>
      <p:sp>
        <p:nvSpPr>
          <p:cNvPr id="14" name="Shape 10"/>
          <p:cNvSpPr/>
          <p:nvPr/>
        </p:nvSpPr>
        <p:spPr>
          <a:xfrm>
            <a:off x="4490799" y="5446395"/>
            <a:ext cx="499943" cy="499943"/>
          </a:xfrm>
          <a:prstGeom prst="roundRect">
            <a:avLst>
              <a:gd name="adj" fmla="val 80001"/>
            </a:avLst>
          </a:prstGeom>
          <a:solidFill>
            <a:srgbClr val="00002E"/>
          </a:solidFill>
          <a:ln w="22860">
            <a:solidFill>
              <a:srgbClr val="DD785E"/>
            </a:solidFill>
            <a:prstDash val="solid"/>
          </a:ln>
        </p:spPr>
        <p:txBody>
          <a:bodyPr/>
          <a:lstStyle/>
          <a:p>
            <a:endParaRPr lang="en-IN"/>
          </a:p>
        </p:txBody>
      </p:sp>
      <p:sp>
        <p:nvSpPr>
          <p:cNvPr id="15" name="Text 11"/>
          <p:cNvSpPr/>
          <p:nvPr/>
        </p:nvSpPr>
        <p:spPr>
          <a:xfrm>
            <a:off x="4640699" y="5488067"/>
            <a:ext cx="200025" cy="416481"/>
          </a:xfrm>
          <a:prstGeom prst="rect">
            <a:avLst/>
          </a:prstGeom>
          <a:noFill/>
          <a:ln/>
        </p:spPr>
        <p:txBody>
          <a:bodyPr wrap="none" rtlCol="0" anchor="t"/>
          <a:lstStyle/>
          <a:p>
            <a:pPr marL="0" indent="0" algn="ctr">
              <a:lnSpc>
                <a:spcPts val="3281"/>
              </a:lnSpc>
              <a:buNone/>
            </a:pPr>
            <a:r>
              <a:rPr lang="en-US" sz="2624" b="1" dirty="0">
                <a:solidFill>
                  <a:srgbClr val="DD785E"/>
                </a:solidFill>
                <a:latin typeface="Nunito" pitchFamily="34" charset="0"/>
                <a:ea typeface="Nunito" pitchFamily="34" charset="-122"/>
                <a:cs typeface="Nunito" pitchFamily="34" charset="-120"/>
              </a:rPr>
              <a:t>3</a:t>
            </a:r>
            <a:endParaRPr lang="en-US" sz="2624" dirty="0"/>
          </a:p>
        </p:txBody>
      </p:sp>
      <p:sp>
        <p:nvSpPr>
          <p:cNvPr id="16" name="Text 12"/>
          <p:cNvSpPr/>
          <p:nvPr/>
        </p:nvSpPr>
        <p:spPr>
          <a:xfrm>
            <a:off x="5212913" y="5522714"/>
            <a:ext cx="2777490" cy="347186"/>
          </a:xfrm>
          <a:prstGeom prst="rect">
            <a:avLst/>
          </a:prstGeom>
          <a:noFill/>
          <a:ln/>
        </p:spPr>
        <p:txBody>
          <a:bodyPr wrap="none" rtlCol="0" anchor="t"/>
          <a:lstStyle/>
          <a:p>
            <a:pPr marL="0" indent="0">
              <a:lnSpc>
                <a:spcPts val="2734"/>
              </a:lnSpc>
              <a:buNone/>
            </a:pPr>
            <a:r>
              <a:rPr lang="en-US" sz="2187" b="1" dirty="0">
                <a:solidFill>
                  <a:srgbClr val="DD785E"/>
                </a:solidFill>
                <a:latin typeface="Nunito" pitchFamily="34" charset="0"/>
                <a:ea typeface="Nunito" pitchFamily="34" charset="-122"/>
                <a:cs typeface="Nunito" pitchFamily="34" charset="-120"/>
              </a:rPr>
              <a:t>Equitable Sharing</a:t>
            </a:r>
            <a:endParaRPr lang="en-US" sz="2187" dirty="0"/>
          </a:p>
        </p:txBody>
      </p:sp>
      <p:sp>
        <p:nvSpPr>
          <p:cNvPr id="17" name="Text 13"/>
          <p:cNvSpPr/>
          <p:nvPr/>
        </p:nvSpPr>
        <p:spPr>
          <a:xfrm>
            <a:off x="5212913" y="6003131"/>
            <a:ext cx="8584287" cy="710803"/>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The CBD seeks the fair and equitable sharing of benefits arising from the utilization of genetic resources, especially with developing countries.</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sp>
        <p:nvSpPr>
          <p:cNvPr id="4" name="Text 1"/>
          <p:cNvSpPr/>
          <p:nvPr/>
        </p:nvSpPr>
        <p:spPr>
          <a:xfrm>
            <a:off x="2348389" y="2216706"/>
            <a:ext cx="8508087"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Support for Developing Countries</a:t>
            </a:r>
            <a:endParaRPr lang="en-US" sz="4374" dirty="0"/>
          </a:p>
        </p:txBody>
      </p:sp>
      <p:sp>
        <p:nvSpPr>
          <p:cNvPr id="5" name="Text 2"/>
          <p:cNvSpPr/>
          <p:nvPr/>
        </p:nvSpPr>
        <p:spPr>
          <a:xfrm>
            <a:off x="2348389" y="3466505"/>
            <a:ext cx="2777490" cy="347186"/>
          </a:xfrm>
          <a:prstGeom prst="rect">
            <a:avLst/>
          </a:prstGeom>
          <a:noFill/>
          <a:ln/>
        </p:spPr>
        <p:txBody>
          <a:bodyPr wrap="none" rtlCol="0" anchor="t"/>
          <a:lstStyle/>
          <a:p>
            <a:pPr marL="0" indent="0">
              <a:lnSpc>
                <a:spcPts val="2734"/>
              </a:lnSpc>
              <a:buNone/>
            </a:pPr>
            <a:r>
              <a:rPr lang="en-US" sz="2187" b="1" dirty="0">
                <a:solidFill>
                  <a:srgbClr val="FFFFFF"/>
                </a:solidFill>
                <a:latin typeface="Nunito" pitchFamily="34" charset="0"/>
                <a:ea typeface="Nunito" pitchFamily="34" charset="-122"/>
                <a:cs typeface="Nunito" pitchFamily="34" charset="-120"/>
              </a:rPr>
              <a:t>Preamble</a:t>
            </a:r>
            <a:endParaRPr lang="en-US" sz="2187" dirty="0"/>
          </a:p>
        </p:txBody>
      </p:sp>
      <p:sp>
        <p:nvSpPr>
          <p:cNvPr id="6" name="Text 3"/>
          <p:cNvSpPr/>
          <p:nvPr/>
        </p:nvSpPr>
        <p:spPr>
          <a:xfrm>
            <a:off x="2348389" y="4035862"/>
            <a:ext cx="4695706" cy="1777008"/>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Parties acknowledge the need for special provisions to meet the needs of developing countries, including financial resources and access to technologies, noting the special conditions of LDCs and small island States.</a:t>
            </a:r>
            <a:endParaRPr lang="en-US" sz="1750" dirty="0"/>
          </a:p>
        </p:txBody>
      </p:sp>
      <p:sp>
        <p:nvSpPr>
          <p:cNvPr id="7" name="Text 4"/>
          <p:cNvSpPr/>
          <p:nvPr/>
        </p:nvSpPr>
        <p:spPr>
          <a:xfrm>
            <a:off x="7593687" y="3466505"/>
            <a:ext cx="2777490" cy="347186"/>
          </a:xfrm>
          <a:prstGeom prst="rect">
            <a:avLst/>
          </a:prstGeom>
          <a:noFill/>
          <a:ln/>
        </p:spPr>
        <p:txBody>
          <a:bodyPr wrap="none" rtlCol="0" anchor="t"/>
          <a:lstStyle/>
          <a:p>
            <a:pPr marL="0" indent="0">
              <a:lnSpc>
                <a:spcPts val="2734"/>
              </a:lnSpc>
              <a:buNone/>
            </a:pPr>
            <a:r>
              <a:rPr lang="en-US" sz="2187" b="1" dirty="0">
                <a:solidFill>
                  <a:srgbClr val="FFFFFF"/>
                </a:solidFill>
                <a:latin typeface="Nunito" pitchFamily="34" charset="0"/>
                <a:ea typeface="Nunito" pitchFamily="34" charset="-122"/>
                <a:cs typeface="Nunito" pitchFamily="34" charset="-120"/>
              </a:rPr>
              <a:t>Article 20.5</a:t>
            </a:r>
            <a:endParaRPr lang="en-US" sz="2187" dirty="0"/>
          </a:p>
        </p:txBody>
      </p:sp>
      <p:sp>
        <p:nvSpPr>
          <p:cNvPr id="8" name="Text 5"/>
          <p:cNvSpPr/>
          <p:nvPr/>
        </p:nvSpPr>
        <p:spPr>
          <a:xfrm>
            <a:off x="7593687" y="4035862"/>
            <a:ext cx="4695706"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Parties commit to considering the specific needs and situations of least developed countries in actions related to funding and technology transfer.</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14630400" cy="2777490"/>
          </a:xfrm>
          <a:prstGeom prst="rect">
            <a:avLst/>
          </a:prstGeom>
        </p:spPr>
      </p:pic>
      <p:sp>
        <p:nvSpPr>
          <p:cNvPr id="5" name="Text 1"/>
          <p:cNvSpPr/>
          <p:nvPr/>
        </p:nvSpPr>
        <p:spPr>
          <a:xfrm>
            <a:off x="2348389" y="3736062"/>
            <a:ext cx="6380798"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Protocols Under the CBD</a:t>
            </a:r>
            <a:endParaRPr lang="en-US" sz="4374" dirty="0"/>
          </a:p>
        </p:txBody>
      </p:sp>
      <p:sp>
        <p:nvSpPr>
          <p:cNvPr id="6" name="Shape 2"/>
          <p:cNvSpPr/>
          <p:nvPr/>
        </p:nvSpPr>
        <p:spPr>
          <a:xfrm>
            <a:off x="2348389" y="4937284"/>
            <a:ext cx="499943" cy="499943"/>
          </a:xfrm>
          <a:prstGeom prst="roundRect">
            <a:avLst>
              <a:gd name="adj" fmla="val 80001"/>
            </a:avLst>
          </a:prstGeom>
          <a:solidFill>
            <a:srgbClr val="00002E"/>
          </a:solidFill>
          <a:ln w="22860">
            <a:solidFill>
              <a:srgbClr val="F2B42D"/>
            </a:solidFill>
            <a:prstDash val="solid"/>
          </a:ln>
        </p:spPr>
        <p:txBody>
          <a:bodyPr/>
          <a:lstStyle/>
          <a:p>
            <a:endParaRPr lang="en-IN"/>
          </a:p>
        </p:txBody>
      </p:sp>
      <p:sp>
        <p:nvSpPr>
          <p:cNvPr id="7" name="Text 3"/>
          <p:cNvSpPr/>
          <p:nvPr/>
        </p:nvSpPr>
        <p:spPr>
          <a:xfrm>
            <a:off x="2498288" y="4978956"/>
            <a:ext cx="200025" cy="416481"/>
          </a:xfrm>
          <a:prstGeom prst="rect">
            <a:avLst/>
          </a:prstGeom>
          <a:noFill/>
          <a:ln/>
        </p:spPr>
        <p:txBody>
          <a:bodyPr wrap="none" rtlCol="0" anchor="t"/>
          <a:lstStyle/>
          <a:p>
            <a:pPr marL="0" indent="0" algn="ctr">
              <a:lnSpc>
                <a:spcPts val="3281"/>
              </a:lnSpc>
              <a:buNone/>
            </a:pPr>
            <a:r>
              <a:rPr lang="en-US" sz="2624" b="1" dirty="0">
                <a:solidFill>
                  <a:srgbClr val="F2B42D"/>
                </a:solidFill>
                <a:latin typeface="Nunito" pitchFamily="34" charset="0"/>
                <a:ea typeface="Nunito" pitchFamily="34" charset="-122"/>
                <a:cs typeface="Nunito" pitchFamily="34" charset="-120"/>
              </a:rPr>
              <a:t>1</a:t>
            </a:r>
            <a:endParaRPr lang="en-US" sz="2624" dirty="0"/>
          </a:p>
        </p:txBody>
      </p:sp>
      <p:sp>
        <p:nvSpPr>
          <p:cNvPr id="8" name="Text 4"/>
          <p:cNvSpPr/>
          <p:nvPr/>
        </p:nvSpPr>
        <p:spPr>
          <a:xfrm>
            <a:off x="3070503" y="5013603"/>
            <a:ext cx="2777490" cy="347186"/>
          </a:xfrm>
          <a:prstGeom prst="rect">
            <a:avLst/>
          </a:prstGeom>
          <a:noFill/>
          <a:ln/>
        </p:spPr>
        <p:txBody>
          <a:bodyPr wrap="none" rtlCol="0" anchor="t"/>
          <a:lstStyle/>
          <a:p>
            <a:pPr marL="0" indent="0">
              <a:lnSpc>
                <a:spcPts val="2734"/>
              </a:lnSpc>
              <a:buNone/>
            </a:pPr>
            <a:r>
              <a:rPr lang="en-US" sz="2187" b="1" dirty="0">
                <a:solidFill>
                  <a:srgbClr val="F2B42D"/>
                </a:solidFill>
                <a:latin typeface="Nunito" pitchFamily="34" charset="0"/>
                <a:ea typeface="Nunito" pitchFamily="34" charset="-122"/>
                <a:cs typeface="Nunito" pitchFamily="34" charset="-120"/>
              </a:rPr>
              <a:t>Nagoya Protocol</a:t>
            </a:r>
            <a:endParaRPr lang="en-US" sz="2187" dirty="0"/>
          </a:p>
        </p:txBody>
      </p:sp>
      <p:sp>
        <p:nvSpPr>
          <p:cNvPr id="9" name="Text 5"/>
          <p:cNvSpPr/>
          <p:nvPr/>
        </p:nvSpPr>
        <p:spPr>
          <a:xfrm>
            <a:off x="3070503" y="5494020"/>
            <a:ext cx="4133612" cy="1777008"/>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Focuses on access to genetic resources and fair benefit-sharing, with a commitment to considering the needs of developing countries, LDCs, SIDS, and economies in transition.</a:t>
            </a:r>
            <a:endParaRPr lang="en-US" sz="1750" dirty="0"/>
          </a:p>
        </p:txBody>
      </p:sp>
      <p:sp>
        <p:nvSpPr>
          <p:cNvPr id="10" name="Shape 6"/>
          <p:cNvSpPr/>
          <p:nvPr/>
        </p:nvSpPr>
        <p:spPr>
          <a:xfrm>
            <a:off x="7426285" y="4937284"/>
            <a:ext cx="499943" cy="499943"/>
          </a:xfrm>
          <a:prstGeom prst="roundRect">
            <a:avLst>
              <a:gd name="adj" fmla="val 80001"/>
            </a:avLst>
          </a:prstGeom>
          <a:solidFill>
            <a:srgbClr val="00002E"/>
          </a:solidFill>
          <a:ln w="22860">
            <a:solidFill>
              <a:srgbClr val="D7425E"/>
            </a:solidFill>
            <a:prstDash val="solid"/>
          </a:ln>
        </p:spPr>
        <p:txBody>
          <a:bodyPr/>
          <a:lstStyle/>
          <a:p>
            <a:endParaRPr lang="en-IN"/>
          </a:p>
        </p:txBody>
      </p:sp>
      <p:sp>
        <p:nvSpPr>
          <p:cNvPr id="11" name="Text 7"/>
          <p:cNvSpPr/>
          <p:nvPr/>
        </p:nvSpPr>
        <p:spPr>
          <a:xfrm>
            <a:off x="7576185" y="4978956"/>
            <a:ext cx="200025" cy="416481"/>
          </a:xfrm>
          <a:prstGeom prst="rect">
            <a:avLst/>
          </a:prstGeom>
          <a:noFill/>
          <a:ln/>
        </p:spPr>
        <p:txBody>
          <a:bodyPr wrap="none" rtlCol="0" anchor="t"/>
          <a:lstStyle/>
          <a:p>
            <a:pPr marL="0" indent="0" algn="ctr">
              <a:lnSpc>
                <a:spcPts val="3281"/>
              </a:lnSpc>
              <a:buNone/>
            </a:pPr>
            <a:r>
              <a:rPr lang="en-US" sz="2624" b="1" dirty="0">
                <a:solidFill>
                  <a:srgbClr val="D7425E"/>
                </a:solidFill>
                <a:latin typeface="Nunito" pitchFamily="34" charset="0"/>
                <a:ea typeface="Nunito" pitchFamily="34" charset="-122"/>
                <a:cs typeface="Nunito" pitchFamily="34" charset="-120"/>
              </a:rPr>
              <a:t>2</a:t>
            </a:r>
            <a:endParaRPr lang="en-US" sz="2624" dirty="0"/>
          </a:p>
        </p:txBody>
      </p:sp>
      <p:sp>
        <p:nvSpPr>
          <p:cNvPr id="12" name="Text 8"/>
          <p:cNvSpPr/>
          <p:nvPr/>
        </p:nvSpPr>
        <p:spPr>
          <a:xfrm>
            <a:off x="8148399" y="5013603"/>
            <a:ext cx="2777490" cy="347186"/>
          </a:xfrm>
          <a:prstGeom prst="rect">
            <a:avLst/>
          </a:prstGeom>
          <a:noFill/>
          <a:ln/>
        </p:spPr>
        <p:txBody>
          <a:bodyPr wrap="none" rtlCol="0" anchor="t"/>
          <a:lstStyle/>
          <a:p>
            <a:pPr marL="0" indent="0">
              <a:lnSpc>
                <a:spcPts val="2734"/>
              </a:lnSpc>
              <a:buNone/>
            </a:pPr>
            <a:r>
              <a:rPr lang="en-US" sz="2187" b="1" dirty="0">
                <a:solidFill>
                  <a:srgbClr val="D7425E"/>
                </a:solidFill>
                <a:latin typeface="Nunito" pitchFamily="34" charset="0"/>
                <a:ea typeface="Nunito" pitchFamily="34" charset="-122"/>
                <a:cs typeface="Nunito" pitchFamily="34" charset="-120"/>
              </a:rPr>
              <a:t>Cartagena Protocol</a:t>
            </a:r>
            <a:endParaRPr lang="en-US" sz="2187" dirty="0"/>
          </a:p>
        </p:txBody>
      </p:sp>
      <p:sp>
        <p:nvSpPr>
          <p:cNvPr id="13" name="Text 9"/>
          <p:cNvSpPr/>
          <p:nvPr/>
        </p:nvSpPr>
        <p:spPr>
          <a:xfrm>
            <a:off x="8148399" y="5494020"/>
            <a:ext cx="4133612" cy="1777008"/>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Addresses biosafety of living modified organisms (LMOs), assisting Parties to implement the Protocol, with special attention to developing countries, LDCs, SIDS, and economies in transition.</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3657600" cy="8229600"/>
          </a:xfrm>
          <a:prstGeom prst="rect">
            <a:avLst/>
          </a:prstGeom>
        </p:spPr>
      </p:pic>
      <p:sp>
        <p:nvSpPr>
          <p:cNvPr id="5" name="Text 1"/>
          <p:cNvSpPr/>
          <p:nvPr/>
        </p:nvSpPr>
        <p:spPr>
          <a:xfrm>
            <a:off x="4490799" y="1329452"/>
            <a:ext cx="9306401" cy="1388745"/>
          </a:xfrm>
          <a:prstGeom prst="rect">
            <a:avLst/>
          </a:prstGeom>
          <a:noFill/>
          <a:ln/>
        </p:spPr>
        <p:txBody>
          <a:bodyPr wrap="squar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From Concern to Action: The CBD's Genesis</a:t>
            </a:r>
            <a:endParaRPr lang="en-US" sz="4374" dirty="0"/>
          </a:p>
        </p:txBody>
      </p:sp>
      <p:sp>
        <p:nvSpPr>
          <p:cNvPr id="6" name="Shape 2"/>
          <p:cNvSpPr/>
          <p:nvPr/>
        </p:nvSpPr>
        <p:spPr>
          <a:xfrm>
            <a:off x="4810244" y="3051453"/>
            <a:ext cx="27742" cy="3848695"/>
          </a:xfrm>
          <a:prstGeom prst="rect">
            <a:avLst/>
          </a:prstGeom>
          <a:solidFill>
            <a:srgbClr val="262654"/>
          </a:solidFill>
          <a:ln/>
        </p:spPr>
        <p:txBody>
          <a:bodyPr/>
          <a:lstStyle/>
          <a:p>
            <a:endParaRPr lang="en-IN"/>
          </a:p>
        </p:txBody>
      </p:sp>
      <p:sp>
        <p:nvSpPr>
          <p:cNvPr id="7" name="Shape 3"/>
          <p:cNvSpPr/>
          <p:nvPr/>
        </p:nvSpPr>
        <p:spPr>
          <a:xfrm>
            <a:off x="5074027" y="3461087"/>
            <a:ext cx="777597" cy="27742"/>
          </a:xfrm>
          <a:prstGeom prst="rect">
            <a:avLst/>
          </a:prstGeom>
          <a:solidFill>
            <a:srgbClr val="F2B42D"/>
          </a:solidFill>
          <a:ln/>
        </p:spPr>
        <p:txBody>
          <a:bodyPr/>
          <a:lstStyle/>
          <a:p>
            <a:endParaRPr lang="en-IN"/>
          </a:p>
        </p:txBody>
      </p:sp>
      <p:sp>
        <p:nvSpPr>
          <p:cNvPr id="8" name="Shape 4"/>
          <p:cNvSpPr/>
          <p:nvPr/>
        </p:nvSpPr>
        <p:spPr>
          <a:xfrm>
            <a:off x="4574084" y="3225046"/>
            <a:ext cx="499943" cy="499943"/>
          </a:xfrm>
          <a:prstGeom prst="roundRect">
            <a:avLst>
              <a:gd name="adj" fmla="val 80001"/>
            </a:avLst>
          </a:prstGeom>
          <a:solidFill>
            <a:srgbClr val="00002E"/>
          </a:solidFill>
          <a:ln w="22860">
            <a:solidFill>
              <a:srgbClr val="F2B42D"/>
            </a:solidFill>
            <a:prstDash val="solid"/>
          </a:ln>
        </p:spPr>
        <p:txBody>
          <a:bodyPr/>
          <a:lstStyle/>
          <a:p>
            <a:endParaRPr lang="en-IN"/>
          </a:p>
        </p:txBody>
      </p:sp>
      <p:sp>
        <p:nvSpPr>
          <p:cNvPr id="9" name="Text 5"/>
          <p:cNvSpPr/>
          <p:nvPr/>
        </p:nvSpPr>
        <p:spPr>
          <a:xfrm>
            <a:off x="4723983" y="3266718"/>
            <a:ext cx="200025" cy="416481"/>
          </a:xfrm>
          <a:prstGeom prst="rect">
            <a:avLst/>
          </a:prstGeom>
          <a:noFill/>
          <a:ln/>
        </p:spPr>
        <p:txBody>
          <a:bodyPr wrap="none" rtlCol="0" anchor="t"/>
          <a:lstStyle/>
          <a:p>
            <a:pPr marL="0" indent="0" algn="ctr">
              <a:lnSpc>
                <a:spcPts val="3281"/>
              </a:lnSpc>
              <a:buNone/>
            </a:pPr>
            <a:r>
              <a:rPr lang="en-US" sz="2624" b="1" dirty="0">
                <a:solidFill>
                  <a:srgbClr val="F2B42D"/>
                </a:solidFill>
                <a:latin typeface="Nunito" pitchFamily="34" charset="0"/>
                <a:ea typeface="Nunito" pitchFamily="34" charset="-122"/>
                <a:cs typeface="Nunito" pitchFamily="34" charset="-120"/>
              </a:rPr>
              <a:t>1</a:t>
            </a:r>
            <a:endParaRPr lang="en-US" sz="2624" dirty="0"/>
          </a:p>
        </p:txBody>
      </p:sp>
      <p:sp>
        <p:nvSpPr>
          <p:cNvPr id="10" name="Text 6"/>
          <p:cNvSpPr/>
          <p:nvPr/>
        </p:nvSpPr>
        <p:spPr>
          <a:xfrm>
            <a:off x="6046113" y="3273623"/>
            <a:ext cx="2914888" cy="347186"/>
          </a:xfrm>
          <a:prstGeom prst="rect">
            <a:avLst/>
          </a:prstGeom>
          <a:noFill/>
          <a:ln/>
        </p:spPr>
        <p:txBody>
          <a:bodyPr wrap="none" rtlCol="0" anchor="t"/>
          <a:lstStyle/>
          <a:p>
            <a:pPr marL="0" indent="0" algn="l">
              <a:lnSpc>
                <a:spcPts val="2734"/>
              </a:lnSpc>
              <a:buNone/>
            </a:pPr>
            <a:r>
              <a:rPr lang="en-US" sz="2187" b="1" dirty="0">
                <a:solidFill>
                  <a:srgbClr val="F2B42D"/>
                </a:solidFill>
                <a:latin typeface="Nunito" pitchFamily="34" charset="0"/>
                <a:ea typeface="Nunito" pitchFamily="34" charset="-122"/>
                <a:cs typeface="Nunito" pitchFamily="34" charset="-120"/>
              </a:rPr>
              <a:t>20th Century Concerns</a:t>
            </a:r>
            <a:endParaRPr lang="en-US" sz="2187" dirty="0"/>
          </a:p>
        </p:txBody>
      </p:sp>
      <p:sp>
        <p:nvSpPr>
          <p:cNvPr id="11" name="Text 7"/>
          <p:cNvSpPr/>
          <p:nvPr/>
        </p:nvSpPr>
        <p:spPr>
          <a:xfrm>
            <a:off x="6046113" y="3754041"/>
            <a:ext cx="7751088" cy="1066205"/>
          </a:xfrm>
          <a:prstGeom prst="rect">
            <a:avLst/>
          </a:prstGeom>
          <a:noFill/>
          <a:ln/>
        </p:spPr>
        <p:txBody>
          <a:bodyPr wrap="square" rtlCol="0" anchor="t"/>
          <a:lstStyle/>
          <a:p>
            <a:pPr marL="0" indent="0" algn="l">
              <a:lnSpc>
                <a:spcPts val="2799"/>
              </a:lnSpc>
              <a:buNone/>
            </a:pPr>
            <a:r>
              <a:rPr lang="en-US" sz="1750" dirty="0">
                <a:solidFill>
                  <a:srgbClr val="FFFFFF"/>
                </a:solidFill>
                <a:latin typeface="PT Sans" pitchFamily="34" charset="0"/>
                <a:ea typeface="PT Sans" pitchFamily="34" charset="-122"/>
                <a:cs typeface="PT Sans" pitchFamily="34" charset="-120"/>
              </a:rPr>
              <a:t>Scientific communities and environmental organizations increasingly raised concerns about the decline of species and ecosystems throughout the 20th century.</a:t>
            </a:r>
            <a:endParaRPr lang="en-US" sz="1750" dirty="0"/>
          </a:p>
        </p:txBody>
      </p:sp>
      <p:sp>
        <p:nvSpPr>
          <p:cNvPr id="12" name="Shape 8"/>
          <p:cNvSpPr/>
          <p:nvPr/>
        </p:nvSpPr>
        <p:spPr>
          <a:xfrm>
            <a:off x="5074027" y="5674221"/>
            <a:ext cx="777597" cy="27742"/>
          </a:xfrm>
          <a:prstGeom prst="rect">
            <a:avLst/>
          </a:prstGeom>
          <a:solidFill>
            <a:srgbClr val="D7425E"/>
          </a:solidFill>
          <a:ln/>
        </p:spPr>
        <p:txBody>
          <a:bodyPr/>
          <a:lstStyle/>
          <a:p>
            <a:endParaRPr lang="en-IN"/>
          </a:p>
        </p:txBody>
      </p:sp>
      <p:sp>
        <p:nvSpPr>
          <p:cNvPr id="13" name="Shape 9"/>
          <p:cNvSpPr/>
          <p:nvPr/>
        </p:nvSpPr>
        <p:spPr>
          <a:xfrm>
            <a:off x="4574084" y="5438180"/>
            <a:ext cx="499943" cy="499943"/>
          </a:xfrm>
          <a:prstGeom prst="roundRect">
            <a:avLst>
              <a:gd name="adj" fmla="val 80001"/>
            </a:avLst>
          </a:prstGeom>
          <a:solidFill>
            <a:srgbClr val="00002E"/>
          </a:solidFill>
          <a:ln w="22860">
            <a:solidFill>
              <a:srgbClr val="D7425E"/>
            </a:solidFill>
            <a:prstDash val="solid"/>
          </a:ln>
        </p:spPr>
        <p:txBody>
          <a:bodyPr/>
          <a:lstStyle/>
          <a:p>
            <a:endParaRPr lang="en-IN"/>
          </a:p>
        </p:txBody>
      </p:sp>
      <p:sp>
        <p:nvSpPr>
          <p:cNvPr id="14" name="Text 10"/>
          <p:cNvSpPr/>
          <p:nvPr/>
        </p:nvSpPr>
        <p:spPr>
          <a:xfrm>
            <a:off x="4723983" y="5479852"/>
            <a:ext cx="200025" cy="416481"/>
          </a:xfrm>
          <a:prstGeom prst="rect">
            <a:avLst/>
          </a:prstGeom>
          <a:noFill/>
          <a:ln/>
        </p:spPr>
        <p:txBody>
          <a:bodyPr wrap="none" rtlCol="0" anchor="t"/>
          <a:lstStyle/>
          <a:p>
            <a:pPr marL="0" indent="0" algn="ctr">
              <a:lnSpc>
                <a:spcPts val="3281"/>
              </a:lnSpc>
              <a:buNone/>
            </a:pPr>
            <a:r>
              <a:rPr lang="en-US" sz="2624" b="1" dirty="0">
                <a:solidFill>
                  <a:srgbClr val="D7425E"/>
                </a:solidFill>
                <a:latin typeface="Nunito" pitchFamily="34" charset="0"/>
                <a:ea typeface="Nunito" pitchFamily="34" charset="-122"/>
                <a:cs typeface="Nunito" pitchFamily="34" charset="-120"/>
              </a:rPr>
              <a:t>2</a:t>
            </a:r>
            <a:endParaRPr lang="en-US" sz="2624" dirty="0"/>
          </a:p>
        </p:txBody>
      </p:sp>
      <p:sp>
        <p:nvSpPr>
          <p:cNvPr id="15" name="Text 11"/>
          <p:cNvSpPr/>
          <p:nvPr/>
        </p:nvSpPr>
        <p:spPr>
          <a:xfrm>
            <a:off x="6046113" y="5486757"/>
            <a:ext cx="3865245" cy="347186"/>
          </a:xfrm>
          <a:prstGeom prst="rect">
            <a:avLst/>
          </a:prstGeom>
          <a:noFill/>
          <a:ln/>
        </p:spPr>
        <p:txBody>
          <a:bodyPr wrap="none" rtlCol="0" anchor="t"/>
          <a:lstStyle/>
          <a:p>
            <a:pPr marL="0" indent="0" algn="l">
              <a:lnSpc>
                <a:spcPts val="2734"/>
              </a:lnSpc>
              <a:buNone/>
            </a:pPr>
            <a:r>
              <a:rPr lang="en-US" sz="2187" b="1" dirty="0">
                <a:solidFill>
                  <a:srgbClr val="D7425E"/>
                </a:solidFill>
                <a:latin typeface="Nunito" pitchFamily="34" charset="0"/>
                <a:ea typeface="Nunito" pitchFamily="34" charset="-122"/>
                <a:cs typeface="Nunito" pitchFamily="34" charset="-120"/>
              </a:rPr>
              <a:t>Policy and Scientific Dialogues</a:t>
            </a:r>
            <a:endParaRPr lang="en-US" sz="2187" dirty="0"/>
          </a:p>
        </p:txBody>
      </p:sp>
      <p:sp>
        <p:nvSpPr>
          <p:cNvPr id="16" name="Text 12"/>
          <p:cNvSpPr/>
          <p:nvPr/>
        </p:nvSpPr>
        <p:spPr>
          <a:xfrm>
            <a:off x="6046113" y="5967174"/>
            <a:ext cx="7751088" cy="710803"/>
          </a:xfrm>
          <a:prstGeom prst="rect">
            <a:avLst/>
          </a:prstGeom>
          <a:noFill/>
          <a:ln/>
        </p:spPr>
        <p:txBody>
          <a:bodyPr wrap="square" rtlCol="0" anchor="t"/>
          <a:lstStyle/>
          <a:p>
            <a:pPr marL="0" indent="0" algn="l">
              <a:lnSpc>
                <a:spcPts val="2799"/>
              </a:lnSpc>
              <a:buNone/>
            </a:pPr>
            <a:r>
              <a:rPr lang="en-US" sz="1750" dirty="0">
                <a:solidFill>
                  <a:srgbClr val="FFFFFF"/>
                </a:solidFill>
                <a:latin typeface="PT Sans" pitchFamily="34" charset="0"/>
                <a:ea typeface="PT Sans" pitchFamily="34" charset="-122"/>
                <a:cs typeface="PT Sans" pitchFamily="34" charset="-120"/>
              </a:rPr>
              <a:t>This awareness spurred policy and scientific dialogues aimed at creating a framework for international action on biodiversity loss.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827961"/>
            <a:ext cx="5554980"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The Road to the CBD</a:t>
            </a:r>
            <a:endParaRPr lang="en-US" sz="4374" dirty="0"/>
          </a:p>
        </p:txBody>
      </p:sp>
      <p:pic>
        <p:nvPicPr>
          <p:cNvPr id="6" name="Image 2" descr="preencoded.png"/>
          <p:cNvPicPr>
            <a:picLocks noChangeAspect="1"/>
          </p:cNvPicPr>
          <p:nvPr/>
        </p:nvPicPr>
        <p:blipFill>
          <a:blip r:embed="rId5"/>
          <a:stretch>
            <a:fillRect/>
          </a:stretch>
        </p:blipFill>
        <p:spPr>
          <a:xfrm>
            <a:off x="833199" y="1855589"/>
            <a:ext cx="1110972" cy="1777484"/>
          </a:xfrm>
          <a:prstGeom prst="rect">
            <a:avLst/>
          </a:prstGeom>
        </p:spPr>
      </p:pic>
      <p:sp>
        <p:nvSpPr>
          <p:cNvPr id="7" name="Text 2"/>
          <p:cNvSpPr/>
          <p:nvPr/>
        </p:nvSpPr>
        <p:spPr>
          <a:xfrm>
            <a:off x="2277428" y="2077760"/>
            <a:ext cx="2777490" cy="347186"/>
          </a:xfrm>
          <a:prstGeom prst="rect">
            <a:avLst/>
          </a:prstGeom>
          <a:noFill/>
          <a:ln/>
        </p:spPr>
        <p:txBody>
          <a:bodyPr wrap="none" rtlCol="0" anchor="t"/>
          <a:lstStyle/>
          <a:p>
            <a:pPr marL="0" indent="0" algn="l">
              <a:lnSpc>
                <a:spcPts val="2734"/>
              </a:lnSpc>
              <a:buNone/>
            </a:pPr>
            <a:r>
              <a:rPr lang="en-US" sz="2187" b="1" dirty="0">
                <a:solidFill>
                  <a:srgbClr val="F2B42D"/>
                </a:solidFill>
                <a:latin typeface="Nunito" pitchFamily="34" charset="0"/>
                <a:ea typeface="Nunito" pitchFamily="34" charset="-122"/>
                <a:cs typeface="Nunito" pitchFamily="34" charset="-120"/>
              </a:rPr>
              <a:t>IUCN's Role</a:t>
            </a:r>
            <a:endParaRPr lang="en-US" sz="2187" dirty="0"/>
          </a:p>
        </p:txBody>
      </p:sp>
      <p:sp>
        <p:nvSpPr>
          <p:cNvPr id="8" name="Text 3"/>
          <p:cNvSpPr/>
          <p:nvPr/>
        </p:nvSpPr>
        <p:spPr>
          <a:xfrm>
            <a:off x="2277428" y="2558177"/>
            <a:ext cx="7862173" cy="710803"/>
          </a:xfrm>
          <a:prstGeom prst="rect">
            <a:avLst/>
          </a:prstGeom>
          <a:noFill/>
          <a:ln/>
        </p:spPr>
        <p:txBody>
          <a:bodyPr wrap="square" rtlCol="0" anchor="t"/>
          <a:lstStyle/>
          <a:p>
            <a:pPr marL="0" indent="0" algn="l">
              <a:lnSpc>
                <a:spcPts val="2799"/>
              </a:lnSpc>
              <a:buNone/>
            </a:pPr>
            <a:r>
              <a:rPr lang="en-US" sz="1750" dirty="0">
                <a:solidFill>
                  <a:srgbClr val="FFFFFF"/>
                </a:solidFill>
                <a:latin typeface="PT Sans" pitchFamily="34" charset="0"/>
                <a:ea typeface="PT Sans" pitchFamily="34" charset="-122"/>
                <a:cs typeface="PT Sans" pitchFamily="34" charset="-120"/>
              </a:rPr>
              <a:t>The International Union for the Conservation of Nature (IUCN) drafted initial recommendations for a comprehensive biodiversity treaty in the late 1980s.</a:t>
            </a:r>
            <a:endParaRPr lang="en-US" sz="1750" dirty="0"/>
          </a:p>
        </p:txBody>
      </p:sp>
      <p:pic>
        <p:nvPicPr>
          <p:cNvPr id="9" name="Image 3" descr="preencoded.png"/>
          <p:cNvPicPr>
            <a:picLocks noChangeAspect="1"/>
          </p:cNvPicPr>
          <p:nvPr/>
        </p:nvPicPr>
        <p:blipFill>
          <a:blip r:embed="rId6"/>
          <a:stretch>
            <a:fillRect/>
          </a:stretch>
        </p:blipFill>
        <p:spPr>
          <a:xfrm>
            <a:off x="833199" y="3633073"/>
            <a:ext cx="1110972" cy="1990963"/>
          </a:xfrm>
          <a:prstGeom prst="rect">
            <a:avLst/>
          </a:prstGeom>
        </p:spPr>
      </p:pic>
      <p:sp>
        <p:nvSpPr>
          <p:cNvPr id="10" name="Text 4"/>
          <p:cNvSpPr/>
          <p:nvPr/>
        </p:nvSpPr>
        <p:spPr>
          <a:xfrm>
            <a:off x="2277428" y="3855244"/>
            <a:ext cx="2777490" cy="347186"/>
          </a:xfrm>
          <a:prstGeom prst="rect">
            <a:avLst/>
          </a:prstGeom>
          <a:noFill/>
          <a:ln/>
        </p:spPr>
        <p:txBody>
          <a:bodyPr wrap="none" rtlCol="0" anchor="t"/>
          <a:lstStyle/>
          <a:p>
            <a:pPr marL="0" indent="0" algn="l">
              <a:lnSpc>
                <a:spcPts val="2734"/>
              </a:lnSpc>
              <a:buNone/>
            </a:pPr>
            <a:r>
              <a:rPr lang="en-US" sz="2187" b="1" dirty="0">
                <a:solidFill>
                  <a:srgbClr val="D7425E"/>
                </a:solidFill>
                <a:latin typeface="Nunito" pitchFamily="34" charset="0"/>
                <a:ea typeface="Nunito" pitchFamily="34" charset="-122"/>
                <a:cs typeface="Nunito" pitchFamily="34" charset="-120"/>
              </a:rPr>
              <a:t>UNEP's Draft</a:t>
            </a:r>
            <a:endParaRPr lang="en-US" sz="2187" dirty="0"/>
          </a:p>
        </p:txBody>
      </p:sp>
      <p:sp>
        <p:nvSpPr>
          <p:cNvPr id="11" name="Text 5"/>
          <p:cNvSpPr/>
          <p:nvPr/>
        </p:nvSpPr>
        <p:spPr>
          <a:xfrm>
            <a:off x="2277428" y="4335661"/>
            <a:ext cx="7862173" cy="1066205"/>
          </a:xfrm>
          <a:prstGeom prst="rect">
            <a:avLst/>
          </a:prstGeom>
          <a:noFill/>
          <a:ln/>
        </p:spPr>
        <p:txBody>
          <a:bodyPr wrap="square" rtlCol="0" anchor="t"/>
          <a:lstStyle/>
          <a:p>
            <a:pPr marL="0" indent="0" algn="l">
              <a:lnSpc>
                <a:spcPts val="2799"/>
              </a:lnSpc>
              <a:buNone/>
            </a:pPr>
            <a:r>
              <a:rPr lang="en-US" sz="1750" dirty="0">
                <a:solidFill>
                  <a:srgbClr val="FFFFFF"/>
                </a:solidFill>
                <a:latin typeface="PT Sans" pitchFamily="34" charset="0"/>
                <a:ea typeface="PT Sans" pitchFamily="34" charset="-122"/>
                <a:cs typeface="PT Sans" pitchFamily="34" charset="-120"/>
              </a:rPr>
              <a:t>The United Nations Environment Programme (UNEP) prepared the first formal draft in 1991, which was considered by an Intergovernmental Negotiating Committee (INC) formed that year.</a:t>
            </a:r>
            <a:endParaRPr lang="en-US" sz="1750" dirty="0"/>
          </a:p>
        </p:txBody>
      </p:sp>
      <p:pic>
        <p:nvPicPr>
          <p:cNvPr id="12" name="Image 4" descr="preencoded.png"/>
          <p:cNvPicPr>
            <a:picLocks noChangeAspect="1"/>
          </p:cNvPicPr>
          <p:nvPr/>
        </p:nvPicPr>
        <p:blipFill>
          <a:blip r:embed="rId7"/>
          <a:stretch>
            <a:fillRect/>
          </a:stretch>
        </p:blipFill>
        <p:spPr>
          <a:xfrm>
            <a:off x="833199" y="5624036"/>
            <a:ext cx="1110972" cy="1777484"/>
          </a:xfrm>
          <a:prstGeom prst="rect">
            <a:avLst/>
          </a:prstGeom>
        </p:spPr>
      </p:pic>
      <p:sp>
        <p:nvSpPr>
          <p:cNvPr id="13" name="Text 6"/>
          <p:cNvSpPr/>
          <p:nvPr/>
        </p:nvSpPr>
        <p:spPr>
          <a:xfrm>
            <a:off x="2277428" y="5846207"/>
            <a:ext cx="2777490" cy="347186"/>
          </a:xfrm>
          <a:prstGeom prst="rect">
            <a:avLst/>
          </a:prstGeom>
          <a:noFill/>
          <a:ln/>
        </p:spPr>
        <p:txBody>
          <a:bodyPr wrap="none" rtlCol="0" anchor="t"/>
          <a:lstStyle/>
          <a:p>
            <a:pPr marL="0" indent="0" algn="l">
              <a:lnSpc>
                <a:spcPts val="2734"/>
              </a:lnSpc>
              <a:buNone/>
            </a:pPr>
            <a:r>
              <a:rPr lang="en-US" sz="2187" b="1" dirty="0">
                <a:solidFill>
                  <a:srgbClr val="DD785E"/>
                </a:solidFill>
                <a:latin typeface="Nunito" pitchFamily="34" charset="0"/>
                <a:ea typeface="Nunito" pitchFamily="34" charset="-122"/>
                <a:cs typeface="Nunito" pitchFamily="34" charset="-120"/>
              </a:rPr>
              <a:t>Nairobi Conference</a:t>
            </a:r>
            <a:endParaRPr lang="en-US" sz="2187" dirty="0"/>
          </a:p>
        </p:txBody>
      </p:sp>
      <p:sp>
        <p:nvSpPr>
          <p:cNvPr id="14" name="Text 7"/>
          <p:cNvSpPr/>
          <p:nvPr/>
        </p:nvSpPr>
        <p:spPr>
          <a:xfrm>
            <a:off x="2277428" y="6326624"/>
            <a:ext cx="7862173" cy="710803"/>
          </a:xfrm>
          <a:prstGeom prst="rect">
            <a:avLst/>
          </a:prstGeom>
          <a:noFill/>
          <a:ln/>
        </p:spPr>
        <p:txBody>
          <a:bodyPr wrap="square" rtlCol="0" anchor="t"/>
          <a:lstStyle/>
          <a:p>
            <a:pPr marL="0" indent="0" algn="l">
              <a:lnSpc>
                <a:spcPts val="2799"/>
              </a:lnSpc>
              <a:buNone/>
            </a:pPr>
            <a:r>
              <a:rPr lang="en-US" sz="1750" dirty="0">
                <a:solidFill>
                  <a:srgbClr val="FFFFFF"/>
                </a:solidFill>
                <a:latin typeface="PT Sans" pitchFamily="34" charset="0"/>
                <a:ea typeface="PT Sans" pitchFamily="34" charset="-122"/>
                <a:cs typeface="PT Sans" pitchFamily="34" charset="-120"/>
              </a:rPr>
              <a:t>The INC held five sessions over two years, culminating in the Nairobi Conference on May 22nd, 1992, where the final text of the CBD was adopted.</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2542937"/>
            <a:ext cx="7477601" cy="1388745"/>
          </a:xfrm>
          <a:prstGeom prst="rect">
            <a:avLst/>
          </a:prstGeom>
          <a:noFill/>
          <a:ln/>
        </p:spPr>
        <p:txBody>
          <a:bodyPr wrap="squar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Rio Earth Summit: A Historic Moment</a:t>
            </a:r>
            <a:endParaRPr lang="en-US" sz="4374" dirty="0"/>
          </a:p>
        </p:txBody>
      </p:sp>
      <p:sp>
        <p:nvSpPr>
          <p:cNvPr id="6" name="Text 2"/>
          <p:cNvSpPr/>
          <p:nvPr/>
        </p:nvSpPr>
        <p:spPr>
          <a:xfrm>
            <a:off x="6319599" y="4264938"/>
            <a:ext cx="7477601"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The CBD was officially opened for signature at the United Nations Conference on Environment and Development in Rio de Janeiro in June 1992. This event, also known as the Rio Earth Summit, saw a record number of nations signing the convention, reflecting a global commitment to addressing biodiversity loss.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sp>
        <p:nvSpPr>
          <p:cNvPr id="4" name="Text 1"/>
          <p:cNvSpPr/>
          <p:nvPr/>
        </p:nvSpPr>
        <p:spPr>
          <a:xfrm>
            <a:off x="2348389" y="2039064"/>
            <a:ext cx="6906220"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Core Objectives of the CBD</a:t>
            </a:r>
            <a:endParaRPr lang="en-US" sz="4374" dirty="0"/>
          </a:p>
        </p:txBody>
      </p:sp>
      <p:sp>
        <p:nvSpPr>
          <p:cNvPr id="5" name="Text 2"/>
          <p:cNvSpPr/>
          <p:nvPr/>
        </p:nvSpPr>
        <p:spPr>
          <a:xfrm>
            <a:off x="2348389" y="3288863"/>
            <a:ext cx="2777490" cy="347186"/>
          </a:xfrm>
          <a:prstGeom prst="rect">
            <a:avLst/>
          </a:prstGeom>
          <a:noFill/>
          <a:ln/>
        </p:spPr>
        <p:txBody>
          <a:bodyPr wrap="none" rtlCol="0" anchor="t"/>
          <a:lstStyle/>
          <a:p>
            <a:pPr marL="0" indent="0">
              <a:lnSpc>
                <a:spcPts val="2734"/>
              </a:lnSpc>
              <a:buNone/>
            </a:pPr>
            <a:r>
              <a:rPr lang="en-US" sz="2187" b="1" dirty="0">
                <a:solidFill>
                  <a:srgbClr val="FFFFFF"/>
                </a:solidFill>
                <a:latin typeface="Nunito" pitchFamily="34" charset="0"/>
                <a:ea typeface="Nunito" pitchFamily="34" charset="-122"/>
                <a:cs typeface="Nunito" pitchFamily="34" charset="-120"/>
              </a:rPr>
              <a:t>Conservation</a:t>
            </a:r>
            <a:endParaRPr lang="en-US" sz="2187" dirty="0"/>
          </a:p>
        </p:txBody>
      </p:sp>
      <p:sp>
        <p:nvSpPr>
          <p:cNvPr id="6" name="Text 3"/>
          <p:cNvSpPr/>
          <p:nvPr/>
        </p:nvSpPr>
        <p:spPr>
          <a:xfrm>
            <a:off x="2348389" y="3858220"/>
            <a:ext cx="2949416" cy="1066205"/>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Protection of ecosystems, species, and genetic variation across all life forms.</a:t>
            </a:r>
            <a:endParaRPr lang="en-US" sz="1750" dirty="0"/>
          </a:p>
        </p:txBody>
      </p:sp>
      <p:sp>
        <p:nvSpPr>
          <p:cNvPr id="7" name="Text 4"/>
          <p:cNvSpPr/>
          <p:nvPr/>
        </p:nvSpPr>
        <p:spPr>
          <a:xfrm>
            <a:off x="5847398" y="3288863"/>
            <a:ext cx="2777490" cy="347186"/>
          </a:xfrm>
          <a:prstGeom prst="rect">
            <a:avLst/>
          </a:prstGeom>
          <a:noFill/>
          <a:ln/>
        </p:spPr>
        <p:txBody>
          <a:bodyPr wrap="none" rtlCol="0" anchor="t"/>
          <a:lstStyle/>
          <a:p>
            <a:pPr marL="0" indent="0">
              <a:lnSpc>
                <a:spcPts val="2734"/>
              </a:lnSpc>
              <a:buNone/>
            </a:pPr>
            <a:r>
              <a:rPr lang="en-US" sz="2187" b="1" dirty="0">
                <a:solidFill>
                  <a:srgbClr val="FFFFFF"/>
                </a:solidFill>
                <a:latin typeface="Nunito" pitchFamily="34" charset="0"/>
                <a:ea typeface="Nunito" pitchFamily="34" charset="-122"/>
                <a:cs typeface="Nunito" pitchFamily="34" charset="-120"/>
              </a:rPr>
              <a:t>Sustainable Use</a:t>
            </a:r>
            <a:endParaRPr lang="en-US" sz="2187" dirty="0"/>
          </a:p>
        </p:txBody>
      </p:sp>
      <p:sp>
        <p:nvSpPr>
          <p:cNvPr id="8" name="Text 5"/>
          <p:cNvSpPr/>
          <p:nvPr/>
        </p:nvSpPr>
        <p:spPr>
          <a:xfrm>
            <a:off x="5847398" y="3858220"/>
            <a:ext cx="2949416" cy="1421606"/>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Utilization of biodiversity in ways that meet present needs without compromising future generations.</a:t>
            </a:r>
            <a:endParaRPr lang="en-US" sz="1750" dirty="0"/>
          </a:p>
        </p:txBody>
      </p:sp>
      <p:sp>
        <p:nvSpPr>
          <p:cNvPr id="9" name="Text 6"/>
          <p:cNvSpPr/>
          <p:nvPr/>
        </p:nvSpPr>
        <p:spPr>
          <a:xfrm>
            <a:off x="9346406" y="3288863"/>
            <a:ext cx="2777490" cy="347186"/>
          </a:xfrm>
          <a:prstGeom prst="rect">
            <a:avLst/>
          </a:prstGeom>
          <a:noFill/>
          <a:ln/>
        </p:spPr>
        <p:txBody>
          <a:bodyPr wrap="none" rtlCol="0" anchor="t"/>
          <a:lstStyle/>
          <a:p>
            <a:pPr marL="0" indent="0">
              <a:lnSpc>
                <a:spcPts val="2734"/>
              </a:lnSpc>
              <a:buNone/>
            </a:pPr>
            <a:r>
              <a:rPr lang="en-US" sz="2187" b="1" dirty="0">
                <a:solidFill>
                  <a:srgbClr val="FFFFFF"/>
                </a:solidFill>
                <a:latin typeface="Nunito" pitchFamily="34" charset="0"/>
                <a:ea typeface="Nunito" pitchFamily="34" charset="-122"/>
                <a:cs typeface="Nunito" pitchFamily="34" charset="-120"/>
              </a:rPr>
              <a:t>Benefit Sharing</a:t>
            </a:r>
            <a:endParaRPr lang="en-US" sz="2187" dirty="0"/>
          </a:p>
        </p:txBody>
      </p:sp>
      <p:sp>
        <p:nvSpPr>
          <p:cNvPr id="10" name="Text 7"/>
          <p:cNvSpPr/>
          <p:nvPr/>
        </p:nvSpPr>
        <p:spPr>
          <a:xfrm>
            <a:off x="9346406" y="3858220"/>
            <a:ext cx="2949416" cy="2132409"/>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Sharing of benefits derived from genetic resources, particularly with developing countries, to ensure fairness and promote sustainable development.</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0002E">
              <a:alpha val="75000"/>
            </a:srgbClr>
          </a:solidFill>
          <a:ln/>
        </p:spPr>
        <p:txBody>
          <a:bodyPr/>
          <a:lstStyle/>
          <a:p>
            <a:endParaRPr lang="en-IN"/>
          </a:p>
        </p:txBody>
      </p:sp>
      <p:sp>
        <p:nvSpPr>
          <p:cNvPr id="4" name="Text 1"/>
          <p:cNvSpPr/>
          <p:nvPr/>
        </p:nvSpPr>
        <p:spPr>
          <a:xfrm>
            <a:off x="2348389" y="3012281"/>
            <a:ext cx="9019103" cy="694373"/>
          </a:xfrm>
          <a:prstGeom prst="rect">
            <a:avLst/>
          </a:prstGeom>
          <a:noFill/>
          <a:ln/>
        </p:spPr>
        <p:txBody>
          <a:bodyPr wrap="none" rtlCol="0" anchor="t"/>
          <a:lstStyle/>
          <a:p>
            <a:pPr marL="0" indent="0">
              <a:lnSpc>
                <a:spcPts val="5468"/>
              </a:lnSpc>
              <a:buNone/>
            </a:pPr>
            <a:r>
              <a:rPr lang="en-US" sz="4374" b="1" dirty="0">
                <a:solidFill>
                  <a:srgbClr val="FFFFFF"/>
                </a:solidFill>
                <a:latin typeface="Nunito" pitchFamily="34" charset="0"/>
                <a:ea typeface="Nunito" pitchFamily="34" charset="-122"/>
                <a:cs typeface="Nunito" pitchFamily="34" charset="-120"/>
              </a:rPr>
              <a:t>Conservation of Biological Diversity</a:t>
            </a:r>
            <a:endParaRPr lang="en-US" sz="4374" dirty="0"/>
          </a:p>
        </p:txBody>
      </p:sp>
      <p:sp>
        <p:nvSpPr>
          <p:cNvPr id="5" name="Text 2"/>
          <p:cNvSpPr/>
          <p:nvPr/>
        </p:nvSpPr>
        <p:spPr>
          <a:xfrm>
            <a:off x="2348389" y="4150995"/>
            <a:ext cx="9933503" cy="1066205"/>
          </a:xfrm>
          <a:prstGeom prst="rect">
            <a:avLst/>
          </a:prstGeom>
          <a:noFill/>
          <a:ln/>
        </p:spPr>
        <p:txBody>
          <a:bodyPr wrap="square" rtlCol="0" anchor="t"/>
          <a:lstStyle/>
          <a:p>
            <a:pPr marL="0" indent="0">
              <a:lnSpc>
                <a:spcPts val="2799"/>
              </a:lnSpc>
              <a:buNone/>
            </a:pPr>
            <a:r>
              <a:rPr lang="en-US" sz="1750" dirty="0">
                <a:solidFill>
                  <a:srgbClr val="FFFFFF"/>
                </a:solidFill>
                <a:latin typeface="PT Sans" pitchFamily="34" charset="0"/>
                <a:ea typeface="PT Sans" pitchFamily="34" charset="-122"/>
                <a:cs typeface="PT Sans" pitchFamily="34" charset="-120"/>
              </a:rPr>
              <a:t>The CBD's first objective is the conservation of biological diversity, encompassing the protection of ecosystems, species, and genetic variation. This objective is fundamental to the overall mission of the CBD, aiming to safeguard the natural world for present and future generations.</a:t>
            </a:r>
            <a:endParaRPr lang="en-US" sz="1750" dirty="0"/>
          </a:p>
        </p:txBody>
      </p:sp>
    </p:spTree>
    <p:extLst>
      <p:ext uri="{BB962C8B-B14F-4D97-AF65-F5344CB8AC3E}">
        <p14:creationId xmlns:p14="http://schemas.microsoft.com/office/powerpoint/2010/main" val="62643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TotalTime>
  <Words>1126</Words>
  <Application>Microsoft Office PowerPoint</Application>
  <PresentationFormat>Custom</PresentationFormat>
  <Paragraphs>94</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Nunito</vt:lpstr>
      <vt:lpstr>PT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Raj Varma</cp:lastModifiedBy>
  <cp:revision>1</cp:revision>
  <dcterms:created xsi:type="dcterms:W3CDTF">2024-02-26T08:59:06Z</dcterms:created>
  <dcterms:modified xsi:type="dcterms:W3CDTF">2024-02-26T09:04:01Z</dcterms:modified>
</cp:coreProperties>
</file>