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56" r:id="rId2"/>
    <p:sldId id="258" r:id="rId3"/>
    <p:sldId id="259" r:id="rId4"/>
    <p:sldId id="260" r:id="rId5"/>
    <p:sldId id="261" r:id="rId6"/>
    <p:sldId id="262" r:id="rId7"/>
    <p:sldId id="263"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1" r:id="rId24"/>
  </p:sldIdLst>
  <p:sldSz cx="12192000" cy="6858000"/>
  <p:notesSz cx="6951663" cy="10082213"/>
  <p:embeddedFontLst>
    <p:embeddedFont>
      <p:font typeface="Century Gothic" panose="020B0604020202020204" charset="0"/>
      <p:regular r:id="rId26"/>
      <p:bold r:id="rId27"/>
      <p:italic r:id="rId28"/>
      <p:boldItalic r:id="rId29"/>
    </p:embeddedFont>
    <p:embeddedFont>
      <p:font typeface="Calibri" panose="020F050202020403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8" autoAdjust="0"/>
    <p:restoredTop sz="94660"/>
  </p:normalViewPr>
  <p:slideViewPr>
    <p:cSldViewPr snapToGrid="0">
      <p:cViewPr varScale="1">
        <p:scale>
          <a:sx n="39" d="100"/>
          <a:sy n="39" d="100"/>
        </p:scale>
        <p:origin x="56" y="6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4323842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2732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4157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27788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4595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0529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6831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1630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3848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4203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8179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82696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0862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24532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597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6383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3483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9374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7046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9727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5359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2632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30.jpe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LITIGATION</a:t>
            </a:r>
            <a:endParaRPr lang="en-US" dirty="0">
              <a:sym typeface="Century Gothic"/>
            </a:endParaRPr>
          </a:p>
          <a:p>
            <a:endParaRPr lang="en-US" dirty="0">
              <a:sym typeface="Century Gothic"/>
            </a:endParaRPr>
          </a:p>
          <a:p>
            <a:r>
              <a:rPr lang="en-US" dirty="0">
                <a:sym typeface="Century Gothic"/>
              </a:rPr>
              <a:t>Instructor Name: </a:t>
            </a:r>
            <a:r>
              <a:rPr lang="en-US" dirty="0" err="1">
                <a:sym typeface="Century Gothic"/>
              </a:rPr>
              <a:t>Nguyễn</a:t>
            </a:r>
            <a:r>
              <a:rPr lang="en-US" dirty="0">
                <a:sym typeface="Century Gothic"/>
              </a:rPr>
              <a:t> </a:t>
            </a:r>
            <a:r>
              <a:rPr lang="en-US" dirty="0" err="1">
                <a:sym typeface="Century Gothic"/>
              </a:rPr>
              <a:t>Thị</a:t>
            </a:r>
            <a:r>
              <a:rPr lang="en-US" dirty="0">
                <a:sym typeface="Century Gothic"/>
              </a:rPr>
              <a:t> </a:t>
            </a:r>
            <a:r>
              <a:rPr lang="en-US" dirty="0" err="1">
                <a:sym typeface="Century Gothic"/>
              </a:rPr>
              <a:t>Hồng</a:t>
            </a:r>
            <a:r>
              <a:rPr lang="en-US" dirty="0">
                <a:sym typeface="Century Gothic"/>
              </a:rPr>
              <a:t> Trinh</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3.2. </a:t>
            </a:r>
            <a:r>
              <a:rPr lang="en-US" sz="2400" b="1" dirty="0">
                <a:solidFill>
                  <a:srgbClr val="0000CC"/>
                </a:solidFill>
                <a:latin typeface="Arial" panose="020B0604020202020204" pitchFamily="34" charset="0"/>
                <a:cs typeface="Arial" panose="020B0604020202020204" pitchFamily="34" charset="0"/>
              </a:rPr>
              <a:t>Public nuisance, negligence, and trespass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Negligence Claims in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Definition of negligence as failure to take proper care in doing something, leading to damage or injury.</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Application in climate litigation to hold entities accountable for harm caused by GHG emissions.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difficulty in establishing a duty of care and direct causation.</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4"/>
          <a:stretch>
            <a:fillRect/>
          </a:stretch>
        </p:blipFill>
        <p:spPr>
          <a:xfrm>
            <a:off x="7861814" y="2496097"/>
            <a:ext cx="2619375" cy="1743075"/>
          </a:xfrm>
          <a:prstGeom prst="rect">
            <a:avLst/>
          </a:prstGeom>
        </p:spPr>
      </p:pic>
    </p:spTree>
    <p:extLst>
      <p:ext uri="{BB962C8B-B14F-4D97-AF65-F5344CB8AC3E}">
        <p14:creationId xmlns:p14="http://schemas.microsoft.com/office/powerpoint/2010/main" val="2213227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3.2. </a:t>
            </a:r>
            <a:r>
              <a:rPr lang="en-US" sz="2400" b="1" dirty="0">
                <a:solidFill>
                  <a:srgbClr val="0000CC"/>
                </a:solidFill>
                <a:latin typeface="Arial" panose="020B0604020202020204" pitchFamily="34" charset="0"/>
                <a:cs typeface="Arial" panose="020B0604020202020204" pitchFamily="34" charset="0"/>
              </a:rPr>
              <a:t>Public nuisance, negligence, and trespass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Prominent Negligence Cases</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Overview of significant negligence cases in climate litigation, focusing on breaches of duty of care related to climate change.</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Impacts of these cases on regulatory and corporate practices.</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8747639" y="2407059"/>
            <a:ext cx="1733550" cy="2628900"/>
          </a:xfrm>
          <a:prstGeom prst="rect">
            <a:avLst/>
          </a:prstGeom>
        </p:spPr>
      </p:pic>
    </p:spTree>
    <p:extLst>
      <p:ext uri="{BB962C8B-B14F-4D97-AF65-F5344CB8AC3E}">
        <p14:creationId xmlns:p14="http://schemas.microsoft.com/office/powerpoint/2010/main" val="4124435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3.2. </a:t>
            </a:r>
            <a:r>
              <a:rPr lang="en-US" sz="2400" b="1" dirty="0">
                <a:solidFill>
                  <a:srgbClr val="0000CC"/>
                </a:solidFill>
                <a:latin typeface="Arial" panose="020B0604020202020204" pitchFamily="34" charset="0"/>
                <a:cs typeface="Arial" panose="020B0604020202020204" pitchFamily="34" charset="0"/>
              </a:rPr>
              <a:t>Public nuisance, negligence, and trespass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Trespass in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Explaining trespass as unauthorized entry onto land resulting in direct harm.</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Use of trespass claims in climate litigation, particularly when property damage is caused by climate-related events.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Unique challenges in applying traditional trespass concepts to climate change effects.</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4"/>
          <a:stretch>
            <a:fillRect/>
          </a:stretch>
        </p:blipFill>
        <p:spPr>
          <a:xfrm>
            <a:off x="7938014" y="2821396"/>
            <a:ext cx="2543175" cy="1800225"/>
          </a:xfrm>
          <a:prstGeom prst="rect">
            <a:avLst/>
          </a:prstGeom>
        </p:spPr>
      </p:pic>
    </p:spTree>
    <p:extLst>
      <p:ext uri="{BB962C8B-B14F-4D97-AF65-F5344CB8AC3E}">
        <p14:creationId xmlns:p14="http://schemas.microsoft.com/office/powerpoint/2010/main" val="929179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3.2. </a:t>
            </a:r>
            <a:r>
              <a:rPr lang="en-US" sz="2400" b="1" dirty="0">
                <a:solidFill>
                  <a:srgbClr val="0000CC"/>
                </a:solidFill>
                <a:latin typeface="Arial" panose="020B0604020202020204" pitchFamily="34" charset="0"/>
                <a:cs typeface="Arial" panose="020B0604020202020204" pitchFamily="34" charset="0"/>
              </a:rPr>
              <a:t>Public nuisance, negligence, and trespass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Case Studies on Trespass</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Detailed examples of how trespass has been argued in climate litigation cases.</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Discussion on the outcomes and legal reasoning in these cases.</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evolving interpretation of trespass in the context of environmental harm.</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Plastic Pollution on Ecosystem Services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4"/>
          <a:stretch>
            <a:fillRect/>
          </a:stretch>
        </p:blipFill>
        <p:spPr>
          <a:xfrm>
            <a:off x="8471807" y="2409978"/>
            <a:ext cx="2171700" cy="2105025"/>
          </a:xfrm>
          <a:prstGeom prst="rect">
            <a:avLst/>
          </a:prstGeom>
        </p:spPr>
      </p:pic>
    </p:spTree>
    <p:extLst>
      <p:ext uri="{BB962C8B-B14F-4D97-AF65-F5344CB8AC3E}">
        <p14:creationId xmlns:p14="http://schemas.microsoft.com/office/powerpoint/2010/main" val="1507829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3.4. </a:t>
            </a:r>
            <a:r>
              <a:rPr lang="en-US" sz="2400" b="1" dirty="0">
                <a:solidFill>
                  <a:srgbClr val="002060"/>
                </a:solidFill>
                <a:latin typeface="Arial" panose="020B0604020202020204" pitchFamily="34" charset="0"/>
                <a:cs typeface="Arial" panose="020B0604020202020204" pitchFamily="34" charset="0"/>
              </a:rPr>
              <a:t>Right to life, health, property, and a healthy environment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Right to Life in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Definition of the right to life in the context of environmental harm.</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Examples of cases where environmental degradation threatened the right to life.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role of courts in protecting individuals against climate-related threats.</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Plastic Pollution on Ecosystem Services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Human Lungs. Respiratory System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4"/>
          <a:stretch>
            <a:fillRect/>
          </a:stretch>
        </p:blipFill>
        <p:spPr>
          <a:xfrm>
            <a:off x="8045903" y="2426833"/>
            <a:ext cx="2076450" cy="2200275"/>
          </a:xfrm>
          <a:prstGeom prst="rect">
            <a:avLst/>
          </a:prstGeom>
        </p:spPr>
      </p:pic>
    </p:spTree>
    <p:extLst>
      <p:ext uri="{BB962C8B-B14F-4D97-AF65-F5344CB8AC3E}">
        <p14:creationId xmlns:p14="http://schemas.microsoft.com/office/powerpoint/2010/main" val="621105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3.4. </a:t>
            </a:r>
            <a:r>
              <a:rPr lang="en-US" sz="2400" b="1" dirty="0">
                <a:solidFill>
                  <a:srgbClr val="002060"/>
                </a:solidFill>
                <a:latin typeface="Arial" panose="020B0604020202020204" pitchFamily="34" charset="0"/>
                <a:cs typeface="Arial" panose="020B0604020202020204" pitchFamily="34" charset="0"/>
              </a:rPr>
              <a:t>Right to life, health, property, and a healthy environment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mn-lt"/>
              </a:rPr>
              <a:t>Health Rights and Climate Change</a:t>
            </a:r>
          </a:p>
          <a:p>
            <a:pPr marL="514350" indent="-285750">
              <a:buFont typeface="Arial" panose="020B0604020202020204" pitchFamily="34" charset="0"/>
              <a:buChar char="•"/>
            </a:pPr>
            <a:r>
              <a:rPr lang="en-US" sz="1800" dirty="0">
                <a:solidFill>
                  <a:srgbClr val="002060"/>
                </a:solidFill>
                <a:latin typeface="+mn-lt"/>
              </a:rPr>
              <a:t>How climate change poses a significant threat to public health.</a:t>
            </a:r>
          </a:p>
          <a:p>
            <a:pPr marL="514350" indent="-285750">
              <a:buFont typeface="Arial" panose="020B0604020202020204" pitchFamily="34" charset="0"/>
              <a:buChar char="•"/>
            </a:pPr>
            <a:r>
              <a:rPr lang="en-US" sz="1800" dirty="0">
                <a:solidFill>
                  <a:srgbClr val="002060"/>
                </a:solidFill>
                <a:latin typeface="+mn-lt"/>
              </a:rPr>
              <a:t>Legal actions taken to address health issues stemming from pollution and environmental degradation.</a:t>
            </a:r>
          </a:p>
          <a:p>
            <a:pPr marL="514350" indent="-285750">
              <a:buFont typeface="Arial" panose="020B0604020202020204" pitchFamily="34" charset="0"/>
              <a:buChar char="•"/>
            </a:pPr>
            <a:r>
              <a:rPr lang="en-US" sz="1800" dirty="0">
                <a:solidFill>
                  <a:srgbClr val="002060"/>
                </a:solidFill>
                <a:latin typeface="+mn-lt"/>
              </a:rPr>
              <a:t>Cases linking air quality and climate change to health rights.</a:t>
            </a:r>
          </a:p>
          <a:p>
            <a:pPr marL="0" indent="0" algn="just">
              <a:lnSpc>
                <a:spcPct val="80000"/>
              </a:lnSpc>
              <a:spcBef>
                <a:spcPts val="600"/>
              </a:spcBef>
              <a:spcAft>
                <a:spcPts val="600"/>
              </a:spcAft>
            </a:pPr>
            <a:endParaRPr lang="en-US" sz="18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Plastic Pollution on Ecosystem Services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Human Lungs. Respiratory System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4"/>
          <a:stretch>
            <a:fillRect/>
          </a:stretch>
        </p:blipFill>
        <p:spPr>
          <a:xfrm>
            <a:off x="8173130" y="2854734"/>
            <a:ext cx="2638425" cy="1733550"/>
          </a:xfrm>
          <a:prstGeom prst="rect">
            <a:avLst/>
          </a:prstGeom>
        </p:spPr>
      </p:pic>
    </p:spTree>
    <p:extLst>
      <p:ext uri="{BB962C8B-B14F-4D97-AF65-F5344CB8AC3E}">
        <p14:creationId xmlns:p14="http://schemas.microsoft.com/office/powerpoint/2010/main" val="779041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3.4. </a:t>
            </a:r>
            <a:r>
              <a:rPr lang="en-US" sz="2400" b="1" dirty="0">
                <a:solidFill>
                  <a:srgbClr val="002060"/>
                </a:solidFill>
                <a:latin typeface="Arial" panose="020B0604020202020204" pitchFamily="34" charset="0"/>
                <a:cs typeface="Arial" panose="020B0604020202020204" pitchFamily="34" charset="0"/>
              </a:rPr>
              <a:t>Right to life, health, property, and a healthy environment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mn-lt"/>
              </a:rPr>
              <a:t>Property Rights Affected by Climate Change</a:t>
            </a:r>
          </a:p>
          <a:p>
            <a:pPr marL="514350" indent="-285750">
              <a:buFont typeface="Arial" panose="020B0604020202020204" pitchFamily="34" charset="0"/>
              <a:buChar char="•"/>
            </a:pPr>
            <a:r>
              <a:rPr lang="en-US" sz="1800" dirty="0">
                <a:solidFill>
                  <a:srgbClr val="002060"/>
                </a:solidFill>
                <a:latin typeface="+mn-lt"/>
              </a:rPr>
              <a:t>The impact of climate change on property rights through natural disasters and sea-level rise.</a:t>
            </a:r>
          </a:p>
          <a:p>
            <a:pPr marL="514350" indent="-285750">
              <a:buFont typeface="Arial" panose="020B0604020202020204" pitchFamily="34" charset="0"/>
              <a:buChar char="•"/>
            </a:pPr>
            <a:r>
              <a:rPr lang="en-US" sz="1800" dirty="0">
                <a:solidFill>
                  <a:srgbClr val="002060"/>
                </a:solidFill>
                <a:latin typeface="+mn-lt"/>
              </a:rPr>
              <a:t>Legal cases where property damage from climate-related events led to litigation.</a:t>
            </a:r>
          </a:p>
          <a:p>
            <a:pPr marL="514350" indent="-285750">
              <a:buFont typeface="Arial" panose="020B0604020202020204" pitchFamily="34" charset="0"/>
              <a:buChar char="•"/>
            </a:pPr>
            <a:r>
              <a:rPr lang="en-US" sz="1800" dirty="0">
                <a:solidFill>
                  <a:srgbClr val="002060"/>
                </a:solidFill>
                <a:latin typeface="+mn-lt"/>
              </a:rPr>
              <a:t>The evolving concept of property rights in the face of climate change.</a:t>
            </a:r>
          </a:p>
          <a:p>
            <a:pPr marL="0" indent="0" algn="just">
              <a:lnSpc>
                <a:spcPct val="80000"/>
              </a:lnSpc>
              <a:spcBef>
                <a:spcPts val="600"/>
              </a:spcBef>
              <a:spcAft>
                <a:spcPts val="600"/>
              </a:spcAft>
            </a:pPr>
            <a:endParaRPr lang="en-US" sz="18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Plastic Pollution on Ecosystem Services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Human Lungs. Respiratory System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4"/>
          <a:stretch>
            <a:fillRect/>
          </a:stretch>
        </p:blipFill>
        <p:spPr>
          <a:xfrm>
            <a:off x="7986712" y="2688091"/>
            <a:ext cx="2619375" cy="1743075"/>
          </a:xfrm>
          <a:prstGeom prst="rect">
            <a:avLst/>
          </a:prstGeom>
        </p:spPr>
      </p:pic>
    </p:spTree>
    <p:extLst>
      <p:ext uri="{BB962C8B-B14F-4D97-AF65-F5344CB8AC3E}">
        <p14:creationId xmlns:p14="http://schemas.microsoft.com/office/powerpoint/2010/main" val="511354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3.4. </a:t>
            </a:r>
            <a:r>
              <a:rPr lang="en-US" sz="2400" b="1" dirty="0">
                <a:solidFill>
                  <a:srgbClr val="002060"/>
                </a:solidFill>
                <a:latin typeface="Arial" panose="020B0604020202020204" pitchFamily="34" charset="0"/>
                <a:cs typeface="Arial" panose="020B0604020202020204" pitchFamily="34" charset="0"/>
              </a:rPr>
              <a:t>Right to life, health, property, and a healthy environment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The Right to a Healthy Environment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Introduction of the right to a healthy environment as a basis for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Notable cases where this right has been invoked to protect natural resources and public health.</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growing recognition of environmental rights globally.</a:t>
            </a:r>
          </a:p>
          <a:p>
            <a:pPr marL="0" indent="0" algn="just">
              <a:lnSpc>
                <a:spcPct val="80000"/>
              </a:lnSpc>
              <a:spcBef>
                <a:spcPts val="600"/>
              </a:spcBef>
              <a:spcAft>
                <a:spcPts val="600"/>
              </a:spcAft>
            </a:pPr>
            <a:endParaRPr lang="en-US" sz="18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Plastic Pollution on Ecosystem Services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Human Lungs. Respiratory System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4"/>
          <a:stretch>
            <a:fillRect/>
          </a:stretch>
        </p:blipFill>
        <p:spPr>
          <a:xfrm>
            <a:off x="8414264" y="2576228"/>
            <a:ext cx="2066925" cy="2209800"/>
          </a:xfrm>
          <a:prstGeom prst="rect">
            <a:avLst/>
          </a:prstGeom>
        </p:spPr>
      </p:pic>
    </p:spTree>
    <p:extLst>
      <p:ext uri="{BB962C8B-B14F-4D97-AF65-F5344CB8AC3E}">
        <p14:creationId xmlns:p14="http://schemas.microsoft.com/office/powerpoint/2010/main" val="3739020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3.4. </a:t>
            </a:r>
            <a:r>
              <a:rPr lang="en-US" sz="2400" b="1" dirty="0">
                <a:solidFill>
                  <a:srgbClr val="002060"/>
                </a:solidFill>
                <a:latin typeface="Arial" panose="020B0604020202020204" pitchFamily="34" charset="0"/>
                <a:cs typeface="Arial" panose="020B0604020202020204" pitchFamily="34" charset="0"/>
              </a:rPr>
              <a:t>Right to life, health, property, and a healthy environment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Children and Future Generations' Rights</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specific impact of climate change on children and future generations.</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Legal strategies involving the rights of future generations to a livable planet.</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Highlighting landmark cases like Juliana v. United States.</a:t>
            </a:r>
          </a:p>
          <a:p>
            <a:pPr marL="0" indent="0" algn="just">
              <a:lnSpc>
                <a:spcPct val="80000"/>
              </a:lnSpc>
              <a:spcBef>
                <a:spcPts val="600"/>
              </a:spcBef>
              <a:spcAft>
                <a:spcPts val="600"/>
              </a:spcAft>
            </a:pPr>
            <a:endParaRPr lang="en-US" sz="18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Plastic Pollution on Ecosystem Services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Human Lungs. Respiratory System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4"/>
          <a:stretch>
            <a:fillRect/>
          </a:stretch>
        </p:blipFill>
        <p:spPr>
          <a:xfrm>
            <a:off x="7861814" y="2849971"/>
            <a:ext cx="2619375" cy="1743075"/>
          </a:xfrm>
          <a:prstGeom prst="rect">
            <a:avLst/>
          </a:prstGeom>
        </p:spPr>
      </p:pic>
      <p:pic>
        <p:nvPicPr>
          <p:cNvPr id="12290" name="Picture 2" descr="children holding young plant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830263"/>
            <a:ext cx="2619375" cy="174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6941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3.4. </a:t>
            </a:r>
            <a:r>
              <a:rPr lang="en-US" sz="2400" b="1" dirty="0">
                <a:solidFill>
                  <a:srgbClr val="002060"/>
                </a:solidFill>
                <a:latin typeface="Arial" panose="020B0604020202020204" pitchFamily="34" charset="0"/>
                <a:cs typeface="Arial" panose="020B0604020202020204" pitchFamily="34" charset="0"/>
              </a:rPr>
              <a:t>Right to life, health, property, and a healthy environment</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Challenges in Litigating Human Rights Claims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complexity of linking specific climate harms to the infringement of human rights.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Jurisdictional and standing issues in bringing forward these claims.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role of science and evidence in substantiating rights-based claims.</a:t>
            </a:r>
          </a:p>
          <a:p>
            <a:pPr marL="0" indent="0" algn="just">
              <a:lnSpc>
                <a:spcPct val="80000"/>
              </a:lnSpc>
              <a:spcBef>
                <a:spcPts val="600"/>
              </a:spcBef>
              <a:spcAft>
                <a:spcPts val="600"/>
              </a:spcAft>
            </a:pPr>
            <a:endParaRPr lang="en-US" sz="18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Plastic Pollution on Ecosystem Services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Human Lungs. Respiratory System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290" name="Picture 2" descr="children holding young plant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5" y="-830263"/>
            <a:ext cx="2619375" cy="174307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stretch>
            <a:fillRect/>
          </a:stretch>
        </p:blipFill>
        <p:spPr>
          <a:xfrm>
            <a:off x="7861814" y="2849971"/>
            <a:ext cx="2619375" cy="1743075"/>
          </a:xfrm>
          <a:prstGeom prst="rect">
            <a:avLst/>
          </a:prstGeom>
        </p:spPr>
      </p:pic>
    </p:spTree>
    <p:extLst>
      <p:ext uri="{BB962C8B-B14F-4D97-AF65-F5344CB8AC3E}">
        <p14:creationId xmlns:p14="http://schemas.microsoft.com/office/powerpoint/2010/main" val="24953510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3.1. </a:t>
            </a:r>
            <a:r>
              <a:rPr lang="en-US" sz="2400" b="1" dirty="0" smtClean="0">
                <a:solidFill>
                  <a:srgbClr val="0000CC"/>
                </a:solidFill>
                <a:latin typeface="Arial" panose="020B0604020202020204" pitchFamily="34" charset="0"/>
                <a:cs typeface="Arial" panose="020B0604020202020204" pitchFamily="34" charset="0"/>
              </a:rPr>
              <a:t>Tort-based Claims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b="1" dirty="0">
                <a:solidFill>
                  <a:srgbClr val="002060"/>
                </a:solidFill>
                <a:latin typeface="Arial" panose="020B0604020202020204" pitchFamily="34" charset="0"/>
                <a:cs typeface="Arial" panose="020B0604020202020204" pitchFamily="34" charset="0"/>
              </a:rPr>
              <a:t>Introduction to Tort-based Claims in Climate Litigation</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Definition of tort law and its relevance to climate litigation.</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The role of tort claims in addressing environmental harm and climate change.</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Common types of tort-based claims used in climate litigation.</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The significance of tort law in holding corporations and governments accountable.</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p:cNvPicPr>
            <a:picLocks noChangeAspect="1"/>
          </p:cNvPicPr>
          <p:nvPr/>
        </p:nvPicPr>
        <p:blipFill>
          <a:blip r:embed="rId4"/>
          <a:stretch>
            <a:fillRect/>
          </a:stretch>
        </p:blipFill>
        <p:spPr>
          <a:xfrm>
            <a:off x="8074479" y="2671629"/>
            <a:ext cx="2705100" cy="1685925"/>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3.5. </a:t>
            </a:r>
            <a:r>
              <a:rPr lang="en-US" sz="2400" b="1" dirty="0" smtClean="0">
                <a:solidFill>
                  <a:srgbClr val="002060"/>
                </a:solidFill>
                <a:latin typeface="Arial" panose="020B0604020202020204" pitchFamily="34" charset="0"/>
                <a:cs typeface="Arial" panose="020B0604020202020204" pitchFamily="34" charset="0"/>
              </a:rPr>
              <a:t>Constitutional and Statutory Claims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mn-lt"/>
              </a:rPr>
              <a:t>Introduction to Constitutional and Statutory Claims</a:t>
            </a:r>
          </a:p>
          <a:p>
            <a:pPr marL="514350" indent="-285750">
              <a:buFont typeface="Arial" panose="020B0604020202020204" pitchFamily="34" charset="0"/>
              <a:buChar char="•"/>
            </a:pPr>
            <a:r>
              <a:rPr lang="en-US" sz="2000" dirty="0">
                <a:solidFill>
                  <a:srgbClr val="002060"/>
                </a:solidFill>
                <a:latin typeface="+mn-lt"/>
              </a:rPr>
              <a:t>Overview of constitutional and statutory claims in the context of climate litigation.</a:t>
            </a:r>
          </a:p>
          <a:p>
            <a:pPr marL="514350" indent="-285750">
              <a:buFont typeface="Arial" panose="020B0604020202020204" pitchFamily="34" charset="0"/>
              <a:buChar char="•"/>
            </a:pPr>
            <a:r>
              <a:rPr lang="en-US" sz="2000" dirty="0">
                <a:solidFill>
                  <a:srgbClr val="002060"/>
                </a:solidFill>
                <a:latin typeface="+mn-lt"/>
              </a:rPr>
              <a:t>Distinction between constitutional rights and statutory rights.</a:t>
            </a:r>
          </a:p>
          <a:p>
            <a:pPr marL="514350" indent="-285750">
              <a:buFont typeface="Arial" panose="020B0604020202020204" pitchFamily="34" charset="0"/>
              <a:buChar char="•"/>
            </a:pPr>
            <a:r>
              <a:rPr lang="en-US" sz="2000" dirty="0">
                <a:solidFill>
                  <a:srgbClr val="002060"/>
                </a:solidFill>
                <a:latin typeface="+mn-lt"/>
              </a:rPr>
              <a:t>The role of these claims in advancing climate justice and environmental protection.</a:t>
            </a:r>
          </a:p>
          <a:p>
            <a:pPr marL="0" indent="0" algn="just">
              <a:lnSpc>
                <a:spcPct val="80000"/>
              </a:lnSpc>
              <a:spcBef>
                <a:spcPts val="600"/>
              </a:spcBef>
              <a:spcAft>
                <a:spcPts val="600"/>
              </a:spcAft>
            </a:pPr>
            <a:endParaRPr lang="en-US" sz="20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Plastic Pollution on Ecosystem Services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Human Lungs. Respiratory System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4"/>
          <a:stretch>
            <a:fillRect/>
          </a:stretch>
        </p:blipFill>
        <p:spPr>
          <a:xfrm>
            <a:off x="7856084" y="2916646"/>
            <a:ext cx="2847975" cy="1609725"/>
          </a:xfrm>
          <a:prstGeom prst="rect">
            <a:avLst/>
          </a:prstGeom>
        </p:spPr>
      </p:pic>
    </p:spTree>
    <p:extLst>
      <p:ext uri="{BB962C8B-B14F-4D97-AF65-F5344CB8AC3E}">
        <p14:creationId xmlns:p14="http://schemas.microsoft.com/office/powerpoint/2010/main" val="9877436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3.5. </a:t>
            </a:r>
            <a:r>
              <a:rPr lang="en-US" sz="2400" b="1" dirty="0" smtClean="0">
                <a:solidFill>
                  <a:srgbClr val="002060"/>
                </a:solidFill>
                <a:latin typeface="Arial" panose="020B0604020202020204" pitchFamily="34" charset="0"/>
                <a:cs typeface="Arial" panose="020B0604020202020204" pitchFamily="34" charset="0"/>
              </a:rPr>
              <a:t>Constitutional and Statutory Claims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mn-lt"/>
                <a:cs typeface="Arial" panose="020B0604020202020204" pitchFamily="34" charset="0"/>
              </a:rPr>
              <a:t>Constitutional Claims in Climate Litigation</a:t>
            </a:r>
          </a:p>
          <a:p>
            <a:pPr marL="514350" indent="-285750">
              <a:buFont typeface="Arial" panose="020B0604020202020204" pitchFamily="34" charset="0"/>
              <a:buChar char="•"/>
            </a:pPr>
            <a:r>
              <a:rPr lang="en-US" sz="2000" dirty="0">
                <a:solidFill>
                  <a:srgbClr val="002060"/>
                </a:solidFill>
                <a:latin typeface="+mn-lt"/>
                <a:cs typeface="Arial" panose="020B0604020202020204" pitchFamily="34" charset="0"/>
              </a:rPr>
              <a:t>Explanation of how constitutional claims are used to argue for government action on climate change.</a:t>
            </a:r>
          </a:p>
          <a:p>
            <a:pPr marL="514350" indent="-285750">
              <a:buFont typeface="Arial" panose="020B0604020202020204" pitchFamily="34" charset="0"/>
              <a:buChar char="•"/>
            </a:pPr>
            <a:r>
              <a:rPr lang="en-US" sz="2000" dirty="0">
                <a:solidFill>
                  <a:srgbClr val="002060"/>
                </a:solidFill>
                <a:latin typeface="+mn-lt"/>
                <a:cs typeface="Arial" panose="020B0604020202020204" pitchFamily="34" charset="0"/>
              </a:rPr>
              <a:t>Highlighting the role of constitutional rights to life, health, and a clean environment.</a:t>
            </a:r>
          </a:p>
          <a:p>
            <a:pPr marL="514350" indent="-285750">
              <a:buFont typeface="Arial" panose="020B0604020202020204" pitchFamily="34" charset="0"/>
              <a:buChar char="•"/>
            </a:pPr>
            <a:r>
              <a:rPr lang="en-US" sz="2000" dirty="0">
                <a:solidFill>
                  <a:srgbClr val="002060"/>
                </a:solidFill>
                <a:latin typeface="+mn-lt"/>
                <a:cs typeface="Arial" panose="020B0604020202020204" pitchFamily="34" charset="0"/>
              </a:rPr>
              <a:t>Examples of succes</a:t>
            </a:r>
            <a:r>
              <a:rPr lang="en-US" sz="2000" dirty="0">
                <a:solidFill>
                  <a:srgbClr val="002060"/>
                </a:solidFill>
                <a:latin typeface="+mn-lt"/>
              </a:rPr>
              <a:t>sful constitutional claims in various jurisdictions.</a:t>
            </a:r>
          </a:p>
          <a:p>
            <a:pPr marL="0" indent="0" algn="just">
              <a:lnSpc>
                <a:spcPct val="80000"/>
              </a:lnSpc>
              <a:spcBef>
                <a:spcPts val="600"/>
              </a:spcBef>
              <a:spcAft>
                <a:spcPts val="600"/>
              </a:spcAft>
            </a:pPr>
            <a:endParaRPr lang="en-US" sz="20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buNone/>
            </a:pPr>
            <a:endParaRPr lang="en-US" sz="2000" b="0" i="0" dirty="0">
              <a:solidFill>
                <a:srgbClr val="002060"/>
              </a:solidFill>
              <a:effectLst/>
              <a:latin typeface="+mn-lt"/>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Plastic Pollution on Ecosystem Services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Human Lungs. Respiratory System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4"/>
          <a:stretch>
            <a:fillRect/>
          </a:stretch>
        </p:blipFill>
        <p:spPr>
          <a:xfrm>
            <a:off x="8261576" y="2202266"/>
            <a:ext cx="2219613" cy="2619375"/>
          </a:xfrm>
          <a:prstGeom prst="rect">
            <a:avLst/>
          </a:prstGeom>
        </p:spPr>
      </p:pic>
    </p:spTree>
    <p:extLst>
      <p:ext uri="{BB962C8B-B14F-4D97-AF65-F5344CB8AC3E}">
        <p14:creationId xmlns:p14="http://schemas.microsoft.com/office/powerpoint/2010/main" val="35296229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3.5. </a:t>
            </a:r>
            <a:r>
              <a:rPr lang="en-US" sz="2400" b="1" dirty="0" smtClean="0">
                <a:solidFill>
                  <a:srgbClr val="002060"/>
                </a:solidFill>
                <a:latin typeface="Arial" panose="020B0604020202020204" pitchFamily="34" charset="0"/>
                <a:cs typeface="Arial" panose="020B0604020202020204" pitchFamily="34" charset="0"/>
              </a:rPr>
              <a:t>Constitutional and Statutory Claims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Statutory Claims in Climate Litigation</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Overview of statutory claims based on specific environmental laws and regulations.</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importance of statutory duties in regulating emissions and environmental protection.</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Case studies where statutory claims have led to significant environmental rulings.</a:t>
            </a:r>
          </a:p>
          <a:p>
            <a:pPr marL="0" indent="0" algn="just">
              <a:lnSpc>
                <a:spcPct val="80000"/>
              </a:lnSpc>
              <a:spcBef>
                <a:spcPts val="600"/>
              </a:spcBef>
              <a:spcAft>
                <a:spcPts val="600"/>
              </a:spcAft>
            </a:pPr>
            <a:endParaRPr lang="en-US" sz="20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buNone/>
            </a:pPr>
            <a:endParaRPr lang="en-US" sz="2000" b="0" i="0" dirty="0">
              <a:solidFill>
                <a:srgbClr val="002060"/>
              </a:solidFill>
              <a:effectLst/>
              <a:latin typeface="+mn-lt"/>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Plastic Pollution on Ecosystem Services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Human Lungs. Respiratory System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4"/>
          <a:stretch>
            <a:fillRect/>
          </a:stretch>
        </p:blipFill>
        <p:spPr>
          <a:xfrm>
            <a:off x="8023739" y="2438947"/>
            <a:ext cx="2457450" cy="1857375"/>
          </a:xfrm>
          <a:prstGeom prst="rect">
            <a:avLst/>
          </a:prstGeom>
        </p:spPr>
      </p:pic>
    </p:spTree>
    <p:extLst>
      <p:ext uri="{BB962C8B-B14F-4D97-AF65-F5344CB8AC3E}">
        <p14:creationId xmlns:p14="http://schemas.microsoft.com/office/powerpoint/2010/main" val="11798085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3.5. </a:t>
            </a:r>
            <a:r>
              <a:rPr lang="en-US" sz="2400" b="1" dirty="0" smtClean="0">
                <a:solidFill>
                  <a:srgbClr val="002060"/>
                </a:solidFill>
                <a:latin typeface="Arial" panose="020B0604020202020204" pitchFamily="34" charset="0"/>
                <a:cs typeface="Arial" panose="020B0604020202020204" pitchFamily="34" charset="0"/>
              </a:rPr>
              <a:t>Constitutional and Statutory Claims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The Public Trust Doctrine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Explanation of the public trust doctrine as a foundation for constitutional and statutory claims.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Its use in protecting communal resources like air, water, and land for public use.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Notable cases where the public trust doctrine has been invoked in climate litigation.</a:t>
            </a:r>
          </a:p>
          <a:p>
            <a:pPr marL="0" indent="0" algn="just">
              <a:lnSpc>
                <a:spcPct val="80000"/>
              </a:lnSpc>
              <a:spcBef>
                <a:spcPts val="600"/>
              </a:spcBef>
              <a:spcAft>
                <a:spcPts val="600"/>
              </a:spcAft>
            </a:pPr>
            <a:endParaRPr lang="en-US" sz="2000" dirty="0">
              <a:solidFill>
                <a:srgbClr val="002060"/>
              </a:solidFill>
              <a:effectLst/>
              <a:latin typeface="+mn-lt"/>
              <a:ea typeface="Times New Roman" panose="02020603050405020304" pitchFamily="18" charset="0"/>
            </a:endParaRPr>
          </a:p>
          <a:p>
            <a:pPr marL="0" indent="0" algn="just">
              <a:lnSpc>
                <a:spcPct val="80000"/>
              </a:lnSpc>
              <a:spcBef>
                <a:spcPts val="600"/>
              </a:spcBef>
              <a:spcAft>
                <a:spcPts val="600"/>
              </a:spcAft>
              <a:buNone/>
            </a:pPr>
            <a:endParaRPr lang="en-US" sz="2000" b="0" i="0" dirty="0">
              <a:solidFill>
                <a:srgbClr val="002060"/>
              </a:solidFill>
              <a:effectLst/>
              <a:latin typeface="+mn-lt"/>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Plastic Pollution on Ecosystem Services ..."/>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Human Lungs. Respiratory System ..."/>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4"/>
          <a:stretch>
            <a:fillRect/>
          </a:stretch>
        </p:blipFill>
        <p:spPr>
          <a:xfrm>
            <a:off x="7861814" y="2671762"/>
            <a:ext cx="2619375" cy="1743075"/>
          </a:xfrm>
          <a:prstGeom prst="rect">
            <a:avLst/>
          </a:prstGeom>
        </p:spPr>
      </p:pic>
    </p:spTree>
    <p:extLst>
      <p:ext uri="{BB962C8B-B14F-4D97-AF65-F5344CB8AC3E}">
        <p14:creationId xmlns:p14="http://schemas.microsoft.com/office/powerpoint/2010/main" val="7783283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3.1. </a:t>
            </a:r>
            <a:r>
              <a:rPr lang="en-US" sz="2400" b="1" dirty="0" smtClean="0">
                <a:solidFill>
                  <a:srgbClr val="0000CC"/>
                </a:solidFill>
                <a:latin typeface="Arial" panose="020B0604020202020204" pitchFamily="34" charset="0"/>
                <a:cs typeface="Arial" panose="020B0604020202020204" pitchFamily="34" charset="0"/>
              </a:rPr>
              <a:t>Tort-based Claims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rPr>
              <a:t>Negligence Claims</a:t>
            </a:r>
          </a:p>
          <a:p>
            <a:pPr marL="514350" indent="-285750">
              <a:buFont typeface="Arial" panose="020B0604020202020204" pitchFamily="34" charset="0"/>
              <a:buChar char="•"/>
            </a:pPr>
            <a:r>
              <a:rPr lang="en-US" sz="1800" dirty="0">
                <a:solidFill>
                  <a:srgbClr val="002060"/>
                </a:solidFill>
              </a:rPr>
              <a:t>Explanation of negligence claims in the context of climate change.</a:t>
            </a:r>
          </a:p>
          <a:p>
            <a:pPr marL="514350" indent="-285750">
              <a:buFont typeface="Arial" panose="020B0604020202020204" pitchFamily="34" charset="0"/>
              <a:buChar char="•"/>
            </a:pPr>
            <a:r>
              <a:rPr lang="en-US" sz="1800" dirty="0">
                <a:solidFill>
                  <a:srgbClr val="002060"/>
                </a:solidFill>
              </a:rPr>
              <a:t>The requirement to prove a duty of care owed by the defendant to the plaintiff.</a:t>
            </a:r>
          </a:p>
          <a:p>
            <a:pPr marL="514350" indent="-285750">
              <a:buFont typeface="Arial" panose="020B0604020202020204" pitchFamily="34" charset="0"/>
              <a:buChar char="•"/>
            </a:pPr>
            <a:r>
              <a:rPr lang="en-US" sz="1800" dirty="0">
                <a:solidFill>
                  <a:srgbClr val="002060"/>
                </a:solidFill>
              </a:rPr>
              <a:t>Challenges in establishing breach and causation related to climate harm.</a:t>
            </a:r>
          </a:p>
          <a:p>
            <a:pPr marL="514350" indent="-285750">
              <a:buFont typeface="Arial" panose="020B0604020202020204" pitchFamily="34" charset="0"/>
              <a:buChar char="•"/>
            </a:pPr>
            <a:r>
              <a:rPr lang="en-US" sz="1800" dirty="0">
                <a:solidFill>
                  <a:srgbClr val="002060"/>
                </a:solidFill>
              </a:rPr>
              <a:t>Notable cases where negligence claims have been made against major polluters.</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p:cNvPicPr>
            <a:picLocks noChangeAspect="1"/>
          </p:cNvPicPr>
          <p:nvPr/>
        </p:nvPicPr>
        <p:blipFill>
          <a:blip r:embed="rId4"/>
          <a:stretch>
            <a:fillRect/>
          </a:stretch>
        </p:blipFill>
        <p:spPr>
          <a:xfrm>
            <a:off x="8074479" y="2671629"/>
            <a:ext cx="2705100" cy="1685925"/>
          </a:xfrm>
          <a:prstGeom prst="rect">
            <a:avLst/>
          </a:prstGeom>
        </p:spPr>
      </p:pic>
    </p:spTree>
    <p:extLst>
      <p:ext uri="{BB962C8B-B14F-4D97-AF65-F5344CB8AC3E}">
        <p14:creationId xmlns:p14="http://schemas.microsoft.com/office/powerpoint/2010/main" val="4120197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3.1. </a:t>
            </a:r>
            <a:r>
              <a:rPr lang="en-US" sz="2400" b="1" dirty="0" smtClean="0">
                <a:solidFill>
                  <a:srgbClr val="0000CC"/>
                </a:solidFill>
                <a:latin typeface="Arial" panose="020B0604020202020204" pitchFamily="34" charset="0"/>
                <a:cs typeface="Arial" panose="020B0604020202020204" pitchFamily="34" charset="0"/>
              </a:rPr>
              <a:t>Tort-based Claims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Nuisance Claims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Definition of public and private nuisance in environmental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Use of nuisance claims to address harm from pollution and environmental degradation.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Examples of successful nuisance claims in climate change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impact of nuisance claims on regulatory practices and policies.</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7888741" y="2567535"/>
            <a:ext cx="2847975" cy="1600200"/>
          </a:xfrm>
          <a:prstGeom prst="rect">
            <a:avLst/>
          </a:prstGeom>
        </p:spPr>
      </p:pic>
    </p:spTree>
    <p:extLst>
      <p:ext uri="{BB962C8B-B14F-4D97-AF65-F5344CB8AC3E}">
        <p14:creationId xmlns:p14="http://schemas.microsoft.com/office/powerpoint/2010/main" val="1755796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3.1. </a:t>
            </a:r>
            <a:r>
              <a:rPr lang="en-US" sz="2400" b="1" dirty="0" smtClean="0">
                <a:solidFill>
                  <a:srgbClr val="0000CC"/>
                </a:solidFill>
                <a:latin typeface="Arial" panose="020B0604020202020204" pitchFamily="34" charset="0"/>
                <a:cs typeface="Arial" panose="020B0604020202020204" pitchFamily="34" charset="0"/>
              </a:rPr>
              <a:t>Tort-based Claims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Trespass Claims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Trespass in the context of environmental harm and unauthorized use of property.</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challenge of applying traditional trespass claims to climate change impacts.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Cases where environmental contamination has led to successful trespass claims.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role of trespass claims in highlighting the physical invasion caused by pollution.</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7883297" y="2827565"/>
            <a:ext cx="2924175" cy="1562100"/>
          </a:xfrm>
          <a:prstGeom prst="rect">
            <a:avLst/>
          </a:prstGeom>
        </p:spPr>
      </p:pic>
    </p:spTree>
    <p:extLst>
      <p:ext uri="{BB962C8B-B14F-4D97-AF65-F5344CB8AC3E}">
        <p14:creationId xmlns:p14="http://schemas.microsoft.com/office/powerpoint/2010/main" val="2514666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3.1. </a:t>
            </a:r>
            <a:r>
              <a:rPr lang="en-US" sz="2400" b="1" dirty="0" smtClean="0">
                <a:solidFill>
                  <a:srgbClr val="0000CC"/>
                </a:solidFill>
                <a:latin typeface="Arial" panose="020B0604020202020204" pitchFamily="34" charset="0"/>
                <a:cs typeface="Arial" panose="020B0604020202020204" pitchFamily="34" charset="0"/>
              </a:rPr>
              <a:t>Tort-based Claims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Strict Liability Claims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Overview of strict liability and its application to inherently dangerous activities.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argument for strict liability in cases of significant environmental harm.</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Examples where strict liability has been applied to pollution and environmental damage.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potential for expanding strict liability in the context of climate change.</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4"/>
          <a:stretch>
            <a:fillRect/>
          </a:stretch>
        </p:blipFill>
        <p:spPr>
          <a:xfrm>
            <a:off x="8324169" y="2635704"/>
            <a:ext cx="2466975" cy="1847850"/>
          </a:xfrm>
          <a:prstGeom prst="rect">
            <a:avLst/>
          </a:prstGeom>
        </p:spPr>
      </p:pic>
    </p:spTree>
    <p:extLst>
      <p:ext uri="{BB962C8B-B14F-4D97-AF65-F5344CB8AC3E}">
        <p14:creationId xmlns:p14="http://schemas.microsoft.com/office/powerpoint/2010/main" val="2098249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3.1. </a:t>
            </a:r>
            <a:r>
              <a:rPr lang="en-US" sz="2400" b="1" dirty="0" smtClean="0">
                <a:solidFill>
                  <a:srgbClr val="0000CC"/>
                </a:solidFill>
                <a:latin typeface="Arial" panose="020B0604020202020204" pitchFamily="34" charset="0"/>
                <a:cs typeface="Arial" panose="020B0604020202020204" pitchFamily="34" charset="0"/>
              </a:rPr>
              <a:t>Tort-based Claims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Challenges in Tort-based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Scientific complexity in attributing specific harms to climate change.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difficulty in proving causation between defendants' actions and climate impacts.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Jurisdictional and standing issues faced by plaintiffs.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Defense strategies employed by corporations and governments in tort-based cases.</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7884658" y="2623506"/>
            <a:ext cx="3019425" cy="1514475"/>
          </a:xfrm>
          <a:prstGeom prst="rect">
            <a:avLst/>
          </a:prstGeom>
        </p:spPr>
      </p:pic>
    </p:spTree>
    <p:extLst>
      <p:ext uri="{BB962C8B-B14F-4D97-AF65-F5344CB8AC3E}">
        <p14:creationId xmlns:p14="http://schemas.microsoft.com/office/powerpoint/2010/main" val="1850709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3.2. </a:t>
            </a:r>
            <a:r>
              <a:rPr lang="en-US" sz="2400" b="1" dirty="0">
                <a:solidFill>
                  <a:srgbClr val="0000CC"/>
                </a:solidFill>
                <a:latin typeface="Arial" panose="020B0604020202020204" pitchFamily="34" charset="0"/>
                <a:cs typeface="Arial" panose="020B0604020202020204" pitchFamily="34" charset="0"/>
              </a:rPr>
              <a:t>Public nuisance, negligence, and trespass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b="1" dirty="0"/>
              <a:t>Public Nuisance in Climate Litigation</a:t>
            </a:r>
          </a:p>
          <a:p>
            <a:pPr marL="514350" indent="-285750">
              <a:buFont typeface="Arial" panose="020B0604020202020204" pitchFamily="34" charset="0"/>
              <a:buChar char="•"/>
            </a:pPr>
            <a:r>
              <a:rPr lang="en-US" dirty="0"/>
              <a:t>Definition of public nuisance as an unreasonable interference with a right common to the general public.</a:t>
            </a:r>
          </a:p>
          <a:p>
            <a:pPr marL="514350" indent="-285750">
              <a:buFont typeface="Arial" panose="020B0604020202020204" pitchFamily="34" charset="0"/>
              <a:buChar char="•"/>
            </a:pPr>
            <a:r>
              <a:rPr lang="en-US" dirty="0"/>
              <a:t>Use in climate litigation to address activities contributing to global warming.</a:t>
            </a:r>
          </a:p>
          <a:p>
            <a:pPr marL="514350" indent="-285750">
              <a:buFont typeface="Arial" panose="020B0604020202020204" pitchFamily="34" charset="0"/>
              <a:buChar char="•"/>
            </a:pPr>
            <a:r>
              <a:rPr lang="en-US" dirty="0"/>
              <a:t>Examples of cases targeting large-scale polluters for their contributions to climate change.</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4"/>
          <a:stretch>
            <a:fillRect/>
          </a:stretch>
        </p:blipFill>
        <p:spPr>
          <a:xfrm>
            <a:off x="8127546" y="2572386"/>
            <a:ext cx="2094139" cy="1975399"/>
          </a:xfrm>
          <a:prstGeom prst="rect">
            <a:avLst/>
          </a:prstGeom>
        </p:spPr>
      </p:pic>
    </p:spTree>
    <p:extLst>
      <p:ext uri="{BB962C8B-B14F-4D97-AF65-F5344CB8AC3E}">
        <p14:creationId xmlns:p14="http://schemas.microsoft.com/office/powerpoint/2010/main" val="3626918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3</a:t>
            </a:r>
            <a:r>
              <a:rPr lang="en-US" sz="2400" b="1" dirty="0" smtClean="0">
                <a:solidFill>
                  <a:srgbClr val="FFFF00"/>
                </a:solidFill>
                <a:latin typeface="Arial" panose="020B0604020202020204" pitchFamily="34" charset="0"/>
                <a:cs typeface="Arial" panose="020B0604020202020204" pitchFamily="34" charset="0"/>
              </a:rPr>
              <a:t>. </a:t>
            </a:r>
            <a:r>
              <a:rPr lang="en-US" sz="2400" b="1" dirty="0" smtClean="0">
                <a:solidFill>
                  <a:srgbClr val="FFFF00"/>
                </a:solidFill>
                <a:latin typeface="Arial" panose="020B0604020202020204" pitchFamily="34" charset="0"/>
                <a:cs typeface="Arial" panose="020B0604020202020204" pitchFamily="34" charset="0"/>
              </a:rPr>
              <a:t>TYPES OF CLAIMS AND LEGAL THEORIES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3.2. </a:t>
            </a:r>
            <a:r>
              <a:rPr lang="en-US" sz="2400" b="1" dirty="0">
                <a:solidFill>
                  <a:srgbClr val="0000CC"/>
                </a:solidFill>
                <a:latin typeface="Arial" panose="020B0604020202020204" pitchFamily="34" charset="0"/>
                <a:cs typeface="Arial" panose="020B0604020202020204" pitchFamily="34" charset="0"/>
              </a:rPr>
              <a:t>Public nuisance, negligence, and trespass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02266"/>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Key Cases of Public Nuisance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Summaries of landmark public nuisance climate cases, such as the various state vs. oil company lawsuits.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role of these cases in setting precedents for future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Challenges faced in proving public nuisance claims in court.</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ir Pollution More Dangerous Th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2" descr="Safety Signs, Symbols and Their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7983311" y="2705100"/>
            <a:ext cx="2724150" cy="1676400"/>
          </a:xfrm>
          <a:prstGeom prst="rect">
            <a:avLst/>
          </a:prstGeom>
        </p:spPr>
      </p:pic>
    </p:spTree>
    <p:extLst>
      <p:ext uri="{BB962C8B-B14F-4D97-AF65-F5344CB8AC3E}">
        <p14:creationId xmlns:p14="http://schemas.microsoft.com/office/powerpoint/2010/main" val="35041206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5343</TotalTime>
  <Words>1440</Words>
  <Application>Microsoft Office PowerPoint</Application>
  <PresentationFormat>Widescreen</PresentationFormat>
  <Paragraphs>154</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Times New Roman</vt:lpstr>
      <vt:lpstr>Century Gothic</vt:lpstr>
      <vt:lpstr>Calibri</vt:lpstr>
      <vt:lpstr>Office Theme</vt:lpstr>
      <vt:lpstr>PowerPoint Presentation</vt:lpstr>
      <vt:lpstr>3.1. Tort-based Claims</vt:lpstr>
      <vt:lpstr>3.1. Tort-based Claims</vt:lpstr>
      <vt:lpstr>3.1. Tort-based Claims</vt:lpstr>
      <vt:lpstr>3.1. Tort-based Claims</vt:lpstr>
      <vt:lpstr>3.1. Tort-based Claims</vt:lpstr>
      <vt:lpstr>3.1. Tort-based Claims</vt:lpstr>
      <vt:lpstr>3.2. Public nuisance, negligence, and trespass</vt:lpstr>
      <vt:lpstr>3.2. Public nuisance, negligence, and trespass</vt:lpstr>
      <vt:lpstr>3.2. Public nuisance, negligence, and trespass</vt:lpstr>
      <vt:lpstr>3.2. Public nuisance, negligence, and trespass</vt:lpstr>
      <vt:lpstr>3.2. Public nuisance, negligence, and trespass</vt:lpstr>
      <vt:lpstr>3.2. Public nuisance, negligence, and trespass</vt:lpstr>
      <vt:lpstr>3.4. Right to life, health, property, and a healthy environment</vt:lpstr>
      <vt:lpstr>3.4. Right to life, health, property, and a healthy environment</vt:lpstr>
      <vt:lpstr>3.4. Right to life, health, property, and a healthy environment</vt:lpstr>
      <vt:lpstr>3.4. Right to life, health, property, and a healthy environment</vt:lpstr>
      <vt:lpstr>3.4. Right to life, health, property, and a healthy environment</vt:lpstr>
      <vt:lpstr>3.4. Right to life, health, property, and a healthy environment</vt:lpstr>
      <vt:lpstr>3.5. Constitutional and Statutory Claims</vt:lpstr>
      <vt:lpstr>3.5. Constitutional and Statutory Claims</vt:lpstr>
      <vt:lpstr>3.5. Constitutional and Statutory Claims</vt:lpstr>
      <vt:lpstr>3.5. Constitutional and Statutory Claims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44</cp:revision>
  <dcterms:created xsi:type="dcterms:W3CDTF">2020-01-02T01:56:26Z</dcterms:created>
  <dcterms:modified xsi:type="dcterms:W3CDTF">2024-04-08T16:19:51Z</dcterms:modified>
</cp:coreProperties>
</file>