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25"/>
  </p:notesMasterIdLst>
  <p:sldIdLst>
    <p:sldId id="256" r:id="rId2"/>
    <p:sldId id="258" r:id="rId3"/>
    <p:sldId id="259" r:id="rId4"/>
    <p:sldId id="260" r:id="rId5"/>
    <p:sldId id="261" r:id="rId6"/>
    <p:sldId id="262" r:id="rId7"/>
    <p:sldId id="263" r:id="rId8"/>
    <p:sldId id="265" r:id="rId9"/>
    <p:sldId id="266" r:id="rId10"/>
    <p:sldId id="267" r:id="rId11"/>
    <p:sldId id="268" r:id="rId12"/>
    <p:sldId id="269" r:id="rId13"/>
    <p:sldId id="270" r:id="rId14"/>
    <p:sldId id="271" r:id="rId15"/>
    <p:sldId id="272" r:id="rId16"/>
    <p:sldId id="273" r:id="rId17"/>
    <p:sldId id="274" r:id="rId18"/>
    <p:sldId id="275" r:id="rId19"/>
    <p:sldId id="276" r:id="rId20"/>
    <p:sldId id="277" r:id="rId21"/>
    <p:sldId id="278" r:id="rId22"/>
    <p:sldId id="279" r:id="rId23"/>
    <p:sldId id="281" r:id="rId24"/>
  </p:sldIdLst>
  <p:sldSz cx="12192000" cy="6858000"/>
  <p:notesSz cx="6951663" cy="10082213"/>
  <p:embeddedFontLst>
    <p:embeddedFont>
      <p:font typeface="Century Gothic" panose="020B0604020202020204" charset="0"/>
      <p:regular r:id="rId26"/>
      <p:bold r:id="rId27"/>
      <p:italic r:id="rId28"/>
      <p:boldItalic r:id="rId29"/>
    </p:embeddedFont>
    <p:embeddedFont>
      <p:font typeface="Calibri" panose="020F0502020204030204" pitchFamily="34" charset="0"/>
      <p:regular r:id="rId30"/>
      <p:bold r:id="rId31"/>
      <p:italic r:id="rId32"/>
      <p:boldItalic r:id="rId33"/>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GoogleSlidesCustomDataVersion2">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49" roundtripDataSignature="AMtx7mg7M6y+/XS8+h8EtkVaUVOdauOeoA=="/>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29A00ED3-4F39-45E5-B855-3537186DFB81}">
  <a:tblStyle styleId="{29A00ED3-4F39-45E5-B855-3537186DFB81}" styleName="Table_0">
    <a:wholeTbl>
      <a:tcTxStyle>
        <a:font>
          <a:latin typeface="Arial"/>
          <a:ea typeface="Arial"/>
          <a:cs typeface="Arial"/>
        </a:font>
        <a:srgbClr val="000000"/>
      </a:tcTxStyle>
      <a:tcStyle>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18" autoAdjust="0"/>
    <p:restoredTop sz="94660"/>
  </p:normalViewPr>
  <p:slideViewPr>
    <p:cSldViewPr snapToGrid="0">
      <p:cViewPr varScale="1">
        <p:scale>
          <a:sx n="39" d="100"/>
          <a:sy n="39" d="100"/>
        </p:scale>
        <p:origin x="56" y="684"/>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1.fntdata"/><Relationship Id="rId21" Type="http://schemas.openxmlformats.org/officeDocument/2006/relationships/slide" Target="slides/slide20.xml"/><Relationship Id="rId50"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33" Type="http://schemas.openxmlformats.org/officeDocument/2006/relationships/font" Target="fonts/font8.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4.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7.fntdata"/><Relationship Id="rId53"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font" Target="fonts/font3.fntdata"/><Relationship Id="rId49" Type="http://customschemas.google.com/relationships/presentationmetadata" Target="meta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6.fntdata"/><Relationship Id="rId52"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font" Target="fonts/font2.fntdata"/><Relationship Id="rId30" Type="http://schemas.openxmlformats.org/officeDocument/2006/relationships/font" Target="fonts/font5.fntdata"/><Relationship Id="rId8" Type="http://schemas.openxmlformats.org/officeDocument/2006/relationships/slide" Target="slides/slide7.xml"/><Relationship Id="rId51" Type="http://schemas.openxmlformats.org/officeDocument/2006/relationships/viewProps" Target="viewProps.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58825" y="756150"/>
            <a:ext cx="4634650" cy="3780825"/>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95150" y="4789025"/>
            <a:ext cx="5561300" cy="4536975"/>
          </a:xfrm>
          <a:prstGeom prst="rect">
            <a:avLst/>
          </a:prstGeom>
          <a:noFill/>
          <a:ln>
            <a:noFill/>
          </a:ln>
        </p:spPr>
        <p:txBody>
          <a:bodyPr spcFirstLastPara="1" wrap="square" lIns="91425" tIns="91425" rIns="91425" bIns="91425" anchor="t" anchorCtr="0">
            <a:noAutofit/>
          </a:bodyPr>
          <a:lstStyle>
            <a:lvl1pPr marL="457200" marR="0" lvl="0"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1pPr>
            <a:lvl2pPr marL="914400" marR="0" lvl="1"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2pPr>
            <a:lvl3pPr marL="1371600" marR="0" lvl="2"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3pPr>
            <a:lvl4pPr marL="1828800" marR="0" lvl="3"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4pPr>
            <a:lvl5pPr marL="2286000" marR="0" lvl="4"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5pPr>
            <a:lvl6pPr marL="2743200" marR="0" lvl="5"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6pPr>
            <a:lvl7pPr marL="3200400" marR="0" lvl="6"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7pPr>
            <a:lvl8pPr marL="3657600" marR="0" lvl="7"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8pPr>
            <a:lvl9pPr marL="4114800" marR="0" lvl="8"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9pPr>
          </a:lstStyle>
          <a:p>
            <a:endParaRPr/>
          </a:p>
        </p:txBody>
      </p:sp>
    </p:spTree>
    <p:extLst>
      <p:ext uri="{BB962C8B-B14F-4D97-AF65-F5344CB8AC3E}">
        <p14:creationId xmlns:p14="http://schemas.microsoft.com/office/powerpoint/2010/main" val="3432384254"/>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2"/>
        <p:cNvGrpSpPr/>
        <p:nvPr/>
      </p:nvGrpSpPr>
      <p:grpSpPr>
        <a:xfrm>
          <a:off x="0" y="0"/>
          <a:ext cx="0" cy="0"/>
          <a:chOff x="0" y="0"/>
          <a:chExt cx="0" cy="0"/>
        </a:xfrm>
      </p:grpSpPr>
      <p:sp>
        <p:nvSpPr>
          <p:cNvPr id="133" name="Google Shape;133;p1:notes"/>
          <p:cNvSpPr txBox="1">
            <a:spLocks noGrp="1"/>
          </p:cNvSpPr>
          <p:nvPr>
            <p:ph type="body" idx="1"/>
          </p:nvPr>
        </p:nvSpPr>
        <p:spPr>
          <a:xfrm>
            <a:off x="695150" y="4789025"/>
            <a:ext cx="5561300" cy="4536975"/>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34" name="Google Shape;134;p1:notes"/>
          <p:cNvSpPr>
            <a:spLocks noGrp="1" noRot="1" noChangeAspect="1"/>
          </p:cNvSpPr>
          <p:nvPr>
            <p:ph type="sldImg" idx="2"/>
          </p:nvPr>
        </p:nvSpPr>
        <p:spPr>
          <a:xfrm>
            <a:off x="115888" y="755650"/>
            <a:ext cx="6719887" cy="3781425"/>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Google Shape;154;p46:notes"/>
          <p:cNvSpPr txBox="1">
            <a:spLocks noGrp="1"/>
          </p:cNvSpPr>
          <p:nvPr>
            <p:ph type="body" idx="1"/>
          </p:nvPr>
        </p:nvSpPr>
        <p:spPr>
          <a:xfrm>
            <a:off x="695150" y="4789025"/>
            <a:ext cx="5561300" cy="453697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5" name="Google Shape;155;p46:notes"/>
          <p:cNvSpPr>
            <a:spLocks noGrp="1" noRot="1" noChangeAspect="1"/>
          </p:cNvSpPr>
          <p:nvPr>
            <p:ph type="sldImg" idx="2"/>
          </p:nvPr>
        </p:nvSpPr>
        <p:spPr>
          <a:xfrm>
            <a:off x="115888" y="755650"/>
            <a:ext cx="6719887" cy="378142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47273295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Google Shape;154;p46:notes"/>
          <p:cNvSpPr txBox="1">
            <a:spLocks noGrp="1"/>
          </p:cNvSpPr>
          <p:nvPr>
            <p:ph type="body" idx="1"/>
          </p:nvPr>
        </p:nvSpPr>
        <p:spPr>
          <a:xfrm>
            <a:off x="695150" y="4789025"/>
            <a:ext cx="5561300" cy="453697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5" name="Google Shape;155;p46:notes"/>
          <p:cNvSpPr>
            <a:spLocks noGrp="1" noRot="1" noChangeAspect="1"/>
          </p:cNvSpPr>
          <p:nvPr>
            <p:ph type="sldImg" idx="2"/>
          </p:nvPr>
        </p:nvSpPr>
        <p:spPr>
          <a:xfrm>
            <a:off x="115888" y="755650"/>
            <a:ext cx="6719887" cy="378142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51415746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Google Shape;154;p46:notes"/>
          <p:cNvSpPr txBox="1">
            <a:spLocks noGrp="1"/>
          </p:cNvSpPr>
          <p:nvPr>
            <p:ph type="body" idx="1"/>
          </p:nvPr>
        </p:nvSpPr>
        <p:spPr>
          <a:xfrm>
            <a:off x="695150" y="4789025"/>
            <a:ext cx="5561300" cy="453697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5" name="Google Shape;155;p46:notes"/>
          <p:cNvSpPr>
            <a:spLocks noGrp="1" noRot="1" noChangeAspect="1"/>
          </p:cNvSpPr>
          <p:nvPr>
            <p:ph type="sldImg" idx="2"/>
          </p:nvPr>
        </p:nvSpPr>
        <p:spPr>
          <a:xfrm>
            <a:off x="115888" y="755650"/>
            <a:ext cx="6719887" cy="378142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98277889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Google Shape;154;p46:notes"/>
          <p:cNvSpPr txBox="1">
            <a:spLocks noGrp="1"/>
          </p:cNvSpPr>
          <p:nvPr>
            <p:ph type="body" idx="1"/>
          </p:nvPr>
        </p:nvSpPr>
        <p:spPr>
          <a:xfrm>
            <a:off x="695150" y="4789025"/>
            <a:ext cx="5561300" cy="453697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5" name="Google Shape;155;p46:notes"/>
          <p:cNvSpPr>
            <a:spLocks noGrp="1" noRot="1" noChangeAspect="1"/>
          </p:cNvSpPr>
          <p:nvPr>
            <p:ph type="sldImg" idx="2"/>
          </p:nvPr>
        </p:nvSpPr>
        <p:spPr>
          <a:xfrm>
            <a:off x="115888" y="755650"/>
            <a:ext cx="6719887" cy="378142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55459580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Google Shape;154;p46:notes"/>
          <p:cNvSpPr txBox="1">
            <a:spLocks noGrp="1"/>
          </p:cNvSpPr>
          <p:nvPr>
            <p:ph type="body" idx="1"/>
          </p:nvPr>
        </p:nvSpPr>
        <p:spPr>
          <a:xfrm>
            <a:off x="695150" y="4789025"/>
            <a:ext cx="5561300" cy="453697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5" name="Google Shape;155;p46:notes"/>
          <p:cNvSpPr>
            <a:spLocks noGrp="1" noRot="1" noChangeAspect="1"/>
          </p:cNvSpPr>
          <p:nvPr>
            <p:ph type="sldImg" idx="2"/>
          </p:nvPr>
        </p:nvSpPr>
        <p:spPr>
          <a:xfrm>
            <a:off x="115888" y="755650"/>
            <a:ext cx="6719887" cy="378142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36052947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Google Shape;154;p46:notes"/>
          <p:cNvSpPr txBox="1">
            <a:spLocks noGrp="1"/>
          </p:cNvSpPr>
          <p:nvPr>
            <p:ph type="body" idx="1"/>
          </p:nvPr>
        </p:nvSpPr>
        <p:spPr>
          <a:xfrm>
            <a:off x="695150" y="4789025"/>
            <a:ext cx="5561300" cy="453697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5" name="Google Shape;155;p46:notes"/>
          <p:cNvSpPr>
            <a:spLocks noGrp="1" noRot="1" noChangeAspect="1"/>
          </p:cNvSpPr>
          <p:nvPr>
            <p:ph type="sldImg" idx="2"/>
          </p:nvPr>
        </p:nvSpPr>
        <p:spPr>
          <a:xfrm>
            <a:off x="115888" y="755650"/>
            <a:ext cx="6719887" cy="378142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42683139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Google Shape;154;p46:notes"/>
          <p:cNvSpPr txBox="1">
            <a:spLocks noGrp="1"/>
          </p:cNvSpPr>
          <p:nvPr>
            <p:ph type="body" idx="1"/>
          </p:nvPr>
        </p:nvSpPr>
        <p:spPr>
          <a:xfrm>
            <a:off x="695150" y="4789025"/>
            <a:ext cx="5561300" cy="453697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5" name="Google Shape;155;p46:notes"/>
          <p:cNvSpPr>
            <a:spLocks noGrp="1" noRot="1" noChangeAspect="1"/>
          </p:cNvSpPr>
          <p:nvPr>
            <p:ph type="sldImg" idx="2"/>
          </p:nvPr>
        </p:nvSpPr>
        <p:spPr>
          <a:xfrm>
            <a:off x="115888" y="755650"/>
            <a:ext cx="6719887" cy="378142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41163081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Google Shape;154;p46:notes"/>
          <p:cNvSpPr txBox="1">
            <a:spLocks noGrp="1"/>
          </p:cNvSpPr>
          <p:nvPr>
            <p:ph type="body" idx="1"/>
          </p:nvPr>
        </p:nvSpPr>
        <p:spPr>
          <a:xfrm>
            <a:off x="695150" y="4789025"/>
            <a:ext cx="5561300" cy="453697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5" name="Google Shape;155;p46:notes"/>
          <p:cNvSpPr>
            <a:spLocks noGrp="1" noRot="1" noChangeAspect="1"/>
          </p:cNvSpPr>
          <p:nvPr>
            <p:ph type="sldImg" idx="2"/>
          </p:nvPr>
        </p:nvSpPr>
        <p:spPr>
          <a:xfrm>
            <a:off x="115888" y="755650"/>
            <a:ext cx="6719887" cy="378142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64384803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Google Shape;154;p46:notes"/>
          <p:cNvSpPr txBox="1">
            <a:spLocks noGrp="1"/>
          </p:cNvSpPr>
          <p:nvPr>
            <p:ph type="body" idx="1"/>
          </p:nvPr>
        </p:nvSpPr>
        <p:spPr>
          <a:xfrm>
            <a:off x="695150" y="4789025"/>
            <a:ext cx="5561300" cy="453697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5" name="Google Shape;155;p46:notes"/>
          <p:cNvSpPr>
            <a:spLocks noGrp="1" noRot="1" noChangeAspect="1"/>
          </p:cNvSpPr>
          <p:nvPr>
            <p:ph type="sldImg" idx="2"/>
          </p:nvPr>
        </p:nvSpPr>
        <p:spPr>
          <a:xfrm>
            <a:off x="115888" y="755650"/>
            <a:ext cx="6719887" cy="378142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35420300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Google Shape;154;p46:notes"/>
          <p:cNvSpPr txBox="1">
            <a:spLocks noGrp="1"/>
          </p:cNvSpPr>
          <p:nvPr>
            <p:ph type="body" idx="1"/>
          </p:nvPr>
        </p:nvSpPr>
        <p:spPr>
          <a:xfrm>
            <a:off x="695150" y="4789025"/>
            <a:ext cx="5561300" cy="453697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5" name="Google Shape;155;p46:notes"/>
          <p:cNvSpPr>
            <a:spLocks noGrp="1" noRot="1" noChangeAspect="1"/>
          </p:cNvSpPr>
          <p:nvPr>
            <p:ph type="sldImg" idx="2"/>
          </p:nvPr>
        </p:nvSpPr>
        <p:spPr>
          <a:xfrm>
            <a:off x="115888" y="755650"/>
            <a:ext cx="6719887" cy="378142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81817991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Google Shape;154;p46:notes"/>
          <p:cNvSpPr txBox="1">
            <a:spLocks noGrp="1"/>
          </p:cNvSpPr>
          <p:nvPr>
            <p:ph type="body" idx="1"/>
          </p:nvPr>
        </p:nvSpPr>
        <p:spPr>
          <a:xfrm>
            <a:off x="695150" y="4789025"/>
            <a:ext cx="5561300" cy="453697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5" name="Google Shape;155;p46:notes"/>
          <p:cNvSpPr>
            <a:spLocks noGrp="1" noRot="1" noChangeAspect="1"/>
          </p:cNvSpPr>
          <p:nvPr>
            <p:ph type="sldImg" idx="2"/>
          </p:nvPr>
        </p:nvSpPr>
        <p:spPr>
          <a:xfrm>
            <a:off x="115888" y="755650"/>
            <a:ext cx="6719887" cy="378142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64793198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Google Shape;154;p46:notes"/>
          <p:cNvSpPr txBox="1">
            <a:spLocks noGrp="1"/>
          </p:cNvSpPr>
          <p:nvPr>
            <p:ph type="body" idx="1"/>
          </p:nvPr>
        </p:nvSpPr>
        <p:spPr>
          <a:xfrm>
            <a:off x="695150" y="4789025"/>
            <a:ext cx="5561300" cy="453697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5" name="Google Shape;155;p46:notes"/>
          <p:cNvSpPr>
            <a:spLocks noGrp="1" noRot="1" noChangeAspect="1"/>
          </p:cNvSpPr>
          <p:nvPr>
            <p:ph type="sldImg" idx="2"/>
          </p:nvPr>
        </p:nvSpPr>
        <p:spPr>
          <a:xfrm>
            <a:off x="115888" y="755650"/>
            <a:ext cx="6719887" cy="378142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57826966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Google Shape;154;p46:notes"/>
          <p:cNvSpPr txBox="1">
            <a:spLocks noGrp="1"/>
          </p:cNvSpPr>
          <p:nvPr>
            <p:ph type="body" idx="1"/>
          </p:nvPr>
        </p:nvSpPr>
        <p:spPr>
          <a:xfrm>
            <a:off x="695150" y="4789025"/>
            <a:ext cx="5561300" cy="453697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5" name="Google Shape;155;p46:notes"/>
          <p:cNvSpPr>
            <a:spLocks noGrp="1" noRot="1" noChangeAspect="1"/>
          </p:cNvSpPr>
          <p:nvPr>
            <p:ph type="sldImg" idx="2"/>
          </p:nvPr>
        </p:nvSpPr>
        <p:spPr>
          <a:xfrm>
            <a:off x="115888" y="755650"/>
            <a:ext cx="6719887" cy="378142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32086259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Google Shape;154;p46:notes"/>
          <p:cNvSpPr txBox="1">
            <a:spLocks noGrp="1"/>
          </p:cNvSpPr>
          <p:nvPr>
            <p:ph type="body" idx="1"/>
          </p:nvPr>
        </p:nvSpPr>
        <p:spPr>
          <a:xfrm>
            <a:off x="695150" y="4789025"/>
            <a:ext cx="5561300" cy="453697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5" name="Google Shape;155;p46:notes"/>
          <p:cNvSpPr>
            <a:spLocks noGrp="1" noRot="1" noChangeAspect="1"/>
          </p:cNvSpPr>
          <p:nvPr>
            <p:ph type="sldImg" idx="2"/>
          </p:nvPr>
        </p:nvSpPr>
        <p:spPr>
          <a:xfrm>
            <a:off x="115888" y="755650"/>
            <a:ext cx="6719887" cy="378142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08245327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Google Shape;154;p46:notes"/>
          <p:cNvSpPr txBox="1">
            <a:spLocks noGrp="1"/>
          </p:cNvSpPr>
          <p:nvPr>
            <p:ph type="body" idx="1"/>
          </p:nvPr>
        </p:nvSpPr>
        <p:spPr>
          <a:xfrm>
            <a:off x="695150" y="4789025"/>
            <a:ext cx="5561300" cy="453697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5" name="Google Shape;155;p46:notes"/>
          <p:cNvSpPr>
            <a:spLocks noGrp="1" noRot="1" noChangeAspect="1"/>
          </p:cNvSpPr>
          <p:nvPr>
            <p:ph type="sldImg" idx="2"/>
          </p:nvPr>
        </p:nvSpPr>
        <p:spPr>
          <a:xfrm>
            <a:off x="115888" y="755650"/>
            <a:ext cx="6719887" cy="378142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0659769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Google Shape;154;p46:notes"/>
          <p:cNvSpPr txBox="1">
            <a:spLocks noGrp="1"/>
          </p:cNvSpPr>
          <p:nvPr>
            <p:ph type="body" idx="1"/>
          </p:nvPr>
        </p:nvSpPr>
        <p:spPr>
          <a:xfrm>
            <a:off x="695150" y="4789025"/>
            <a:ext cx="5561300" cy="453697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5" name="Google Shape;155;p46:notes"/>
          <p:cNvSpPr>
            <a:spLocks noGrp="1" noRot="1" noChangeAspect="1"/>
          </p:cNvSpPr>
          <p:nvPr>
            <p:ph type="sldImg" idx="2"/>
          </p:nvPr>
        </p:nvSpPr>
        <p:spPr>
          <a:xfrm>
            <a:off x="115888" y="755650"/>
            <a:ext cx="6719887" cy="378142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61638346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Google Shape;154;p46:notes"/>
          <p:cNvSpPr txBox="1">
            <a:spLocks noGrp="1"/>
          </p:cNvSpPr>
          <p:nvPr>
            <p:ph type="body" idx="1"/>
          </p:nvPr>
        </p:nvSpPr>
        <p:spPr>
          <a:xfrm>
            <a:off x="695150" y="4789025"/>
            <a:ext cx="5561300" cy="453697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5" name="Google Shape;155;p46:notes"/>
          <p:cNvSpPr>
            <a:spLocks noGrp="1" noRot="1" noChangeAspect="1"/>
          </p:cNvSpPr>
          <p:nvPr>
            <p:ph type="sldImg" idx="2"/>
          </p:nvPr>
        </p:nvSpPr>
        <p:spPr>
          <a:xfrm>
            <a:off x="115888" y="755650"/>
            <a:ext cx="6719887" cy="378142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97348337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Google Shape;154;p46:notes"/>
          <p:cNvSpPr txBox="1">
            <a:spLocks noGrp="1"/>
          </p:cNvSpPr>
          <p:nvPr>
            <p:ph type="body" idx="1"/>
          </p:nvPr>
        </p:nvSpPr>
        <p:spPr>
          <a:xfrm>
            <a:off x="695150" y="4789025"/>
            <a:ext cx="5561300" cy="453697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5" name="Google Shape;155;p46:notes"/>
          <p:cNvSpPr>
            <a:spLocks noGrp="1" noRot="1" noChangeAspect="1"/>
          </p:cNvSpPr>
          <p:nvPr>
            <p:ph type="sldImg" idx="2"/>
          </p:nvPr>
        </p:nvSpPr>
        <p:spPr>
          <a:xfrm>
            <a:off x="115888" y="755650"/>
            <a:ext cx="6719887" cy="378142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35937484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Google Shape;154;p46:notes"/>
          <p:cNvSpPr txBox="1">
            <a:spLocks noGrp="1"/>
          </p:cNvSpPr>
          <p:nvPr>
            <p:ph type="body" idx="1"/>
          </p:nvPr>
        </p:nvSpPr>
        <p:spPr>
          <a:xfrm>
            <a:off x="695150" y="4789025"/>
            <a:ext cx="5561300" cy="453697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5" name="Google Shape;155;p46:notes"/>
          <p:cNvSpPr>
            <a:spLocks noGrp="1" noRot="1" noChangeAspect="1"/>
          </p:cNvSpPr>
          <p:nvPr>
            <p:ph type="sldImg" idx="2"/>
          </p:nvPr>
        </p:nvSpPr>
        <p:spPr>
          <a:xfrm>
            <a:off x="115888" y="755650"/>
            <a:ext cx="6719887" cy="378142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20704615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Google Shape;154;p46:notes"/>
          <p:cNvSpPr txBox="1">
            <a:spLocks noGrp="1"/>
          </p:cNvSpPr>
          <p:nvPr>
            <p:ph type="body" idx="1"/>
          </p:nvPr>
        </p:nvSpPr>
        <p:spPr>
          <a:xfrm>
            <a:off x="695150" y="4789025"/>
            <a:ext cx="5561300" cy="453697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5" name="Google Shape;155;p46:notes"/>
          <p:cNvSpPr>
            <a:spLocks noGrp="1" noRot="1" noChangeAspect="1"/>
          </p:cNvSpPr>
          <p:nvPr>
            <p:ph type="sldImg" idx="2"/>
          </p:nvPr>
        </p:nvSpPr>
        <p:spPr>
          <a:xfrm>
            <a:off x="115888" y="755650"/>
            <a:ext cx="6719887" cy="378142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67972720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Google Shape;154;p46:notes"/>
          <p:cNvSpPr txBox="1">
            <a:spLocks noGrp="1"/>
          </p:cNvSpPr>
          <p:nvPr>
            <p:ph type="body" idx="1"/>
          </p:nvPr>
        </p:nvSpPr>
        <p:spPr>
          <a:xfrm>
            <a:off x="695150" y="4789025"/>
            <a:ext cx="5561300" cy="453697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5" name="Google Shape;155;p46:notes"/>
          <p:cNvSpPr>
            <a:spLocks noGrp="1" noRot="1" noChangeAspect="1"/>
          </p:cNvSpPr>
          <p:nvPr>
            <p:ph type="sldImg" idx="2"/>
          </p:nvPr>
        </p:nvSpPr>
        <p:spPr>
          <a:xfrm>
            <a:off x="115888" y="755650"/>
            <a:ext cx="6719887" cy="378142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72535992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Google Shape;154;p46:notes"/>
          <p:cNvSpPr txBox="1">
            <a:spLocks noGrp="1"/>
          </p:cNvSpPr>
          <p:nvPr>
            <p:ph type="body" idx="1"/>
          </p:nvPr>
        </p:nvSpPr>
        <p:spPr>
          <a:xfrm>
            <a:off x="695150" y="4789025"/>
            <a:ext cx="5561300" cy="453697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5" name="Google Shape;155;p46:notes"/>
          <p:cNvSpPr>
            <a:spLocks noGrp="1" noRot="1" noChangeAspect="1"/>
          </p:cNvSpPr>
          <p:nvPr>
            <p:ph type="sldImg" idx="2"/>
          </p:nvPr>
        </p:nvSpPr>
        <p:spPr>
          <a:xfrm>
            <a:off x="115888" y="755650"/>
            <a:ext cx="6719887" cy="378142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54263255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1"/>
        <p:cNvGrpSpPr/>
        <p:nvPr/>
      </p:nvGrpSpPr>
      <p:grpSpPr>
        <a:xfrm>
          <a:off x="0" y="0"/>
          <a:ext cx="0" cy="0"/>
          <a:chOff x="0" y="0"/>
          <a:chExt cx="0" cy="0"/>
        </a:xfrm>
      </p:grpSpPr>
      <p:sp>
        <p:nvSpPr>
          <p:cNvPr id="12" name="Google Shape;12;p35"/>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Calibri"/>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3" name="Google Shape;13;p35"/>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14" name="Google Shape;14;p3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5" name="Google Shape;15;p3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6" name="Google Shape;16;p3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24"/>
        <p:cNvGrpSpPr/>
        <p:nvPr/>
      </p:nvGrpSpPr>
      <p:grpSpPr>
        <a:xfrm>
          <a:off x="0" y="0"/>
          <a:ext cx="0" cy="0"/>
          <a:chOff x="0" y="0"/>
          <a:chExt cx="0" cy="0"/>
        </a:xfrm>
      </p:grpSpPr>
      <p:sp>
        <p:nvSpPr>
          <p:cNvPr id="25" name="Google Shape;25;p39"/>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6" name="Google Shape;26;p39"/>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27" name="Google Shape;27;p39"/>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8" name="Google Shape;28;p39"/>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29" name="Google Shape;29;p39"/>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0" name="Google Shape;30;p3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1" name="Google Shape;31;p3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2" name="Google Shape;32;p3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33"/>
        <p:cNvGrpSpPr/>
        <p:nvPr/>
      </p:nvGrpSpPr>
      <p:grpSpPr>
        <a:xfrm>
          <a:off x="0" y="0"/>
          <a:ext cx="0" cy="0"/>
          <a:chOff x="0" y="0"/>
          <a:chExt cx="0" cy="0"/>
        </a:xfrm>
      </p:grpSpPr>
      <p:sp>
        <p:nvSpPr>
          <p:cNvPr id="34" name="Google Shape;34;p4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5" name="Google Shape;35;p4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6" name="Google Shape;36;p4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37"/>
        <p:cNvGrpSpPr/>
        <p:nvPr/>
      </p:nvGrpSpPr>
      <p:grpSpPr>
        <a:xfrm>
          <a:off x="0" y="0"/>
          <a:ext cx="0" cy="0"/>
          <a:chOff x="0" y="0"/>
          <a:chExt cx="0" cy="0"/>
        </a:xfrm>
      </p:grpSpPr>
      <p:sp>
        <p:nvSpPr>
          <p:cNvPr id="38" name="Google Shape;38;p42"/>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9" name="Google Shape;39;p42"/>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40" name="Google Shape;40;p42"/>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41" name="Google Shape;41;p4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2" name="Google Shape;42;p4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3" name="Google Shape;43;p4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44"/>
        <p:cNvGrpSpPr/>
        <p:nvPr/>
      </p:nvGrpSpPr>
      <p:grpSpPr>
        <a:xfrm>
          <a:off x="0" y="0"/>
          <a:ext cx="0" cy="0"/>
          <a:chOff x="0" y="0"/>
          <a:chExt cx="0" cy="0"/>
        </a:xfrm>
      </p:grpSpPr>
      <p:sp>
        <p:nvSpPr>
          <p:cNvPr id="45" name="Google Shape;45;p43"/>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6" name="Google Shape;46;p43"/>
          <p:cNvSpPr>
            <a:spLocks noGrp="1"/>
          </p:cNvSpPr>
          <p:nvPr>
            <p:ph type="pic" idx="2"/>
          </p:nvPr>
        </p:nvSpPr>
        <p:spPr>
          <a:xfrm>
            <a:off x="5183188" y="987425"/>
            <a:ext cx="6172200" cy="4873625"/>
          </a:xfrm>
          <a:prstGeom prst="rect">
            <a:avLst/>
          </a:prstGeom>
          <a:noFill/>
          <a:ln>
            <a:noFill/>
          </a:ln>
        </p:spPr>
      </p:sp>
      <p:sp>
        <p:nvSpPr>
          <p:cNvPr id="47" name="Google Shape;47;p43"/>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48" name="Google Shape;48;p4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9" name="Google Shape;49;p4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0" name="Google Shape;50;p4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51"/>
        <p:cNvGrpSpPr/>
        <p:nvPr/>
      </p:nvGrpSpPr>
      <p:grpSpPr>
        <a:xfrm>
          <a:off x="0" y="0"/>
          <a:ext cx="0" cy="0"/>
          <a:chOff x="0" y="0"/>
          <a:chExt cx="0" cy="0"/>
        </a:xfrm>
      </p:grpSpPr>
      <p:sp>
        <p:nvSpPr>
          <p:cNvPr id="52" name="Google Shape;52;p44"/>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3" name="Google Shape;53;p44"/>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4" name="Google Shape;54;p4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5" name="Google Shape;55;p4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6" name="Google Shape;56;p4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57"/>
        <p:cNvGrpSpPr/>
        <p:nvPr/>
      </p:nvGrpSpPr>
      <p:grpSpPr>
        <a:xfrm>
          <a:off x="0" y="0"/>
          <a:ext cx="0" cy="0"/>
          <a:chOff x="0" y="0"/>
          <a:chExt cx="0" cy="0"/>
        </a:xfrm>
      </p:grpSpPr>
      <p:sp>
        <p:nvSpPr>
          <p:cNvPr id="58" name="Google Shape;58;p45"/>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9" name="Google Shape;59;p45"/>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60" name="Google Shape;60;p4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1" name="Google Shape;61;p4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2" name="Google Shape;62;p4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34"/>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7" name="Google Shape;7;p34"/>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 name="Google Shape;8;p3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9" name="Google Shape;9;p3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0" name="Google Shape;10;p3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1" r:id="rId2"/>
    <p:sldLayoutId id="2147483652" r:id="rId3"/>
    <p:sldLayoutId id="2147483653" r:id="rId4"/>
    <p:sldLayoutId id="2147483654" r:id="rId5"/>
    <p:sldLayoutId id="2147483655" r:id="rId6"/>
    <p:sldLayoutId id="2147483656" r:id="rId7"/>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13" Type="http://schemas.openxmlformats.org/officeDocument/2006/relationships/image" Target="../media/image11.png"/><Relationship Id="rId3" Type="http://schemas.openxmlformats.org/officeDocument/2006/relationships/image" Target="../media/image1.jpg"/><Relationship Id="rId7" Type="http://schemas.openxmlformats.org/officeDocument/2006/relationships/image" Target="../media/image5.png"/><Relationship Id="rId12" Type="http://schemas.openxmlformats.org/officeDocument/2006/relationships/image" Target="../media/image10.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11" Type="http://schemas.openxmlformats.org/officeDocument/2006/relationships/image" Target="../media/image9.png"/><Relationship Id="rId5" Type="http://schemas.openxmlformats.org/officeDocument/2006/relationships/image" Target="../media/image3.png"/><Relationship Id="rId10" Type="http://schemas.openxmlformats.org/officeDocument/2006/relationships/image" Target="../media/image8.png"/><Relationship Id="rId4" Type="http://schemas.openxmlformats.org/officeDocument/2006/relationships/image" Target="../media/image2.png"/><Relationship Id="rId9" Type="http://schemas.openxmlformats.org/officeDocument/2006/relationships/image" Target="../media/image7.png"/><Relationship Id="rId14" Type="http://schemas.openxmlformats.org/officeDocument/2006/relationships/image" Target="../media/image12.png"/></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0.xml"/><Relationship Id="rId1" Type="http://schemas.openxmlformats.org/officeDocument/2006/relationships/slideLayout" Target="../slideLayouts/slideLayout5.xml"/><Relationship Id="rId4" Type="http://schemas.openxmlformats.org/officeDocument/2006/relationships/image" Target="../media/image21.png"/></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1.xml"/><Relationship Id="rId1" Type="http://schemas.openxmlformats.org/officeDocument/2006/relationships/slideLayout" Target="../slideLayouts/slideLayout5.xml"/><Relationship Id="rId4" Type="http://schemas.openxmlformats.org/officeDocument/2006/relationships/image" Target="../media/image22.png"/></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2.xml"/><Relationship Id="rId1" Type="http://schemas.openxmlformats.org/officeDocument/2006/relationships/slideLayout" Target="../slideLayouts/slideLayout5.xml"/><Relationship Id="rId4" Type="http://schemas.openxmlformats.org/officeDocument/2006/relationships/image" Target="../media/image23.png"/></Relationships>
</file>

<file path=ppt/slides/_rels/slide1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3.xml"/><Relationship Id="rId1" Type="http://schemas.openxmlformats.org/officeDocument/2006/relationships/slideLayout" Target="../slideLayouts/slideLayout5.xml"/><Relationship Id="rId4" Type="http://schemas.openxmlformats.org/officeDocument/2006/relationships/image" Target="../media/image24.png"/></Relationships>
</file>

<file path=ppt/slides/_rels/slide1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4.xml"/><Relationship Id="rId1" Type="http://schemas.openxmlformats.org/officeDocument/2006/relationships/slideLayout" Target="../slideLayouts/slideLayout5.xml"/><Relationship Id="rId4" Type="http://schemas.openxmlformats.org/officeDocument/2006/relationships/image" Target="../media/image25.png"/></Relationships>
</file>

<file path=ppt/slides/_rels/slide1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5.xml"/><Relationship Id="rId1" Type="http://schemas.openxmlformats.org/officeDocument/2006/relationships/slideLayout" Target="../slideLayouts/slideLayout5.xml"/><Relationship Id="rId4" Type="http://schemas.openxmlformats.org/officeDocument/2006/relationships/image" Target="../media/image26.png"/></Relationships>
</file>

<file path=ppt/slides/_rels/slide1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6.xml"/><Relationship Id="rId1" Type="http://schemas.openxmlformats.org/officeDocument/2006/relationships/slideLayout" Target="../slideLayouts/slideLayout5.xml"/><Relationship Id="rId4" Type="http://schemas.openxmlformats.org/officeDocument/2006/relationships/image" Target="../media/image27.png"/></Relationships>
</file>

<file path=ppt/slides/_rels/slide1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7.xml"/><Relationship Id="rId1" Type="http://schemas.openxmlformats.org/officeDocument/2006/relationships/slideLayout" Target="../slideLayouts/slideLayout5.xml"/><Relationship Id="rId4" Type="http://schemas.openxmlformats.org/officeDocument/2006/relationships/image" Target="../media/image28.png"/></Relationships>
</file>

<file path=ppt/slides/_rels/slide1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8.xml"/><Relationship Id="rId1" Type="http://schemas.openxmlformats.org/officeDocument/2006/relationships/slideLayout" Target="../slideLayouts/slideLayout5.xml"/><Relationship Id="rId5" Type="http://schemas.openxmlformats.org/officeDocument/2006/relationships/image" Target="../media/image30.jpeg"/><Relationship Id="rId4" Type="http://schemas.openxmlformats.org/officeDocument/2006/relationships/image" Target="../media/image29.png"/></Relationships>
</file>

<file path=ppt/slides/_rels/slide1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9.xml"/><Relationship Id="rId1" Type="http://schemas.openxmlformats.org/officeDocument/2006/relationships/slideLayout" Target="../slideLayouts/slideLayout5.xml"/><Relationship Id="rId5" Type="http://schemas.openxmlformats.org/officeDocument/2006/relationships/image" Target="../media/image31.png"/><Relationship Id="rId4" Type="http://schemas.openxmlformats.org/officeDocument/2006/relationships/image" Target="../media/image30.jpeg"/></Relationships>
</file>

<file path=ppt/slides/_rels/slide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xml"/><Relationship Id="rId1" Type="http://schemas.openxmlformats.org/officeDocument/2006/relationships/slideLayout" Target="../slideLayouts/slideLayout5.xml"/><Relationship Id="rId4" Type="http://schemas.openxmlformats.org/officeDocument/2006/relationships/image" Target="../media/image14.png"/></Relationships>
</file>

<file path=ppt/slides/_rels/slide2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0.xml"/><Relationship Id="rId1" Type="http://schemas.openxmlformats.org/officeDocument/2006/relationships/slideLayout" Target="../slideLayouts/slideLayout5.xml"/><Relationship Id="rId4" Type="http://schemas.openxmlformats.org/officeDocument/2006/relationships/image" Target="../media/image32.png"/></Relationships>
</file>

<file path=ppt/slides/_rels/slide2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1.xml"/><Relationship Id="rId1" Type="http://schemas.openxmlformats.org/officeDocument/2006/relationships/slideLayout" Target="../slideLayouts/slideLayout5.xml"/><Relationship Id="rId4" Type="http://schemas.openxmlformats.org/officeDocument/2006/relationships/image" Target="../media/image33.png"/></Relationships>
</file>

<file path=ppt/slides/_rels/slide2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2.xml"/><Relationship Id="rId1" Type="http://schemas.openxmlformats.org/officeDocument/2006/relationships/slideLayout" Target="../slideLayouts/slideLayout5.xml"/><Relationship Id="rId4" Type="http://schemas.openxmlformats.org/officeDocument/2006/relationships/image" Target="../media/image34.png"/></Relationships>
</file>

<file path=ppt/slides/_rels/slide2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3.xml"/><Relationship Id="rId1" Type="http://schemas.openxmlformats.org/officeDocument/2006/relationships/slideLayout" Target="../slideLayouts/slideLayout5.xml"/><Relationship Id="rId4" Type="http://schemas.openxmlformats.org/officeDocument/2006/relationships/image" Target="../media/image35.png"/></Relationships>
</file>

<file path=ppt/slides/_rels/slide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3.xml"/><Relationship Id="rId1" Type="http://schemas.openxmlformats.org/officeDocument/2006/relationships/slideLayout" Target="../slideLayouts/slideLayout5.xml"/><Relationship Id="rId4" Type="http://schemas.openxmlformats.org/officeDocument/2006/relationships/image" Target="../media/image14.png"/></Relationships>
</file>

<file path=ppt/slides/_rels/slide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4.xml"/><Relationship Id="rId1" Type="http://schemas.openxmlformats.org/officeDocument/2006/relationships/slideLayout" Target="../slideLayouts/slideLayout5.xml"/><Relationship Id="rId4" Type="http://schemas.openxmlformats.org/officeDocument/2006/relationships/image" Target="../media/image15.png"/></Relationships>
</file>

<file path=ppt/slides/_rels/slide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5.xml"/><Relationship Id="rId1" Type="http://schemas.openxmlformats.org/officeDocument/2006/relationships/slideLayout" Target="../slideLayouts/slideLayout5.xml"/><Relationship Id="rId4" Type="http://schemas.openxmlformats.org/officeDocument/2006/relationships/image" Target="../media/image16.png"/></Relationships>
</file>

<file path=ppt/slides/_rels/slide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6.xml"/><Relationship Id="rId1" Type="http://schemas.openxmlformats.org/officeDocument/2006/relationships/slideLayout" Target="../slideLayouts/slideLayout5.xml"/><Relationship Id="rId4" Type="http://schemas.openxmlformats.org/officeDocument/2006/relationships/image" Target="../media/image17.png"/></Relationships>
</file>

<file path=ppt/slides/_rels/slide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7.xml"/><Relationship Id="rId1" Type="http://schemas.openxmlformats.org/officeDocument/2006/relationships/slideLayout" Target="../slideLayouts/slideLayout5.xml"/><Relationship Id="rId4" Type="http://schemas.openxmlformats.org/officeDocument/2006/relationships/image" Target="../media/image18.png"/></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8.xml"/><Relationship Id="rId1" Type="http://schemas.openxmlformats.org/officeDocument/2006/relationships/slideLayout" Target="../slideLayouts/slideLayout5.xml"/><Relationship Id="rId4" Type="http://schemas.openxmlformats.org/officeDocument/2006/relationships/image" Target="../media/image19.png"/></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9.xml"/><Relationship Id="rId1" Type="http://schemas.openxmlformats.org/officeDocument/2006/relationships/slideLayout" Target="../slideLayouts/slideLayout5.xml"/><Relationship Id="rId4" Type="http://schemas.openxmlformats.org/officeDocument/2006/relationships/image" Target="../media/image2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35"/>
        <p:cNvGrpSpPr/>
        <p:nvPr/>
      </p:nvGrpSpPr>
      <p:grpSpPr>
        <a:xfrm>
          <a:off x="0" y="0"/>
          <a:ext cx="0" cy="0"/>
          <a:chOff x="0" y="0"/>
          <a:chExt cx="0" cy="0"/>
        </a:xfrm>
      </p:grpSpPr>
      <p:sp>
        <p:nvSpPr>
          <p:cNvPr id="136" name="Google Shape;136;p1"/>
          <p:cNvSpPr/>
          <p:nvPr/>
        </p:nvSpPr>
        <p:spPr>
          <a:xfrm>
            <a:off x="0" y="0"/>
            <a:ext cx="12192000" cy="325120"/>
          </a:xfrm>
          <a:prstGeom prst="rect">
            <a:avLst/>
          </a:prstGeom>
          <a:solidFill>
            <a:srgbClr val="003399"/>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pic>
        <p:nvPicPr>
          <p:cNvPr id="137" name="Google Shape;137;p1"/>
          <p:cNvPicPr preferRelativeResize="0"/>
          <p:nvPr/>
        </p:nvPicPr>
        <p:blipFill rotWithShape="1">
          <a:blip r:embed="rId3">
            <a:alphaModFix/>
          </a:blip>
          <a:srcRect/>
          <a:stretch/>
        </p:blipFill>
        <p:spPr>
          <a:xfrm>
            <a:off x="0" y="451804"/>
            <a:ext cx="3495675" cy="951865"/>
          </a:xfrm>
          <a:prstGeom prst="rect">
            <a:avLst/>
          </a:prstGeom>
          <a:noFill/>
          <a:ln>
            <a:noFill/>
          </a:ln>
        </p:spPr>
      </p:pic>
      <p:sp>
        <p:nvSpPr>
          <p:cNvPr id="138" name="Google Shape;138;p1"/>
          <p:cNvSpPr txBox="1"/>
          <p:nvPr/>
        </p:nvSpPr>
        <p:spPr>
          <a:xfrm>
            <a:off x="186689" y="1516385"/>
            <a:ext cx="11150343" cy="1585650"/>
          </a:xfrm>
          <a:prstGeom prst="rect">
            <a:avLst/>
          </a:prstGeom>
          <a:noFill/>
          <a:ln>
            <a:noFill/>
          </a:ln>
        </p:spPr>
        <p:txBody>
          <a:bodyPr spcFirstLastPara="1" wrap="square" lIns="91425" tIns="45700" rIns="91425" bIns="45700" anchor="t" anchorCtr="0">
            <a:spAutoFit/>
          </a:bodyPr>
          <a:lstStyle/>
          <a:p>
            <a:pPr marL="0" marR="0" lvl="0" indent="0" algn="ctr" rtl="0">
              <a:lnSpc>
                <a:spcPct val="107000"/>
              </a:lnSpc>
              <a:spcBef>
                <a:spcPts val="0"/>
              </a:spcBef>
              <a:spcAft>
                <a:spcPts val="0"/>
              </a:spcAft>
              <a:buNone/>
            </a:pPr>
            <a:r>
              <a:rPr lang="en-US" sz="2700" b="1" i="0" u="none" strike="noStrike" cap="none" dirty="0">
                <a:solidFill>
                  <a:srgbClr val="003399"/>
                </a:solidFill>
                <a:latin typeface="Century Gothic"/>
                <a:ea typeface="Century Gothic"/>
                <a:cs typeface="Century Gothic"/>
                <a:sym typeface="Century Gothic"/>
              </a:rPr>
              <a:t>CCP-LAW</a:t>
            </a:r>
            <a:endParaRPr sz="2700" b="0" i="0" u="none" strike="noStrike" cap="none" dirty="0">
              <a:solidFill>
                <a:srgbClr val="000000"/>
              </a:solidFill>
              <a:latin typeface="Century Gothic"/>
              <a:ea typeface="Century Gothic"/>
              <a:cs typeface="Century Gothic"/>
              <a:sym typeface="Century Gothic"/>
            </a:endParaRPr>
          </a:p>
          <a:p>
            <a:pPr marL="0" marR="0" lvl="0" indent="0" algn="ctr" rtl="0">
              <a:lnSpc>
                <a:spcPct val="107000"/>
              </a:lnSpc>
              <a:spcBef>
                <a:spcPts val="800"/>
              </a:spcBef>
              <a:spcAft>
                <a:spcPts val="0"/>
              </a:spcAft>
              <a:buNone/>
            </a:pPr>
            <a:r>
              <a:rPr lang="en-US" sz="2700" b="1" i="0" u="none" strike="noStrike" cap="none" dirty="0">
                <a:solidFill>
                  <a:srgbClr val="2683C6"/>
                </a:solidFill>
                <a:latin typeface="Century Gothic"/>
                <a:ea typeface="Century Gothic"/>
                <a:cs typeface="Century Gothic"/>
                <a:sym typeface="Century Gothic"/>
              </a:rPr>
              <a:t>Curricula development on Climate Change Policy and Law</a:t>
            </a:r>
            <a:endParaRPr sz="2700" b="0" i="0" u="none" strike="noStrike" cap="none" dirty="0">
              <a:solidFill>
                <a:srgbClr val="000000"/>
              </a:solidFill>
              <a:latin typeface="Century Gothic"/>
              <a:ea typeface="Century Gothic"/>
              <a:cs typeface="Century Gothic"/>
              <a:sym typeface="Century Gothic"/>
            </a:endParaRPr>
          </a:p>
          <a:p>
            <a:pPr marL="0" marR="0" lvl="0" indent="0" algn="l" rtl="0">
              <a:lnSpc>
                <a:spcPct val="107000"/>
              </a:lnSpc>
              <a:spcBef>
                <a:spcPts val="800"/>
              </a:spcBef>
              <a:spcAft>
                <a:spcPts val="800"/>
              </a:spcAft>
              <a:buNone/>
            </a:pPr>
            <a:endParaRPr sz="1800" b="0" i="0" u="none" strike="noStrike" cap="none" dirty="0">
              <a:solidFill>
                <a:srgbClr val="000000"/>
              </a:solidFill>
              <a:latin typeface="Century Gothic"/>
              <a:ea typeface="Century Gothic"/>
              <a:cs typeface="Century Gothic"/>
              <a:sym typeface="Century Gothic"/>
            </a:endParaRPr>
          </a:p>
        </p:txBody>
      </p:sp>
      <p:pic>
        <p:nvPicPr>
          <p:cNvPr id="150" name="Google Shape;150;p1"/>
          <p:cNvPicPr preferRelativeResize="0"/>
          <p:nvPr/>
        </p:nvPicPr>
        <p:blipFill rotWithShape="1">
          <a:blip r:embed="rId4">
            <a:alphaModFix/>
          </a:blip>
          <a:srcRect l="26643" t="10967" r="39273" b="27096"/>
          <a:stretch/>
        </p:blipFill>
        <p:spPr>
          <a:xfrm>
            <a:off x="10737335" y="339087"/>
            <a:ext cx="1305303" cy="1266981"/>
          </a:xfrm>
          <a:prstGeom prst="rect">
            <a:avLst/>
          </a:prstGeom>
          <a:noFill/>
          <a:ln>
            <a:noFill/>
          </a:ln>
        </p:spPr>
      </p:pic>
      <p:sp>
        <p:nvSpPr>
          <p:cNvPr id="151" name="Google Shape;151;p1"/>
          <p:cNvSpPr/>
          <p:nvPr/>
        </p:nvSpPr>
        <p:spPr>
          <a:xfrm>
            <a:off x="0" y="5902960"/>
            <a:ext cx="12192000" cy="955041"/>
          </a:xfrm>
          <a:prstGeom prst="rect">
            <a:avLst/>
          </a:prstGeom>
          <a:solidFill>
            <a:srgbClr val="BBCC94"/>
          </a:solidFill>
          <a:ln>
            <a:noFill/>
          </a:ln>
        </p:spPr>
        <p:txBody>
          <a:bodyPr spcFirstLastPara="1" wrap="square" lIns="91425" tIns="45700" rIns="91425" bIns="45700" anchor="ctr" anchorCtr="0">
            <a:noAutofit/>
          </a:bodyPr>
          <a:lstStyle/>
          <a:p>
            <a:pPr>
              <a:buSzPts val="1800"/>
            </a:pPr>
            <a:endParaRPr lang="en-US" sz="1200" b="0" i="0" u="none" strike="noStrike" cap="none" dirty="0">
              <a:solidFill>
                <a:srgbClr val="000000"/>
              </a:solidFill>
              <a:latin typeface="Calibri" panose="020F0502020204030204" pitchFamily="34" charset="0"/>
              <a:ea typeface="Calibri" panose="020F0502020204030204" pitchFamily="34" charset="0"/>
              <a:cs typeface="Calibri" panose="020F0502020204030204" pitchFamily="34" charset="0"/>
              <a:sym typeface="Arial"/>
            </a:endParaRPr>
          </a:p>
          <a:p>
            <a:pPr>
              <a:buSzPts val="1800"/>
            </a:pPr>
            <a:r>
              <a:rPr lang="en-US" sz="1200" b="1" i="0" u="none" strike="noStrike" cap="none" dirty="0">
                <a:solidFill>
                  <a:srgbClr val="000000"/>
                </a:solidFill>
                <a:latin typeface="Calibri" panose="020F0502020204030204" pitchFamily="34" charset="0"/>
                <a:ea typeface="Calibri" panose="020F0502020204030204" pitchFamily="34" charset="0"/>
                <a:cs typeface="Calibri" panose="020F0502020204030204" pitchFamily="34" charset="0"/>
                <a:sym typeface="Arial"/>
              </a:rPr>
              <a:t>Project No of Reference: 618874-EPP-1-2020-1-VN-EPPKA2-CBHE-JP:</a:t>
            </a:r>
            <a:r>
              <a:rPr lang="en-US" sz="1200" b="0" i="0" u="none" strike="noStrike" cap="none" dirty="0">
                <a:solidFill>
                  <a:srgbClr val="000000"/>
                </a:solidFill>
                <a:latin typeface="Calibri" panose="020F0502020204030204" pitchFamily="34" charset="0"/>
                <a:ea typeface="Calibri" panose="020F0502020204030204" pitchFamily="34" charset="0"/>
                <a:cs typeface="Calibri" panose="020F0502020204030204" pitchFamily="34" charset="0"/>
                <a:sym typeface="Arial"/>
              </a:rPr>
              <a:t> </a:t>
            </a:r>
          </a:p>
          <a:p>
            <a:pPr algn="just">
              <a:buSzPts val="1800"/>
            </a:pPr>
            <a:r>
              <a:rPr lang="en-GB" sz="1200" b="0" i="0" u="none" strike="noStrike" cap="none" dirty="0">
                <a:solidFill>
                  <a:srgbClr val="000000"/>
                </a:solidFill>
                <a:latin typeface="Calibri" panose="020F0502020204030204" pitchFamily="34" charset="0"/>
                <a:ea typeface="Calibri" panose="020F0502020204030204" pitchFamily="34" charset="0"/>
                <a:cs typeface="Calibri" panose="020F0502020204030204" pitchFamily="34" charset="0"/>
                <a:sym typeface="Calibri"/>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lang="en-GB" sz="1200" dirty="0">
              <a:latin typeface="Calibri" panose="020F0502020204030204" pitchFamily="34" charset="0"/>
              <a:ea typeface="Calibri" panose="020F0502020204030204" pitchFamily="34" charset="0"/>
              <a:cs typeface="Calibri" panose="020F0502020204030204" pitchFamily="34" charset="0"/>
            </a:endParaRPr>
          </a:p>
          <a:p>
            <a:pPr marL="0" marR="0" lvl="0" indent="0" rtl="0">
              <a:lnSpc>
                <a:spcPct val="100000"/>
              </a:lnSpc>
              <a:spcBef>
                <a:spcPts val="0"/>
              </a:spcBef>
              <a:spcAft>
                <a:spcPts val="0"/>
              </a:spcAft>
              <a:buClr>
                <a:srgbClr val="000000"/>
              </a:buClr>
              <a:buSzPts val="1800"/>
              <a:buFont typeface="Arial"/>
              <a:buNone/>
            </a:pPr>
            <a:endParaRPr sz="1000" b="0" i="0" u="none" strike="noStrike" cap="none" dirty="0">
              <a:solidFill>
                <a:srgbClr val="FFFFFF"/>
              </a:solidFill>
              <a:latin typeface="Calibri"/>
              <a:ea typeface="Calibri"/>
              <a:cs typeface="Calibri"/>
              <a:sym typeface="Calibri"/>
            </a:endParaRPr>
          </a:p>
        </p:txBody>
      </p:sp>
      <p:sp>
        <p:nvSpPr>
          <p:cNvPr id="2" name="Google Shape;138;p1">
            <a:extLst>
              <a:ext uri="{FF2B5EF4-FFF2-40B4-BE49-F238E27FC236}">
                <a16:creationId xmlns:a16="http://schemas.microsoft.com/office/drawing/2014/main" id="{13B54DC1-B0AF-07BB-AA0D-404F1084EE72}"/>
              </a:ext>
            </a:extLst>
          </p:cNvPr>
          <p:cNvSpPr txBox="1"/>
          <p:nvPr/>
        </p:nvSpPr>
        <p:spPr>
          <a:xfrm>
            <a:off x="239643" y="2908665"/>
            <a:ext cx="11150343" cy="2041672"/>
          </a:xfrm>
          <a:prstGeom prst="rect">
            <a:avLst/>
          </a:prstGeom>
          <a:noFill/>
          <a:ln>
            <a:noFill/>
          </a:ln>
        </p:spPr>
        <p:txBody>
          <a:bodyPr spcFirstLastPara="1" wrap="square" lIns="91425" tIns="45700" rIns="91425" bIns="45700" anchor="t" anchorCtr="0">
            <a:spAutoFit/>
          </a:bodyPr>
          <a:lstStyle>
            <a:defPPr marR="0" lvl="0" algn="l" rtl="0">
              <a:lnSpc>
                <a:spcPct val="100000"/>
              </a:lnSpc>
              <a:spcBef>
                <a:spcPts val="0"/>
              </a:spcBef>
              <a:spcAft>
                <a:spcPts val="0"/>
              </a:spcAft>
            </a:defPPr>
            <a:lvl1pPr marL="0" indent="0">
              <a:lnSpc>
                <a:spcPct val="107000"/>
              </a:lnSpc>
              <a:spcBef>
                <a:spcPts val="800"/>
              </a:spcBef>
              <a:spcAft>
                <a:spcPts val="800"/>
              </a:spcAft>
              <a:buNone/>
              <a:defRPr sz="2700" b="1">
                <a:solidFill>
                  <a:srgbClr val="003399"/>
                </a:solidFill>
                <a:latin typeface="Century Gothic"/>
                <a:ea typeface="Century Gothic"/>
                <a:cs typeface="Century Gothic"/>
              </a:defRPr>
            </a:lvl1pPr>
          </a:lstStyle>
          <a:p>
            <a:r>
              <a:rPr lang="en-US" dirty="0">
                <a:sym typeface="Century Gothic"/>
              </a:rPr>
              <a:t>Subject title: </a:t>
            </a:r>
            <a:r>
              <a:rPr lang="en-GB" dirty="0"/>
              <a:t>CLIMATE CHANGE DISPUTE LITIGATION</a:t>
            </a:r>
            <a:endParaRPr lang="en-US" dirty="0">
              <a:sym typeface="Century Gothic"/>
            </a:endParaRPr>
          </a:p>
          <a:p>
            <a:endParaRPr lang="en-US" dirty="0">
              <a:sym typeface="Century Gothic"/>
            </a:endParaRPr>
          </a:p>
          <a:p>
            <a:r>
              <a:rPr lang="en-US" dirty="0">
                <a:sym typeface="Century Gothic"/>
              </a:rPr>
              <a:t>Instructor Name: </a:t>
            </a:r>
            <a:r>
              <a:rPr lang="en-US" dirty="0" err="1">
                <a:sym typeface="Century Gothic"/>
              </a:rPr>
              <a:t>Nguyễn</a:t>
            </a:r>
            <a:r>
              <a:rPr lang="en-US" dirty="0">
                <a:sym typeface="Century Gothic"/>
              </a:rPr>
              <a:t> </a:t>
            </a:r>
            <a:r>
              <a:rPr lang="en-US" dirty="0" err="1">
                <a:sym typeface="Century Gothic"/>
              </a:rPr>
              <a:t>Thị</a:t>
            </a:r>
            <a:r>
              <a:rPr lang="en-US" dirty="0">
                <a:sym typeface="Century Gothic"/>
              </a:rPr>
              <a:t> </a:t>
            </a:r>
            <a:r>
              <a:rPr lang="en-US" dirty="0" err="1">
                <a:sym typeface="Century Gothic"/>
              </a:rPr>
              <a:t>Hồng</a:t>
            </a:r>
            <a:r>
              <a:rPr lang="en-US" dirty="0">
                <a:sym typeface="Century Gothic"/>
              </a:rPr>
              <a:t> Trinh</a:t>
            </a:r>
            <a:endParaRPr dirty="0">
              <a:sym typeface="Century Gothic"/>
            </a:endParaRPr>
          </a:p>
        </p:txBody>
      </p:sp>
      <p:pic>
        <p:nvPicPr>
          <p:cNvPr id="1026" name="Picture 2">
            <a:extLst>
              <a:ext uri="{FF2B5EF4-FFF2-40B4-BE49-F238E27FC236}">
                <a16:creationId xmlns:a16="http://schemas.microsoft.com/office/drawing/2014/main" id="{04133069-CC24-F66C-0BB9-CC939B377DAA}"/>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259248" y="5288834"/>
            <a:ext cx="1448292" cy="404478"/>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a:extLst>
              <a:ext uri="{FF2B5EF4-FFF2-40B4-BE49-F238E27FC236}">
                <a16:creationId xmlns:a16="http://schemas.microsoft.com/office/drawing/2014/main" id="{B684E9C0-EA28-5993-3AB6-2C7D5DDF05AB}"/>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r="20178"/>
          <a:stretch/>
        </p:blipFill>
        <p:spPr bwMode="auto">
          <a:xfrm>
            <a:off x="10603618" y="5288834"/>
            <a:ext cx="1533649" cy="419377"/>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a:extLst>
              <a:ext uri="{FF2B5EF4-FFF2-40B4-BE49-F238E27FC236}">
                <a16:creationId xmlns:a16="http://schemas.microsoft.com/office/drawing/2014/main" id="{4304AB17-F541-1E84-88BB-20907CE4E183}"/>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460330" y="5245638"/>
            <a:ext cx="485416" cy="490870"/>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a:extLst>
              <a:ext uri="{FF2B5EF4-FFF2-40B4-BE49-F238E27FC236}">
                <a16:creationId xmlns:a16="http://schemas.microsoft.com/office/drawing/2014/main" id="{46613AA4-509A-1471-9AF4-6C22B0581336}"/>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4733" y="5223940"/>
            <a:ext cx="485417" cy="509388"/>
          </a:xfrm>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12">
            <a:extLst>
              <a:ext uri="{FF2B5EF4-FFF2-40B4-BE49-F238E27FC236}">
                <a16:creationId xmlns:a16="http://schemas.microsoft.com/office/drawing/2014/main" id="{45F9B09C-6D04-B94E-2E1E-70926FBA16EB}"/>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40150" y="5259686"/>
            <a:ext cx="1638414" cy="419377"/>
          </a:xfrm>
          <a:prstGeom prst="rect">
            <a:avLst/>
          </a:prstGeom>
          <a:noFill/>
          <a:extLst>
            <a:ext uri="{909E8E84-426E-40DD-AFC4-6F175D3DCCD1}">
              <a14:hiddenFill xmlns:a14="http://schemas.microsoft.com/office/drawing/2010/main">
                <a:solidFill>
                  <a:srgbClr val="FFFFFF"/>
                </a:solidFill>
              </a14:hiddenFill>
            </a:ext>
          </a:extLst>
        </p:spPr>
      </p:pic>
      <p:pic>
        <p:nvPicPr>
          <p:cNvPr id="1038" name="Picture 14">
            <a:extLst>
              <a:ext uri="{FF2B5EF4-FFF2-40B4-BE49-F238E27FC236}">
                <a16:creationId xmlns:a16="http://schemas.microsoft.com/office/drawing/2014/main" id="{751A3915-6AA9-6DEB-8B0C-33AE028B2A7C}"/>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914914" y="5357692"/>
            <a:ext cx="1489026" cy="367595"/>
          </a:xfrm>
          <a:prstGeom prst="rect">
            <a:avLst/>
          </a:prstGeom>
          <a:noFill/>
          <a:extLst>
            <a:ext uri="{909E8E84-426E-40DD-AFC4-6F175D3DCCD1}">
              <a14:hiddenFill xmlns:a14="http://schemas.microsoft.com/office/drawing/2010/main">
                <a:solidFill>
                  <a:srgbClr val="FFFFFF"/>
                </a:solidFill>
              </a14:hiddenFill>
            </a:ext>
          </a:extLst>
        </p:spPr>
      </p:pic>
      <p:pic>
        <p:nvPicPr>
          <p:cNvPr id="1040" name="Picture 16">
            <a:extLst>
              <a:ext uri="{FF2B5EF4-FFF2-40B4-BE49-F238E27FC236}">
                <a16:creationId xmlns:a16="http://schemas.microsoft.com/office/drawing/2014/main" id="{851F2177-31D0-3986-4DCE-C4E37F285121}"/>
              </a:ext>
            </a:extLst>
          </p:cNvPr>
          <p:cNvPicPr>
            <a:picLocks noChangeAspect="1" noChangeArrowheads="1"/>
          </p:cNvPicPr>
          <p:nvPr/>
        </p:nvPicPr>
        <p:blipFill rotWithShape="1">
          <a:blip r:embed="rId11">
            <a:extLst>
              <a:ext uri="{28A0092B-C50C-407E-A947-70E740481C1C}">
                <a14:useLocalDpi xmlns:a14="http://schemas.microsoft.com/office/drawing/2010/main" val="0"/>
              </a:ext>
            </a:extLst>
          </a:blip>
          <a:srcRect r="10407" b="8449"/>
          <a:stretch/>
        </p:blipFill>
        <p:spPr bwMode="auto">
          <a:xfrm>
            <a:off x="8705701" y="5233834"/>
            <a:ext cx="1795277" cy="489486"/>
          </a:xfrm>
          <a:prstGeom prst="rect">
            <a:avLst/>
          </a:prstGeom>
          <a:noFill/>
          <a:extLst>
            <a:ext uri="{909E8E84-426E-40DD-AFC4-6F175D3DCCD1}">
              <a14:hiddenFill xmlns:a14="http://schemas.microsoft.com/office/drawing/2010/main">
                <a:solidFill>
                  <a:srgbClr val="FFFFFF"/>
                </a:solidFill>
              </a14:hiddenFill>
            </a:ext>
          </a:extLst>
        </p:spPr>
      </p:pic>
      <p:pic>
        <p:nvPicPr>
          <p:cNvPr id="1042" name="Picture 18">
            <a:extLst>
              <a:ext uri="{FF2B5EF4-FFF2-40B4-BE49-F238E27FC236}">
                <a16:creationId xmlns:a16="http://schemas.microsoft.com/office/drawing/2014/main" id="{7D7AFF2E-219B-85F6-88C0-E9143FC684B9}"/>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6451188" y="5331800"/>
            <a:ext cx="980435" cy="419377"/>
          </a:xfrm>
          <a:prstGeom prst="rect">
            <a:avLst/>
          </a:prstGeom>
          <a:noFill/>
          <a:extLst>
            <a:ext uri="{909E8E84-426E-40DD-AFC4-6F175D3DCCD1}">
              <a14:hiddenFill xmlns:a14="http://schemas.microsoft.com/office/drawing/2010/main">
                <a:solidFill>
                  <a:srgbClr val="FFFFFF"/>
                </a:solidFill>
              </a14:hiddenFill>
            </a:ext>
          </a:extLst>
        </p:spPr>
      </p:pic>
      <p:pic>
        <p:nvPicPr>
          <p:cNvPr id="1044" name="Picture 20">
            <a:extLst>
              <a:ext uri="{FF2B5EF4-FFF2-40B4-BE49-F238E27FC236}">
                <a16:creationId xmlns:a16="http://schemas.microsoft.com/office/drawing/2014/main" id="{AD22EE0D-0762-BA7F-74B3-A509D480D35A}"/>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8018929" y="5259686"/>
            <a:ext cx="719168" cy="489486"/>
          </a:xfrm>
          <a:prstGeom prst="rect">
            <a:avLst/>
          </a:prstGeom>
          <a:noFill/>
          <a:extLst>
            <a:ext uri="{909E8E84-426E-40DD-AFC4-6F175D3DCCD1}">
              <a14:hiddenFill xmlns:a14="http://schemas.microsoft.com/office/drawing/2010/main">
                <a:solidFill>
                  <a:srgbClr val="FFFFFF"/>
                </a:solidFill>
              </a14:hiddenFill>
            </a:ext>
          </a:extLst>
        </p:spPr>
      </p:pic>
      <p:pic>
        <p:nvPicPr>
          <p:cNvPr id="1046" name="Picture 22">
            <a:extLst>
              <a:ext uri="{FF2B5EF4-FFF2-40B4-BE49-F238E27FC236}">
                <a16:creationId xmlns:a16="http://schemas.microsoft.com/office/drawing/2014/main" id="{493D8905-1E05-C414-56EA-4A4D644ED0AE}"/>
              </a:ext>
            </a:extLst>
          </p:cNvPr>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3774016" y="5265789"/>
            <a:ext cx="1131082" cy="502703"/>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56"/>
        <p:cNvGrpSpPr/>
        <p:nvPr/>
      </p:nvGrpSpPr>
      <p:grpSpPr>
        <a:xfrm>
          <a:off x="0" y="0"/>
          <a:ext cx="0" cy="0"/>
          <a:chOff x="0" y="0"/>
          <a:chExt cx="0" cy="0"/>
        </a:xfrm>
      </p:grpSpPr>
      <p:sp>
        <p:nvSpPr>
          <p:cNvPr id="157" name="Google Shape;157;p46"/>
          <p:cNvSpPr/>
          <p:nvPr/>
        </p:nvSpPr>
        <p:spPr>
          <a:xfrm>
            <a:off x="993058" y="379368"/>
            <a:ext cx="9488131" cy="461624"/>
          </a:xfrm>
          <a:prstGeom prst="rect">
            <a:avLst/>
          </a:prstGeom>
          <a:solidFill>
            <a:srgbClr val="003399"/>
          </a:solidFill>
          <a:ln>
            <a:noFill/>
          </a:ln>
        </p:spPr>
        <p:txBody>
          <a:bodyPr spcFirstLastPara="1" wrap="square" lIns="91425" tIns="45700" rIns="91425" bIns="45700" anchor="t" anchorCtr="0">
            <a:spAutoFit/>
          </a:bodyPr>
          <a:lstStyle/>
          <a:p>
            <a:pPr>
              <a:buClr>
                <a:srgbClr val="FFFFFF"/>
              </a:buClr>
              <a:buSzPts val="2800"/>
            </a:pPr>
            <a:r>
              <a:rPr lang="en-US" sz="2400" b="1" dirty="0">
                <a:solidFill>
                  <a:srgbClr val="FFFF00"/>
                </a:solidFill>
                <a:latin typeface="Arial" panose="020B0604020202020204" pitchFamily="34" charset="0"/>
                <a:cs typeface="Arial" panose="020B0604020202020204" pitchFamily="34" charset="0"/>
              </a:rPr>
              <a:t>3</a:t>
            </a:r>
            <a:r>
              <a:rPr lang="en-US" sz="2400" b="1" dirty="0" smtClean="0">
                <a:solidFill>
                  <a:srgbClr val="FFFF00"/>
                </a:solidFill>
                <a:latin typeface="Arial" panose="020B0604020202020204" pitchFamily="34" charset="0"/>
                <a:cs typeface="Arial" panose="020B0604020202020204" pitchFamily="34" charset="0"/>
              </a:rPr>
              <a:t>. </a:t>
            </a:r>
            <a:r>
              <a:rPr lang="en-US" sz="2400" b="1" dirty="0" smtClean="0">
                <a:solidFill>
                  <a:srgbClr val="FFFF00"/>
                </a:solidFill>
                <a:latin typeface="Arial" panose="020B0604020202020204" pitchFamily="34" charset="0"/>
                <a:cs typeface="Arial" panose="020B0604020202020204" pitchFamily="34" charset="0"/>
              </a:rPr>
              <a:t>TYPES OF CLAIMS AND LEGAL THEORIES</a:t>
            </a:r>
            <a:endParaRPr lang="en-US" sz="2400" b="1" dirty="0">
              <a:solidFill>
                <a:srgbClr val="FFFF00"/>
              </a:solidFill>
              <a:latin typeface="Arial" panose="020B0604020202020204" pitchFamily="34" charset="0"/>
              <a:cs typeface="Arial" panose="020B0604020202020204" pitchFamily="34" charset="0"/>
              <a:sym typeface="Century Gothic"/>
            </a:endParaRPr>
          </a:p>
        </p:txBody>
      </p:sp>
      <p:sp>
        <p:nvSpPr>
          <p:cNvPr id="2" name="Τίτλος 1">
            <a:extLst>
              <a:ext uri="{FF2B5EF4-FFF2-40B4-BE49-F238E27FC236}">
                <a16:creationId xmlns:a16="http://schemas.microsoft.com/office/drawing/2014/main" id="{0C3FFF94-3A35-03DF-16F5-D36007A58D3D}"/>
              </a:ext>
            </a:extLst>
          </p:cNvPr>
          <p:cNvSpPr>
            <a:spLocks noGrp="1"/>
          </p:cNvSpPr>
          <p:nvPr>
            <p:ph type="title"/>
          </p:nvPr>
        </p:nvSpPr>
        <p:spPr>
          <a:xfrm>
            <a:off x="993057" y="1143001"/>
            <a:ext cx="6062836" cy="806241"/>
          </a:xfrm>
          <a:ln>
            <a:solidFill>
              <a:schemeClr val="accent6">
                <a:lumMod val="60000"/>
                <a:lumOff val="40000"/>
              </a:schemeClr>
            </a:solidFill>
          </a:ln>
        </p:spPr>
        <p:style>
          <a:lnRef idx="2">
            <a:schemeClr val="accent2"/>
          </a:lnRef>
          <a:fillRef idx="1">
            <a:schemeClr val="lt1"/>
          </a:fillRef>
          <a:effectRef idx="0">
            <a:schemeClr val="accent2"/>
          </a:effectRef>
          <a:fontRef idx="minor">
            <a:schemeClr val="dk1"/>
          </a:fontRef>
        </p:style>
        <p:txBody>
          <a:bodyPr>
            <a:normAutofit/>
          </a:bodyPr>
          <a:lstStyle/>
          <a:p>
            <a:pPr algn="just"/>
            <a:r>
              <a:rPr lang="en-GB" sz="2400" b="1" dirty="0" smtClean="0">
                <a:solidFill>
                  <a:srgbClr val="0000CC"/>
                </a:solidFill>
                <a:latin typeface="Arial" panose="020B0604020202020204" pitchFamily="34" charset="0"/>
                <a:cs typeface="Arial" panose="020B0604020202020204" pitchFamily="34" charset="0"/>
              </a:rPr>
              <a:t>3.2. </a:t>
            </a:r>
            <a:r>
              <a:rPr lang="en-US" sz="2400" b="1" dirty="0">
                <a:solidFill>
                  <a:srgbClr val="0000CC"/>
                </a:solidFill>
                <a:latin typeface="Arial" panose="020B0604020202020204" pitchFamily="34" charset="0"/>
                <a:cs typeface="Arial" panose="020B0604020202020204" pitchFamily="34" charset="0"/>
              </a:rPr>
              <a:t>Public nuisance, negligence, and trespass</a:t>
            </a:r>
            <a:endParaRPr lang="x-none" sz="2400" b="1" dirty="0">
              <a:solidFill>
                <a:srgbClr val="0000CC"/>
              </a:solidFill>
              <a:latin typeface="Arial" panose="020B0604020202020204" pitchFamily="34" charset="0"/>
              <a:cs typeface="Arial" panose="020B0604020202020204" pitchFamily="34" charset="0"/>
            </a:endParaRPr>
          </a:p>
        </p:txBody>
      </p:sp>
      <p:sp>
        <p:nvSpPr>
          <p:cNvPr id="3" name="Θέση κειμένου 2">
            <a:extLst>
              <a:ext uri="{FF2B5EF4-FFF2-40B4-BE49-F238E27FC236}">
                <a16:creationId xmlns:a16="http://schemas.microsoft.com/office/drawing/2014/main" id="{1F7B350A-9D1F-0464-C808-BCE2436CCF74}"/>
              </a:ext>
            </a:extLst>
          </p:cNvPr>
          <p:cNvSpPr>
            <a:spLocks noGrp="1"/>
          </p:cNvSpPr>
          <p:nvPr>
            <p:ph type="body" idx="1"/>
          </p:nvPr>
        </p:nvSpPr>
        <p:spPr>
          <a:xfrm>
            <a:off x="993057" y="2202266"/>
            <a:ext cx="6062836" cy="3038487"/>
          </a:xfrm>
          <a:ln>
            <a:solidFill>
              <a:schemeClr val="accent6">
                <a:lumMod val="60000"/>
                <a:lumOff val="40000"/>
              </a:schemeClr>
            </a:solidFill>
          </a:ln>
        </p:spPr>
        <p:style>
          <a:lnRef idx="2">
            <a:schemeClr val="accent2"/>
          </a:lnRef>
          <a:fillRef idx="1">
            <a:schemeClr val="lt1"/>
          </a:fillRef>
          <a:effectRef idx="0">
            <a:schemeClr val="accent2"/>
          </a:effectRef>
          <a:fontRef idx="minor">
            <a:schemeClr val="dk1"/>
          </a:fontRef>
        </p:style>
        <p:txBody>
          <a:bodyPr>
            <a:noAutofit/>
          </a:bodyPr>
          <a:lstStyle/>
          <a:p>
            <a:r>
              <a:rPr lang="en-US" sz="1800" b="1" dirty="0">
                <a:solidFill>
                  <a:srgbClr val="002060"/>
                </a:solidFill>
                <a:latin typeface="Arial" panose="020B0604020202020204" pitchFamily="34" charset="0"/>
                <a:cs typeface="Arial" panose="020B0604020202020204" pitchFamily="34" charset="0"/>
              </a:rPr>
              <a:t>Negligence Claims in Climate Litigation</a:t>
            </a:r>
          </a:p>
          <a:p>
            <a:pPr marL="514350" indent="-285750">
              <a:buFont typeface="Arial" panose="020B0604020202020204" pitchFamily="34" charset="0"/>
              <a:buChar char="•"/>
            </a:pPr>
            <a:r>
              <a:rPr lang="en-US" sz="1800" dirty="0">
                <a:solidFill>
                  <a:srgbClr val="002060"/>
                </a:solidFill>
                <a:latin typeface="Arial" panose="020B0604020202020204" pitchFamily="34" charset="0"/>
                <a:cs typeface="Arial" panose="020B0604020202020204" pitchFamily="34" charset="0"/>
              </a:rPr>
              <a:t>Definition of negligence as failure to take proper care in doing something, leading to damage or injury.</a:t>
            </a:r>
          </a:p>
          <a:p>
            <a:pPr marL="514350" indent="-285750">
              <a:buFont typeface="Arial" panose="020B0604020202020204" pitchFamily="34" charset="0"/>
              <a:buChar char="•"/>
            </a:pPr>
            <a:r>
              <a:rPr lang="en-US" sz="1800" dirty="0">
                <a:solidFill>
                  <a:srgbClr val="002060"/>
                </a:solidFill>
                <a:latin typeface="Arial" panose="020B0604020202020204" pitchFamily="34" charset="0"/>
                <a:cs typeface="Arial" panose="020B0604020202020204" pitchFamily="34" charset="0"/>
              </a:rPr>
              <a:t>Application in climate litigation to hold entities accountable for harm caused by GHG emissions.</a:t>
            </a:r>
          </a:p>
          <a:p>
            <a:pPr marL="514350" indent="-285750">
              <a:buFont typeface="Arial" panose="020B0604020202020204" pitchFamily="34" charset="0"/>
              <a:buChar char="•"/>
            </a:pPr>
            <a:r>
              <a:rPr lang="en-US" sz="1800" dirty="0">
                <a:solidFill>
                  <a:srgbClr val="002060"/>
                </a:solidFill>
                <a:latin typeface="Arial" panose="020B0604020202020204" pitchFamily="34" charset="0"/>
                <a:cs typeface="Arial" panose="020B0604020202020204" pitchFamily="34" charset="0"/>
              </a:rPr>
              <a:t>The difficulty in establishing a duty of care and direct causation.</a:t>
            </a:r>
          </a:p>
          <a:p>
            <a:pPr marL="0" indent="0" algn="just">
              <a:lnSpc>
                <a:spcPct val="80000"/>
              </a:lnSpc>
              <a:spcBef>
                <a:spcPts val="600"/>
              </a:spcBef>
              <a:spcAft>
                <a:spcPts val="600"/>
              </a:spcAft>
            </a:pPr>
            <a:endParaRPr lang="en-US" sz="1800" dirty="0">
              <a:effectLst/>
              <a:latin typeface="Times New Roman" panose="02020603050405020304" pitchFamily="18" charset="0"/>
              <a:ea typeface="Times New Roman" panose="02020603050405020304" pitchFamily="18" charset="0"/>
            </a:endParaRPr>
          </a:p>
          <a:p>
            <a:pPr marL="0" indent="0" algn="just">
              <a:lnSpc>
                <a:spcPct val="80000"/>
              </a:lnSpc>
              <a:spcBef>
                <a:spcPts val="600"/>
              </a:spcBef>
              <a:spcAft>
                <a:spcPts val="600"/>
              </a:spcAft>
            </a:pPr>
            <a:endParaRPr lang="en-US" sz="1800" dirty="0">
              <a:effectLst/>
              <a:latin typeface="Times New Roman" panose="02020603050405020304" pitchFamily="18" charset="0"/>
              <a:ea typeface="Times New Roman" panose="02020603050405020304" pitchFamily="18" charset="0"/>
            </a:endParaRPr>
          </a:p>
          <a:p>
            <a:pPr marL="0" indent="0" algn="just">
              <a:lnSpc>
                <a:spcPct val="80000"/>
              </a:lnSpc>
              <a:spcBef>
                <a:spcPts val="600"/>
              </a:spcBef>
              <a:spcAft>
                <a:spcPts val="600"/>
              </a:spcAft>
              <a:buNone/>
            </a:pPr>
            <a:endParaRPr lang="en-US" sz="1900" b="0" i="0" dirty="0">
              <a:solidFill>
                <a:srgbClr val="1F1F1F"/>
              </a:solidFill>
              <a:effectLst/>
              <a:latin typeface="Arial" panose="020B0604020202020204" pitchFamily="34" charset="0"/>
              <a:cs typeface="Arial" panose="020B0604020202020204" pitchFamily="34" charset="0"/>
            </a:endParaRPr>
          </a:p>
        </p:txBody>
      </p:sp>
      <p:pic>
        <p:nvPicPr>
          <p:cNvPr id="6" name="Εικόνα 5">
            <a:extLst>
              <a:ext uri="{FF2B5EF4-FFF2-40B4-BE49-F238E27FC236}">
                <a16:creationId xmlns:a16="http://schemas.microsoft.com/office/drawing/2014/main" id="{50A126C4-8FE0-F2F1-08B9-79CF6875808D}"/>
              </a:ext>
            </a:extLst>
          </p:cNvPr>
          <p:cNvPicPr>
            <a:picLocks noChangeAspect="1"/>
          </p:cNvPicPr>
          <p:nvPr/>
        </p:nvPicPr>
        <p:blipFill rotWithShape="1">
          <a:blip r:embed="rId3"/>
          <a:srcRect l="31333" t="85035" r="16916" b="5476"/>
          <a:stretch/>
        </p:blipFill>
        <p:spPr>
          <a:xfrm>
            <a:off x="1120875" y="5894278"/>
            <a:ext cx="9950250" cy="957942"/>
          </a:xfrm>
          <a:prstGeom prst="rect">
            <a:avLst/>
          </a:prstGeom>
        </p:spPr>
      </p:pic>
      <p:sp>
        <p:nvSpPr>
          <p:cNvPr id="4" name="AutoShape 2" descr="Air Pollution More Dangerous Than ..."/>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 name="AutoShape 2" descr="Safety Signs, Symbols and Their ..."/>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8" name="Picture 7"/>
          <p:cNvPicPr>
            <a:picLocks noChangeAspect="1"/>
          </p:cNvPicPr>
          <p:nvPr/>
        </p:nvPicPr>
        <p:blipFill>
          <a:blip r:embed="rId4"/>
          <a:stretch>
            <a:fillRect/>
          </a:stretch>
        </p:blipFill>
        <p:spPr>
          <a:xfrm>
            <a:off x="7861814" y="2496097"/>
            <a:ext cx="2619375" cy="1743075"/>
          </a:xfrm>
          <a:prstGeom prst="rect">
            <a:avLst/>
          </a:prstGeom>
        </p:spPr>
      </p:pic>
    </p:spTree>
    <p:extLst>
      <p:ext uri="{BB962C8B-B14F-4D97-AF65-F5344CB8AC3E}">
        <p14:creationId xmlns:p14="http://schemas.microsoft.com/office/powerpoint/2010/main" val="221322754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56"/>
        <p:cNvGrpSpPr/>
        <p:nvPr/>
      </p:nvGrpSpPr>
      <p:grpSpPr>
        <a:xfrm>
          <a:off x="0" y="0"/>
          <a:ext cx="0" cy="0"/>
          <a:chOff x="0" y="0"/>
          <a:chExt cx="0" cy="0"/>
        </a:xfrm>
      </p:grpSpPr>
      <p:sp>
        <p:nvSpPr>
          <p:cNvPr id="157" name="Google Shape;157;p46"/>
          <p:cNvSpPr/>
          <p:nvPr/>
        </p:nvSpPr>
        <p:spPr>
          <a:xfrm>
            <a:off x="993058" y="379368"/>
            <a:ext cx="9488131" cy="461624"/>
          </a:xfrm>
          <a:prstGeom prst="rect">
            <a:avLst/>
          </a:prstGeom>
          <a:solidFill>
            <a:srgbClr val="003399"/>
          </a:solidFill>
          <a:ln>
            <a:noFill/>
          </a:ln>
        </p:spPr>
        <p:txBody>
          <a:bodyPr spcFirstLastPara="1" wrap="square" lIns="91425" tIns="45700" rIns="91425" bIns="45700" anchor="t" anchorCtr="0">
            <a:spAutoFit/>
          </a:bodyPr>
          <a:lstStyle/>
          <a:p>
            <a:pPr>
              <a:buClr>
                <a:srgbClr val="FFFFFF"/>
              </a:buClr>
              <a:buSzPts val="2800"/>
            </a:pPr>
            <a:r>
              <a:rPr lang="en-US" sz="2400" b="1" dirty="0">
                <a:solidFill>
                  <a:srgbClr val="FFFF00"/>
                </a:solidFill>
                <a:latin typeface="Arial" panose="020B0604020202020204" pitchFamily="34" charset="0"/>
                <a:cs typeface="Arial" panose="020B0604020202020204" pitchFamily="34" charset="0"/>
              </a:rPr>
              <a:t>3</a:t>
            </a:r>
            <a:r>
              <a:rPr lang="en-US" sz="2400" b="1" dirty="0" smtClean="0">
                <a:solidFill>
                  <a:srgbClr val="FFFF00"/>
                </a:solidFill>
                <a:latin typeface="Arial" panose="020B0604020202020204" pitchFamily="34" charset="0"/>
                <a:cs typeface="Arial" panose="020B0604020202020204" pitchFamily="34" charset="0"/>
              </a:rPr>
              <a:t>. </a:t>
            </a:r>
            <a:r>
              <a:rPr lang="en-US" sz="2400" b="1" dirty="0" smtClean="0">
                <a:solidFill>
                  <a:srgbClr val="FFFF00"/>
                </a:solidFill>
                <a:latin typeface="Arial" panose="020B0604020202020204" pitchFamily="34" charset="0"/>
                <a:cs typeface="Arial" panose="020B0604020202020204" pitchFamily="34" charset="0"/>
              </a:rPr>
              <a:t>TYPES OF CLAIMS AND LEGAL THEORIES</a:t>
            </a:r>
            <a:endParaRPr lang="en-US" sz="2400" b="1" dirty="0">
              <a:solidFill>
                <a:srgbClr val="FFFF00"/>
              </a:solidFill>
              <a:latin typeface="Arial" panose="020B0604020202020204" pitchFamily="34" charset="0"/>
              <a:cs typeface="Arial" panose="020B0604020202020204" pitchFamily="34" charset="0"/>
              <a:sym typeface="Century Gothic"/>
            </a:endParaRPr>
          </a:p>
        </p:txBody>
      </p:sp>
      <p:sp>
        <p:nvSpPr>
          <p:cNvPr id="2" name="Τίτλος 1">
            <a:extLst>
              <a:ext uri="{FF2B5EF4-FFF2-40B4-BE49-F238E27FC236}">
                <a16:creationId xmlns:a16="http://schemas.microsoft.com/office/drawing/2014/main" id="{0C3FFF94-3A35-03DF-16F5-D36007A58D3D}"/>
              </a:ext>
            </a:extLst>
          </p:cNvPr>
          <p:cNvSpPr>
            <a:spLocks noGrp="1"/>
          </p:cNvSpPr>
          <p:nvPr>
            <p:ph type="title"/>
          </p:nvPr>
        </p:nvSpPr>
        <p:spPr>
          <a:xfrm>
            <a:off x="993057" y="1143001"/>
            <a:ext cx="6062836" cy="806241"/>
          </a:xfrm>
          <a:ln>
            <a:solidFill>
              <a:schemeClr val="accent6">
                <a:lumMod val="60000"/>
                <a:lumOff val="40000"/>
              </a:schemeClr>
            </a:solidFill>
          </a:ln>
        </p:spPr>
        <p:style>
          <a:lnRef idx="2">
            <a:schemeClr val="accent2"/>
          </a:lnRef>
          <a:fillRef idx="1">
            <a:schemeClr val="lt1"/>
          </a:fillRef>
          <a:effectRef idx="0">
            <a:schemeClr val="accent2"/>
          </a:effectRef>
          <a:fontRef idx="minor">
            <a:schemeClr val="dk1"/>
          </a:fontRef>
        </p:style>
        <p:txBody>
          <a:bodyPr>
            <a:normAutofit/>
          </a:bodyPr>
          <a:lstStyle/>
          <a:p>
            <a:pPr algn="just"/>
            <a:r>
              <a:rPr lang="en-GB" sz="2400" b="1" dirty="0" smtClean="0">
                <a:solidFill>
                  <a:srgbClr val="0000CC"/>
                </a:solidFill>
                <a:latin typeface="Arial" panose="020B0604020202020204" pitchFamily="34" charset="0"/>
                <a:cs typeface="Arial" panose="020B0604020202020204" pitchFamily="34" charset="0"/>
              </a:rPr>
              <a:t>3.2. </a:t>
            </a:r>
            <a:r>
              <a:rPr lang="en-US" sz="2400" b="1" dirty="0">
                <a:solidFill>
                  <a:srgbClr val="0000CC"/>
                </a:solidFill>
                <a:latin typeface="Arial" panose="020B0604020202020204" pitchFamily="34" charset="0"/>
                <a:cs typeface="Arial" panose="020B0604020202020204" pitchFamily="34" charset="0"/>
              </a:rPr>
              <a:t>Public nuisance, negligence, and trespass</a:t>
            </a:r>
            <a:endParaRPr lang="x-none" sz="2400" b="1" dirty="0">
              <a:solidFill>
                <a:srgbClr val="0000CC"/>
              </a:solidFill>
              <a:latin typeface="Arial" panose="020B0604020202020204" pitchFamily="34" charset="0"/>
              <a:cs typeface="Arial" panose="020B0604020202020204" pitchFamily="34" charset="0"/>
            </a:endParaRPr>
          </a:p>
        </p:txBody>
      </p:sp>
      <p:sp>
        <p:nvSpPr>
          <p:cNvPr id="3" name="Θέση κειμένου 2">
            <a:extLst>
              <a:ext uri="{FF2B5EF4-FFF2-40B4-BE49-F238E27FC236}">
                <a16:creationId xmlns:a16="http://schemas.microsoft.com/office/drawing/2014/main" id="{1F7B350A-9D1F-0464-C808-BCE2436CCF74}"/>
              </a:ext>
            </a:extLst>
          </p:cNvPr>
          <p:cNvSpPr>
            <a:spLocks noGrp="1"/>
          </p:cNvSpPr>
          <p:nvPr>
            <p:ph type="body" idx="1"/>
          </p:nvPr>
        </p:nvSpPr>
        <p:spPr>
          <a:xfrm>
            <a:off x="993057" y="2202266"/>
            <a:ext cx="6062836" cy="3038487"/>
          </a:xfrm>
          <a:ln>
            <a:solidFill>
              <a:schemeClr val="accent6">
                <a:lumMod val="60000"/>
                <a:lumOff val="40000"/>
              </a:schemeClr>
            </a:solidFill>
          </a:ln>
        </p:spPr>
        <p:style>
          <a:lnRef idx="2">
            <a:schemeClr val="accent2"/>
          </a:lnRef>
          <a:fillRef idx="1">
            <a:schemeClr val="lt1"/>
          </a:fillRef>
          <a:effectRef idx="0">
            <a:schemeClr val="accent2"/>
          </a:effectRef>
          <a:fontRef idx="minor">
            <a:schemeClr val="dk1"/>
          </a:fontRef>
        </p:style>
        <p:txBody>
          <a:bodyPr>
            <a:noAutofit/>
          </a:bodyPr>
          <a:lstStyle/>
          <a:p>
            <a:r>
              <a:rPr lang="en-US" sz="2000" b="1" dirty="0">
                <a:solidFill>
                  <a:srgbClr val="002060"/>
                </a:solidFill>
                <a:latin typeface="Arial" panose="020B0604020202020204" pitchFamily="34" charset="0"/>
                <a:cs typeface="Arial" panose="020B0604020202020204" pitchFamily="34" charset="0"/>
              </a:rPr>
              <a:t>Prominent Negligence Cases</a:t>
            </a:r>
          </a:p>
          <a:p>
            <a:pPr marL="514350" indent="-285750">
              <a:buFont typeface="Arial" panose="020B0604020202020204" pitchFamily="34" charset="0"/>
              <a:buChar char="•"/>
            </a:pPr>
            <a:r>
              <a:rPr lang="en-US" sz="2000" dirty="0">
                <a:solidFill>
                  <a:srgbClr val="002060"/>
                </a:solidFill>
                <a:latin typeface="Arial" panose="020B0604020202020204" pitchFamily="34" charset="0"/>
                <a:cs typeface="Arial" panose="020B0604020202020204" pitchFamily="34" charset="0"/>
              </a:rPr>
              <a:t>Overview of significant negligence cases in climate litigation, focusing on breaches of duty of care related to climate change.</a:t>
            </a:r>
          </a:p>
          <a:p>
            <a:pPr marL="514350" indent="-285750">
              <a:buFont typeface="Arial" panose="020B0604020202020204" pitchFamily="34" charset="0"/>
              <a:buChar char="•"/>
            </a:pPr>
            <a:r>
              <a:rPr lang="en-US" sz="2000" dirty="0">
                <a:solidFill>
                  <a:srgbClr val="002060"/>
                </a:solidFill>
                <a:latin typeface="Arial" panose="020B0604020202020204" pitchFamily="34" charset="0"/>
                <a:cs typeface="Arial" panose="020B0604020202020204" pitchFamily="34" charset="0"/>
              </a:rPr>
              <a:t>Impacts of these cases on regulatory and corporate practices.</a:t>
            </a:r>
          </a:p>
          <a:p>
            <a:pPr marL="0" indent="0" algn="just">
              <a:lnSpc>
                <a:spcPct val="80000"/>
              </a:lnSpc>
              <a:spcBef>
                <a:spcPts val="600"/>
              </a:spcBef>
              <a:spcAft>
                <a:spcPts val="600"/>
              </a:spcAft>
            </a:pPr>
            <a:endParaRPr lang="en-US" sz="1800" dirty="0">
              <a:effectLst/>
              <a:latin typeface="Times New Roman" panose="02020603050405020304" pitchFamily="18" charset="0"/>
              <a:ea typeface="Times New Roman" panose="02020603050405020304" pitchFamily="18" charset="0"/>
            </a:endParaRPr>
          </a:p>
          <a:p>
            <a:pPr marL="0" indent="0" algn="just">
              <a:lnSpc>
                <a:spcPct val="80000"/>
              </a:lnSpc>
              <a:spcBef>
                <a:spcPts val="600"/>
              </a:spcBef>
              <a:spcAft>
                <a:spcPts val="600"/>
              </a:spcAft>
              <a:buNone/>
            </a:pPr>
            <a:endParaRPr lang="en-US" sz="1900" b="0" i="0" dirty="0">
              <a:solidFill>
                <a:srgbClr val="1F1F1F"/>
              </a:solidFill>
              <a:effectLst/>
              <a:latin typeface="Arial" panose="020B0604020202020204" pitchFamily="34" charset="0"/>
              <a:cs typeface="Arial" panose="020B0604020202020204" pitchFamily="34" charset="0"/>
            </a:endParaRPr>
          </a:p>
        </p:txBody>
      </p:sp>
      <p:pic>
        <p:nvPicPr>
          <p:cNvPr id="6" name="Εικόνα 5">
            <a:extLst>
              <a:ext uri="{FF2B5EF4-FFF2-40B4-BE49-F238E27FC236}">
                <a16:creationId xmlns:a16="http://schemas.microsoft.com/office/drawing/2014/main" id="{50A126C4-8FE0-F2F1-08B9-79CF6875808D}"/>
              </a:ext>
            </a:extLst>
          </p:cNvPr>
          <p:cNvPicPr>
            <a:picLocks noChangeAspect="1"/>
          </p:cNvPicPr>
          <p:nvPr/>
        </p:nvPicPr>
        <p:blipFill rotWithShape="1">
          <a:blip r:embed="rId3"/>
          <a:srcRect l="31333" t="85035" r="16916" b="5476"/>
          <a:stretch/>
        </p:blipFill>
        <p:spPr>
          <a:xfrm>
            <a:off x="1120875" y="5894278"/>
            <a:ext cx="9950250" cy="957942"/>
          </a:xfrm>
          <a:prstGeom prst="rect">
            <a:avLst/>
          </a:prstGeom>
        </p:spPr>
      </p:pic>
      <p:sp>
        <p:nvSpPr>
          <p:cNvPr id="4" name="AutoShape 2" descr="Air Pollution More Dangerous Than ..."/>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 name="AutoShape 2" descr="Safety Signs, Symbols and Their ..."/>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5" name="Picture 4"/>
          <p:cNvPicPr>
            <a:picLocks noChangeAspect="1"/>
          </p:cNvPicPr>
          <p:nvPr/>
        </p:nvPicPr>
        <p:blipFill>
          <a:blip r:embed="rId4"/>
          <a:stretch>
            <a:fillRect/>
          </a:stretch>
        </p:blipFill>
        <p:spPr>
          <a:xfrm>
            <a:off x="8747639" y="2407059"/>
            <a:ext cx="1733550" cy="2628900"/>
          </a:xfrm>
          <a:prstGeom prst="rect">
            <a:avLst/>
          </a:prstGeom>
        </p:spPr>
      </p:pic>
    </p:spTree>
    <p:extLst>
      <p:ext uri="{BB962C8B-B14F-4D97-AF65-F5344CB8AC3E}">
        <p14:creationId xmlns:p14="http://schemas.microsoft.com/office/powerpoint/2010/main" val="412443501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56"/>
        <p:cNvGrpSpPr/>
        <p:nvPr/>
      </p:nvGrpSpPr>
      <p:grpSpPr>
        <a:xfrm>
          <a:off x="0" y="0"/>
          <a:ext cx="0" cy="0"/>
          <a:chOff x="0" y="0"/>
          <a:chExt cx="0" cy="0"/>
        </a:xfrm>
      </p:grpSpPr>
      <p:sp>
        <p:nvSpPr>
          <p:cNvPr id="157" name="Google Shape;157;p46"/>
          <p:cNvSpPr/>
          <p:nvPr/>
        </p:nvSpPr>
        <p:spPr>
          <a:xfrm>
            <a:off x="993058" y="379368"/>
            <a:ext cx="9488131" cy="461624"/>
          </a:xfrm>
          <a:prstGeom prst="rect">
            <a:avLst/>
          </a:prstGeom>
          <a:solidFill>
            <a:srgbClr val="003399"/>
          </a:solidFill>
          <a:ln>
            <a:noFill/>
          </a:ln>
        </p:spPr>
        <p:txBody>
          <a:bodyPr spcFirstLastPara="1" wrap="square" lIns="91425" tIns="45700" rIns="91425" bIns="45700" anchor="t" anchorCtr="0">
            <a:spAutoFit/>
          </a:bodyPr>
          <a:lstStyle/>
          <a:p>
            <a:pPr>
              <a:buClr>
                <a:srgbClr val="FFFFFF"/>
              </a:buClr>
              <a:buSzPts val="2800"/>
            </a:pPr>
            <a:r>
              <a:rPr lang="en-US" sz="2400" b="1" dirty="0">
                <a:solidFill>
                  <a:srgbClr val="FFFF00"/>
                </a:solidFill>
                <a:latin typeface="Arial" panose="020B0604020202020204" pitchFamily="34" charset="0"/>
                <a:cs typeface="Arial" panose="020B0604020202020204" pitchFamily="34" charset="0"/>
              </a:rPr>
              <a:t>3</a:t>
            </a:r>
            <a:r>
              <a:rPr lang="en-US" sz="2400" b="1" dirty="0" smtClean="0">
                <a:solidFill>
                  <a:srgbClr val="FFFF00"/>
                </a:solidFill>
                <a:latin typeface="Arial" panose="020B0604020202020204" pitchFamily="34" charset="0"/>
                <a:cs typeface="Arial" panose="020B0604020202020204" pitchFamily="34" charset="0"/>
              </a:rPr>
              <a:t>. </a:t>
            </a:r>
            <a:r>
              <a:rPr lang="en-US" sz="2400" b="1" dirty="0" smtClean="0">
                <a:solidFill>
                  <a:srgbClr val="FFFF00"/>
                </a:solidFill>
                <a:latin typeface="Arial" panose="020B0604020202020204" pitchFamily="34" charset="0"/>
                <a:cs typeface="Arial" panose="020B0604020202020204" pitchFamily="34" charset="0"/>
              </a:rPr>
              <a:t>TYPES OF CLAIMS AND LEGAL THEORIES</a:t>
            </a:r>
            <a:endParaRPr lang="en-US" sz="2400" b="1" dirty="0">
              <a:solidFill>
                <a:srgbClr val="FFFF00"/>
              </a:solidFill>
              <a:latin typeface="Arial" panose="020B0604020202020204" pitchFamily="34" charset="0"/>
              <a:cs typeface="Arial" panose="020B0604020202020204" pitchFamily="34" charset="0"/>
              <a:sym typeface="Century Gothic"/>
            </a:endParaRPr>
          </a:p>
        </p:txBody>
      </p:sp>
      <p:sp>
        <p:nvSpPr>
          <p:cNvPr id="2" name="Τίτλος 1">
            <a:extLst>
              <a:ext uri="{FF2B5EF4-FFF2-40B4-BE49-F238E27FC236}">
                <a16:creationId xmlns:a16="http://schemas.microsoft.com/office/drawing/2014/main" id="{0C3FFF94-3A35-03DF-16F5-D36007A58D3D}"/>
              </a:ext>
            </a:extLst>
          </p:cNvPr>
          <p:cNvSpPr>
            <a:spLocks noGrp="1"/>
          </p:cNvSpPr>
          <p:nvPr>
            <p:ph type="title"/>
          </p:nvPr>
        </p:nvSpPr>
        <p:spPr>
          <a:xfrm>
            <a:off x="993057" y="1143001"/>
            <a:ext cx="6062836" cy="806241"/>
          </a:xfrm>
          <a:ln>
            <a:solidFill>
              <a:schemeClr val="accent6">
                <a:lumMod val="60000"/>
                <a:lumOff val="40000"/>
              </a:schemeClr>
            </a:solidFill>
          </a:ln>
        </p:spPr>
        <p:style>
          <a:lnRef idx="2">
            <a:schemeClr val="accent2"/>
          </a:lnRef>
          <a:fillRef idx="1">
            <a:schemeClr val="lt1"/>
          </a:fillRef>
          <a:effectRef idx="0">
            <a:schemeClr val="accent2"/>
          </a:effectRef>
          <a:fontRef idx="minor">
            <a:schemeClr val="dk1"/>
          </a:fontRef>
        </p:style>
        <p:txBody>
          <a:bodyPr>
            <a:normAutofit/>
          </a:bodyPr>
          <a:lstStyle/>
          <a:p>
            <a:pPr algn="just"/>
            <a:r>
              <a:rPr lang="en-GB" sz="2400" b="1" dirty="0" smtClean="0">
                <a:solidFill>
                  <a:srgbClr val="0000CC"/>
                </a:solidFill>
                <a:latin typeface="Arial" panose="020B0604020202020204" pitchFamily="34" charset="0"/>
                <a:cs typeface="Arial" panose="020B0604020202020204" pitchFamily="34" charset="0"/>
              </a:rPr>
              <a:t>3.2. </a:t>
            </a:r>
            <a:r>
              <a:rPr lang="en-US" sz="2400" b="1" dirty="0">
                <a:solidFill>
                  <a:srgbClr val="0000CC"/>
                </a:solidFill>
                <a:latin typeface="Arial" panose="020B0604020202020204" pitchFamily="34" charset="0"/>
                <a:cs typeface="Arial" panose="020B0604020202020204" pitchFamily="34" charset="0"/>
              </a:rPr>
              <a:t>Public nuisance, negligence, and trespass</a:t>
            </a:r>
            <a:endParaRPr lang="x-none" sz="2400" b="1" dirty="0">
              <a:solidFill>
                <a:srgbClr val="0000CC"/>
              </a:solidFill>
              <a:latin typeface="Arial" panose="020B0604020202020204" pitchFamily="34" charset="0"/>
              <a:cs typeface="Arial" panose="020B0604020202020204" pitchFamily="34" charset="0"/>
            </a:endParaRPr>
          </a:p>
        </p:txBody>
      </p:sp>
      <p:sp>
        <p:nvSpPr>
          <p:cNvPr id="3" name="Θέση κειμένου 2">
            <a:extLst>
              <a:ext uri="{FF2B5EF4-FFF2-40B4-BE49-F238E27FC236}">
                <a16:creationId xmlns:a16="http://schemas.microsoft.com/office/drawing/2014/main" id="{1F7B350A-9D1F-0464-C808-BCE2436CCF74}"/>
              </a:ext>
            </a:extLst>
          </p:cNvPr>
          <p:cNvSpPr>
            <a:spLocks noGrp="1"/>
          </p:cNvSpPr>
          <p:nvPr>
            <p:ph type="body" idx="1"/>
          </p:nvPr>
        </p:nvSpPr>
        <p:spPr>
          <a:xfrm>
            <a:off x="993057" y="2202266"/>
            <a:ext cx="6062836" cy="3038487"/>
          </a:xfrm>
          <a:ln>
            <a:solidFill>
              <a:schemeClr val="accent6">
                <a:lumMod val="60000"/>
                <a:lumOff val="40000"/>
              </a:schemeClr>
            </a:solidFill>
          </a:ln>
        </p:spPr>
        <p:style>
          <a:lnRef idx="2">
            <a:schemeClr val="accent2"/>
          </a:lnRef>
          <a:fillRef idx="1">
            <a:schemeClr val="lt1"/>
          </a:fillRef>
          <a:effectRef idx="0">
            <a:schemeClr val="accent2"/>
          </a:effectRef>
          <a:fontRef idx="minor">
            <a:schemeClr val="dk1"/>
          </a:fontRef>
        </p:style>
        <p:txBody>
          <a:bodyPr>
            <a:noAutofit/>
          </a:bodyPr>
          <a:lstStyle/>
          <a:p>
            <a:r>
              <a:rPr lang="en-US" sz="1800" b="1" dirty="0">
                <a:solidFill>
                  <a:srgbClr val="002060"/>
                </a:solidFill>
                <a:latin typeface="Arial" panose="020B0604020202020204" pitchFamily="34" charset="0"/>
                <a:cs typeface="Arial" panose="020B0604020202020204" pitchFamily="34" charset="0"/>
              </a:rPr>
              <a:t>Trespass in Climate Litigation</a:t>
            </a:r>
          </a:p>
          <a:p>
            <a:pPr marL="514350" indent="-285750">
              <a:buFont typeface="Arial" panose="020B0604020202020204" pitchFamily="34" charset="0"/>
              <a:buChar char="•"/>
            </a:pPr>
            <a:r>
              <a:rPr lang="en-US" sz="1800" dirty="0">
                <a:solidFill>
                  <a:srgbClr val="002060"/>
                </a:solidFill>
                <a:latin typeface="Arial" panose="020B0604020202020204" pitchFamily="34" charset="0"/>
                <a:cs typeface="Arial" panose="020B0604020202020204" pitchFamily="34" charset="0"/>
              </a:rPr>
              <a:t>Explaining trespass as unauthorized entry onto land resulting in direct harm.</a:t>
            </a:r>
          </a:p>
          <a:p>
            <a:pPr marL="514350" indent="-285750">
              <a:buFont typeface="Arial" panose="020B0604020202020204" pitchFamily="34" charset="0"/>
              <a:buChar char="•"/>
            </a:pPr>
            <a:r>
              <a:rPr lang="en-US" sz="1800" dirty="0">
                <a:solidFill>
                  <a:srgbClr val="002060"/>
                </a:solidFill>
                <a:latin typeface="Arial" panose="020B0604020202020204" pitchFamily="34" charset="0"/>
                <a:cs typeface="Arial" panose="020B0604020202020204" pitchFamily="34" charset="0"/>
              </a:rPr>
              <a:t>Use of trespass claims in climate litigation, particularly when property damage is caused by climate-related events.</a:t>
            </a:r>
          </a:p>
          <a:p>
            <a:pPr marL="514350" indent="-285750">
              <a:buFont typeface="Arial" panose="020B0604020202020204" pitchFamily="34" charset="0"/>
              <a:buChar char="•"/>
            </a:pPr>
            <a:r>
              <a:rPr lang="en-US" sz="1800" dirty="0">
                <a:solidFill>
                  <a:srgbClr val="002060"/>
                </a:solidFill>
                <a:latin typeface="Arial" panose="020B0604020202020204" pitchFamily="34" charset="0"/>
                <a:cs typeface="Arial" panose="020B0604020202020204" pitchFamily="34" charset="0"/>
              </a:rPr>
              <a:t>Unique challenges in applying traditional trespass concepts to climate change effects.</a:t>
            </a:r>
          </a:p>
          <a:p>
            <a:pPr marL="0" indent="0" algn="just">
              <a:lnSpc>
                <a:spcPct val="80000"/>
              </a:lnSpc>
              <a:spcBef>
                <a:spcPts val="600"/>
              </a:spcBef>
              <a:spcAft>
                <a:spcPts val="600"/>
              </a:spcAft>
            </a:pPr>
            <a:endParaRPr lang="en-US" sz="1800" dirty="0">
              <a:effectLst/>
              <a:latin typeface="Times New Roman" panose="02020603050405020304" pitchFamily="18" charset="0"/>
              <a:ea typeface="Times New Roman" panose="02020603050405020304" pitchFamily="18" charset="0"/>
            </a:endParaRPr>
          </a:p>
          <a:p>
            <a:pPr marL="0" indent="0" algn="just">
              <a:lnSpc>
                <a:spcPct val="80000"/>
              </a:lnSpc>
              <a:spcBef>
                <a:spcPts val="600"/>
              </a:spcBef>
              <a:spcAft>
                <a:spcPts val="600"/>
              </a:spcAft>
              <a:buNone/>
            </a:pPr>
            <a:endParaRPr lang="en-US" sz="1900" b="0" i="0" dirty="0">
              <a:solidFill>
                <a:srgbClr val="1F1F1F"/>
              </a:solidFill>
              <a:effectLst/>
              <a:latin typeface="Arial" panose="020B0604020202020204" pitchFamily="34" charset="0"/>
              <a:cs typeface="Arial" panose="020B0604020202020204" pitchFamily="34" charset="0"/>
            </a:endParaRPr>
          </a:p>
        </p:txBody>
      </p:sp>
      <p:pic>
        <p:nvPicPr>
          <p:cNvPr id="6" name="Εικόνα 5">
            <a:extLst>
              <a:ext uri="{FF2B5EF4-FFF2-40B4-BE49-F238E27FC236}">
                <a16:creationId xmlns:a16="http://schemas.microsoft.com/office/drawing/2014/main" id="{50A126C4-8FE0-F2F1-08B9-79CF6875808D}"/>
              </a:ext>
            </a:extLst>
          </p:cNvPr>
          <p:cNvPicPr>
            <a:picLocks noChangeAspect="1"/>
          </p:cNvPicPr>
          <p:nvPr/>
        </p:nvPicPr>
        <p:blipFill rotWithShape="1">
          <a:blip r:embed="rId3"/>
          <a:srcRect l="31333" t="85035" r="16916" b="5476"/>
          <a:stretch/>
        </p:blipFill>
        <p:spPr>
          <a:xfrm>
            <a:off x="1120875" y="5894278"/>
            <a:ext cx="9950250" cy="957942"/>
          </a:xfrm>
          <a:prstGeom prst="rect">
            <a:avLst/>
          </a:prstGeom>
        </p:spPr>
      </p:pic>
      <p:sp>
        <p:nvSpPr>
          <p:cNvPr id="4" name="AutoShape 2" descr="Air Pollution More Dangerous Than ..."/>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 name="AutoShape 2" descr="Safety Signs, Symbols and Their ..."/>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8" name="Picture 7"/>
          <p:cNvPicPr>
            <a:picLocks noChangeAspect="1"/>
          </p:cNvPicPr>
          <p:nvPr/>
        </p:nvPicPr>
        <p:blipFill>
          <a:blip r:embed="rId4"/>
          <a:stretch>
            <a:fillRect/>
          </a:stretch>
        </p:blipFill>
        <p:spPr>
          <a:xfrm>
            <a:off x="7938014" y="2821396"/>
            <a:ext cx="2543175" cy="1800225"/>
          </a:xfrm>
          <a:prstGeom prst="rect">
            <a:avLst/>
          </a:prstGeom>
        </p:spPr>
      </p:pic>
    </p:spTree>
    <p:extLst>
      <p:ext uri="{BB962C8B-B14F-4D97-AF65-F5344CB8AC3E}">
        <p14:creationId xmlns:p14="http://schemas.microsoft.com/office/powerpoint/2010/main" val="92917923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56"/>
        <p:cNvGrpSpPr/>
        <p:nvPr/>
      </p:nvGrpSpPr>
      <p:grpSpPr>
        <a:xfrm>
          <a:off x="0" y="0"/>
          <a:ext cx="0" cy="0"/>
          <a:chOff x="0" y="0"/>
          <a:chExt cx="0" cy="0"/>
        </a:xfrm>
      </p:grpSpPr>
      <p:sp>
        <p:nvSpPr>
          <p:cNvPr id="157" name="Google Shape;157;p46"/>
          <p:cNvSpPr/>
          <p:nvPr/>
        </p:nvSpPr>
        <p:spPr>
          <a:xfrm>
            <a:off x="993058" y="379368"/>
            <a:ext cx="9488131" cy="461624"/>
          </a:xfrm>
          <a:prstGeom prst="rect">
            <a:avLst/>
          </a:prstGeom>
          <a:solidFill>
            <a:srgbClr val="003399"/>
          </a:solidFill>
          <a:ln>
            <a:noFill/>
          </a:ln>
        </p:spPr>
        <p:txBody>
          <a:bodyPr spcFirstLastPara="1" wrap="square" lIns="91425" tIns="45700" rIns="91425" bIns="45700" anchor="t" anchorCtr="0">
            <a:spAutoFit/>
          </a:bodyPr>
          <a:lstStyle/>
          <a:p>
            <a:pPr>
              <a:buClr>
                <a:srgbClr val="FFFFFF"/>
              </a:buClr>
              <a:buSzPts val="2800"/>
            </a:pPr>
            <a:r>
              <a:rPr lang="en-US" sz="2400" b="1" dirty="0">
                <a:solidFill>
                  <a:srgbClr val="FFFF00"/>
                </a:solidFill>
                <a:latin typeface="Arial" panose="020B0604020202020204" pitchFamily="34" charset="0"/>
                <a:cs typeface="Arial" panose="020B0604020202020204" pitchFamily="34" charset="0"/>
              </a:rPr>
              <a:t>3</a:t>
            </a:r>
            <a:r>
              <a:rPr lang="en-US" sz="2400" b="1" dirty="0" smtClean="0">
                <a:solidFill>
                  <a:srgbClr val="FFFF00"/>
                </a:solidFill>
                <a:latin typeface="Arial" panose="020B0604020202020204" pitchFamily="34" charset="0"/>
                <a:cs typeface="Arial" panose="020B0604020202020204" pitchFamily="34" charset="0"/>
              </a:rPr>
              <a:t>. </a:t>
            </a:r>
            <a:r>
              <a:rPr lang="en-US" sz="2400" b="1" dirty="0" smtClean="0">
                <a:solidFill>
                  <a:srgbClr val="FFFF00"/>
                </a:solidFill>
                <a:latin typeface="Arial" panose="020B0604020202020204" pitchFamily="34" charset="0"/>
                <a:cs typeface="Arial" panose="020B0604020202020204" pitchFamily="34" charset="0"/>
              </a:rPr>
              <a:t>TYPES OF CLAIMS AND LEGAL THEORIES</a:t>
            </a:r>
            <a:endParaRPr lang="en-US" sz="2400" b="1" dirty="0">
              <a:solidFill>
                <a:srgbClr val="FFFF00"/>
              </a:solidFill>
              <a:latin typeface="Arial" panose="020B0604020202020204" pitchFamily="34" charset="0"/>
              <a:cs typeface="Arial" panose="020B0604020202020204" pitchFamily="34" charset="0"/>
              <a:sym typeface="Century Gothic"/>
            </a:endParaRPr>
          </a:p>
        </p:txBody>
      </p:sp>
      <p:sp>
        <p:nvSpPr>
          <p:cNvPr id="2" name="Τίτλος 1">
            <a:extLst>
              <a:ext uri="{FF2B5EF4-FFF2-40B4-BE49-F238E27FC236}">
                <a16:creationId xmlns:a16="http://schemas.microsoft.com/office/drawing/2014/main" id="{0C3FFF94-3A35-03DF-16F5-D36007A58D3D}"/>
              </a:ext>
            </a:extLst>
          </p:cNvPr>
          <p:cNvSpPr>
            <a:spLocks noGrp="1"/>
          </p:cNvSpPr>
          <p:nvPr>
            <p:ph type="title"/>
          </p:nvPr>
        </p:nvSpPr>
        <p:spPr>
          <a:xfrm>
            <a:off x="993057" y="1143001"/>
            <a:ext cx="6062836" cy="806241"/>
          </a:xfrm>
          <a:ln>
            <a:solidFill>
              <a:schemeClr val="accent6">
                <a:lumMod val="60000"/>
                <a:lumOff val="40000"/>
              </a:schemeClr>
            </a:solidFill>
          </a:ln>
        </p:spPr>
        <p:style>
          <a:lnRef idx="2">
            <a:schemeClr val="accent2"/>
          </a:lnRef>
          <a:fillRef idx="1">
            <a:schemeClr val="lt1"/>
          </a:fillRef>
          <a:effectRef idx="0">
            <a:schemeClr val="accent2"/>
          </a:effectRef>
          <a:fontRef idx="minor">
            <a:schemeClr val="dk1"/>
          </a:fontRef>
        </p:style>
        <p:txBody>
          <a:bodyPr>
            <a:normAutofit/>
          </a:bodyPr>
          <a:lstStyle/>
          <a:p>
            <a:pPr algn="just"/>
            <a:r>
              <a:rPr lang="en-GB" sz="2400" b="1" dirty="0" smtClean="0">
                <a:solidFill>
                  <a:srgbClr val="0000CC"/>
                </a:solidFill>
                <a:latin typeface="Arial" panose="020B0604020202020204" pitchFamily="34" charset="0"/>
                <a:cs typeface="Arial" panose="020B0604020202020204" pitchFamily="34" charset="0"/>
              </a:rPr>
              <a:t>3.2. </a:t>
            </a:r>
            <a:r>
              <a:rPr lang="en-US" sz="2400" b="1" dirty="0">
                <a:solidFill>
                  <a:srgbClr val="0000CC"/>
                </a:solidFill>
                <a:latin typeface="Arial" panose="020B0604020202020204" pitchFamily="34" charset="0"/>
                <a:cs typeface="Arial" panose="020B0604020202020204" pitchFamily="34" charset="0"/>
              </a:rPr>
              <a:t>Public nuisance, negligence, and trespass</a:t>
            </a:r>
            <a:endParaRPr lang="x-none" sz="2400" b="1" dirty="0">
              <a:solidFill>
                <a:srgbClr val="0000CC"/>
              </a:solidFill>
              <a:latin typeface="Arial" panose="020B0604020202020204" pitchFamily="34" charset="0"/>
              <a:cs typeface="Arial" panose="020B0604020202020204" pitchFamily="34" charset="0"/>
            </a:endParaRPr>
          </a:p>
        </p:txBody>
      </p:sp>
      <p:sp>
        <p:nvSpPr>
          <p:cNvPr id="3" name="Θέση κειμένου 2">
            <a:extLst>
              <a:ext uri="{FF2B5EF4-FFF2-40B4-BE49-F238E27FC236}">
                <a16:creationId xmlns:a16="http://schemas.microsoft.com/office/drawing/2014/main" id="{1F7B350A-9D1F-0464-C808-BCE2436CCF74}"/>
              </a:ext>
            </a:extLst>
          </p:cNvPr>
          <p:cNvSpPr>
            <a:spLocks noGrp="1"/>
          </p:cNvSpPr>
          <p:nvPr>
            <p:ph type="body" idx="1"/>
          </p:nvPr>
        </p:nvSpPr>
        <p:spPr>
          <a:xfrm>
            <a:off x="993057" y="2202266"/>
            <a:ext cx="6062836" cy="3038487"/>
          </a:xfrm>
          <a:ln>
            <a:solidFill>
              <a:schemeClr val="accent6">
                <a:lumMod val="60000"/>
                <a:lumOff val="40000"/>
              </a:schemeClr>
            </a:solidFill>
          </a:ln>
        </p:spPr>
        <p:style>
          <a:lnRef idx="2">
            <a:schemeClr val="accent2"/>
          </a:lnRef>
          <a:fillRef idx="1">
            <a:schemeClr val="lt1"/>
          </a:fillRef>
          <a:effectRef idx="0">
            <a:schemeClr val="accent2"/>
          </a:effectRef>
          <a:fontRef idx="minor">
            <a:schemeClr val="dk1"/>
          </a:fontRef>
        </p:style>
        <p:txBody>
          <a:bodyPr>
            <a:noAutofit/>
          </a:bodyPr>
          <a:lstStyle/>
          <a:p>
            <a:r>
              <a:rPr lang="en-US" sz="2000" b="1" dirty="0">
                <a:solidFill>
                  <a:srgbClr val="002060"/>
                </a:solidFill>
                <a:latin typeface="Arial" panose="020B0604020202020204" pitchFamily="34" charset="0"/>
                <a:cs typeface="Arial" panose="020B0604020202020204" pitchFamily="34" charset="0"/>
              </a:rPr>
              <a:t>Case Studies on Trespass</a:t>
            </a:r>
          </a:p>
          <a:p>
            <a:pPr marL="514350" indent="-285750">
              <a:buFont typeface="Arial" panose="020B0604020202020204" pitchFamily="34" charset="0"/>
              <a:buChar char="•"/>
            </a:pPr>
            <a:r>
              <a:rPr lang="en-US" sz="2000" dirty="0">
                <a:solidFill>
                  <a:srgbClr val="002060"/>
                </a:solidFill>
                <a:latin typeface="Arial" panose="020B0604020202020204" pitchFamily="34" charset="0"/>
                <a:cs typeface="Arial" panose="020B0604020202020204" pitchFamily="34" charset="0"/>
              </a:rPr>
              <a:t>Detailed examples of how trespass has been argued in climate litigation cases.</a:t>
            </a:r>
          </a:p>
          <a:p>
            <a:pPr marL="514350" indent="-285750">
              <a:buFont typeface="Arial" panose="020B0604020202020204" pitchFamily="34" charset="0"/>
              <a:buChar char="•"/>
            </a:pPr>
            <a:r>
              <a:rPr lang="en-US" sz="2000" dirty="0">
                <a:solidFill>
                  <a:srgbClr val="002060"/>
                </a:solidFill>
                <a:latin typeface="Arial" panose="020B0604020202020204" pitchFamily="34" charset="0"/>
                <a:cs typeface="Arial" panose="020B0604020202020204" pitchFamily="34" charset="0"/>
              </a:rPr>
              <a:t>Discussion on the outcomes and legal reasoning in these cases.</a:t>
            </a:r>
          </a:p>
          <a:p>
            <a:pPr marL="514350" indent="-285750">
              <a:buFont typeface="Arial" panose="020B0604020202020204" pitchFamily="34" charset="0"/>
              <a:buChar char="•"/>
            </a:pPr>
            <a:r>
              <a:rPr lang="en-US" sz="2000" dirty="0">
                <a:solidFill>
                  <a:srgbClr val="002060"/>
                </a:solidFill>
                <a:latin typeface="Arial" panose="020B0604020202020204" pitchFamily="34" charset="0"/>
                <a:cs typeface="Arial" panose="020B0604020202020204" pitchFamily="34" charset="0"/>
              </a:rPr>
              <a:t>The evolving interpretation of trespass in the context of environmental harm.</a:t>
            </a:r>
          </a:p>
          <a:p>
            <a:pPr marL="0" indent="0" algn="just">
              <a:lnSpc>
                <a:spcPct val="80000"/>
              </a:lnSpc>
              <a:spcBef>
                <a:spcPts val="600"/>
              </a:spcBef>
              <a:spcAft>
                <a:spcPts val="600"/>
              </a:spcAft>
            </a:pPr>
            <a:endParaRPr lang="en-US" sz="1800" dirty="0">
              <a:effectLst/>
              <a:latin typeface="Times New Roman" panose="02020603050405020304" pitchFamily="18" charset="0"/>
              <a:ea typeface="Times New Roman" panose="02020603050405020304" pitchFamily="18" charset="0"/>
            </a:endParaRPr>
          </a:p>
          <a:p>
            <a:pPr marL="0" indent="0" algn="just">
              <a:lnSpc>
                <a:spcPct val="80000"/>
              </a:lnSpc>
              <a:spcBef>
                <a:spcPts val="600"/>
              </a:spcBef>
              <a:spcAft>
                <a:spcPts val="600"/>
              </a:spcAft>
              <a:buNone/>
            </a:pPr>
            <a:endParaRPr lang="en-US" sz="1900" b="0" i="0" dirty="0">
              <a:solidFill>
                <a:srgbClr val="1F1F1F"/>
              </a:solidFill>
              <a:effectLst/>
              <a:latin typeface="Arial" panose="020B0604020202020204" pitchFamily="34" charset="0"/>
              <a:cs typeface="Arial" panose="020B0604020202020204" pitchFamily="34" charset="0"/>
            </a:endParaRPr>
          </a:p>
        </p:txBody>
      </p:sp>
      <p:pic>
        <p:nvPicPr>
          <p:cNvPr id="6" name="Εικόνα 5">
            <a:extLst>
              <a:ext uri="{FF2B5EF4-FFF2-40B4-BE49-F238E27FC236}">
                <a16:creationId xmlns:a16="http://schemas.microsoft.com/office/drawing/2014/main" id="{50A126C4-8FE0-F2F1-08B9-79CF6875808D}"/>
              </a:ext>
            </a:extLst>
          </p:cNvPr>
          <p:cNvPicPr>
            <a:picLocks noChangeAspect="1"/>
          </p:cNvPicPr>
          <p:nvPr/>
        </p:nvPicPr>
        <p:blipFill rotWithShape="1">
          <a:blip r:embed="rId3"/>
          <a:srcRect l="31333" t="85035" r="16916" b="5476"/>
          <a:stretch/>
        </p:blipFill>
        <p:spPr>
          <a:xfrm>
            <a:off x="1120875" y="5894278"/>
            <a:ext cx="9950250" cy="957942"/>
          </a:xfrm>
          <a:prstGeom prst="rect">
            <a:avLst/>
          </a:prstGeom>
        </p:spPr>
      </p:pic>
      <p:sp>
        <p:nvSpPr>
          <p:cNvPr id="4" name="AutoShape 2" descr="Air Pollution More Dangerous Than ..."/>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 name="AutoShape 2" descr="Safety Signs, Symbols and Their ..."/>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 name="AutoShape 2" descr="Plastic Pollution on Ecosystem Services ..."/>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9" name="Picture 8"/>
          <p:cNvPicPr>
            <a:picLocks noChangeAspect="1"/>
          </p:cNvPicPr>
          <p:nvPr/>
        </p:nvPicPr>
        <p:blipFill>
          <a:blip r:embed="rId4"/>
          <a:stretch>
            <a:fillRect/>
          </a:stretch>
        </p:blipFill>
        <p:spPr>
          <a:xfrm>
            <a:off x="8471807" y="2409978"/>
            <a:ext cx="2171700" cy="2105025"/>
          </a:xfrm>
          <a:prstGeom prst="rect">
            <a:avLst/>
          </a:prstGeom>
        </p:spPr>
      </p:pic>
    </p:spTree>
    <p:extLst>
      <p:ext uri="{BB962C8B-B14F-4D97-AF65-F5344CB8AC3E}">
        <p14:creationId xmlns:p14="http://schemas.microsoft.com/office/powerpoint/2010/main" val="150782978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56"/>
        <p:cNvGrpSpPr/>
        <p:nvPr/>
      </p:nvGrpSpPr>
      <p:grpSpPr>
        <a:xfrm>
          <a:off x="0" y="0"/>
          <a:ext cx="0" cy="0"/>
          <a:chOff x="0" y="0"/>
          <a:chExt cx="0" cy="0"/>
        </a:xfrm>
      </p:grpSpPr>
      <p:sp>
        <p:nvSpPr>
          <p:cNvPr id="157" name="Google Shape;157;p46"/>
          <p:cNvSpPr/>
          <p:nvPr/>
        </p:nvSpPr>
        <p:spPr>
          <a:xfrm>
            <a:off x="993058" y="379368"/>
            <a:ext cx="9488131" cy="461624"/>
          </a:xfrm>
          <a:prstGeom prst="rect">
            <a:avLst/>
          </a:prstGeom>
          <a:solidFill>
            <a:srgbClr val="003399"/>
          </a:solidFill>
          <a:ln>
            <a:noFill/>
          </a:ln>
        </p:spPr>
        <p:txBody>
          <a:bodyPr spcFirstLastPara="1" wrap="square" lIns="91425" tIns="45700" rIns="91425" bIns="45700" anchor="t" anchorCtr="0">
            <a:spAutoFit/>
          </a:bodyPr>
          <a:lstStyle/>
          <a:p>
            <a:pPr>
              <a:buClr>
                <a:srgbClr val="FFFFFF"/>
              </a:buClr>
              <a:buSzPts val="2800"/>
            </a:pPr>
            <a:r>
              <a:rPr lang="en-US" sz="2400" b="1" dirty="0">
                <a:solidFill>
                  <a:srgbClr val="FFFF00"/>
                </a:solidFill>
                <a:latin typeface="Arial" panose="020B0604020202020204" pitchFamily="34" charset="0"/>
                <a:cs typeface="Arial" panose="020B0604020202020204" pitchFamily="34" charset="0"/>
              </a:rPr>
              <a:t>3</a:t>
            </a:r>
            <a:r>
              <a:rPr lang="en-US" sz="2400" b="1" dirty="0" smtClean="0">
                <a:solidFill>
                  <a:srgbClr val="FFFF00"/>
                </a:solidFill>
                <a:latin typeface="Arial" panose="020B0604020202020204" pitchFamily="34" charset="0"/>
                <a:cs typeface="Arial" panose="020B0604020202020204" pitchFamily="34" charset="0"/>
              </a:rPr>
              <a:t>. </a:t>
            </a:r>
            <a:r>
              <a:rPr lang="en-US" sz="2400" b="1" dirty="0" smtClean="0">
                <a:solidFill>
                  <a:srgbClr val="FFFF00"/>
                </a:solidFill>
                <a:latin typeface="Arial" panose="020B0604020202020204" pitchFamily="34" charset="0"/>
                <a:cs typeface="Arial" panose="020B0604020202020204" pitchFamily="34" charset="0"/>
              </a:rPr>
              <a:t>TYPES OF CLAIMS AND LEGAL THEORIES</a:t>
            </a:r>
            <a:endParaRPr lang="en-US" sz="2400" b="1" dirty="0">
              <a:solidFill>
                <a:srgbClr val="FFFF00"/>
              </a:solidFill>
              <a:latin typeface="Arial" panose="020B0604020202020204" pitchFamily="34" charset="0"/>
              <a:cs typeface="Arial" panose="020B0604020202020204" pitchFamily="34" charset="0"/>
              <a:sym typeface="Century Gothic"/>
            </a:endParaRPr>
          </a:p>
        </p:txBody>
      </p:sp>
      <p:sp>
        <p:nvSpPr>
          <p:cNvPr id="2" name="Τίτλος 1">
            <a:extLst>
              <a:ext uri="{FF2B5EF4-FFF2-40B4-BE49-F238E27FC236}">
                <a16:creationId xmlns:a16="http://schemas.microsoft.com/office/drawing/2014/main" id="{0C3FFF94-3A35-03DF-16F5-D36007A58D3D}"/>
              </a:ext>
            </a:extLst>
          </p:cNvPr>
          <p:cNvSpPr>
            <a:spLocks noGrp="1"/>
          </p:cNvSpPr>
          <p:nvPr>
            <p:ph type="title"/>
          </p:nvPr>
        </p:nvSpPr>
        <p:spPr>
          <a:xfrm>
            <a:off x="993057" y="1143001"/>
            <a:ext cx="6062836" cy="806241"/>
          </a:xfrm>
          <a:ln>
            <a:solidFill>
              <a:schemeClr val="accent6">
                <a:lumMod val="60000"/>
                <a:lumOff val="40000"/>
              </a:schemeClr>
            </a:solidFill>
          </a:ln>
        </p:spPr>
        <p:style>
          <a:lnRef idx="2">
            <a:schemeClr val="accent2"/>
          </a:lnRef>
          <a:fillRef idx="1">
            <a:schemeClr val="lt1"/>
          </a:fillRef>
          <a:effectRef idx="0">
            <a:schemeClr val="accent2"/>
          </a:effectRef>
          <a:fontRef idx="minor">
            <a:schemeClr val="dk1"/>
          </a:fontRef>
        </p:style>
        <p:txBody>
          <a:bodyPr>
            <a:normAutofit/>
          </a:bodyPr>
          <a:lstStyle/>
          <a:p>
            <a:pPr algn="just"/>
            <a:r>
              <a:rPr lang="en-GB" sz="2400" b="1" dirty="0" smtClean="0">
                <a:solidFill>
                  <a:srgbClr val="002060"/>
                </a:solidFill>
                <a:latin typeface="Arial" panose="020B0604020202020204" pitchFamily="34" charset="0"/>
                <a:cs typeface="Arial" panose="020B0604020202020204" pitchFamily="34" charset="0"/>
              </a:rPr>
              <a:t>3.4. </a:t>
            </a:r>
            <a:r>
              <a:rPr lang="en-US" sz="2400" b="1" dirty="0">
                <a:solidFill>
                  <a:srgbClr val="002060"/>
                </a:solidFill>
                <a:latin typeface="Arial" panose="020B0604020202020204" pitchFamily="34" charset="0"/>
                <a:cs typeface="Arial" panose="020B0604020202020204" pitchFamily="34" charset="0"/>
              </a:rPr>
              <a:t>Right to life, health, property, and a healthy environment</a:t>
            </a:r>
            <a:endParaRPr lang="x-none" sz="2400" b="1" dirty="0">
              <a:solidFill>
                <a:srgbClr val="002060"/>
              </a:solidFill>
              <a:latin typeface="Arial" panose="020B0604020202020204" pitchFamily="34" charset="0"/>
              <a:cs typeface="Arial" panose="020B0604020202020204" pitchFamily="34" charset="0"/>
            </a:endParaRPr>
          </a:p>
        </p:txBody>
      </p:sp>
      <p:sp>
        <p:nvSpPr>
          <p:cNvPr id="3" name="Θέση κειμένου 2">
            <a:extLst>
              <a:ext uri="{FF2B5EF4-FFF2-40B4-BE49-F238E27FC236}">
                <a16:creationId xmlns:a16="http://schemas.microsoft.com/office/drawing/2014/main" id="{1F7B350A-9D1F-0464-C808-BCE2436CCF74}"/>
              </a:ext>
            </a:extLst>
          </p:cNvPr>
          <p:cNvSpPr>
            <a:spLocks noGrp="1"/>
          </p:cNvSpPr>
          <p:nvPr>
            <p:ph type="body" idx="1"/>
          </p:nvPr>
        </p:nvSpPr>
        <p:spPr>
          <a:xfrm>
            <a:off x="993057" y="2202266"/>
            <a:ext cx="6062836" cy="3038487"/>
          </a:xfrm>
          <a:ln>
            <a:solidFill>
              <a:schemeClr val="accent6">
                <a:lumMod val="60000"/>
                <a:lumOff val="40000"/>
              </a:schemeClr>
            </a:solidFill>
          </a:ln>
        </p:spPr>
        <p:style>
          <a:lnRef idx="2">
            <a:schemeClr val="accent2"/>
          </a:lnRef>
          <a:fillRef idx="1">
            <a:schemeClr val="lt1"/>
          </a:fillRef>
          <a:effectRef idx="0">
            <a:schemeClr val="accent2"/>
          </a:effectRef>
          <a:fontRef idx="minor">
            <a:schemeClr val="dk1"/>
          </a:fontRef>
        </p:style>
        <p:txBody>
          <a:bodyPr>
            <a:noAutofit/>
          </a:bodyPr>
          <a:lstStyle/>
          <a:p>
            <a:r>
              <a:rPr lang="en-US" sz="1800" b="1" dirty="0">
                <a:solidFill>
                  <a:srgbClr val="002060"/>
                </a:solidFill>
                <a:latin typeface="Arial" panose="020B0604020202020204" pitchFamily="34" charset="0"/>
                <a:cs typeface="Arial" panose="020B0604020202020204" pitchFamily="34" charset="0"/>
              </a:rPr>
              <a:t>Right to Life in Climate Litigation</a:t>
            </a:r>
          </a:p>
          <a:p>
            <a:pPr marL="514350" indent="-285750">
              <a:buFont typeface="Arial" panose="020B0604020202020204" pitchFamily="34" charset="0"/>
              <a:buChar char="•"/>
            </a:pPr>
            <a:r>
              <a:rPr lang="en-US" sz="1800" dirty="0">
                <a:solidFill>
                  <a:srgbClr val="002060"/>
                </a:solidFill>
                <a:latin typeface="Arial" panose="020B0604020202020204" pitchFamily="34" charset="0"/>
                <a:cs typeface="Arial" panose="020B0604020202020204" pitchFamily="34" charset="0"/>
              </a:rPr>
              <a:t>Definition of the right to life in the context of environmental harm.</a:t>
            </a:r>
          </a:p>
          <a:p>
            <a:pPr marL="514350" indent="-285750">
              <a:buFont typeface="Arial" panose="020B0604020202020204" pitchFamily="34" charset="0"/>
              <a:buChar char="•"/>
            </a:pPr>
            <a:r>
              <a:rPr lang="en-US" sz="1800" dirty="0">
                <a:solidFill>
                  <a:srgbClr val="002060"/>
                </a:solidFill>
                <a:latin typeface="Arial" panose="020B0604020202020204" pitchFamily="34" charset="0"/>
                <a:cs typeface="Arial" panose="020B0604020202020204" pitchFamily="34" charset="0"/>
              </a:rPr>
              <a:t>Examples of cases where environmental degradation threatened the right to life.</a:t>
            </a:r>
          </a:p>
          <a:p>
            <a:pPr marL="514350" indent="-285750">
              <a:buFont typeface="Arial" panose="020B0604020202020204" pitchFamily="34" charset="0"/>
              <a:buChar char="•"/>
            </a:pPr>
            <a:r>
              <a:rPr lang="en-US" sz="1800" dirty="0">
                <a:solidFill>
                  <a:srgbClr val="002060"/>
                </a:solidFill>
                <a:latin typeface="Arial" panose="020B0604020202020204" pitchFamily="34" charset="0"/>
                <a:cs typeface="Arial" panose="020B0604020202020204" pitchFamily="34" charset="0"/>
              </a:rPr>
              <a:t>The role of courts in protecting individuals against climate-related threats.</a:t>
            </a:r>
          </a:p>
          <a:p>
            <a:pPr marL="0" indent="0" algn="just">
              <a:lnSpc>
                <a:spcPct val="80000"/>
              </a:lnSpc>
              <a:spcBef>
                <a:spcPts val="600"/>
              </a:spcBef>
              <a:spcAft>
                <a:spcPts val="600"/>
              </a:spcAft>
            </a:pPr>
            <a:endParaRPr lang="en-US" sz="1800" dirty="0">
              <a:effectLst/>
              <a:latin typeface="Times New Roman" panose="02020603050405020304" pitchFamily="18" charset="0"/>
              <a:ea typeface="Times New Roman" panose="02020603050405020304" pitchFamily="18" charset="0"/>
            </a:endParaRPr>
          </a:p>
          <a:p>
            <a:pPr marL="0" indent="0" algn="just">
              <a:lnSpc>
                <a:spcPct val="80000"/>
              </a:lnSpc>
              <a:spcBef>
                <a:spcPts val="600"/>
              </a:spcBef>
              <a:spcAft>
                <a:spcPts val="600"/>
              </a:spcAft>
              <a:buNone/>
            </a:pPr>
            <a:endParaRPr lang="en-US" sz="1900" b="0" i="0" dirty="0">
              <a:solidFill>
                <a:srgbClr val="1F1F1F"/>
              </a:solidFill>
              <a:effectLst/>
              <a:latin typeface="Arial" panose="020B0604020202020204" pitchFamily="34" charset="0"/>
              <a:cs typeface="Arial" panose="020B0604020202020204" pitchFamily="34" charset="0"/>
            </a:endParaRPr>
          </a:p>
        </p:txBody>
      </p:sp>
      <p:pic>
        <p:nvPicPr>
          <p:cNvPr id="6" name="Εικόνα 5">
            <a:extLst>
              <a:ext uri="{FF2B5EF4-FFF2-40B4-BE49-F238E27FC236}">
                <a16:creationId xmlns:a16="http://schemas.microsoft.com/office/drawing/2014/main" id="{50A126C4-8FE0-F2F1-08B9-79CF6875808D}"/>
              </a:ext>
            </a:extLst>
          </p:cNvPr>
          <p:cNvPicPr>
            <a:picLocks noChangeAspect="1"/>
          </p:cNvPicPr>
          <p:nvPr/>
        </p:nvPicPr>
        <p:blipFill rotWithShape="1">
          <a:blip r:embed="rId3"/>
          <a:srcRect l="31333" t="85035" r="16916" b="5476"/>
          <a:stretch/>
        </p:blipFill>
        <p:spPr>
          <a:xfrm>
            <a:off x="1120875" y="5894278"/>
            <a:ext cx="9950250" cy="957942"/>
          </a:xfrm>
          <a:prstGeom prst="rect">
            <a:avLst/>
          </a:prstGeom>
        </p:spPr>
      </p:pic>
      <p:sp>
        <p:nvSpPr>
          <p:cNvPr id="4" name="AutoShape 2" descr="Air Pollution More Dangerous Than ..."/>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 name="AutoShape 2" descr="Safety Signs, Symbols and Their ..."/>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 name="AutoShape 2" descr="Plastic Pollution on Ecosystem Services ..."/>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 name="AutoShape 2" descr="Human Lungs. Respiratory System ..."/>
          <p:cNvSpPr>
            <a:spLocks noChangeAspect="1" noChangeArrowheads="1"/>
          </p:cNvSpPr>
          <p:nvPr/>
        </p:nvSpPr>
        <p:spPr bwMode="auto">
          <a:xfrm>
            <a:off x="612775" y="312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0" name="Picture 9"/>
          <p:cNvPicPr>
            <a:picLocks noChangeAspect="1"/>
          </p:cNvPicPr>
          <p:nvPr/>
        </p:nvPicPr>
        <p:blipFill>
          <a:blip r:embed="rId4"/>
          <a:stretch>
            <a:fillRect/>
          </a:stretch>
        </p:blipFill>
        <p:spPr>
          <a:xfrm>
            <a:off x="8045903" y="2426833"/>
            <a:ext cx="2076450" cy="2200275"/>
          </a:xfrm>
          <a:prstGeom prst="rect">
            <a:avLst/>
          </a:prstGeom>
        </p:spPr>
      </p:pic>
    </p:spTree>
    <p:extLst>
      <p:ext uri="{BB962C8B-B14F-4D97-AF65-F5344CB8AC3E}">
        <p14:creationId xmlns:p14="http://schemas.microsoft.com/office/powerpoint/2010/main" val="62110550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56"/>
        <p:cNvGrpSpPr/>
        <p:nvPr/>
      </p:nvGrpSpPr>
      <p:grpSpPr>
        <a:xfrm>
          <a:off x="0" y="0"/>
          <a:ext cx="0" cy="0"/>
          <a:chOff x="0" y="0"/>
          <a:chExt cx="0" cy="0"/>
        </a:xfrm>
      </p:grpSpPr>
      <p:sp>
        <p:nvSpPr>
          <p:cNvPr id="157" name="Google Shape;157;p46"/>
          <p:cNvSpPr/>
          <p:nvPr/>
        </p:nvSpPr>
        <p:spPr>
          <a:xfrm>
            <a:off x="993058" y="379368"/>
            <a:ext cx="9488131" cy="461624"/>
          </a:xfrm>
          <a:prstGeom prst="rect">
            <a:avLst/>
          </a:prstGeom>
          <a:solidFill>
            <a:srgbClr val="003399"/>
          </a:solidFill>
          <a:ln>
            <a:noFill/>
          </a:ln>
        </p:spPr>
        <p:txBody>
          <a:bodyPr spcFirstLastPara="1" wrap="square" lIns="91425" tIns="45700" rIns="91425" bIns="45700" anchor="t" anchorCtr="0">
            <a:spAutoFit/>
          </a:bodyPr>
          <a:lstStyle/>
          <a:p>
            <a:pPr>
              <a:buClr>
                <a:srgbClr val="FFFFFF"/>
              </a:buClr>
              <a:buSzPts val="2800"/>
            </a:pPr>
            <a:r>
              <a:rPr lang="en-US" sz="2400" b="1" dirty="0">
                <a:solidFill>
                  <a:srgbClr val="FFFF00"/>
                </a:solidFill>
                <a:latin typeface="Arial" panose="020B0604020202020204" pitchFamily="34" charset="0"/>
                <a:cs typeface="Arial" panose="020B0604020202020204" pitchFamily="34" charset="0"/>
              </a:rPr>
              <a:t>3</a:t>
            </a:r>
            <a:r>
              <a:rPr lang="en-US" sz="2400" b="1" dirty="0" smtClean="0">
                <a:solidFill>
                  <a:srgbClr val="FFFF00"/>
                </a:solidFill>
                <a:latin typeface="Arial" panose="020B0604020202020204" pitchFamily="34" charset="0"/>
                <a:cs typeface="Arial" panose="020B0604020202020204" pitchFamily="34" charset="0"/>
              </a:rPr>
              <a:t>. </a:t>
            </a:r>
            <a:r>
              <a:rPr lang="en-US" sz="2400" b="1" dirty="0" smtClean="0">
                <a:solidFill>
                  <a:srgbClr val="FFFF00"/>
                </a:solidFill>
                <a:latin typeface="Arial" panose="020B0604020202020204" pitchFamily="34" charset="0"/>
                <a:cs typeface="Arial" panose="020B0604020202020204" pitchFamily="34" charset="0"/>
              </a:rPr>
              <a:t>TYPES OF CLAIMS AND LEGAL THEORIES</a:t>
            </a:r>
            <a:endParaRPr lang="en-US" sz="2400" b="1" dirty="0">
              <a:solidFill>
                <a:srgbClr val="FFFF00"/>
              </a:solidFill>
              <a:latin typeface="Arial" panose="020B0604020202020204" pitchFamily="34" charset="0"/>
              <a:cs typeface="Arial" panose="020B0604020202020204" pitchFamily="34" charset="0"/>
              <a:sym typeface="Century Gothic"/>
            </a:endParaRPr>
          </a:p>
        </p:txBody>
      </p:sp>
      <p:sp>
        <p:nvSpPr>
          <p:cNvPr id="2" name="Τίτλος 1">
            <a:extLst>
              <a:ext uri="{FF2B5EF4-FFF2-40B4-BE49-F238E27FC236}">
                <a16:creationId xmlns:a16="http://schemas.microsoft.com/office/drawing/2014/main" id="{0C3FFF94-3A35-03DF-16F5-D36007A58D3D}"/>
              </a:ext>
            </a:extLst>
          </p:cNvPr>
          <p:cNvSpPr>
            <a:spLocks noGrp="1"/>
          </p:cNvSpPr>
          <p:nvPr>
            <p:ph type="title"/>
          </p:nvPr>
        </p:nvSpPr>
        <p:spPr>
          <a:xfrm>
            <a:off x="993057" y="1143001"/>
            <a:ext cx="6062836" cy="806241"/>
          </a:xfrm>
          <a:ln>
            <a:solidFill>
              <a:schemeClr val="accent6">
                <a:lumMod val="60000"/>
                <a:lumOff val="40000"/>
              </a:schemeClr>
            </a:solidFill>
          </a:ln>
        </p:spPr>
        <p:style>
          <a:lnRef idx="2">
            <a:schemeClr val="accent2"/>
          </a:lnRef>
          <a:fillRef idx="1">
            <a:schemeClr val="lt1"/>
          </a:fillRef>
          <a:effectRef idx="0">
            <a:schemeClr val="accent2"/>
          </a:effectRef>
          <a:fontRef idx="minor">
            <a:schemeClr val="dk1"/>
          </a:fontRef>
        </p:style>
        <p:txBody>
          <a:bodyPr>
            <a:normAutofit/>
          </a:bodyPr>
          <a:lstStyle/>
          <a:p>
            <a:pPr algn="just"/>
            <a:r>
              <a:rPr lang="en-GB" sz="2400" b="1" dirty="0" smtClean="0">
                <a:solidFill>
                  <a:srgbClr val="002060"/>
                </a:solidFill>
                <a:latin typeface="Arial" panose="020B0604020202020204" pitchFamily="34" charset="0"/>
                <a:cs typeface="Arial" panose="020B0604020202020204" pitchFamily="34" charset="0"/>
              </a:rPr>
              <a:t>3.4. </a:t>
            </a:r>
            <a:r>
              <a:rPr lang="en-US" sz="2400" b="1" dirty="0">
                <a:solidFill>
                  <a:srgbClr val="002060"/>
                </a:solidFill>
                <a:latin typeface="Arial" panose="020B0604020202020204" pitchFamily="34" charset="0"/>
                <a:cs typeface="Arial" panose="020B0604020202020204" pitchFamily="34" charset="0"/>
              </a:rPr>
              <a:t>Right to life, health, property, and a healthy environment</a:t>
            </a:r>
            <a:endParaRPr lang="x-none" sz="2400" b="1" dirty="0">
              <a:solidFill>
                <a:srgbClr val="002060"/>
              </a:solidFill>
              <a:latin typeface="Arial" panose="020B0604020202020204" pitchFamily="34" charset="0"/>
              <a:cs typeface="Arial" panose="020B0604020202020204" pitchFamily="34" charset="0"/>
            </a:endParaRPr>
          </a:p>
        </p:txBody>
      </p:sp>
      <p:sp>
        <p:nvSpPr>
          <p:cNvPr id="3" name="Θέση κειμένου 2">
            <a:extLst>
              <a:ext uri="{FF2B5EF4-FFF2-40B4-BE49-F238E27FC236}">
                <a16:creationId xmlns:a16="http://schemas.microsoft.com/office/drawing/2014/main" id="{1F7B350A-9D1F-0464-C808-BCE2436CCF74}"/>
              </a:ext>
            </a:extLst>
          </p:cNvPr>
          <p:cNvSpPr>
            <a:spLocks noGrp="1"/>
          </p:cNvSpPr>
          <p:nvPr>
            <p:ph type="body" idx="1"/>
          </p:nvPr>
        </p:nvSpPr>
        <p:spPr>
          <a:xfrm>
            <a:off x="993057" y="2202266"/>
            <a:ext cx="6062836" cy="3038487"/>
          </a:xfrm>
          <a:ln>
            <a:solidFill>
              <a:schemeClr val="accent6">
                <a:lumMod val="60000"/>
                <a:lumOff val="40000"/>
              </a:schemeClr>
            </a:solidFill>
          </a:ln>
        </p:spPr>
        <p:style>
          <a:lnRef idx="2">
            <a:schemeClr val="accent2"/>
          </a:lnRef>
          <a:fillRef idx="1">
            <a:schemeClr val="lt1"/>
          </a:fillRef>
          <a:effectRef idx="0">
            <a:schemeClr val="accent2"/>
          </a:effectRef>
          <a:fontRef idx="minor">
            <a:schemeClr val="dk1"/>
          </a:fontRef>
        </p:style>
        <p:txBody>
          <a:bodyPr>
            <a:noAutofit/>
          </a:bodyPr>
          <a:lstStyle/>
          <a:p>
            <a:r>
              <a:rPr lang="en-US" sz="1800" b="1" dirty="0">
                <a:solidFill>
                  <a:srgbClr val="002060"/>
                </a:solidFill>
                <a:latin typeface="+mn-lt"/>
              </a:rPr>
              <a:t>Health Rights and Climate Change</a:t>
            </a:r>
          </a:p>
          <a:p>
            <a:pPr marL="514350" indent="-285750">
              <a:buFont typeface="Arial" panose="020B0604020202020204" pitchFamily="34" charset="0"/>
              <a:buChar char="•"/>
            </a:pPr>
            <a:r>
              <a:rPr lang="en-US" sz="1800" dirty="0">
                <a:solidFill>
                  <a:srgbClr val="002060"/>
                </a:solidFill>
                <a:latin typeface="+mn-lt"/>
              </a:rPr>
              <a:t>How climate change poses a significant threat to public health.</a:t>
            </a:r>
          </a:p>
          <a:p>
            <a:pPr marL="514350" indent="-285750">
              <a:buFont typeface="Arial" panose="020B0604020202020204" pitchFamily="34" charset="0"/>
              <a:buChar char="•"/>
            </a:pPr>
            <a:r>
              <a:rPr lang="en-US" sz="1800" dirty="0">
                <a:solidFill>
                  <a:srgbClr val="002060"/>
                </a:solidFill>
                <a:latin typeface="+mn-lt"/>
              </a:rPr>
              <a:t>Legal actions taken to address health issues stemming from pollution and environmental degradation.</a:t>
            </a:r>
          </a:p>
          <a:p>
            <a:pPr marL="514350" indent="-285750">
              <a:buFont typeface="Arial" panose="020B0604020202020204" pitchFamily="34" charset="0"/>
              <a:buChar char="•"/>
            </a:pPr>
            <a:r>
              <a:rPr lang="en-US" sz="1800" dirty="0">
                <a:solidFill>
                  <a:srgbClr val="002060"/>
                </a:solidFill>
                <a:latin typeface="+mn-lt"/>
              </a:rPr>
              <a:t>Cases linking air quality and climate change to health rights.</a:t>
            </a:r>
          </a:p>
          <a:p>
            <a:pPr marL="0" indent="0" algn="just">
              <a:lnSpc>
                <a:spcPct val="80000"/>
              </a:lnSpc>
              <a:spcBef>
                <a:spcPts val="600"/>
              </a:spcBef>
              <a:spcAft>
                <a:spcPts val="600"/>
              </a:spcAft>
            </a:pPr>
            <a:endParaRPr lang="en-US" sz="1800" dirty="0">
              <a:solidFill>
                <a:srgbClr val="002060"/>
              </a:solidFill>
              <a:effectLst/>
              <a:latin typeface="+mn-lt"/>
              <a:ea typeface="Times New Roman" panose="02020603050405020304" pitchFamily="18" charset="0"/>
            </a:endParaRPr>
          </a:p>
          <a:p>
            <a:pPr marL="0" indent="0" algn="just">
              <a:lnSpc>
                <a:spcPct val="80000"/>
              </a:lnSpc>
              <a:spcBef>
                <a:spcPts val="600"/>
              </a:spcBef>
              <a:spcAft>
                <a:spcPts val="600"/>
              </a:spcAft>
              <a:buNone/>
            </a:pPr>
            <a:endParaRPr lang="en-US" sz="1900" b="0" i="0" dirty="0">
              <a:solidFill>
                <a:srgbClr val="1F1F1F"/>
              </a:solidFill>
              <a:effectLst/>
              <a:latin typeface="Arial" panose="020B0604020202020204" pitchFamily="34" charset="0"/>
              <a:cs typeface="Arial" panose="020B0604020202020204" pitchFamily="34" charset="0"/>
            </a:endParaRPr>
          </a:p>
        </p:txBody>
      </p:sp>
      <p:pic>
        <p:nvPicPr>
          <p:cNvPr id="6" name="Εικόνα 5">
            <a:extLst>
              <a:ext uri="{FF2B5EF4-FFF2-40B4-BE49-F238E27FC236}">
                <a16:creationId xmlns:a16="http://schemas.microsoft.com/office/drawing/2014/main" id="{50A126C4-8FE0-F2F1-08B9-79CF6875808D}"/>
              </a:ext>
            </a:extLst>
          </p:cNvPr>
          <p:cNvPicPr>
            <a:picLocks noChangeAspect="1"/>
          </p:cNvPicPr>
          <p:nvPr/>
        </p:nvPicPr>
        <p:blipFill rotWithShape="1">
          <a:blip r:embed="rId3"/>
          <a:srcRect l="31333" t="85035" r="16916" b="5476"/>
          <a:stretch/>
        </p:blipFill>
        <p:spPr>
          <a:xfrm>
            <a:off x="1120875" y="5894278"/>
            <a:ext cx="9950250" cy="957942"/>
          </a:xfrm>
          <a:prstGeom prst="rect">
            <a:avLst/>
          </a:prstGeom>
        </p:spPr>
      </p:pic>
      <p:sp>
        <p:nvSpPr>
          <p:cNvPr id="4" name="AutoShape 2" descr="Air Pollution More Dangerous Than ..."/>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 name="AutoShape 2" descr="Safety Signs, Symbols and Their ..."/>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 name="AutoShape 2" descr="Plastic Pollution on Ecosystem Services ..."/>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 name="AutoShape 2" descr="Human Lungs. Respiratory System ..."/>
          <p:cNvSpPr>
            <a:spLocks noChangeAspect="1" noChangeArrowheads="1"/>
          </p:cNvSpPr>
          <p:nvPr/>
        </p:nvSpPr>
        <p:spPr bwMode="auto">
          <a:xfrm>
            <a:off x="612775" y="312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9" name="Picture 8"/>
          <p:cNvPicPr>
            <a:picLocks noChangeAspect="1"/>
          </p:cNvPicPr>
          <p:nvPr/>
        </p:nvPicPr>
        <p:blipFill>
          <a:blip r:embed="rId4"/>
          <a:stretch>
            <a:fillRect/>
          </a:stretch>
        </p:blipFill>
        <p:spPr>
          <a:xfrm>
            <a:off x="8173130" y="2854734"/>
            <a:ext cx="2638425" cy="1733550"/>
          </a:xfrm>
          <a:prstGeom prst="rect">
            <a:avLst/>
          </a:prstGeom>
        </p:spPr>
      </p:pic>
    </p:spTree>
    <p:extLst>
      <p:ext uri="{BB962C8B-B14F-4D97-AF65-F5344CB8AC3E}">
        <p14:creationId xmlns:p14="http://schemas.microsoft.com/office/powerpoint/2010/main" val="77904194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56"/>
        <p:cNvGrpSpPr/>
        <p:nvPr/>
      </p:nvGrpSpPr>
      <p:grpSpPr>
        <a:xfrm>
          <a:off x="0" y="0"/>
          <a:ext cx="0" cy="0"/>
          <a:chOff x="0" y="0"/>
          <a:chExt cx="0" cy="0"/>
        </a:xfrm>
      </p:grpSpPr>
      <p:sp>
        <p:nvSpPr>
          <p:cNvPr id="157" name="Google Shape;157;p46"/>
          <p:cNvSpPr/>
          <p:nvPr/>
        </p:nvSpPr>
        <p:spPr>
          <a:xfrm>
            <a:off x="993058" y="379368"/>
            <a:ext cx="9488131" cy="461624"/>
          </a:xfrm>
          <a:prstGeom prst="rect">
            <a:avLst/>
          </a:prstGeom>
          <a:solidFill>
            <a:srgbClr val="003399"/>
          </a:solidFill>
          <a:ln>
            <a:noFill/>
          </a:ln>
        </p:spPr>
        <p:txBody>
          <a:bodyPr spcFirstLastPara="1" wrap="square" lIns="91425" tIns="45700" rIns="91425" bIns="45700" anchor="t" anchorCtr="0">
            <a:spAutoFit/>
          </a:bodyPr>
          <a:lstStyle/>
          <a:p>
            <a:pPr>
              <a:buClr>
                <a:srgbClr val="FFFFFF"/>
              </a:buClr>
              <a:buSzPts val="2800"/>
            </a:pPr>
            <a:r>
              <a:rPr lang="en-US" sz="2400" b="1" dirty="0">
                <a:solidFill>
                  <a:srgbClr val="FFFF00"/>
                </a:solidFill>
                <a:latin typeface="Arial" panose="020B0604020202020204" pitchFamily="34" charset="0"/>
                <a:cs typeface="Arial" panose="020B0604020202020204" pitchFamily="34" charset="0"/>
              </a:rPr>
              <a:t>3</a:t>
            </a:r>
            <a:r>
              <a:rPr lang="en-US" sz="2400" b="1" dirty="0" smtClean="0">
                <a:solidFill>
                  <a:srgbClr val="FFFF00"/>
                </a:solidFill>
                <a:latin typeface="Arial" panose="020B0604020202020204" pitchFamily="34" charset="0"/>
                <a:cs typeface="Arial" panose="020B0604020202020204" pitchFamily="34" charset="0"/>
              </a:rPr>
              <a:t>. </a:t>
            </a:r>
            <a:r>
              <a:rPr lang="en-US" sz="2400" b="1" dirty="0" smtClean="0">
                <a:solidFill>
                  <a:srgbClr val="FFFF00"/>
                </a:solidFill>
                <a:latin typeface="Arial" panose="020B0604020202020204" pitchFamily="34" charset="0"/>
                <a:cs typeface="Arial" panose="020B0604020202020204" pitchFamily="34" charset="0"/>
              </a:rPr>
              <a:t>TYPES OF CLAIMS AND LEGAL THEORIES</a:t>
            </a:r>
            <a:endParaRPr lang="en-US" sz="2400" b="1" dirty="0">
              <a:solidFill>
                <a:srgbClr val="FFFF00"/>
              </a:solidFill>
              <a:latin typeface="Arial" panose="020B0604020202020204" pitchFamily="34" charset="0"/>
              <a:cs typeface="Arial" panose="020B0604020202020204" pitchFamily="34" charset="0"/>
              <a:sym typeface="Century Gothic"/>
            </a:endParaRPr>
          </a:p>
        </p:txBody>
      </p:sp>
      <p:sp>
        <p:nvSpPr>
          <p:cNvPr id="2" name="Τίτλος 1">
            <a:extLst>
              <a:ext uri="{FF2B5EF4-FFF2-40B4-BE49-F238E27FC236}">
                <a16:creationId xmlns:a16="http://schemas.microsoft.com/office/drawing/2014/main" id="{0C3FFF94-3A35-03DF-16F5-D36007A58D3D}"/>
              </a:ext>
            </a:extLst>
          </p:cNvPr>
          <p:cNvSpPr>
            <a:spLocks noGrp="1"/>
          </p:cNvSpPr>
          <p:nvPr>
            <p:ph type="title"/>
          </p:nvPr>
        </p:nvSpPr>
        <p:spPr>
          <a:xfrm>
            <a:off x="993057" y="1143001"/>
            <a:ext cx="6062836" cy="806241"/>
          </a:xfrm>
          <a:ln>
            <a:solidFill>
              <a:schemeClr val="accent6">
                <a:lumMod val="60000"/>
                <a:lumOff val="40000"/>
              </a:schemeClr>
            </a:solidFill>
          </a:ln>
        </p:spPr>
        <p:style>
          <a:lnRef idx="2">
            <a:schemeClr val="accent2"/>
          </a:lnRef>
          <a:fillRef idx="1">
            <a:schemeClr val="lt1"/>
          </a:fillRef>
          <a:effectRef idx="0">
            <a:schemeClr val="accent2"/>
          </a:effectRef>
          <a:fontRef idx="minor">
            <a:schemeClr val="dk1"/>
          </a:fontRef>
        </p:style>
        <p:txBody>
          <a:bodyPr>
            <a:normAutofit/>
          </a:bodyPr>
          <a:lstStyle/>
          <a:p>
            <a:pPr algn="just"/>
            <a:r>
              <a:rPr lang="en-GB" sz="2400" b="1" dirty="0" smtClean="0">
                <a:solidFill>
                  <a:srgbClr val="002060"/>
                </a:solidFill>
                <a:latin typeface="Arial" panose="020B0604020202020204" pitchFamily="34" charset="0"/>
                <a:cs typeface="Arial" panose="020B0604020202020204" pitchFamily="34" charset="0"/>
              </a:rPr>
              <a:t>3.4. </a:t>
            </a:r>
            <a:r>
              <a:rPr lang="en-US" sz="2400" b="1" dirty="0">
                <a:solidFill>
                  <a:srgbClr val="002060"/>
                </a:solidFill>
                <a:latin typeface="Arial" panose="020B0604020202020204" pitchFamily="34" charset="0"/>
                <a:cs typeface="Arial" panose="020B0604020202020204" pitchFamily="34" charset="0"/>
              </a:rPr>
              <a:t>Right to life, health, property, and a healthy environment</a:t>
            </a:r>
            <a:endParaRPr lang="x-none" sz="2400" b="1" dirty="0">
              <a:solidFill>
                <a:srgbClr val="002060"/>
              </a:solidFill>
              <a:latin typeface="Arial" panose="020B0604020202020204" pitchFamily="34" charset="0"/>
              <a:cs typeface="Arial" panose="020B0604020202020204" pitchFamily="34" charset="0"/>
            </a:endParaRPr>
          </a:p>
        </p:txBody>
      </p:sp>
      <p:sp>
        <p:nvSpPr>
          <p:cNvPr id="3" name="Θέση κειμένου 2">
            <a:extLst>
              <a:ext uri="{FF2B5EF4-FFF2-40B4-BE49-F238E27FC236}">
                <a16:creationId xmlns:a16="http://schemas.microsoft.com/office/drawing/2014/main" id="{1F7B350A-9D1F-0464-C808-BCE2436CCF74}"/>
              </a:ext>
            </a:extLst>
          </p:cNvPr>
          <p:cNvSpPr>
            <a:spLocks noGrp="1"/>
          </p:cNvSpPr>
          <p:nvPr>
            <p:ph type="body" idx="1"/>
          </p:nvPr>
        </p:nvSpPr>
        <p:spPr>
          <a:xfrm>
            <a:off x="993057" y="2202266"/>
            <a:ext cx="6062836" cy="3038487"/>
          </a:xfrm>
          <a:ln>
            <a:solidFill>
              <a:schemeClr val="accent6">
                <a:lumMod val="60000"/>
                <a:lumOff val="40000"/>
              </a:schemeClr>
            </a:solidFill>
          </a:ln>
        </p:spPr>
        <p:style>
          <a:lnRef idx="2">
            <a:schemeClr val="accent2"/>
          </a:lnRef>
          <a:fillRef idx="1">
            <a:schemeClr val="lt1"/>
          </a:fillRef>
          <a:effectRef idx="0">
            <a:schemeClr val="accent2"/>
          </a:effectRef>
          <a:fontRef idx="minor">
            <a:schemeClr val="dk1"/>
          </a:fontRef>
        </p:style>
        <p:txBody>
          <a:bodyPr>
            <a:noAutofit/>
          </a:bodyPr>
          <a:lstStyle/>
          <a:p>
            <a:r>
              <a:rPr lang="en-US" sz="1800" b="1" dirty="0">
                <a:solidFill>
                  <a:srgbClr val="002060"/>
                </a:solidFill>
                <a:latin typeface="+mn-lt"/>
              </a:rPr>
              <a:t>Property Rights Affected by Climate Change</a:t>
            </a:r>
          </a:p>
          <a:p>
            <a:pPr marL="514350" indent="-285750">
              <a:buFont typeface="Arial" panose="020B0604020202020204" pitchFamily="34" charset="0"/>
              <a:buChar char="•"/>
            </a:pPr>
            <a:r>
              <a:rPr lang="en-US" sz="1800" dirty="0">
                <a:solidFill>
                  <a:srgbClr val="002060"/>
                </a:solidFill>
                <a:latin typeface="+mn-lt"/>
              </a:rPr>
              <a:t>The impact of climate change on property rights through natural disasters and sea-level rise.</a:t>
            </a:r>
          </a:p>
          <a:p>
            <a:pPr marL="514350" indent="-285750">
              <a:buFont typeface="Arial" panose="020B0604020202020204" pitchFamily="34" charset="0"/>
              <a:buChar char="•"/>
            </a:pPr>
            <a:r>
              <a:rPr lang="en-US" sz="1800" dirty="0">
                <a:solidFill>
                  <a:srgbClr val="002060"/>
                </a:solidFill>
                <a:latin typeface="+mn-lt"/>
              </a:rPr>
              <a:t>Legal cases where property damage from climate-related events led to litigation.</a:t>
            </a:r>
          </a:p>
          <a:p>
            <a:pPr marL="514350" indent="-285750">
              <a:buFont typeface="Arial" panose="020B0604020202020204" pitchFamily="34" charset="0"/>
              <a:buChar char="•"/>
            </a:pPr>
            <a:r>
              <a:rPr lang="en-US" sz="1800" dirty="0">
                <a:solidFill>
                  <a:srgbClr val="002060"/>
                </a:solidFill>
                <a:latin typeface="+mn-lt"/>
              </a:rPr>
              <a:t>The evolving concept of property rights in the face of climate change.</a:t>
            </a:r>
          </a:p>
          <a:p>
            <a:pPr marL="0" indent="0" algn="just">
              <a:lnSpc>
                <a:spcPct val="80000"/>
              </a:lnSpc>
              <a:spcBef>
                <a:spcPts val="600"/>
              </a:spcBef>
              <a:spcAft>
                <a:spcPts val="600"/>
              </a:spcAft>
            </a:pPr>
            <a:endParaRPr lang="en-US" sz="1800" dirty="0">
              <a:solidFill>
                <a:srgbClr val="002060"/>
              </a:solidFill>
              <a:effectLst/>
              <a:latin typeface="+mn-lt"/>
              <a:ea typeface="Times New Roman" panose="02020603050405020304" pitchFamily="18" charset="0"/>
            </a:endParaRPr>
          </a:p>
          <a:p>
            <a:pPr marL="0" indent="0" algn="just">
              <a:lnSpc>
                <a:spcPct val="80000"/>
              </a:lnSpc>
              <a:spcBef>
                <a:spcPts val="600"/>
              </a:spcBef>
              <a:spcAft>
                <a:spcPts val="600"/>
              </a:spcAft>
              <a:buNone/>
            </a:pPr>
            <a:endParaRPr lang="en-US" sz="1900" b="0" i="0" dirty="0">
              <a:solidFill>
                <a:srgbClr val="1F1F1F"/>
              </a:solidFill>
              <a:effectLst/>
              <a:latin typeface="Arial" panose="020B0604020202020204" pitchFamily="34" charset="0"/>
              <a:cs typeface="Arial" panose="020B0604020202020204" pitchFamily="34" charset="0"/>
            </a:endParaRPr>
          </a:p>
        </p:txBody>
      </p:sp>
      <p:pic>
        <p:nvPicPr>
          <p:cNvPr id="6" name="Εικόνα 5">
            <a:extLst>
              <a:ext uri="{FF2B5EF4-FFF2-40B4-BE49-F238E27FC236}">
                <a16:creationId xmlns:a16="http://schemas.microsoft.com/office/drawing/2014/main" id="{50A126C4-8FE0-F2F1-08B9-79CF6875808D}"/>
              </a:ext>
            </a:extLst>
          </p:cNvPr>
          <p:cNvPicPr>
            <a:picLocks noChangeAspect="1"/>
          </p:cNvPicPr>
          <p:nvPr/>
        </p:nvPicPr>
        <p:blipFill rotWithShape="1">
          <a:blip r:embed="rId3"/>
          <a:srcRect l="31333" t="85035" r="16916" b="5476"/>
          <a:stretch/>
        </p:blipFill>
        <p:spPr>
          <a:xfrm>
            <a:off x="1120875" y="5894278"/>
            <a:ext cx="9950250" cy="957942"/>
          </a:xfrm>
          <a:prstGeom prst="rect">
            <a:avLst/>
          </a:prstGeom>
        </p:spPr>
      </p:pic>
      <p:sp>
        <p:nvSpPr>
          <p:cNvPr id="4" name="AutoShape 2" descr="Air Pollution More Dangerous Than ..."/>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 name="AutoShape 2" descr="Safety Signs, Symbols and Their ..."/>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 name="AutoShape 2" descr="Plastic Pollution on Ecosystem Services ..."/>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 name="AutoShape 2" descr="Human Lungs. Respiratory System ..."/>
          <p:cNvSpPr>
            <a:spLocks noChangeAspect="1" noChangeArrowheads="1"/>
          </p:cNvSpPr>
          <p:nvPr/>
        </p:nvSpPr>
        <p:spPr bwMode="auto">
          <a:xfrm>
            <a:off x="612775" y="312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0" name="Picture 9"/>
          <p:cNvPicPr>
            <a:picLocks noChangeAspect="1"/>
          </p:cNvPicPr>
          <p:nvPr/>
        </p:nvPicPr>
        <p:blipFill>
          <a:blip r:embed="rId4"/>
          <a:stretch>
            <a:fillRect/>
          </a:stretch>
        </p:blipFill>
        <p:spPr>
          <a:xfrm>
            <a:off x="7986712" y="2688091"/>
            <a:ext cx="2619375" cy="1743075"/>
          </a:xfrm>
          <a:prstGeom prst="rect">
            <a:avLst/>
          </a:prstGeom>
        </p:spPr>
      </p:pic>
    </p:spTree>
    <p:extLst>
      <p:ext uri="{BB962C8B-B14F-4D97-AF65-F5344CB8AC3E}">
        <p14:creationId xmlns:p14="http://schemas.microsoft.com/office/powerpoint/2010/main" val="51135448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56"/>
        <p:cNvGrpSpPr/>
        <p:nvPr/>
      </p:nvGrpSpPr>
      <p:grpSpPr>
        <a:xfrm>
          <a:off x="0" y="0"/>
          <a:ext cx="0" cy="0"/>
          <a:chOff x="0" y="0"/>
          <a:chExt cx="0" cy="0"/>
        </a:xfrm>
      </p:grpSpPr>
      <p:sp>
        <p:nvSpPr>
          <p:cNvPr id="157" name="Google Shape;157;p46"/>
          <p:cNvSpPr/>
          <p:nvPr/>
        </p:nvSpPr>
        <p:spPr>
          <a:xfrm>
            <a:off x="993058" y="379368"/>
            <a:ext cx="9488131" cy="461624"/>
          </a:xfrm>
          <a:prstGeom prst="rect">
            <a:avLst/>
          </a:prstGeom>
          <a:solidFill>
            <a:srgbClr val="003399"/>
          </a:solidFill>
          <a:ln>
            <a:noFill/>
          </a:ln>
        </p:spPr>
        <p:txBody>
          <a:bodyPr spcFirstLastPara="1" wrap="square" lIns="91425" tIns="45700" rIns="91425" bIns="45700" anchor="t" anchorCtr="0">
            <a:spAutoFit/>
          </a:bodyPr>
          <a:lstStyle/>
          <a:p>
            <a:pPr>
              <a:buClr>
                <a:srgbClr val="FFFFFF"/>
              </a:buClr>
              <a:buSzPts val="2800"/>
            </a:pPr>
            <a:r>
              <a:rPr lang="en-US" sz="2400" b="1" dirty="0">
                <a:solidFill>
                  <a:srgbClr val="FFFF00"/>
                </a:solidFill>
                <a:latin typeface="Arial" panose="020B0604020202020204" pitchFamily="34" charset="0"/>
                <a:cs typeface="Arial" panose="020B0604020202020204" pitchFamily="34" charset="0"/>
              </a:rPr>
              <a:t>3</a:t>
            </a:r>
            <a:r>
              <a:rPr lang="en-US" sz="2400" b="1" dirty="0" smtClean="0">
                <a:solidFill>
                  <a:srgbClr val="FFFF00"/>
                </a:solidFill>
                <a:latin typeface="Arial" panose="020B0604020202020204" pitchFamily="34" charset="0"/>
                <a:cs typeface="Arial" panose="020B0604020202020204" pitchFamily="34" charset="0"/>
              </a:rPr>
              <a:t>. </a:t>
            </a:r>
            <a:r>
              <a:rPr lang="en-US" sz="2400" b="1" dirty="0" smtClean="0">
                <a:solidFill>
                  <a:srgbClr val="FFFF00"/>
                </a:solidFill>
                <a:latin typeface="Arial" panose="020B0604020202020204" pitchFamily="34" charset="0"/>
                <a:cs typeface="Arial" panose="020B0604020202020204" pitchFamily="34" charset="0"/>
              </a:rPr>
              <a:t>TYPES OF CLAIMS AND LEGAL THEORIES</a:t>
            </a:r>
            <a:endParaRPr lang="en-US" sz="2400" b="1" dirty="0">
              <a:solidFill>
                <a:srgbClr val="FFFF00"/>
              </a:solidFill>
              <a:latin typeface="Arial" panose="020B0604020202020204" pitchFamily="34" charset="0"/>
              <a:cs typeface="Arial" panose="020B0604020202020204" pitchFamily="34" charset="0"/>
              <a:sym typeface="Century Gothic"/>
            </a:endParaRPr>
          </a:p>
        </p:txBody>
      </p:sp>
      <p:sp>
        <p:nvSpPr>
          <p:cNvPr id="2" name="Τίτλος 1">
            <a:extLst>
              <a:ext uri="{FF2B5EF4-FFF2-40B4-BE49-F238E27FC236}">
                <a16:creationId xmlns:a16="http://schemas.microsoft.com/office/drawing/2014/main" id="{0C3FFF94-3A35-03DF-16F5-D36007A58D3D}"/>
              </a:ext>
            </a:extLst>
          </p:cNvPr>
          <p:cNvSpPr>
            <a:spLocks noGrp="1"/>
          </p:cNvSpPr>
          <p:nvPr>
            <p:ph type="title"/>
          </p:nvPr>
        </p:nvSpPr>
        <p:spPr>
          <a:xfrm>
            <a:off x="993057" y="1143001"/>
            <a:ext cx="6062836" cy="806241"/>
          </a:xfrm>
          <a:ln>
            <a:solidFill>
              <a:schemeClr val="accent6">
                <a:lumMod val="60000"/>
                <a:lumOff val="40000"/>
              </a:schemeClr>
            </a:solidFill>
          </a:ln>
        </p:spPr>
        <p:style>
          <a:lnRef idx="2">
            <a:schemeClr val="accent2"/>
          </a:lnRef>
          <a:fillRef idx="1">
            <a:schemeClr val="lt1"/>
          </a:fillRef>
          <a:effectRef idx="0">
            <a:schemeClr val="accent2"/>
          </a:effectRef>
          <a:fontRef idx="minor">
            <a:schemeClr val="dk1"/>
          </a:fontRef>
        </p:style>
        <p:txBody>
          <a:bodyPr>
            <a:normAutofit/>
          </a:bodyPr>
          <a:lstStyle/>
          <a:p>
            <a:pPr algn="just"/>
            <a:r>
              <a:rPr lang="en-GB" sz="2400" b="1" dirty="0" smtClean="0">
                <a:solidFill>
                  <a:srgbClr val="002060"/>
                </a:solidFill>
                <a:latin typeface="Arial" panose="020B0604020202020204" pitchFamily="34" charset="0"/>
                <a:cs typeface="Arial" panose="020B0604020202020204" pitchFamily="34" charset="0"/>
              </a:rPr>
              <a:t>3.4. </a:t>
            </a:r>
            <a:r>
              <a:rPr lang="en-US" sz="2400" b="1" dirty="0">
                <a:solidFill>
                  <a:srgbClr val="002060"/>
                </a:solidFill>
                <a:latin typeface="Arial" panose="020B0604020202020204" pitchFamily="34" charset="0"/>
                <a:cs typeface="Arial" panose="020B0604020202020204" pitchFamily="34" charset="0"/>
              </a:rPr>
              <a:t>Right to life, health, property, and a healthy environment</a:t>
            </a:r>
            <a:endParaRPr lang="x-none" sz="2400" b="1" dirty="0">
              <a:solidFill>
                <a:srgbClr val="002060"/>
              </a:solidFill>
              <a:latin typeface="Arial" panose="020B0604020202020204" pitchFamily="34" charset="0"/>
              <a:cs typeface="Arial" panose="020B0604020202020204" pitchFamily="34" charset="0"/>
            </a:endParaRPr>
          </a:p>
        </p:txBody>
      </p:sp>
      <p:sp>
        <p:nvSpPr>
          <p:cNvPr id="3" name="Θέση κειμένου 2">
            <a:extLst>
              <a:ext uri="{FF2B5EF4-FFF2-40B4-BE49-F238E27FC236}">
                <a16:creationId xmlns:a16="http://schemas.microsoft.com/office/drawing/2014/main" id="{1F7B350A-9D1F-0464-C808-BCE2436CCF74}"/>
              </a:ext>
            </a:extLst>
          </p:cNvPr>
          <p:cNvSpPr>
            <a:spLocks noGrp="1"/>
          </p:cNvSpPr>
          <p:nvPr>
            <p:ph type="body" idx="1"/>
          </p:nvPr>
        </p:nvSpPr>
        <p:spPr>
          <a:xfrm>
            <a:off x="993057" y="2202266"/>
            <a:ext cx="6062836" cy="3038487"/>
          </a:xfrm>
          <a:ln>
            <a:solidFill>
              <a:schemeClr val="accent6">
                <a:lumMod val="60000"/>
                <a:lumOff val="40000"/>
              </a:schemeClr>
            </a:solidFill>
          </a:ln>
        </p:spPr>
        <p:style>
          <a:lnRef idx="2">
            <a:schemeClr val="accent2"/>
          </a:lnRef>
          <a:fillRef idx="1">
            <a:schemeClr val="lt1"/>
          </a:fillRef>
          <a:effectRef idx="0">
            <a:schemeClr val="accent2"/>
          </a:effectRef>
          <a:fontRef idx="minor">
            <a:schemeClr val="dk1"/>
          </a:fontRef>
        </p:style>
        <p:txBody>
          <a:bodyPr>
            <a:noAutofit/>
          </a:bodyPr>
          <a:lstStyle/>
          <a:p>
            <a:r>
              <a:rPr lang="en-US" sz="1800" b="1" dirty="0">
                <a:solidFill>
                  <a:srgbClr val="002060"/>
                </a:solidFill>
                <a:latin typeface="Arial" panose="020B0604020202020204" pitchFamily="34" charset="0"/>
                <a:cs typeface="Arial" panose="020B0604020202020204" pitchFamily="34" charset="0"/>
              </a:rPr>
              <a:t>The Right to a Healthy Environment</a:t>
            </a:r>
          </a:p>
          <a:p>
            <a:pPr marL="514350" indent="-285750">
              <a:buFont typeface="Arial" panose="020B0604020202020204" pitchFamily="34" charset="0"/>
              <a:buChar char="•"/>
            </a:pPr>
            <a:r>
              <a:rPr lang="en-US" sz="1800" dirty="0">
                <a:solidFill>
                  <a:srgbClr val="002060"/>
                </a:solidFill>
                <a:latin typeface="Arial" panose="020B0604020202020204" pitchFamily="34" charset="0"/>
                <a:cs typeface="Arial" panose="020B0604020202020204" pitchFamily="34" charset="0"/>
              </a:rPr>
              <a:t>Introduction of the right to a healthy environment as a basis for climate litigation.</a:t>
            </a:r>
          </a:p>
          <a:p>
            <a:pPr marL="514350" indent="-285750">
              <a:buFont typeface="Arial" panose="020B0604020202020204" pitchFamily="34" charset="0"/>
              <a:buChar char="•"/>
            </a:pPr>
            <a:r>
              <a:rPr lang="en-US" sz="1800" dirty="0">
                <a:solidFill>
                  <a:srgbClr val="002060"/>
                </a:solidFill>
                <a:latin typeface="Arial" panose="020B0604020202020204" pitchFamily="34" charset="0"/>
                <a:cs typeface="Arial" panose="020B0604020202020204" pitchFamily="34" charset="0"/>
              </a:rPr>
              <a:t>Notable cases where this right has been invoked to protect natural resources and public health.</a:t>
            </a:r>
          </a:p>
          <a:p>
            <a:pPr marL="514350" indent="-285750">
              <a:buFont typeface="Arial" panose="020B0604020202020204" pitchFamily="34" charset="0"/>
              <a:buChar char="•"/>
            </a:pPr>
            <a:r>
              <a:rPr lang="en-US" sz="1800" dirty="0">
                <a:solidFill>
                  <a:srgbClr val="002060"/>
                </a:solidFill>
                <a:latin typeface="Arial" panose="020B0604020202020204" pitchFamily="34" charset="0"/>
                <a:cs typeface="Arial" panose="020B0604020202020204" pitchFamily="34" charset="0"/>
              </a:rPr>
              <a:t>The growing recognition of environmental rights globally.</a:t>
            </a:r>
          </a:p>
          <a:p>
            <a:pPr marL="0" indent="0" algn="just">
              <a:lnSpc>
                <a:spcPct val="80000"/>
              </a:lnSpc>
              <a:spcBef>
                <a:spcPts val="600"/>
              </a:spcBef>
              <a:spcAft>
                <a:spcPts val="600"/>
              </a:spcAft>
            </a:pPr>
            <a:endParaRPr lang="en-US" sz="1800" dirty="0">
              <a:solidFill>
                <a:srgbClr val="002060"/>
              </a:solidFill>
              <a:effectLst/>
              <a:latin typeface="+mn-lt"/>
              <a:ea typeface="Times New Roman" panose="02020603050405020304" pitchFamily="18" charset="0"/>
            </a:endParaRPr>
          </a:p>
          <a:p>
            <a:pPr marL="0" indent="0" algn="just">
              <a:lnSpc>
                <a:spcPct val="80000"/>
              </a:lnSpc>
              <a:spcBef>
                <a:spcPts val="600"/>
              </a:spcBef>
              <a:spcAft>
                <a:spcPts val="600"/>
              </a:spcAft>
              <a:buNone/>
            </a:pPr>
            <a:endParaRPr lang="en-US" sz="1900" b="0" i="0" dirty="0">
              <a:solidFill>
                <a:srgbClr val="1F1F1F"/>
              </a:solidFill>
              <a:effectLst/>
              <a:latin typeface="Arial" panose="020B0604020202020204" pitchFamily="34" charset="0"/>
              <a:cs typeface="Arial" panose="020B0604020202020204" pitchFamily="34" charset="0"/>
            </a:endParaRPr>
          </a:p>
        </p:txBody>
      </p:sp>
      <p:pic>
        <p:nvPicPr>
          <p:cNvPr id="6" name="Εικόνα 5">
            <a:extLst>
              <a:ext uri="{FF2B5EF4-FFF2-40B4-BE49-F238E27FC236}">
                <a16:creationId xmlns:a16="http://schemas.microsoft.com/office/drawing/2014/main" id="{50A126C4-8FE0-F2F1-08B9-79CF6875808D}"/>
              </a:ext>
            </a:extLst>
          </p:cNvPr>
          <p:cNvPicPr>
            <a:picLocks noChangeAspect="1"/>
          </p:cNvPicPr>
          <p:nvPr/>
        </p:nvPicPr>
        <p:blipFill rotWithShape="1">
          <a:blip r:embed="rId3"/>
          <a:srcRect l="31333" t="85035" r="16916" b="5476"/>
          <a:stretch/>
        </p:blipFill>
        <p:spPr>
          <a:xfrm>
            <a:off x="1120875" y="5894278"/>
            <a:ext cx="9950250" cy="957942"/>
          </a:xfrm>
          <a:prstGeom prst="rect">
            <a:avLst/>
          </a:prstGeom>
        </p:spPr>
      </p:pic>
      <p:sp>
        <p:nvSpPr>
          <p:cNvPr id="4" name="AutoShape 2" descr="Air Pollution More Dangerous Than ..."/>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 name="AutoShape 2" descr="Safety Signs, Symbols and Their ..."/>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 name="AutoShape 2" descr="Plastic Pollution on Ecosystem Services ..."/>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 name="AutoShape 2" descr="Human Lungs. Respiratory System ..."/>
          <p:cNvSpPr>
            <a:spLocks noChangeAspect="1" noChangeArrowheads="1"/>
          </p:cNvSpPr>
          <p:nvPr/>
        </p:nvSpPr>
        <p:spPr bwMode="auto">
          <a:xfrm>
            <a:off x="612775" y="312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9" name="Picture 8"/>
          <p:cNvPicPr>
            <a:picLocks noChangeAspect="1"/>
          </p:cNvPicPr>
          <p:nvPr/>
        </p:nvPicPr>
        <p:blipFill>
          <a:blip r:embed="rId4"/>
          <a:stretch>
            <a:fillRect/>
          </a:stretch>
        </p:blipFill>
        <p:spPr>
          <a:xfrm>
            <a:off x="8414264" y="2576228"/>
            <a:ext cx="2066925" cy="2209800"/>
          </a:xfrm>
          <a:prstGeom prst="rect">
            <a:avLst/>
          </a:prstGeom>
        </p:spPr>
      </p:pic>
    </p:spTree>
    <p:extLst>
      <p:ext uri="{BB962C8B-B14F-4D97-AF65-F5344CB8AC3E}">
        <p14:creationId xmlns:p14="http://schemas.microsoft.com/office/powerpoint/2010/main" val="373902063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56"/>
        <p:cNvGrpSpPr/>
        <p:nvPr/>
      </p:nvGrpSpPr>
      <p:grpSpPr>
        <a:xfrm>
          <a:off x="0" y="0"/>
          <a:ext cx="0" cy="0"/>
          <a:chOff x="0" y="0"/>
          <a:chExt cx="0" cy="0"/>
        </a:xfrm>
      </p:grpSpPr>
      <p:sp>
        <p:nvSpPr>
          <p:cNvPr id="157" name="Google Shape;157;p46"/>
          <p:cNvSpPr/>
          <p:nvPr/>
        </p:nvSpPr>
        <p:spPr>
          <a:xfrm>
            <a:off x="993058" y="379368"/>
            <a:ext cx="9488131" cy="461624"/>
          </a:xfrm>
          <a:prstGeom prst="rect">
            <a:avLst/>
          </a:prstGeom>
          <a:solidFill>
            <a:srgbClr val="003399"/>
          </a:solidFill>
          <a:ln>
            <a:noFill/>
          </a:ln>
        </p:spPr>
        <p:txBody>
          <a:bodyPr spcFirstLastPara="1" wrap="square" lIns="91425" tIns="45700" rIns="91425" bIns="45700" anchor="t" anchorCtr="0">
            <a:spAutoFit/>
          </a:bodyPr>
          <a:lstStyle/>
          <a:p>
            <a:pPr>
              <a:buClr>
                <a:srgbClr val="FFFFFF"/>
              </a:buClr>
              <a:buSzPts val="2800"/>
            </a:pPr>
            <a:r>
              <a:rPr lang="en-US" sz="2400" b="1" dirty="0">
                <a:solidFill>
                  <a:srgbClr val="FFFF00"/>
                </a:solidFill>
                <a:latin typeface="Arial" panose="020B0604020202020204" pitchFamily="34" charset="0"/>
                <a:cs typeface="Arial" panose="020B0604020202020204" pitchFamily="34" charset="0"/>
              </a:rPr>
              <a:t>3</a:t>
            </a:r>
            <a:r>
              <a:rPr lang="en-US" sz="2400" b="1" dirty="0" smtClean="0">
                <a:solidFill>
                  <a:srgbClr val="FFFF00"/>
                </a:solidFill>
                <a:latin typeface="Arial" panose="020B0604020202020204" pitchFamily="34" charset="0"/>
                <a:cs typeface="Arial" panose="020B0604020202020204" pitchFamily="34" charset="0"/>
              </a:rPr>
              <a:t>. </a:t>
            </a:r>
            <a:r>
              <a:rPr lang="en-US" sz="2400" b="1" dirty="0" smtClean="0">
                <a:solidFill>
                  <a:srgbClr val="FFFF00"/>
                </a:solidFill>
                <a:latin typeface="Arial" panose="020B0604020202020204" pitchFamily="34" charset="0"/>
                <a:cs typeface="Arial" panose="020B0604020202020204" pitchFamily="34" charset="0"/>
              </a:rPr>
              <a:t>TYPES OF CLAIMS AND LEGAL THEORIES</a:t>
            </a:r>
            <a:endParaRPr lang="en-US" sz="2400" b="1" dirty="0">
              <a:solidFill>
                <a:srgbClr val="FFFF00"/>
              </a:solidFill>
              <a:latin typeface="Arial" panose="020B0604020202020204" pitchFamily="34" charset="0"/>
              <a:cs typeface="Arial" panose="020B0604020202020204" pitchFamily="34" charset="0"/>
              <a:sym typeface="Century Gothic"/>
            </a:endParaRPr>
          </a:p>
        </p:txBody>
      </p:sp>
      <p:sp>
        <p:nvSpPr>
          <p:cNvPr id="2" name="Τίτλος 1">
            <a:extLst>
              <a:ext uri="{FF2B5EF4-FFF2-40B4-BE49-F238E27FC236}">
                <a16:creationId xmlns:a16="http://schemas.microsoft.com/office/drawing/2014/main" id="{0C3FFF94-3A35-03DF-16F5-D36007A58D3D}"/>
              </a:ext>
            </a:extLst>
          </p:cNvPr>
          <p:cNvSpPr>
            <a:spLocks noGrp="1"/>
          </p:cNvSpPr>
          <p:nvPr>
            <p:ph type="title"/>
          </p:nvPr>
        </p:nvSpPr>
        <p:spPr>
          <a:xfrm>
            <a:off x="993057" y="1143001"/>
            <a:ext cx="6062836" cy="806241"/>
          </a:xfrm>
          <a:ln>
            <a:solidFill>
              <a:schemeClr val="accent6">
                <a:lumMod val="60000"/>
                <a:lumOff val="40000"/>
              </a:schemeClr>
            </a:solidFill>
          </a:ln>
        </p:spPr>
        <p:style>
          <a:lnRef idx="2">
            <a:schemeClr val="accent2"/>
          </a:lnRef>
          <a:fillRef idx="1">
            <a:schemeClr val="lt1"/>
          </a:fillRef>
          <a:effectRef idx="0">
            <a:schemeClr val="accent2"/>
          </a:effectRef>
          <a:fontRef idx="minor">
            <a:schemeClr val="dk1"/>
          </a:fontRef>
        </p:style>
        <p:txBody>
          <a:bodyPr>
            <a:normAutofit/>
          </a:bodyPr>
          <a:lstStyle/>
          <a:p>
            <a:pPr algn="just"/>
            <a:r>
              <a:rPr lang="en-GB" sz="2400" b="1" dirty="0" smtClean="0">
                <a:solidFill>
                  <a:srgbClr val="002060"/>
                </a:solidFill>
                <a:latin typeface="Arial" panose="020B0604020202020204" pitchFamily="34" charset="0"/>
                <a:cs typeface="Arial" panose="020B0604020202020204" pitchFamily="34" charset="0"/>
              </a:rPr>
              <a:t>3.4. </a:t>
            </a:r>
            <a:r>
              <a:rPr lang="en-US" sz="2400" b="1" dirty="0">
                <a:solidFill>
                  <a:srgbClr val="002060"/>
                </a:solidFill>
                <a:latin typeface="Arial" panose="020B0604020202020204" pitchFamily="34" charset="0"/>
                <a:cs typeface="Arial" panose="020B0604020202020204" pitchFamily="34" charset="0"/>
              </a:rPr>
              <a:t>Right to life, health, property, and a healthy environment</a:t>
            </a:r>
            <a:endParaRPr lang="x-none" sz="2400" b="1" dirty="0">
              <a:solidFill>
                <a:srgbClr val="002060"/>
              </a:solidFill>
              <a:latin typeface="Arial" panose="020B0604020202020204" pitchFamily="34" charset="0"/>
              <a:cs typeface="Arial" panose="020B0604020202020204" pitchFamily="34" charset="0"/>
            </a:endParaRPr>
          </a:p>
        </p:txBody>
      </p:sp>
      <p:sp>
        <p:nvSpPr>
          <p:cNvPr id="3" name="Θέση κειμένου 2">
            <a:extLst>
              <a:ext uri="{FF2B5EF4-FFF2-40B4-BE49-F238E27FC236}">
                <a16:creationId xmlns:a16="http://schemas.microsoft.com/office/drawing/2014/main" id="{1F7B350A-9D1F-0464-C808-BCE2436CCF74}"/>
              </a:ext>
            </a:extLst>
          </p:cNvPr>
          <p:cNvSpPr>
            <a:spLocks noGrp="1"/>
          </p:cNvSpPr>
          <p:nvPr>
            <p:ph type="body" idx="1"/>
          </p:nvPr>
        </p:nvSpPr>
        <p:spPr>
          <a:xfrm>
            <a:off x="993057" y="2202266"/>
            <a:ext cx="6062836" cy="3038487"/>
          </a:xfrm>
          <a:ln>
            <a:solidFill>
              <a:schemeClr val="accent6">
                <a:lumMod val="60000"/>
                <a:lumOff val="40000"/>
              </a:schemeClr>
            </a:solidFill>
          </a:ln>
        </p:spPr>
        <p:style>
          <a:lnRef idx="2">
            <a:schemeClr val="accent2"/>
          </a:lnRef>
          <a:fillRef idx="1">
            <a:schemeClr val="lt1"/>
          </a:fillRef>
          <a:effectRef idx="0">
            <a:schemeClr val="accent2"/>
          </a:effectRef>
          <a:fontRef idx="minor">
            <a:schemeClr val="dk1"/>
          </a:fontRef>
        </p:style>
        <p:txBody>
          <a:bodyPr>
            <a:noAutofit/>
          </a:bodyPr>
          <a:lstStyle/>
          <a:p>
            <a:r>
              <a:rPr lang="en-US" sz="2000" b="1" dirty="0">
                <a:solidFill>
                  <a:srgbClr val="002060"/>
                </a:solidFill>
                <a:latin typeface="Arial" panose="020B0604020202020204" pitchFamily="34" charset="0"/>
                <a:cs typeface="Arial" panose="020B0604020202020204" pitchFamily="34" charset="0"/>
              </a:rPr>
              <a:t>Children and Future Generations' Rights</a:t>
            </a:r>
          </a:p>
          <a:p>
            <a:pPr marL="514350" indent="-285750">
              <a:buFont typeface="Arial" panose="020B0604020202020204" pitchFamily="34" charset="0"/>
              <a:buChar char="•"/>
            </a:pPr>
            <a:r>
              <a:rPr lang="en-US" sz="2000" dirty="0">
                <a:solidFill>
                  <a:srgbClr val="002060"/>
                </a:solidFill>
                <a:latin typeface="Arial" panose="020B0604020202020204" pitchFamily="34" charset="0"/>
                <a:cs typeface="Arial" panose="020B0604020202020204" pitchFamily="34" charset="0"/>
              </a:rPr>
              <a:t>The specific impact of climate change on children and future generations.</a:t>
            </a:r>
          </a:p>
          <a:p>
            <a:pPr marL="514350" indent="-285750">
              <a:buFont typeface="Arial" panose="020B0604020202020204" pitchFamily="34" charset="0"/>
              <a:buChar char="•"/>
            </a:pPr>
            <a:r>
              <a:rPr lang="en-US" sz="2000" dirty="0">
                <a:solidFill>
                  <a:srgbClr val="002060"/>
                </a:solidFill>
                <a:latin typeface="Arial" panose="020B0604020202020204" pitchFamily="34" charset="0"/>
                <a:cs typeface="Arial" panose="020B0604020202020204" pitchFamily="34" charset="0"/>
              </a:rPr>
              <a:t>Legal strategies involving the rights of future generations to a livable planet.</a:t>
            </a:r>
          </a:p>
          <a:p>
            <a:pPr marL="514350" indent="-285750">
              <a:buFont typeface="Arial" panose="020B0604020202020204" pitchFamily="34" charset="0"/>
              <a:buChar char="•"/>
            </a:pPr>
            <a:r>
              <a:rPr lang="en-US" sz="2000" dirty="0">
                <a:solidFill>
                  <a:srgbClr val="002060"/>
                </a:solidFill>
                <a:latin typeface="Arial" panose="020B0604020202020204" pitchFamily="34" charset="0"/>
                <a:cs typeface="Arial" panose="020B0604020202020204" pitchFamily="34" charset="0"/>
              </a:rPr>
              <a:t>Highlighting landmark cases like Juliana v. United States.</a:t>
            </a:r>
          </a:p>
          <a:p>
            <a:pPr marL="0" indent="0" algn="just">
              <a:lnSpc>
                <a:spcPct val="80000"/>
              </a:lnSpc>
              <a:spcBef>
                <a:spcPts val="600"/>
              </a:spcBef>
              <a:spcAft>
                <a:spcPts val="600"/>
              </a:spcAft>
            </a:pPr>
            <a:endParaRPr lang="en-US" sz="1800" dirty="0">
              <a:solidFill>
                <a:srgbClr val="002060"/>
              </a:solidFill>
              <a:effectLst/>
              <a:latin typeface="+mn-lt"/>
              <a:ea typeface="Times New Roman" panose="02020603050405020304" pitchFamily="18" charset="0"/>
            </a:endParaRPr>
          </a:p>
          <a:p>
            <a:pPr marL="0" indent="0" algn="just">
              <a:lnSpc>
                <a:spcPct val="80000"/>
              </a:lnSpc>
              <a:spcBef>
                <a:spcPts val="600"/>
              </a:spcBef>
              <a:spcAft>
                <a:spcPts val="600"/>
              </a:spcAft>
              <a:buNone/>
            </a:pPr>
            <a:endParaRPr lang="en-US" sz="1900" b="0" i="0" dirty="0">
              <a:solidFill>
                <a:srgbClr val="1F1F1F"/>
              </a:solidFill>
              <a:effectLst/>
              <a:latin typeface="Arial" panose="020B0604020202020204" pitchFamily="34" charset="0"/>
              <a:cs typeface="Arial" panose="020B0604020202020204" pitchFamily="34" charset="0"/>
            </a:endParaRPr>
          </a:p>
        </p:txBody>
      </p:sp>
      <p:pic>
        <p:nvPicPr>
          <p:cNvPr id="6" name="Εικόνα 5">
            <a:extLst>
              <a:ext uri="{FF2B5EF4-FFF2-40B4-BE49-F238E27FC236}">
                <a16:creationId xmlns:a16="http://schemas.microsoft.com/office/drawing/2014/main" id="{50A126C4-8FE0-F2F1-08B9-79CF6875808D}"/>
              </a:ext>
            </a:extLst>
          </p:cNvPr>
          <p:cNvPicPr>
            <a:picLocks noChangeAspect="1"/>
          </p:cNvPicPr>
          <p:nvPr/>
        </p:nvPicPr>
        <p:blipFill rotWithShape="1">
          <a:blip r:embed="rId3"/>
          <a:srcRect l="31333" t="85035" r="16916" b="5476"/>
          <a:stretch/>
        </p:blipFill>
        <p:spPr>
          <a:xfrm>
            <a:off x="1120875" y="5894278"/>
            <a:ext cx="9950250" cy="957942"/>
          </a:xfrm>
          <a:prstGeom prst="rect">
            <a:avLst/>
          </a:prstGeom>
        </p:spPr>
      </p:pic>
      <p:sp>
        <p:nvSpPr>
          <p:cNvPr id="4" name="AutoShape 2" descr="Air Pollution More Dangerous Than ..."/>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 name="AutoShape 2" descr="Safety Signs, Symbols and Their ..."/>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 name="AutoShape 2" descr="Plastic Pollution on Ecosystem Services ..."/>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 name="AutoShape 2" descr="Human Lungs. Respiratory System ..."/>
          <p:cNvSpPr>
            <a:spLocks noChangeAspect="1" noChangeArrowheads="1"/>
          </p:cNvSpPr>
          <p:nvPr/>
        </p:nvSpPr>
        <p:spPr bwMode="auto">
          <a:xfrm>
            <a:off x="612775" y="312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0" name="Picture 9"/>
          <p:cNvPicPr>
            <a:picLocks noChangeAspect="1"/>
          </p:cNvPicPr>
          <p:nvPr/>
        </p:nvPicPr>
        <p:blipFill>
          <a:blip r:embed="rId4"/>
          <a:stretch>
            <a:fillRect/>
          </a:stretch>
        </p:blipFill>
        <p:spPr>
          <a:xfrm>
            <a:off x="7861814" y="2849971"/>
            <a:ext cx="2619375" cy="1743075"/>
          </a:xfrm>
          <a:prstGeom prst="rect">
            <a:avLst/>
          </a:prstGeom>
        </p:spPr>
      </p:pic>
      <p:pic>
        <p:nvPicPr>
          <p:cNvPr id="12290" name="Picture 2" descr="children holding young plant ..."/>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5575" y="-830263"/>
            <a:ext cx="2619375" cy="17430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1369412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56"/>
        <p:cNvGrpSpPr/>
        <p:nvPr/>
      </p:nvGrpSpPr>
      <p:grpSpPr>
        <a:xfrm>
          <a:off x="0" y="0"/>
          <a:ext cx="0" cy="0"/>
          <a:chOff x="0" y="0"/>
          <a:chExt cx="0" cy="0"/>
        </a:xfrm>
      </p:grpSpPr>
      <p:sp>
        <p:nvSpPr>
          <p:cNvPr id="157" name="Google Shape;157;p46"/>
          <p:cNvSpPr/>
          <p:nvPr/>
        </p:nvSpPr>
        <p:spPr>
          <a:xfrm>
            <a:off x="993058" y="379368"/>
            <a:ext cx="9488131" cy="461624"/>
          </a:xfrm>
          <a:prstGeom prst="rect">
            <a:avLst/>
          </a:prstGeom>
          <a:solidFill>
            <a:srgbClr val="003399"/>
          </a:solidFill>
          <a:ln>
            <a:noFill/>
          </a:ln>
        </p:spPr>
        <p:txBody>
          <a:bodyPr spcFirstLastPara="1" wrap="square" lIns="91425" tIns="45700" rIns="91425" bIns="45700" anchor="t" anchorCtr="0">
            <a:spAutoFit/>
          </a:bodyPr>
          <a:lstStyle/>
          <a:p>
            <a:pPr>
              <a:buClr>
                <a:srgbClr val="FFFFFF"/>
              </a:buClr>
              <a:buSzPts val="2800"/>
            </a:pPr>
            <a:r>
              <a:rPr lang="en-US" sz="2400" b="1" dirty="0">
                <a:solidFill>
                  <a:srgbClr val="FFFF00"/>
                </a:solidFill>
                <a:latin typeface="Arial" panose="020B0604020202020204" pitchFamily="34" charset="0"/>
                <a:cs typeface="Arial" panose="020B0604020202020204" pitchFamily="34" charset="0"/>
              </a:rPr>
              <a:t>3</a:t>
            </a:r>
            <a:r>
              <a:rPr lang="en-US" sz="2400" b="1" dirty="0" smtClean="0">
                <a:solidFill>
                  <a:srgbClr val="FFFF00"/>
                </a:solidFill>
                <a:latin typeface="Arial" panose="020B0604020202020204" pitchFamily="34" charset="0"/>
                <a:cs typeface="Arial" panose="020B0604020202020204" pitchFamily="34" charset="0"/>
              </a:rPr>
              <a:t>. </a:t>
            </a:r>
            <a:r>
              <a:rPr lang="en-US" sz="2400" b="1" dirty="0" smtClean="0">
                <a:solidFill>
                  <a:srgbClr val="FFFF00"/>
                </a:solidFill>
                <a:latin typeface="Arial" panose="020B0604020202020204" pitchFamily="34" charset="0"/>
                <a:cs typeface="Arial" panose="020B0604020202020204" pitchFamily="34" charset="0"/>
              </a:rPr>
              <a:t>TYPES OF CLAIMS AND LEGAL THEORIES</a:t>
            </a:r>
            <a:endParaRPr lang="en-US" sz="2400" b="1" dirty="0">
              <a:solidFill>
                <a:srgbClr val="FFFF00"/>
              </a:solidFill>
              <a:latin typeface="Arial" panose="020B0604020202020204" pitchFamily="34" charset="0"/>
              <a:cs typeface="Arial" panose="020B0604020202020204" pitchFamily="34" charset="0"/>
              <a:sym typeface="Century Gothic"/>
            </a:endParaRPr>
          </a:p>
        </p:txBody>
      </p:sp>
      <p:sp>
        <p:nvSpPr>
          <p:cNvPr id="2" name="Τίτλος 1">
            <a:extLst>
              <a:ext uri="{FF2B5EF4-FFF2-40B4-BE49-F238E27FC236}">
                <a16:creationId xmlns:a16="http://schemas.microsoft.com/office/drawing/2014/main" id="{0C3FFF94-3A35-03DF-16F5-D36007A58D3D}"/>
              </a:ext>
            </a:extLst>
          </p:cNvPr>
          <p:cNvSpPr>
            <a:spLocks noGrp="1"/>
          </p:cNvSpPr>
          <p:nvPr>
            <p:ph type="title"/>
          </p:nvPr>
        </p:nvSpPr>
        <p:spPr>
          <a:xfrm>
            <a:off x="993057" y="1143001"/>
            <a:ext cx="6062836" cy="806241"/>
          </a:xfrm>
          <a:ln>
            <a:solidFill>
              <a:schemeClr val="accent6">
                <a:lumMod val="60000"/>
                <a:lumOff val="40000"/>
              </a:schemeClr>
            </a:solidFill>
          </a:ln>
        </p:spPr>
        <p:style>
          <a:lnRef idx="2">
            <a:schemeClr val="accent2"/>
          </a:lnRef>
          <a:fillRef idx="1">
            <a:schemeClr val="lt1"/>
          </a:fillRef>
          <a:effectRef idx="0">
            <a:schemeClr val="accent2"/>
          </a:effectRef>
          <a:fontRef idx="minor">
            <a:schemeClr val="dk1"/>
          </a:fontRef>
        </p:style>
        <p:txBody>
          <a:bodyPr>
            <a:normAutofit/>
          </a:bodyPr>
          <a:lstStyle/>
          <a:p>
            <a:pPr algn="just"/>
            <a:r>
              <a:rPr lang="en-GB" sz="2400" b="1" dirty="0" smtClean="0">
                <a:solidFill>
                  <a:srgbClr val="002060"/>
                </a:solidFill>
                <a:latin typeface="Arial" panose="020B0604020202020204" pitchFamily="34" charset="0"/>
                <a:cs typeface="Arial" panose="020B0604020202020204" pitchFamily="34" charset="0"/>
              </a:rPr>
              <a:t>3.4. </a:t>
            </a:r>
            <a:r>
              <a:rPr lang="en-US" sz="2400" b="1" dirty="0">
                <a:solidFill>
                  <a:srgbClr val="002060"/>
                </a:solidFill>
                <a:latin typeface="Arial" panose="020B0604020202020204" pitchFamily="34" charset="0"/>
                <a:cs typeface="Arial" panose="020B0604020202020204" pitchFamily="34" charset="0"/>
              </a:rPr>
              <a:t>Right to life, health, property, and a healthy environment</a:t>
            </a:r>
            <a:endParaRPr lang="x-none" sz="2400" b="1" dirty="0">
              <a:solidFill>
                <a:srgbClr val="002060"/>
              </a:solidFill>
              <a:latin typeface="Arial" panose="020B0604020202020204" pitchFamily="34" charset="0"/>
              <a:cs typeface="Arial" panose="020B0604020202020204" pitchFamily="34" charset="0"/>
            </a:endParaRPr>
          </a:p>
        </p:txBody>
      </p:sp>
      <p:sp>
        <p:nvSpPr>
          <p:cNvPr id="3" name="Θέση κειμένου 2">
            <a:extLst>
              <a:ext uri="{FF2B5EF4-FFF2-40B4-BE49-F238E27FC236}">
                <a16:creationId xmlns:a16="http://schemas.microsoft.com/office/drawing/2014/main" id="{1F7B350A-9D1F-0464-C808-BCE2436CCF74}"/>
              </a:ext>
            </a:extLst>
          </p:cNvPr>
          <p:cNvSpPr>
            <a:spLocks noGrp="1"/>
          </p:cNvSpPr>
          <p:nvPr>
            <p:ph type="body" idx="1"/>
          </p:nvPr>
        </p:nvSpPr>
        <p:spPr>
          <a:xfrm>
            <a:off x="993057" y="2202266"/>
            <a:ext cx="6062836" cy="3038487"/>
          </a:xfrm>
          <a:ln>
            <a:solidFill>
              <a:schemeClr val="accent6">
                <a:lumMod val="60000"/>
                <a:lumOff val="40000"/>
              </a:schemeClr>
            </a:solidFill>
          </a:ln>
        </p:spPr>
        <p:style>
          <a:lnRef idx="2">
            <a:schemeClr val="accent2"/>
          </a:lnRef>
          <a:fillRef idx="1">
            <a:schemeClr val="lt1"/>
          </a:fillRef>
          <a:effectRef idx="0">
            <a:schemeClr val="accent2"/>
          </a:effectRef>
          <a:fontRef idx="minor">
            <a:schemeClr val="dk1"/>
          </a:fontRef>
        </p:style>
        <p:txBody>
          <a:bodyPr>
            <a:noAutofit/>
          </a:bodyPr>
          <a:lstStyle/>
          <a:p>
            <a:r>
              <a:rPr lang="en-US" sz="1800" b="1" dirty="0">
                <a:solidFill>
                  <a:srgbClr val="002060"/>
                </a:solidFill>
                <a:latin typeface="Arial" panose="020B0604020202020204" pitchFamily="34" charset="0"/>
                <a:cs typeface="Arial" panose="020B0604020202020204" pitchFamily="34" charset="0"/>
              </a:rPr>
              <a:t>Challenges in Litigating Human Rights Claims</a:t>
            </a:r>
          </a:p>
          <a:p>
            <a:pPr marL="514350" indent="-285750">
              <a:buFont typeface="Arial" panose="020B0604020202020204" pitchFamily="34" charset="0"/>
              <a:buChar char="•"/>
            </a:pPr>
            <a:r>
              <a:rPr lang="en-US" sz="1800" dirty="0">
                <a:solidFill>
                  <a:srgbClr val="002060"/>
                </a:solidFill>
                <a:latin typeface="Arial" panose="020B0604020202020204" pitchFamily="34" charset="0"/>
                <a:cs typeface="Arial" panose="020B0604020202020204" pitchFamily="34" charset="0"/>
              </a:rPr>
              <a:t>The complexity of linking specific climate harms to the infringement of human rights.</a:t>
            </a:r>
          </a:p>
          <a:p>
            <a:pPr marL="514350" indent="-285750">
              <a:buFont typeface="Arial" panose="020B0604020202020204" pitchFamily="34" charset="0"/>
              <a:buChar char="•"/>
            </a:pPr>
            <a:r>
              <a:rPr lang="en-US" sz="1800" dirty="0">
                <a:solidFill>
                  <a:srgbClr val="002060"/>
                </a:solidFill>
                <a:latin typeface="Arial" panose="020B0604020202020204" pitchFamily="34" charset="0"/>
                <a:cs typeface="Arial" panose="020B0604020202020204" pitchFamily="34" charset="0"/>
              </a:rPr>
              <a:t>Jurisdictional and standing issues in bringing forward these claims.</a:t>
            </a:r>
          </a:p>
          <a:p>
            <a:pPr marL="514350" indent="-285750">
              <a:buFont typeface="Arial" panose="020B0604020202020204" pitchFamily="34" charset="0"/>
              <a:buChar char="•"/>
            </a:pPr>
            <a:r>
              <a:rPr lang="en-US" sz="1800" dirty="0">
                <a:solidFill>
                  <a:srgbClr val="002060"/>
                </a:solidFill>
                <a:latin typeface="Arial" panose="020B0604020202020204" pitchFamily="34" charset="0"/>
                <a:cs typeface="Arial" panose="020B0604020202020204" pitchFamily="34" charset="0"/>
              </a:rPr>
              <a:t>The role of science and evidence in substantiating rights-based claims.</a:t>
            </a:r>
          </a:p>
          <a:p>
            <a:pPr marL="0" indent="0" algn="just">
              <a:lnSpc>
                <a:spcPct val="80000"/>
              </a:lnSpc>
              <a:spcBef>
                <a:spcPts val="600"/>
              </a:spcBef>
              <a:spcAft>
                <a:spcPts val="600"/>
              </a:spcAft>
            </a:pPr>
            <a:endParaRPr lang="en-US" sz="1800" dirty="0">
              <a:solidFill>
                <a:srgbClr val="002060"/>
              </a:solidFill>
              <a:effectLst/>
              <a:latin typeface="+mn-lt"/>
              <a:ea typeface="Times New Roman" panose="02020603050405020304" pitchFamily="18" charset="0"/>
            </a:endParaRPr>
          </a:p>
          <a:p>
            <a:pPr marL="0" indent="0" algn="just">
              <a:lnSpc>
                <a:spcPct val="80000"/>
              </a:lnSpc>
              <a:spcBef>
                <a:spcPts val="600"/>
              </a:spcBef>
              <a:spcAft>
                <a:spcPts val="600"/>
              </a:spcAft>
              <a:buNone/>
            </a:pPr>
            <a:endParaRPr lang="en-US" sz="1900" b="0" i="0" dirty="0">
              <a:solidFill>
                <a:srgbClr val="1F1F1F"/>
              </a:solidFill>
              <a:effectLst/>
              <a:latin typeface="Arial" panose="020B0604020202020204" pitchFamily="34" charset="0"/>
              <a:cs typeface="Arial" panose="020B0604020202020204" pitchFamily="34" charset="0"/>
            </a:endParaRPr>
          </a:p>
        </p:txBody>
      </p:sp>
      <p:pic>
        <p:nvPicPr>
          <p:cNvPr id="6" name="Εικόνα 5">
            <a:extLst>
              <a:ext uri="{FF2B5EF4-FFF2-40B4-BE49-F238E27FC236}">
                <a16:creationId xmlns:a16="http://schemas.microsoft.com/office/drawing/2014/main" id="{50A126C4-8FE0-F2F1-08B9-79CF6875808D}"/>
              </a:ext>
            </a:extLst>
          </p:cNvPr>
          <p:cNvPicPr>
            <a:picLocks noChangeAspect="1"/>
          </p:cNvPicPr>
          <p:nvPr/>
        </p:nvPicPr>
        <p:blipFill rotWithShape="1">
          <a:blip r:embed="rId3"/>
          <a:srcRect l="31333" t="85035" r="16916" b="5476"/>
          <a:stretch/>
        </p:blipFill>
        <p:spPr>
          <a:xfrm>
            <a:off x="1120875" y="5894278"/>
            <a:ext cx="9950250" cy="957942"/>
          </a:xfrm>
          <a:prstGeom prst="rect">
            <a:avLst/>
          </a:prstGeom>
        </p:spPr>
      </p:pic>
      <p:sp>
        <p:nvSpPr>
          <p:cNvPr id="4" name="AutoShape 2" descr="Air Pollution More Dangerous Than ..."/>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 name="AutoShape 2" descr="Safety Signs, Symbols and Their ..."/>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 name="AutoShape 2" descr="Plastic Pollution on Ecosystem Services ..."/>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 name="AutoShape 2" descr="Human Lungs. Respiratory System ..."/>
          <p:cNvSpPr>
            <a:spLocks noChangeAspect="1" noChangeArrowheads="1"/>
          </p:cNvSpPr>
          <p:nvPr/>
        </p:nvSpPr>
        <p:spPr bwMode="auto">
          <a:xfrm>
            <a:off x="612775" y="312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2290" name="Picture 2" descr="children holding young plant ..."/>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5575" y="-830263"/>
            <a:ext cx="2619375" cy="1743076"/>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8"/>
          <p:cNvPicPr>
            <a:picLocks noChangeAspect="1"/>
          </p:cNvPicPr>
          <p:nvPr/>
        </p:nvPicPr>
        <p:blipFill>
          <a:blip r:embed="rId5"/>
          <a:stretch>
            <a:fillRect/>
          </a:stretch>
        </p:blipFill>
        <p:spPr>
          <a:xfrm>
            <a:off x="7861814" y="2849971"/>
            <a:ext cx="2619375" cy="1743075"/>
          </a:xfrm>
          <a:prstGeom prst="rect">
            <a:avLst/>
          </a:prstGeom>
        </p:spPr>
      </p:pic>
    </p:spTree>
    <p:extLst>
      <p:ext uri="{BB962C8B-B14F-4D97-AF65-F5344CB8AC3E}">
        <p14:creationId xmlns:p14="http://schemas.microsoft.com/office/powerpoint/2010/main" val="249535101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56"/>
        <p:cNvGrpSpPr/>
        <p:nvPr/>
      </p:nvGrpSpPr>
      <p:grpSpPr>
        <a:xfrm>
          <a:off x="0" y="0"/>
          <a:ext cx="0" cy="0"/>
          <a:chOff x="0" y="0"/>
          <a:chExt cx="0" cy="0"/>
        </a:xfrm>
      </p:grpSpPr>
      <p:sp>
        <p:nvSpPr>
          <p:cNvPr id="157" name="Google Shape;157;p46"/>
          <p:cNvSpPr/>
          <p:nvPr/>
        </p:nvSpPr>
        <p:spPr>
          <a:xfrm>
            <a:off x="993058" y="379368"/>
            <a:ext cx="9488131" cy="461624"/>
          </a:xfrm>
          <a:prstGeom prst="rect">
            <a:avLst/>
          </a:prstGeom>
          <a:solidFill>
            <a:srgbClr val="003399"/>
          </a:solidFill>
          <a:ln>
            <a:noFill/>
          </a:ln>
        </p:spPr>
        <p:txBody>
          <a:bodyPr spcFirstLastPara="1" wrap="square" lIns="91425" tIns="45700" rIns="91425" bIns="45700" anchor="t" anchorCtr="0">
            <a:spAutoFit/>
          </a:bodyPr>
          <a:lstStyle/>
          <a:p>
            <a:pPr>
              <a:buClr>
                <a:srgbClr val="FFFFFF"/>
              </a:buClr>
              <a:buSzPts val="2800"/>
            </a:pPr>
            <a:r>
              <a:rPr lang="en-US" sz="2400" b="1" dirty="0">
                <a:solidFill>
                  <a:srgbClr val="FFFF00"/>
                </a:solidFill>
                <a:latin typeface="Arial" panose="020B0604020202020204" pitchFamily="34" charset="0"/>
                <a:cs typeface="Arial" panose="020B0604020202020204" pitchFamily="34" charset="0"/>
              </a:rPr>
              <a:t>3</a:t>
            </a:r>
            <a:r>
              <a:rPr lang="en-US" sz="2400" b="1" dirty="0" smtClean="0">
                <a:solidFill>
                  <a:srgbClr val="FFFF00"/>
                </a:solidFill>
                <a:latin typeface="Arial" panose="020B0604020202020204" pitchFamily="34" charset="0"/>
                <a:cs typeface="Arial" panose="020B0604020202020204" pitchFamily="34" charset="0"/>
              </a:rPr>
              <a:t>. </a:t>
            </a:r>
            <a:r>
              <a:rPr lang="en-US" sz="2400" b="1" dirty="0" smtClean="0">
                <a:solidFill>
                  <a:srgbClr val="FFFF00"/>
                </a:solidFill>
                <a:latin typeface="Arial" panose="020B0604020202020204" pitchFamily="34" charset="0"/>
                <a:cs typeface="Arial" panose="020B0604020202020204" pitchFamily="34" charset="0"/>
              </a:rPr>
              <a:t>TYPES OF CLAIMS AND LEGAL THEORIES</a:t>
            </a:r>
            <a:endParaRPr lang="en-US" sz="2400" b="1" dirty="0">
              <a:solidFill>
                <a:srgbClr val="FFFF00"/>
              </a:solidFill>
              <a:latin typeface="Arial" panose="020B0604020202020204" pitchFamily="34" charset="0"/>
              <a:cs typeface="Arial" panose="020B0604020202020204" pitchFamily="34" charset="0"/>
              <a:sym typeface="Century Gothic"/>
            </a:endParaRPr>
          </a:p>
        </p:txBody>
      </p:sp>
      <p:sp>
        <p:nvSpPr>
          <p:cNvPr id="2" name="Τίτλος 1">
            <a:extLst>
              <a:ext uri="{FF2B5EF4-FFF2-40B4-BE49-F238E27FC236}">
                <a16:creationId xmlns:a16="http://schemas.microsoft.com/office/drawing/2014/main" id="{0C3FFF94-3A35-03DF-16F5-D36007A58D3D}"/>
              </a:ext>
            </a:extLst>
          </p:cNvPr>
          <p:cNvSpPr>
            <a:spLocks noGrp="1"/>
          </p:cNvSpPr>
          <p:nvPr>
            <p:ph type="title"/>
          </p:nvPr>
        </p:nvSpPr>
        <p:spPr>
          <a:xfrm>
            <a:off x="993057" y="1143001"/>
            <a:ext cx="6062836" cy="806241"/>
          </a:xfrm>
          <a:ln>
            <a:solidFill>
              <a:schemeClr val="accent6">
                <a:lumMod val="60000"/>
                <a:lumOff val="40000"/>
              </a:schemeClr>
            </a:solidFill>
          </a:ln>
        </p:spPr>
        <p:style>
          <a:lnRef idx="2">
            <a:schemeClr val="accent2"/>
          </a:lnRef>
          <a:fillRef idx="1">
            <a:schemeClr val="lt1"/>
          </a:fillRef>
          <a:effectRef idx="0">
            <a:schemeClr val="accent2"/>
          </a:effectRef>
          <a:fontRef idx="minor">
            <a:schemeClr val="dk1"/>
          </a:fontRef>
        </p:style>
        <p:txBody>
          <a:bodyPr>
            <a:normAutofit/>
          </a:bodyPr>
          <a:lstStyle/>
          <a:p>
            <a:pPr algn="just"/>
            <a:r>
              <a:rPr lang="en-GB" sz="2400" b="1" dirty="0" smtClean="0">
                <a:solidFill>
                  <a:srgbClr val="0000CC"/>
                </a:solidFill>
                <a:latin typeface="Arial" panose="020B0604020202020204" pitchFamily="34" charset="0"/>
                <a:cs typeface="Arial" panose="020B0604020202020204" pitchFamily="34" charset="0"/>
              </a:rPr>
              <a:t>3.1. </a:t>
            </a:r>
            <a:r>
              <a:rPr lang="en-US" sz="2400" b="1" dirty="0" smtClean="0">
                <a:solidFill>
                  <a:srgbClr val="0000CC"/>
                </a:solidFill>
                <a:latin typeface="Arial" panose="020B0604020202020204" pitchFamily="34" charset="0"/>
                <a:cs typeface="Arial" panose="020B0604020202020204" pitchFamily="34" charset="0"/>
              </a:rPr>
              <a:t>Tort-based Claims</a:t>
            </a:r>
            <a:endParaRPr lang="x-none" sz="2400" b="1" dirty="0">
              <a:solidFill>
                <a:srgbClr val="0000CC"/>
              </a:solidFill>
              <a:latin typeface="Arial" panose="020B0604020202020204" pitchFamily="34" charset="0"/>
              <a:cs typeface="Arial" panose="020B0604020202020204" pitchFamily="34" charset="0"/>
            </a:endParaRPr>
          </a:p>
        </p:txBody>
      </p:sp>
      <p:sp>
        <p:nvSpPr>
          <p:cNvPr id="3" name="Θέση κειμένου 2">
            <a:extLst>
              <a:ext uri="{FF2B5EF4-FFF2-40B4-BE49-F238E27FC236}">
                <a16:creationId xmlns:a16="http://schemas.microsoft.com/office/drawing/2014/main" id="{1F7B350A-9D1F-0464-C808-BCE2436CCF74}"/>
              </a:ext>
            </a:extLst>
          </p:cNvPr>
          <p:cNvSpPr>
            <a:spLocks noGrp="1"/>
          </p:cNvSpPr>
          <p:nvPr>
            <p:ph type="body" idx="1"/>
          </p:nvPr>
        </p:nvSpPr>
        <p:spPr>
          <a:xfrm>
            <a:off x="993057" y="2251251"/>
            <a:ext cx="6062836" cy="3038487"/>
          </a:xfrm>
          <a:ln>
            <a:solidFill>
              <a:schemeClr val="accent6">
                <a:lumMod val="60000"/>
                <a:lumOff val="40000"/>
              </a:schemeClr>
            </a:solidFill>
          </a:ln>
        </p:spPr>
        <p:style>
          <a:lnRef idx="2">
            <a:schemeClr val="accent2"/>
          </a:lnRef>
          <a:fillRef idx="1">
            <a:schemeClr val="lt1"/>
          </a:fillRef>
          <a:effectRef idx="0">
            <a:schemeClr val="accent2"/>
          </a:effectRef>
          <a:fontRef idx="minor">
            <a:schemeClr val="dk1"/>
          </a:fontRef>
        </p:style>
        <p:txBody>
          <a:bodyPr>
            <a:noAutofit/>
          </a:bodyPr>
          <a:lstStyle/>
          <a:p>
            <a:r>
              <a:rPr lang="en-US" b="1" dirty="0">
                <a:solidFill>
                  <a:srgbClr val="002060"/>
                </a:solidFill>
                <a:latin typeface="Arial" panose="020B0604020202020204" pitchFamily="34" charset="0"/>
                <a:cs typeface="Arial" panose="020B0604020202020204" pitchFamily="34" charset="0"/>
              </a:rPr>
              <a:t>Introduction to Tort-based Claims in Climate Litigation</a:t>
            </a:r>
          </a:p>
          <a:p>
            <a:pPr marL="514350" indent="-285750">
              <a:buFont typeface="Arial" panose="020B0604020202020204" pitchFamily="34" charset="0"/>
              <a:buChar char="•"/>
            </a:pPr>
            <a:r>
              <a:rPr lang="en-US" dirty="0">
                <a:solidFill>
                  <a:srgbClr val="002060"/>
                </a:solidFill>
                <a:latin typeface="Arial" panose="020B0604020202020204" pitchFamily="34" charset="0"/>
                <a:cs typeface="Arial" panose="020B0604020202020204" pitchFamily="34" charset="0"/>
              </a:rPr>
              <a:t>Definition of tort law and its relevance to climate litigation.</a:t>
            </a:r>
          </a:p>
          <a:p>
            <a:pPr marL="514350" indent="-285750">
              <a:buFont typeface="Arial" panose="020B0604020202020204" pitchFamily="34" charset="0"/>
              <a:buChar char="•"/>
            </a:pPr>
            <a:r>
              <a:rPr lang="en-US" dirty="0">
                <a:solidFill>
                  <a:srgbClr val="002060"/>
                </a:solidFill>
                <a:latin typeface="Arial" panose="020B0604020202020204" pitchFamily="34" charset="0"/>
                <a:cs typeface="Arial" panose="020B0604020202020204" pitchFamily="34" charset="0"/>
              </a:rPr>
              <a:t>The role of tort claims in addressing environmental harm and climate change.</a:t>
            </a:r>
          </a:p>
          <a:p>
            <a:pPr marL="514350" indent="-285750">
              <a:buFont typeface="Arial" panose="020B0604020202020204" pitchFamily="34" charset="0"/>
              <a:buChar char="•"/>
            </a:pPr>
            <a:r>
              <a:rPr lang="en-US" dirty="0">
                <a:solidFill>
                  <a:srgbClr val="002060"/>
                </a:solidFill>
                <a:latin typeface="Arial" panose="020B0604020202020204" pitchFamily="34" charset="0"/>
                <a:cs typeface="Arial" panose="020B0604020202020204" pitchFamily="34" charset="0"/>
              </a:rPr>
              <a:t>Common types of tort-based claims used in climate litigation.</a:t>
            </a:r>
          </a:p>
          <a:p>
            <a:pPr marL="514350" indent="-285750">
              <a:buFont typeface="Arial" panose="020B0604020202020204" pitchFamily="34" charset="0"/>
              <a:buChar char="•"/>
            </a:pPr>
            <a:r>
              <a:rPr lang="en-US" dirty="0">
                <a:solidFill>
                  <a:srgbClr val="002060"/>
                </a:solidFill>
                <a:latin typeface="Arial" panose="020B0604020202020204" pitchFamily="34" charset="0"/>
                <a:cs typeface="Arial" panose="020B0604020202020204" pitchFamily="34" charset="0"/>
              </a:rPr>
              <a:t>The significance of tort law in holding corporations and governments accountable.</a:t>
            </a:r>
          </a:p>
          <a:p>
            <a:pPr marL="0" indent="0" algn="just">
              <a:lnSpc>
                <a:spcPct val="80000"/>
              </a:lnSpc>
              <a:spcBef>
                <a:spcPts val="600"/>
              </a:spcBef>
              <a:spcAft>
                <a:spcPts val="600"/>
              </a:spcAft>
            </a:pPr>
            <a:endParaRPr lang="en-US" sz="1800" dirty="0">
              <a:effectLst/>
              <a:latin typeface="Times New Roman" panose="02020603050405020304" pitchFamily="18" charset="0"/>
              <a:ea typeface="Times New Roman" panose="02020603050405020304" pitchFamily="18" charset="0"/>
            </a:endParaRPr>
          </a:p>
          <a:p>
            <a:pPr marL="0" indent="0" algn="just">
              <a:lnSpc>
                <a:spcPct val="80000"/>
              </a:lnSpc>
              <a:spcBef>
                <a:spcPts val="600"/>
              </a:spcBef>
              <a:spcAft>
                <a:spcPts val="600"/>
              </a:spcAft>
            </a:pPr>
            <a:endParaRPr lang="en-US" sz="1800" dirty="0">
              <a:effectLst/>
              <a:latin typeface="Times New Roman" panose="02020603050405020304" pitchFamily="18" charset="0"/>
              <a:ea typeface="Times New Roman" panose="02020603050405020304" pitchFamily="18" charset="0"/>
            </a:endParaRPr>
          </a:p>
          <a:p>
            <a:pPr marL="0" indent="0" algn="just">
              <a:lnSpc>
                <a:spcPct val="80000"/>
              </a:lnSpc>
              <a:spcBef>
                <a:spcPts val="600"/>
              </a:spcBef>
              <a:spcAft>
                <a:spcPts val="600"/>
              </a:spcAft>
              <a:buNone/>
            </a:pPr>
            <a:endParaRPr lang="en-US" sz="1900" b="0" i="0" dirty="0">
              <a:solidFill>
                <a:srgbClr val="1F1F1F"/>
              </a:solidFill>
              <a:effectLst/>
              <a:latin typeface="Arial" panose="020B0604020202020204" pitchFamily="34" charset="0"/>
              <a:cs typeface="Arial" panose="020B0604020202020204" pitchFamily="34" charset="0"/>
            </a:endParaRPr>
          </a:p>
        </p:txBody>
      </p:sp>
      <p:pic>
        <p:nvPicPr>
          <p:cNvPr id="6" name="Εικόνα 5">
            <a:extLst>
              <a:ext uri="{FF2B5EF4-FFF2-40B4-BE49-F238E27FC236}">
                <a16:creationId xmlns:a16="http://schemas.microsoft.com/office/drawing/2014/main" id="{50A126C4-8FE0-F2F1-08B9-79CF6875808D}"/>
              </a:ext>
            </a:extLst>
          </p:cNvPr>
          <p:cNvPicPr>
            <a:picLocks noChangeAspect="1"/>
          </p:cNvPicPr>
          <p:nvPr/>
        </p:nvPicPr>
        <p:blipFill rotWithShape="1">
          <a:blip r:embed="rId3"/>
          <a:srcRect l="31333" t="85035" r="16916" b="5476"/>
          <a:stretch/>
        </p:blipFill>
        <p:spPr>
          <a:xfrm>
            <a:off x="1120875" y="5894278"/>
            <a:ext cx="9950250" cy="957942"/>
          </a:xfrm>
          <a:prstGeom prst="rect">
            <a:avLst/>
          </a:prstGeom>
        </p:spPr>
      </p:pic>
      <p:pic>
        <p:nvPicPr>
          <p:cNvPr id="5" name="Picture 4"/>
          <p:cNvPicPr>
            <a:picLocks noChangeAspect="1"/>
          </p:cNvPicPr>
          <p:nvPr/>
        </p:nvPicPr>
        <p:blipFill>
          <a:blip r:embed="rId4"/>
          <a:stretch>
            <a:fillRect/>
          </a:stretch>
        </p:blipFill>
        <p:spPr>
          <a:xfrm>
            <a:off x="8074479" y="2671629"/>
            <a:ext cx="2705100" cy="1685925"/>
          </a:xfrm>
          <a:prstGeom prst="rect">
            <a:avLst/>
          </a:prstGeom>
        </p:spPr>
      </p:pic>
    </p:spTree>
    <p:extLst>
      <p:ext uri="{BB962C8B-B14F-4D97-AF65-F5344CB8AC3E}">
        <p14:creationId xmlns:p14="http://schemas.microsoft.com/office/powerpoint/2010/main" val="302387021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156"/>
        <p:cNvGrpSpPr/>
        <p:nvPr/>
      </p:nvGrpSpPr>
      <p:grpSpPr>
        <a:xfrm>
          <a:off x="0" y="0"/>
          <a:ext cx="0" cy="0"/>
          <a:chOff x="0" y="0"/>
          <a:chExt cx="0" cy="0"/>
        </a:xfrm>
      </p:grpSpPr>
      <p:sp>
        <p:nvSpPr>
          <p:cNvPr id="157" name="Google Shape;157;p46"/>
          <p:cNvSpPr/>
          <p:nvPr/>
        </p:nvSpPr>
        <p:spPr>
          <a:xfrm>
            <a:off x="993058" y="379368"/>
            <a:ext cx="9488131" cy="461624"/>
          </a:xfrm>
          <a:prstGeom prst="rect">
            <a:avLst/>
          </a:prstGeom>
          <a:solidFill>
            <a:srgbClr val="003399"/>
          </a:solidFill>
          <a:ln>
            <a:noFill/>
          </a:ln>
        </p:spPr>
        <p:txBody>
          <a:bodyPr spcFirstLastPara="1" wrap="square" lIns="91425" tIns="45700" rIns="91425" bIns="45700" anchor="t" anchorCtr="0">
            <a:spAutoFit/>
          </a:bodyPr>
          <a:lstStyle/>
          <a:p>
            <a:pPr>
              <a:buClr>
                <a:srgbClr val="FFFFFF"/>
              </a:buClr>
              <a:buSzPts val="2800"/>
            </a:pPr>
            <a:r>
              <a:rPr lang="en-US" sz="2400" b="1" dirty="0">
                <a:solidFill>
                  <a:srgbClr val="FFFF00"/>
                </a:solidFill>
                <a:latin typeface="Arial" panose="020B0604020202020204" pitchFamily="34" charset="0"/>
                <a:cs typeface="Arial" panose="020B0604020202020204" pitchFamily="34" charset="0"/>
              </a:rPr>
              <a:t>3</a:t>
            </a:r>
            <a:r>
              <a:rPr lang="en-US" sz="2400" b="1" dirty="0" smtClean="0">
                <a:solidFill>
                  <a:srgbClr val="FFFF00"/>
                </a:solidFill>
                <a:latin typeface="Arial" panose="020B0604020202020204" pitchFamily="34" charset="0"/>
                <a:cs typeface="Arial" panose="020B0604020202020204" pitchFamily="34" charset="0"/>
              </a:rPr>
              <a:t>. </a:t>
            </a:r>
            <a:r>
              <a:rPr lang="en-US" sz="2400" b="1" dirty="0" smtClean="0">
                <a:solidFill>
                  <a:srgbClr val="FFFF00"/>
                </a:solidFill>
                <a:latin typeface="Arial" panose="020B0604020202020204" pitchFamily="34" charset="0"/>
                <a:cs typeface="Arial" panose="020B0604020202020204" pitchFamily="34" charset="0"/>
              </a:rPr>
              <a:t>TYPES OF CLAIMS AND LEGAL THEORIES</a:t>
            </a:r>
            <a:endParaRPr lang="en-US" sz="2400" b="1" dirty="0">
              <a:solidFill>
                <a:srgbClr val="FFFF00"/>
              </a:solidFill>
              <a:latin typeface="Arial" panose="020B0604020202020204" pitchFamily="34" charset="0"/>
              <a:cs typeface="Arial" panose="020B0604020202020204" pitchFamily="34" charset="0"/>
              <a:sym typeface="Century Gothic"/>
            </a:endParaRPr>
          </a:p>
        </p:txBody>
      </p:sp>
      <p:sp>
        <p:nvSpPr>
          <p:cNvPr id="2" name="Τίτλος 1">
            <a:extLst>
              <a:ext uri="{FF2B5EF4-FFF2-40B4-BE49-F238E27FC236}">
                <a16:creationId xmlns:a16="http://schemas.microsoft.com/office/drawing/2014/main" id="{0C3FFF94-3A35-03DF-16F5-D36007A58D3D}"/>
              </a:ext>
            </a:extLst>
          </p:cNvPr>
          <p:cNvSpPr>
            <a:spLocks noGrp="1"/>
          </p:cNvSpPr>
          <p:nvPr>
            <p:ph type="title"/>
          </p:nvPr>
        </p:nvSpPr>
        <p:spPr>
          <a:xfrm>
            <a:off x="993057" y="1143001"/>
            <a:ext cx="6062836" cy="806241"/>
          </a:xfrm>
          <a:ln>
            <a:solidFill>
              <a:schemeClr val="accent6">
                <a:lumMod val="60000"/>
                <a:lumOff val="40000"/>
              </a:schemeClr>
            </a:solidFill>
          </a:ln>
        </p:spPr>
        <p:style>
          <a:lnRef idx="2">
            <a:schemeClr val="accent2"/>
          </a:lnRef>
          <a:fillRef idx="1">
            <a:schemeClr val="lt1"/>
          </a:fillRef>
          <a:effectRef idx="0">
            <a:schemeClr val="accent2"/>
          </a:effectRef>
          <a:fontRef idx="minor">
            <a:schemeClr val="dk1"/>
          </a:fontRef>
        </p:style>
        <p:txBody>
          <a:bodyPr>
            <a:normAutofit/>
          </a:bodyPr>
          <a:lstStyle/>
          <a:p>
            <a:pPr algn="just"/>
            <a:r>
              <a:rPr lang="en-GB" sz="2400" b="1" dirty="0" smtClean="0">
                <a:solidFill>
                  <a:srgbClr val="002060"/>
                </a:solidFill>
                <a:latin typeface="Arial" panose="020B0604020202020204" pitchFamily="34" charset="0"/>
                <a:cs typeface="Arial" panose="020B0604020202020204" pitchFamily="34" charset="0"/>
              </a:rPr>
              <a:t>3.5. </a:t>
            </a:r>
            <a:r>
              <a:rPr lang="en-US" sz="2400" b="1" dirty="0" smtClean="0">
                <a:solidFill>
                  <a:srgbClr val="002060"/>
                </a:solidFill>
                <a:latin typeface="Arial" panose="020B0604020202020204" pitchFamily="34" charset="0"/>
                <a:cs typeface="Arial" panose="020B0604020202020204" pitchFamily="34" charset="0"/>
              </a:rPr>
              <a:t>Constitutional and Statutory Claims</a:t>
            </a:r>
            <a:endParaRPr lang="x-none" sz="2400" b="1" dirty="0">
              <a:solidFill>
                <a:srgbClr val="002060"/>
              </a:solidFill>
              <a:latin typeface="Arial" panose="020B0604020202020204" pitchFamily="34" charset="0"/>
              <a:cs typeface="Arial" panose="020B0604020202020204" pitchFamily="34" charset="0"/>
            </a:endParaRPr>
          </a:p>
        </p:txBody>
      </p:sp>
      <p:sp>
        <p:nvSpPr>
          <p:cNvPr id="3" name="Θέση κειμένου 2">
            <a:extLst>
              <a:ext uri="{FF2B5EF4-FFF2-40B4-BE49-F238E27FC236}">
                <a16:creationId xmlns:a16="http://schemas.microsoft.com/office/drawing/2014/main" id="{1F7B350A-9D1F-0464-C808-BCE2436CCF74}"/>
              </a:ext>
            </a:extLst>
          </p:cNvPr>
          <p:cNvSpPr>
            <a:spLocks noGrp="1"/>
          </p:cNvSpPr>
          <p:nvPr>
            <p:ph type="body" idx="1"/>
          </p:nvPr>
        </p:nvSpPr>
        <p:spPr>
          <a:xfrm>
            <a:off x="993057" y="2202266"/>
            <a:ext cx="6062836" cy="3038487"/>
          </a:xfrm>
          <a:ln>
            <a:solidFill>
              <a:schemeClr val="accent6">
                <a:lumMod val="60000"/>
                <a:lumOff val="40000"/>
              </a:schemeClr>
            </a:solidFill>
          </a:ln>
        </p:spPr>
        <p:style>
          <a:lnRef idx="2">
            <a:schemeClr val="accent2"/>
          </a:lnRef>
          <a:fillRef idx="1">
            <a:schemeClr val="lt1"/>
          </a:fillRef>
          <a:effectRef idx="0">
            <a:schemeClr val="accent2"/>
          </a:effectRef>
          <a:fontRef idx="minor">
            <a:schemeClr val="dk1"/>
          </a:fontRef>
        </p:style>
        <p:txBody>
          <a:bodyPr>
            <a:noAutofit/>
          </a:bodyPr>
          <a:lstStyle/>
          <a:p>
            <a:r>
              <a:rPr lang="en-US" sz="2000" b="1" dirty="0">
                <a:solidFill>
                  <a:srgbClr val="002060"/>
                </a:solidFill>
                <a:latin typeface="+mn-lt"/>
              </a:rPr>
              <a:t>Introduction to Constitutional and Statutory Claims</a:t>
            </a:r>
          </a:p>
          <a:p>
            <a:pPr marL="514350" indent="-285750">
              <a:buFont typeface="Arial" panose="020B0604020202020204" pitchFamily="34" charset="0"/>
              <a:buChar char="•"/>
            </a:pPr>
            <a:r>
              <a:rPr lang="en-US" sz="2000" dirty="0">
                <a:solidFill>
                  <a:srgbClr val="002060"/>
                </a:solidFill>
                <a:latin typeface="+mn-lt"/>
              </a:rPr>
              <a:t>Overview of constitutional and statutory claims in the context of climate litigation.</a:t>
            </a:r>
          </a:p>
          <a:p>
            <a:pPr marL="514350" indent="-285750">
              <a:buFont typeface="Arial" panose="020B0604020202020204" pitchFamily="34" charset="0"/>
              <a:buChar char="•"/>
            </a:pPr>
            <a:r>
              <a:rPr lang="en-US" sz="2000" dirty="0">
                <a:solidFill>
                  <a:srgbClr val="002060"/>
                </a:solidFill>
                <a:latin typeface="+mn-lt"/>
              </a:rPr>
              <a:t>Distinction between constitutional rights and statutory rights.</a:t>
            </a:r>
          </a:p>
          <a:p>
            <a:pPr marL="514350" indent="-285750">
              <a:buFont typeface="Arial" panose="020B0604020202020204" pitchFamily="34" charset="0"/>
              <a:buChar char="•"/>
            </a:pPr>
            <a:r>
              <a:rPr lang="en-US" sz="2000" dirty="0">
                <a:solidFill>
                  <a:srgbClr val="002060"/>
                </a:solidFill>
                <a:latin typeface="+mn-lt"/>
              </a:rPr>
              <a:t>The role of these claims in advancing climate justice and environmental protection.</a:t>
            </a:r>
          </a:p>
          <a:p>
            <a:pPr marL="0" indent="0" algn="just">
              <a:lnSpc>
                <a:spcPct val="80000"/>
              </a:lnSpc>
              <a:spcBef>
                <a:spcPts val="600"/>
              </a:spcBef>
              <a:spcAft>
                <a:spcPts val="600"/>
              </a:spcAft>
            </a:pPr>
            <a:endParaRPr lang="en-US" sz="2000" dirty="0">
              <a:solidFill>
                <a:srgbClr val="002060"/>
              </a:solidFill>
              <a:effectLst/>
              <a:latin typeface="+mn-lt"/>
              <a:ea typeface="Times New Roman" panose="02020603050405020304" pitchFamily="18" charset="0"/>
            </a:endParaRPr>
          </a:p>
          <a:p>
            <a:pPr marL="0" indent="0" algn="just">
              <a:lnSpc>
                <a:spcPct val="80000"/>
              </a:lnSpc>
              <a:spcBef>
                <a:spcPts val="600"/>
              </a:spcBef>
              <a:spcAft>
                <a:spcPts val="600"/>
              </a:spcAft>
              <a:buNone/>
            </a:pPr>
            <a:endParaRPr lang="en-US" sz="1900" b="0" i="0" dirty="0">
              <a:solidFill>
                <a:srgbClr val="1F1F1F"/>
              </a:solidFill>
              <a:effectLst/>
              <a:latin typeface="Arial" panose="020B0604020202020204" pitchFamily="34" charset="0"/>
              <a:cs typeface="Arial" panose="020B0604020202020204" pitchFamily="34" charset="0"/>
            </a:endParaRPr>
          </a:p>
        </p:txBody>
      </p:sp>
      <p:pic>
        <p:nvPicPr>
          <p:cNvPr id="6" name="Εικόνα 5">
            <a:extLst>
              <a:ext uri="{FF2B5EF4-FFF2-40B4-BE49-F238E27FC236}">
                <a16:creationId xmlns:a16="http://schemas.microsoft.com/office/drawing/2014/main" id="{50A126C4-8FE0-F2F1-08B9-79CF6875808D}"/>
              </a:ext>
            </a:extLst>
          </p:cNvPr>
          <p:cNvPicPr>
            <a:picLocks noChangeAspect="1"/>
          </p:cNvPicPr>
          <p:nvPr/>
        </p:nvPicPr>
        <p:blipFill rotWithShape="1">
          <a:blip r:embed="rId3"/>
          <a:srcRect l="31333" t="85035" r="16916" b="5476"/>
          <a:stretch/>
        </p:blipFill>
        <p:spPr>
          <a:xfrm>
            <a:off x="1120875" y="5894278"/>
            <a:ext cx="9950250" cy="957942"/>
          </a:xfrm>
          <a:prstGeom prst="rect">
            <a:avLst/>
          </a:prstGeom>
        </p:spPr>
      </p:pic>
      <p:sp>
        <p:nvSpPr>
          <p:cNvPr id="4" name="AutoShape 2" descr="Air Pollution More Dangerous Than ..."/>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 name="AutoShape 2" descr="Safety Signs, Symbols and Their ..."/>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 name="AutoShape 2" descr="Plastic Pollution on Ecosystem Services ..."/>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 name="AutoShape 2" descr="Human Lungs. Respiratory System ..."/>
          <p:cNvSpPr>
            <a:spLocks noChangeAspect="1" noChangeArrowheads="1"/>
          </p:cNvSpPr>
          <p:nvPr/>
        </p:nvSpPr>
        <p:spPr bwMode="auto">
          <a:xfrm>
            <a:off x="612775" y="312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0" name="Picture 9"/>
          <p:cNvPicPr>
            <a:picLocks noChangeAspect="1"/>
          </p:cNvPicPr>
          <p:nvPr/>
        </p:nvPicPr>
        <p:blipFill>
          <a:blip r:embed="rId4"/>
          <a:stretch>
            <a:fillRect/>
          </a:stretch>
        </p:blipFill>
        <p:spPr>
          <a:xfrm>
            <a:off x="7856084" y="2916646"/>
            <a:ext cx="2847975" cy="1609725"/>
          </a:xfrm>
          <a:prstGeom prst="rect">
            <a:avLst/>
          </a:prstGeom>
        </p:spPr>
      </p:pic>
    </p:spTree>
    <p:extLst>
      <p:ext uri="{BB962C8B-B14F-4D97-AF65-F5344CB8AC3E}">
        <p14:creationId xmlns:p14="http://schemas.microsoft.com/office/powerpoint/2010/main" val="98774364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156"/>
        <p:cNvGrpSpPr/>
        <p:nvPr/>
      </p:nvGrpSpPr>
      <p:grpSpPr>
        <a:xfrm>
          <a:off x="0" y="0"/>
          <a:ext cx="0" cy="0"/>
          <a:chOff x="0" y="0"/>
          <a:chExt cx="0" cy="0"/>
        </a:xfrm>
      </p:grpSpPr>
      <p:sp>
        <p:nvSpPr>
          <p:cNvPr id="157" name="Google Shape;157;p46"/>
          <p:cNvSpPr/>
          <p:nvPr/>
        </p:nvSpPr>
        <p:spPr>
          <a:xfrm>
            <a:off x="993058" y="379368"/>
            <a:ext cx="9488131" cy="461624"/>
          </a:xfrm>
          <a:prstGeom prst="rect">
            <a:avLst/>
          </a:prstGeom>
          <a:solidFill>
            <a:srgbClr val="003399"/>
          </a:solidFill>
          <a:ln>
            <a:noFill/>
          </a:ln>
        </p:spPr>
        <p:txBody>
          <a:bodyPr spcFirstLastPara="1" wrap="square" lIns="91425" tIns="45700" rIns="91425" bIns="45700" anchor="t" anchorCtr="0">
            <a:spAutoFit/>
          </a:bodyPr>
          <a:lstStyle/>
          <a:p>
            <a:pPr>
              <a:buClr>
                <a:srgbClr val="FFFFFF"/>
              </a:buClr>
              <a:buSzPts val="2800"/>
            </a:pPr>
            <a:r>
              <a:rPr lang="en-US" sz="2400" b="1" dirty="0">
                <a:solidFill>
                  <a:srgbClr val="FFFF00"/>
                </a:solidFill>
                <a:latin typeface="Arial" panose="020B0604020202020204" pitchFamily="34" charset="0"/>
                <a:cs typeface="Arial" panose="020B0604020202020204" pitchFamily="34" charset="0"/>
              </a:rPr>
              <a:t>3</a:t>
            </a:r>
            <a:r>
              <a:rPr lang="en-US" sz="2400" b="1" dirty="0" smtClean="0">
                <a:solidFill>
                  <a:srgbClr val="FFFF00"/>
                </a:solidFill>
                <a:latin typeface="Arial" panose="020B0604020202020204" pitchFamily="34" charset="0"/>
                <a:cs typeface="Arial" panose="020B0604020202020204" pitchFamily="34" charset="0"/>
              </a:rPr>
              <a:t>. </a:t>
            </a:r>
            <a:r>
              <a:rPr lang="en-US" sz="2400" b="1" dirty="0" smtClean="0">
                <a:solidFill>
                  <a:srgbClr val="FFFF00"/>
                </a:solidFill>
                <a:latin typeface="Arial" panose="020B0604020202020204" pitchFamily="34" charset="0"/>
                <a:cs typeface="Arial" panose="020B0604020202020204" pitchFamily="34" charset="0"/>
              </a:rPr>
              <a:t>TYPES OF CLAIMS AND LEGAL THEORIES</a:t>
            </a:r>
            <a:endParaRPr lang="en-US" sz="2400" b="1" dirty="0">
              <a:solidFill>
                <a:srgbClr val="FFFF00"/>
              </a:solidFill>
              <a:latin typeface="Arial" panose="020B0604020202020204" pitchFamily="34" charset="0"/>
              <a:cs typeface="Arial" panose="020B0604020202020204" pitchFamily="34" charset="0"/>
              <a:sym typeface="Century Gothic"/>
            </a:endParaRPr>
          </a:p>
        </p:txBody>
      </p:sp>
      <p:sp>
        <p:nvSpPr>
          <p:cNvPr id="2" name="Τίτλος 1">
            <a:extLst>
              <a:ext uri="{FF2B5EF4-FFF2-40B4-BE49-F238E27FC236}">
                <a16:creationId xmlns:a16="http://schemas.microsoft.com/office/drawing/2014/main" id="{0C3FFF94-3A35-03DF-16F5-D36007A58D3D}"/>
              </a:ext>
            </a:extLst>
          </p:cNvPr>
          <p:cNvSpPr>
            <a:spLocks noGrp="1"/>
          </p:cNvSpPr>
          <p:nvPr>
            <p:ph type="title"/>
          </p:nvPr>
        </p:nvSpPr>
        <p:spPr>
          <a:xfrm>
            <a:off x="993057" y="1143001"/>
            <a:ext cx="6062836" cy="806241"/>
          </a:xfrm>
          <a:ln>
            <a:solidFill>
              <a:schemeClr val="accent6">
                <a:lumMod val="60000"/>
                <a:lumOff val="40000"/>
              </a:schemeClr>
            </a:solidFill>
          </a:ln>
        </p:spPr>
        <p:style>
          <a:lnRef idx="2">
            <a:schemeClr val="accent2"/>
          </a:lnRef>
          <a:fillRef idx="1">
            <a:schemeClr val="lt1"/>
          </a:fillRef>
          <a:effectRef idx="0">
            <a:schemeClr val="accent2"/>
          </a:effectRef>
          <a:fontRef idx="minor">
            <a:schemeClr val="dk1"/>
          </a:fontRef>
        </p:style>
        <p:txBody>
          <a:bodyPr>
            <a:normAutofit/>
          </a:bodyPr>
          <a:lstStyle/>
          <a:p>
            <a:pPr algn="just"/>
            <a:r>
              <a:rPr lang="en-GB" sz="2400" b="1" dirty="0" smtClean="0">
                <a:solidFill>
                  <a:srgbClr val="002060"/>
                </a:solidFill>
                <a:latin typeface="Arial" panose="020B0604020202020204" pitchFamily="34" charset="0"/>
                <a:cs typeface="Arial" panose="020B0604020202020204" pitchFamily="34" charset="0"/>
              </a:rPr>
              <a:t>3.5. </a:t>
            </a:r>
            <a:r>
              <a:rPr lang="en-US" sz="2400" b="1" dirty="0" smtClean="0">
                <a:solidFill>
                  <a:srgbClr val="002060"/>
                </a:solidFill>
                <a:latin typeface="Arial" panose="020B0604020202020204" pitchFamily="34" charset="0"/>
                <a:cs typeface="Arial" panose="020B0604020202020204" pitchFamily="34" charset="0"/>
              </a:rPr>
              <a:t>Constitutional and Statutory Claims</a:t>
            </a:r>
            <a:endParaRPr lang="x-none" sz="2400" b="1" dirty="0">
              <a:solidFill>
                <a:srgbClr val="002060"/>
              </a:solidFill>
              <a:latin typeface="Arial" panose="020B0604020202020204" pitchFamily="34" charset="0"/>
              <a:cs typeface="Arial" panose="020B0604020202020204" pitchFamily="34" charset="0"/>
            </a:endParaRPr>
          </a:p>
        </p:txBody>
      </p:sp>
      <p:sp>
        <p:nvSpPr>
          <p:cNvPr id="3" name="Θέση κειμένου 2">
            <a:extLst>
              <a:ext uri="{FF2B5EF4-FFF2-40B4-BE49-F238E27FC236}">
                <a16:creationId xmlns:a16="http://schemas.microsoft.com/office/drawing/2014/main" id="{1F7B350A-9D1F-0464-C808-BCE2436CCF74}"/>
              </a:ext>
            </a:extLst>
          </p:cNvPr>
          <p:cNvSpPr>
            <a:spLocks noGrp="1"/>
          </p:cNvSpPr>
          <p:nvPr>
            <p:ph type="body" idx="1"/>
          </p:nvPr>
        </p:nvSpPr>
        <p:spPr>
          <a:xfrm>
            <a:off x="993057" y="2202266"/>
            <a:ext cx="6062836" cy="3038487"/>
          </a:xfrm>
          <a:ln>
            <a:solidFill>
              <a:schemeClr val="accent6">
                <a:lumMod val="60000"/>
                <a:lumOff val="40000"/>
              </a:schemeClr>
            </a:solidFill>
          </a:ln>
        </p:spPr>
        <p:style>
          <a:lnRef idx="2">
            <a:schemeClr val="accent2"/>
          </a:lnRef>
          <a:fillRef idx="1">
            <a:schemeClr val="lt1"/>
          </a:fillRef>
          <a:effectRef idx="0">
            <a:schemeClr val="accent2"/>
          </a:effectRef>
          <a:fontRef idx="minor">
            <a:schemeClr val="dk1"/>
          </a:fontRef>
        </p:style>
        <p:txBody>
          <a:bodyPr>
            <a:noAutofit/>
          </a:bodyPr>
          <a:lstStyle/>
          <a:p>
            <a:r>
              <a:rPr lang="en-US" sz="2000" b="1" dirty="0">
                <a:solidFill>
                  <a:srgbClr val="002060"/>
                </a:solidFill>
                <a:latin typeface="+mn-lt"/>
                <a:cs typeface="Arial" panose="020B0604020202020204" pitchFamily="34" charset="0"/>
              </a:rPr>
              <a:t>Constitutional Claims in Climate Litigation</a:t>
            </a:r>
          </a:p>
          <a:p>
            <a:pPr marL="514350" indent="-285750">
              <a:buFont typeface="Arial" panose="020B0604020202020204" pitchFamily="34" charset="0"/>
              <a:buChar char="•"/>
            </a:pPr>
            <a:r>
              <a:rPr lang="en-US" sz="2000" dirty="0">
                <a:solidFill>
                  <a:srgbClr val="002060"/>
                </a:solidFill>
                <a:latin typeface="+mn-lt"/>
                <a:cs typeface="Arial" panose="020B0604020202020204" pitchFamily="34" charset="0"/>
              </a:rPr>
              <a:t>Explanation of how constitutional claims are used to argue for government action on climate change.</a:t>
            </a:r>
          </a:p>
          <a:p>
            <a:pPr marL="514350" indent="-285750">
              <a:buFont typeface="Arial" panose="020B0604020202020204" pitchFamily="34" charset="0"/>
              <a:buChar char="•"/>
            </a:pPr>
            <a:r>
              <a:rPr lang="en-US" sz="2000" dirty="0">
                <a:solidFill>
                  <a:srgbClr val="002060"/>
                </a:solidFill>
                <a:latin typeface="+mn-lt"/>
                <a:cs typeface="Arial" panose="020B0604020202020204" pitchFamily="34" charset="0"/>
              </a:rPr>
              <a:t>Highlighting the role of constitutional rights to life, health, and a clean environment.</a:t>
            </a:r>
          </a:p>
          <a:p>
            <a:pPr marL="514350" indent="-285750">
              <a:buFont typeface="Arial" panose="020B0604020202020204" pitchFamily="34" charset="0"/>
              <a:buChar char="•"/>
            </a:pPr>
            <a:r>
              <a:rPr lang="en-US" sz="2000" dirty="0">
                <a:solidFill>
                  <a:srgbClr val="002060"/>
                </a:solidFill>
                <a:latin typeface="+mn-lt"/>
                <a:cs typeface="Arial" panose="020B0604020202020204" pitchFamily="34" charset="0"/>
              </a:rPr>
              <a:t>Examples of succes</a:t>
            </a:r>
            <a:r>
              <a:rPr lang="en-US" sz="2000" dirty="0">
                <a:solidFill>
                  <a:srgbClr val="002060"/>
                </a:solidFill>
                <a:latin typeface="+mn-lt"/>
              </a:rPr>
              <a:t>sful constitutional claims in various jurisdictions.</a:t>
            </a:r>
          </a:p>
          <a:p>
            <a:pPr marL="0" indent="0" algn="just">
              <a:lnSpc>
                <a:spcPct val="80000"/>
              </a:lnSpc>
              <a:spcBef>
                <a:spcPts val="600"/>
              </a:spcBef>
              <a:spcAft>
                <a:spcPts val="600"/>
              </a:spcAft>
            </a:pPr>
            <a:endParaRPr lang="en-US" sz="2000" dirty="0">
              <a:solidFill>
                <a:srgbClr val="002060"/>
              </a:solidFill>
              <a:effectLst/>
              <a:latin typeface="+mn-lt"/>
              <a:ea typeface="Times New Roman" panose="02020603050405020304" pitchFamily="18" charset="0"/>
            </a:endParaRPr>
          </a:p>
          <a:p>
            <a:pPr marL="0" indent="0" algn="just">
              <a:lnSpc>
                <a:spcPct val="80000"/>
              </a:lnSpc>
              <a:spcBef>
                <a:spcPts val="600"/>
              </a:spcBef>
              <a:spcAft>
                <a:spcPts val="600"/>
              </a:spcAft>
              <a:buNone/>
            </a:pPr>
            <a:endParaRPr lang="en-US" sz="2000" b="0" i="0" dirty="0">
              <a:solidFill>
                <a:srgbClr val="002060"/>
              </a:solidFill>
              <a:effectLst/>
              <a:latin typeface="+mn-lt"/>
              <a:cs typeface="Arial" panose="020B0604020202020204" pitchFamily="34" charset="0"/>
            </a:endParaRPr>
          </a:p>
        </p:txBody>
      </p:sp>
      <p:pic>
        <p:nvPicPr>
          <p:cNvPr id="6" name="Εικόνα 5">
            <a:extLst>
              <a:ext uri="{FF2B5EF4-FFF2-40B4-BE49-F238E27FC236}">
                <a16:creationId xmlns:a16="http://schemas.microsoft.com/office/drawing/2014/main" id="{50A126C4-8FE0-F2F1-08B9-79CF6875808D}"/>
              </a:ext>
            </a:extLst>
          </p:cNvPr>
          <p:cNvPicPr>
            <a:picLocks noChangeAspect="1"/>
          </p:cNvPicPr>
          <p:nvPr/>
        </p:nvPicPr>
        <p:blipFill rotWithShape="1">
          <a:blip r:embed="rId3"/>
          <a:srcRect l="31333" t="85035" r="16916" b="5476"/>
          <a:stretch/>
        </p:blipFill>
        <p:spPr>
          <a:xfrm>
            <a:off x="1120875" y="5894278"/>
            <a:ext cx="9950250" cy="957942"/>
          </a:xfrm>
          <a:prstGeom prst="rect">
            <a:avLst/>
          </a:prstGeom>
        </p:spPr>
      </p:pic>
      <p:sp>
        <p:nvSpPr>
          <p:cNvPr id="4" name="AutoShape 2" descr="Air Pollution More Dangerous Than ..."/>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 name="AutoShape 2" descr="Safety Signs, Symbols and Their ..."/>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 name="AutoShape 2" descr="Plastic Pollution on Ecosystem Services ..."/>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 name="AutoShape 2" descr="Human Lungs. Respiratory System ..."/>
          <p:cNvSpPr>
            <a:spLocks noChangeAspect="1" noChangeArrowheads="1"/>
          </p:cNvSpPr>
          <p:nvPr/>
        </p:nvSpPr>
        <p:spPr bwMode="auto">
          <a:xfrm>
            <a:off x="612775" y="312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9" name="Picture 8"/>
          <p:cNvPicPr>
            <a:picLocks noChangeAspect="1"/>
          </p:cNvPicPr>
          <p:nvPr/>
        </p:nvPicPr>
        <p:blipFill>
          <a:blip r:embed="rId4"/>
          <a:stretch>
            <a:fillRect/>
          </a:stretch>
        </p:blipFill>
        <p:spPr>
          <a:xfrm>
            <a:off x="8261576" y="2202266"/>
            <a:ext cx="2219613" cy="2619375"/>
          </a:xfrm>
          <a:prstGeom prst="rect">
            <a:avLst/>
          </a:prstGeom>
        </p:spPr>
      </p:pic>
    </p:spTree>
    <p:extLst>
      <p:ext uri="{BB962C8B-B14F-4D97-AF65-F5344CB8AC3E}">
        <p14:creationId xmlns:p14="http://schemas.microsoft.com/office/powerpoint/2010/main" val="352962292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156"/>
        <p:cNvGrpSpPr/>
        <p:nvPr/>
      </p:nvGrpSpPr>
      <p:grpSpPr>
        <a:xfrm>
          <a:off x="0" y="0"/>
          <a:ext cx="0" cy="0"/>
          <a:chOff x="0" y="0"/>
          <a:chExt cx="0" cy="0"/>
        </a:xfrm>
      </p:grpSpPr>
      <p:sp>
        <p:nvSpPr>
          <p:cNvPr id="157" name="Google Shape;157;p46"/>
          <p:cNvSpPr/>
          <p:nvPr/>
        </p:nvSpPr>
        <p:spPr>
          <a:xfrm>
            <a:off x="993058" y="379368"/>
            <a:ext cx="9488131" cy="461624"/>
          </a:xfrm>
          <a:prstGeom prst="rect">
            <a:avLst/>
          </a:prstGeom>
          <a:solidFill>
            <a:srgbClr val="003399"/>
          </a:solidFill>
          <a:ln>
            <a:noFill/>
          </a:ln>
        </p:spPr>
        <p:txBody>
          <a:bodyPr spcFirstLastPara="1" wrap="square" lIns="91425" tIns="45700" rIns="91425" bIns="45700" anchor="t" anchorCtr="0">
            <a:spAutoFit/>
          </a:bodyPr>
          <a:lstStyle/>
          <a:p>
            <a:pPr>
              <a:buClr>
                <a:srgbClr val="FFFFFF"/>
              </a:buClr>
              <a:buSzPts val="2800"/>
            </a:pPr>
            <a:r>
              <a:rPr lang="en-US" sz="2400" b="1" dirty="0">
                <a:solidFill>
                  <a:srgbClr val="FFFF00"/>
                </a:solidFill>
                <a:latin typeface="Arial" panose="020B0604020202020204" pitchFamily="34" charset="0"/>
                <a:cs typeface="Arial" panose="020B0604020202020204" pitchFamily="34" charset="0"/>
              </a:rPr>
              <a:t>3</a:t>
            </a:r>
            <a:r>
              <a:rPr lang="en-US" sz="2400" b="1" dirty="0" smtClean="0">
                <a:solidFill>
                  <a:srgbClr val="FFFF00"/>
                </a:solidFill>
                <a:latin typeface="Arial" panose="020B0604020202020204" pitchFamily="34" charset="0"/>
                <a:cs typeface="Arial" panose="020B0604020202020204" pitchFamily="34" charset="0"/>
              </a:rPr>
              <a:t>. </a:t>
            </a:r>
            <a:r>
              <a:rPr lang="en-US" sz="2400" b="1" dirty="0" smtClean="0">
                <a:solidFill>
                  <a:srgbClr val="FFFF00"/>
                </a:solidFill>
                <a:latin typeface="Arial" panose="020B0604020202020204" pitchFamily="34" charset="0"/>
                <a:cs typeface="Arial" panose="020B0604020202020204" pitchFamily="34" charset="0"/>
              </a:rPr>
              <a:t>TYPES OF CLAIMS AND LEGAL THEORIES</a:t>
            </a:r>
            <a:endParaRPr lang="en-US" sz="2400" b="1" dirty="0">
              <a:solidFill>
                <a:srgbClr val="FFFF00"/>
              </a:solidFill>
              <a:latin typeface="Arial" panose="020B0604020202020204" pitchFamily="34" charset="0"/>
              <a:cs typeface="Arial" panose="020B0604020202020204" pitchFamily="34" charset="0"/>
              <a:sym typeface="Century Gothic"/>
            </a:endParaRPr>
          </a:p>
        </p:txBody>
      </p:sp>
      <p:sp>
        <p:nvSpPr>
          <p:cNvPr id="2" name="Τίτλος 1">
            <a:extLst>
              <a:ext uri="{FF2B5EF4-FFF2-40B4-BE49-F238E27FC236}">
                <a16:creationId xmlns:a16="http://schemas.microsoft.com/office/drawing/2014/main" id="{0C3FFF94-3A35-03DF-16F5-D36007A58D3D}"/>
              </a:ext>
            </a:extLst>
          </p:cNvPr>
          <p:cNvSpPr>
            <a:spLocks noGrp="1"/>
          </p:cNvSpPr>
          <p:nvPr>
            <p:ph type="title"/>
          </p:nvPr>
        </p:nvSpPr>
        <p:spPr>
          <a:xfrm>
            <a:off x="993057" y="1143001"/>
            <a:ext cx="6062836" cy="806241"/>
          </a:xfrm>
          <a:ln>
            <a:solidFill>
              <a:schemeClr val="accent6">
                <a:lumMod val="60000"/>
                <a:lumOff val="40000"/>
              </a:schemeClr>
            </a:solidFill>
          </a:ln>
        </p:spPr>
        <p:style>
          <a:lnRef idx="2">
            <a:schemeClr val="accent2"/>
          </a:lnRef>
          <a:fillRef idx="1">
            <a:schemeClr val="lt1"/>
          </a:fillRef>
          <a:effectRef idx="0">
            <a:schemeClr val="accent2"/>
          </a:effectRef>
          <a:fontRef idx="minor">
            <a:schemeClr val="dk1"/>
          </a:fontRef>
        </p:style>
        <p:txBody>
          <a:bodyPr>
            <a:normAutofit/>
          </a:bodyPr>
          <a:lstStyle/>
          <a:p>
            <a:pPr algn="just"/>
            <a:r>
              <a:rPr lang="en-GB" sz="2400" b="1" dirty="0" smtClean="0">
                <a:solidFill>
                  <a:srgbClr val="002060"/>
                </a:solidFill>
                <a:latin typeface="Arial" panose="020B0604020202020204" pitchFamily="34" charset="0"/>
                <a:cs typeface="Arial" panose="020B0604020202020204" pitchFamily="34" charset="0"/>
              </a:rPr>
              <a:t>3.5. </a:t>
            </a:r>
            <a:r>
              <a:rPr lang="en-US" sz="2400" b="1" dirty="0" smtClean="0">
                <a:solidFill>
                  <a:srgbClr val="002060"/>
                </a:solidFill>
                <a:latin typeface="Arial" panose="020B0604020202020204" pitchFamily="34" charset="0"/>
                <a:cs typeface="Arial" panose="020B0604020202020204" pitchFamily="34" charset="0"/>
              </a:rPr>
              <a:t>Constitutional and Statutory Claims</a:t>
            </a:r>
            <a:endParaRPr lang="x-none" sz="2400" b="1" dirty="0">
              <a:solidFill>
                <a:srgbClr val="002060"/>
              </a:solidFill>
              <a:latin typeface="Arial" panose="020B0604020202020204" pitchFamily="34" charset="0"/>
              <a:cs typeface="Arial" panose="020B0604020202020204" pitchFamily="34" charset="0"/>
            </a:endParaRPr>
          </a:p>
        </p:txBody>
      </p:sp>
      <p:sp>
        <p:nvSpPr>
          <p:cNvPr id="3" name="Θέση κειμένου 2">
            <a:extLst>
              <a:ext uri="{FF2B5EF4-FFF2-40B4-BE49-F238E27FC236}">
                <a16:creationId xmlns:a16="http://schemas.microsoft.com/office/drawing/2014/main" id="{1F7B350A-9D1F-0464-C808-BCE2436CCF74}"/>
              </a:ext>
            </a:extLst>
          </p:cNvPr>
          <p:cNvSpPr>
            <a:spLocks noGrp="1"/>
          </p:cNvSpPr>
          <p:nvPr>
            <p:ph type="body" idx="1"/>
          </p:nvPr>
        </p:nvSpPr>
        <p:spPr>
          <a:xfrm>
            <a:off x="993057" y="2202266"/>
            <a:ext cx="6062836" cy="3038487"/>
          </a:xfrm>
          <a:ln>
            <a:solidFill>
              <a:schemeClr val="accent6">
                <a:lumMod val="60000"/>
                <a:lumOff val="40000"/>
              </a:schemeClr>
            </a:solidFill>
          </a:ln>
        </p:spPr>
        <p:style>
          <a:lnRef idx="2">
            <a:schemeClr val="accent2"/>
          </a:lnRef>
          <a:fillRef idx="1">
            <a:schemeClr val="lt1"/>
          </a:fillRef>
          <a:effectRef idx="0">
            <a:schemeClr val="accent2"/>
          </a:effectRef>
          <a:fontRef idx="minor">
            <a:schemeClr val="dk1"/>
          </a:fontRef>
        </p:style>
        <p:txBody>
          <a:bodyPr>
            <a:noAutofit/>
          </a:bodyPr>
          <a:lstStyle/>
          <a:p>
            <a:r>
              <a:rPr lang="en-US" sz="2000" b="1" dirty="0">
                <a:solidFill>
                  <a:srgbClr val="002060"/>
                </a:solidFill>
                <a:latin typeface="Arial" panose="020B0604020202020204" pitchFamily="34" charset="0"/>
                <a:cs typeface="Arial" panose="020B0604020202020204" pitchFamily="34" charset="0"/>
              </a:rPr>
              <a:t>Statutory Claims in Climate Litigation</a:t>
            </a:r>
          </a:p>
          <a:p>
            <a:pPr marL="514350" indent="-285750">
              <a:buFont typeface="Arial" panose="020B0604020202020204" pitchFamily="34" charset="0"/>
              <a:buChar char="•"/>
            </a:pPr>
            <a:r>
              <a:rPr lang="en-US" sz="2000" dirty="0">
                <a:solidFill>
                  <a:srgbClr val="002060"/>
                </a:solidFill>
                <a:latin typeface="Arial" panose="020B0604020202020204" pitchFamily="34" charset="0"/>
                <a:cs typeface="Arial" panose="020B0604020202020204" pitchFamily="34" charset="0"/>
              </a:rPr>
              <a:t>Overview of statutory claims based on specific environmental laws and regulations.</a:t>
            </a:r>
          </a:p>
          <a:p>
            <a:pPr marL="514350" indent="-285750">
              <a:buFont typeface="Arial" panose="020B0604020202020204" pitchFamily="34" charset="0"/>
              <a:buChar char="•"/>
            </a:pPr>
            <a:r>
              <a:rPr lang="en-US" sz="2000" dirty="0">
                <a:solidFill>
                  <a:srgbClr val="002060"/>
                </a:solidFill>
                <a:latin typeface="Arial" panose="020B0604020202020204" pitchFamily="34" charset="0"/>
                <a:cs typeface="Arial" panose="020B0604020202020204" pitchFamily="34" charset="0"/>
              </a:rPr>
              <a:t>The importance of statutory duties in regulating emissions and environmental protection.</a:t>
            </a:r>
          </a:p>
          <a:p>
            <a:pPr marL="514350" indent="-285750">
              <a:buFont typeface="Arial" panose="020B0604020202020204" pitchFamily="34" charset="0"/>
              <a:buChar char="•"/>
            </a:pPr>
            <a:r>
              <a:rPr lang="en-US" sz="2000" dirty="0">
                <a:solidFill>
                  <a:srgbClr val="002060"/>
                </a:solidFill>
                <a:latin typeface="Arial" panose="020B0604020202020204" pitchFamily="34" charset="0"/>
                <a:cs typeface="Arial" panose="020B0604020202020204" pitchFamily="34" charset="0"/>
              </a:rPr>
              <a:t>Case studies where statutory claims have led to significant environmental rulings.</a:t>
            </a:r>
          </a:p>
          <a:p>
            <a:pPr marL="0" indent="0" algn="just">
              <a:lnSpc>
                <a:spcPct val="80000"/>
              </a:lnSpc>
              <a:spcBef>
                <a:spcPts val="600"/>
              </a:spcBef>
              <a:spcAft>
                <a:spcPts val="600"/>
              </a:spcAft>
            </a:pPr>
            <a:endParaRPr lang="en-US" sz="2000" dirty="0">
              <a:solidFill>
                <a:srgbClr val="002060"/>
              </a:solidFill>
              <a:effectLst/>
              <a:latin typeface="+mn-lt"/>
              <a:ea typeface="Times New Roman" panose="02020603050405020304" pitchFamily="18" charset="0"/>
            </a:endParaRPr>
          </a:p>
          <a:p>
            <a:pPr marL="0" indent="0" algn="just">
              <a:lnSpc>
                <a:spcPct val="80000"/>
              </a:lnSpc>
              <a:spcBef>
                <a:spcPts val="600"/>
              </a:spcBef>
              <a:spcAft>
                <a:spcPts val="600"/>
              </a:spcAft>
              <a:buNone/>
            </a:pPr>
            <a:endParaRPr lang="en-US" sz="2000" b="0" i="0" dirty="0">
              <a:solidFill>
                <a:srgbClr val="002060"/>
              </a:solidFill>
              <a:effectLst/>
              <a:latin typeface="+mn-lt"/>
              <a:cs typeface="Arial" panose="020B0604020202020204" pitchFamily="34" charset="0"/>
            </a:endParaRPr>
          </a:p>
        </p:txBody>
      </p:sp>
      <p:pic>
        <p:nvPicPr>
          <p:cNvPr id="6" name="Εικόνα 5">
            <a:extLst>
              <a:ext uri="{FF2B5EF4-FFF2-40B4-BE49-F238E27FC236}">
                <a16:creationId xmlns:a16="http://schemas.microsoft.com/office/drawing/2014/main" id="{50A126C4-8FE0-F2F1-08B9-79CF6875808D}"/>
              </a:ext>
            </a:extLst>
          </p:cNvPr>
          <p:cNvPicPr>
            <a:picLocks noChangeAspect="1"/>
          </p:cNvPicPr>
          <p:nvPr/>
        </p:nvPicPr>
        <p:blipFill rotWithShape="1">
          <a:blip r:embed="rId3"/>
          <a:srcRect l="31333" t="85035" r="16916" b="5476"/>
          <a:stretch/>
        </p:blipFill>
        <p:spPr>
          <a:xfrm>
            <a:off x="1120875" y="5894278"/>
            <a:ext cx="9950250" cy="957942"/>
          </a:xfrm>
          <a:prstGeom prst="rect">
            <a:avLst/>
          </a:prstGeom>
        </p:spPr>
      </p:pic>
      <p:sp>
        <p:nvSpPr>
          <p:cNvPr id="4" name="AutoShape 2" descr="Air Pollution More Dangerous Than ..."/>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 name="AutoShape 2" descr="Safety Signs, Symbols and Their ..."/>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 name="AutoShape 2" descr="Plastic Pollution on Ecosystem Services ..."/>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 name="AutoShape 2" descr="Human Lungs. Respiratory System ..."/>
          <p:cNvSpPr>
            <a:spLocks noChangeAspect="1" noChangeArrowheads="1"/>
          </p:cNvSpPr>
          <p:nvPr/>
        </p:nvSpPr>
        <p:spPr bwMode="auto">
          <a:xfrm>
            <a:off x="612775" y="312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0" name="Picture 9"/>
          <p:cNvPicPr>
            <a:picLocks noChangeAspect="1"/>
          </p:cNvPicPr>
          <p:nvPr/>
        </p:nvPicPr>
        <p:blipFill>
          <a:blip r:embed="rId4"/>
          <a:stretch>
            <a:fillRect/>
          </a:stretch>
        </p:blipFill>
        <p:spPr>
          <a:xfrm>
            <a:off x="8023739" y="2438947"/>
            <a:ext cx="2457450" cy="1857375"/>
          </a:xfrm>
          <a:prstGeom prst="rect">
            <a:avLst/>
          </a:prstGeom>
        </p:spPr>
      </p:pic>
    </p:spTree>
    <p:extLst>
      <p:ext uri="{BB962C8B-B14F-4D97-AF65-F5344CB8AC3E}">
        <p14:creationId xmlns:p14="http://schemas.microsoft.com/office/powerpoint/2010/main" val="117980854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156"/>
        <p:cNvGrpSpPr/>
        <p:nvPr/>
      </p:nvGrpSpPr>
      <p:grpSpPr>
        <a:xfrm>
          <a:off x="0" y="0"/>
          <a:ext cx="0" cy="0"/>
          <a:chOff x="0" y="0"/>
          <a:chExt cx="0" cy="0"/>
        </a:xfrm>
      </p:grpSpPr>
      <p:sp>
        <p:nvSpPr>
          <p:cNvPr id="157" name="Google Shape;157;p46"/>
          <p:cNvSpPr/>
          <p:nvPr/>
        </p:nvSpPr>
        <p:spPr>
          <a:xfrm>
            <a:off x="993058" y="379368"/>
            <a:ext cx="9488131" cy="461624"/>
          </a:xfrm>
          <a:prstGeom prst="rect">
            <a:avLst/>
          </a:prstGeom>
          <a:solidFill>
            <a:srgbClr val="003399"/>
          </a:solidFill>
          <a:ln>
            <a:noFill/>
          </a:ln>
        </p:spPr>
        <p:txBody>
          <a:bodyPr spcFirstLastPara="1" wrap="square" lIns="91425" tIns="45700" rIns="91425" bIns="45700" anchor="t" anchorCtr="0">
            <a:spAutoFit/>
          </a:bodyPr>
          <a:lstStyle/>
          <a:p>
            <a:pPr>
              <a:buClr>
                <a:srgbClr val="FFFFFF"/>
              </a:buClr>
              <a:buSzPts val="2800"/>
            </a:pPr>
            <a:r>
              <a:rPr lang="en-US" sz="2400" b="1" dirty="0">
                <a:solidFill>
                  <a:srgbClr val="FFFF00"/>
                </a:solidFill>
                <a:latin typeface="Arial" panose="020B0604020202020204" pitchFamily="34" charset="0"/>
                <a:cs typeface="Arial" panose="020B0604020202020204" pitchFamily="34" charset="0"/>
              </a:rPr>
              <a:t>3</a:t>
            </a:r>
            <a:r>
              <a:rPr lang="en-US" sz="2400" b="1" dirty="0" smtClean="0">
                <a:solidFill>
                  <a:srgbClr val="FFFF00"/>
                </a:solidFill>
                <a:latin typeface="Arial" panose="020B0604020202020204" pitchFamily="34" charset="0"/>
                <a:cs typeface="Arial" panose="020B0604020202020204" pitchFamily="34" charset="0"/>
              </a:rPr>
              <a:t>. </a:t>
            </a:r>
            <a:r>
              <a:rPr lang="en-US" sz="2400" b="1" dirty="0" smtClean="0">
                <a:solidFill>
                  <a:srgbClr val="FFFF00"/>
                </a:solidFill>
                <a:latin typeface="Arial" panose="020B0604020202020204" pitchFamily="34" charset="0"/>
                <a:cs typeface="Arial" panose="020B0604020202020204" pitchFamily="34" charset="0"/>
              </a:rPr>
              <a:t>TYPES OF CLAIMS AND LEGAL THEORIES</a:t>
            </a:r>
            <a:endParaRPr lang="en-US" sz="2400" b="1" dirty="0">
              <a:solidFill>
                <a:srgbClr val="FFFF00"/>
              </a:solidFill>
              <a:latin typeface="Arial" panose="020B0604020202020204" pitchFamily="34" charset="0"/>
              <a:cs typeface="Arial" panose="020B0604020202020204" pitchFamily="34" charset="0"/>
              <a:sym typeface="Century Gothic"/>
            </a:endParaRPr>
          </a:p>
        </p:txBody>
      </p:sp>
      <p:sp>
        <p:nvSpPr>
          <p:cNvPr id="2" name="Τίτλος 1">
            <a:extLst>
              <a:ext uri="{FF2B5EF4-FFF2-40B4-BE49-F238E27FC236}">
                <a16:creationId xmlns:a16="http://schemas.microsoft.com/office/drawing/2014/main" id="{0C3FFF94-3A35-03DF-16F5-D36007A58D3D}"/>
              </a:ext>
            </a:extLst>
          </p:cNvPr>
          <p:cNvSpPr>
            <a:spLocks noGrp="1"/>
          </p:cNvSpPr>
          <p:nvPr>
            <p:ph type="title"/>
          </p:nvPr>
        </p:nvSpPr>
        <p:spPr>
          <a:xfrm>
            <a:off x="993057" y="1143001"/>
            <a:ext cx="6062836" cy="806241"/>
          </a:xfrm>
          <a:ln>
            <a:solidFill>
              <a:schemeClr val="accent6">
                <a:lumMod val="60000"/>
                <a:lumOff val="40000"/>
              </a:schemeClr>
            </a:solidFill>
          </a:ln>
        </p:spPr>
        <p:style>
          <a:lnRef idx="2">
            <a:schemeClr val="accent2"/>
          </a:lnRef>
          <a:fillRef idx="1">
            <a:schemeClr val="lt1"/>
          </a:fillRef>
          <a:effectRef idx="0">
            <a:schemeClr val="accent2"/>
          </a:effectRef>
          <a:fontRef idx="minor">
            <a:schemeClr val="dk1"/>
          </a:fontRef>
        </p:style>
        <p:txBody>
          <a:bodyPr>
            <a:normAutofit/>
          </a:bodyPr>
          <a:lstStyle/>
          <a:p>
            <a:pPr algn="just"/>
            <a:r>
              <a:rPr lang="en-GB" sz="2400" b="1" dirty="0" smtClean="0">
                <a:solidFill>
                  <a:srgbClr val="002060"/>
                </a:solidFill>
                <a:latin typeface="Arial" panose="020B0604020202020204" pitchFamily="34" charset="0"/>
                <a:cs typeface="Arial" panose="020B0604020202020204" pitchFamily="34" charset="0"/>
              </a:rPr>
              <a:t>3.5. </a:t>
            </a:r>
            <a:r>
              <a:rPr lang="en-US" sz="2400" b="1" dirty="0" smtClean="0">
                <a:solidFill>
                  <a:srgbClr val="002060"/>
                </a:solidFill>
                <a:latin typeface="Arial" panose="020B0604020202020204" pitchFamily="34" charset="0"/>
                <a:cs typeface="Arial" panose="020B0604020202020204" pitchFamily="34" charset="0"/>
              </a:rPr>
              <a:t>Constitutional and Statutory Claims</a:t>
            </a:r>
            <a:endParaRPr lang="x-none" sz="2400" b="1" dirty="0">
              <a:solidFill>
                <a:srgbClr val="002060"/>
              </a:solidFill>
              <a:latin typeface="Arial" panose="020B0604020202020204" pitchFamily="34" charset="0"/>
              <a:cs typeface="Arial" panose="020B0604020202020204" pitchFamily="34" charset="0"/>
            </a:endParaRPr>
          </a:p>
        </p:txBody>
      </p:sp>
      <p:sp>
        <p:nvSpPr>
          <p:cNvPr id="3" name="Θέση κειμένου 2">
            <a:extLst>
              <a:ext uri="{FF2B5EF4-FFF2-40B4-BE49-F238E27FC236}">
                <a16:creationId xmlns:a16="http://schemas.microsoft.com/office/drawing/2014/main" id="{1F7B350A-9D1F-0464-C808-BCE2436CCF74}"/>
              </a:ext>
            </a:extLst>
          </p:cNvPr>
          <p:cNvSpPr>
            <a:spLocks noGrp="1"/>
          </p:cNvSpPr>
          <p:nvPr>
            <p:ph type="body" idx="1"/>
          </p:nvPr>
        </p:nvSpPr>
        <p:spPr>
          <a:xfrm>
            <a:off x="993057" y="2202266"/>
            <a:ext cx="6062836" cy="3038487"/>
          </a:xfrm>
          <a:ln>
            <a:solidFill>
              <a:schemeClr val="accent6">
                <a:lumMod val="60000"/>
                <a:lumOff val="40000"/>
              </a:schemeClr>
            </a:solidFill>
          </a:ln>
        </p:spPr>
        <p:style>
          <a:lnRef idx="2">
            <a:schemeClr val="accent2"/>
          </a:lnRef>
          <a:fillRef idx="1">
            <a:schemeClr val="lt1"/>
          </a:fillRef>
          <a:effectRef idx="0">
            <a:schemeClr val="accent2"/>
          </a:effectRef>
          <a:fontRef idx="minor">
            <a:schemeClr val="dk1"/>
          </a:fontRef>
        </p:style>
        <p:txBody>
          <a:bodyPr>
            <a:noAutofit/>
          </a:bodyPr>
          <a:lstStyle/>
          <a:p>
            <a:r>
              <a:rPr lang="en-US" sz="1800" b="1" dirty="0">
                <a:solidFill>
                  <a:srgbClr val="002060"/>
                </a:solidFill>
                <a:latin typeface="Arial" panose="020B0604020202020204" pitchFamily="34" charset="0"/>
                <a:cs typeface="Arial" panose="020B0604020202020204" pitchFamily="34" charset="0"/>
              </a:rPr>
              <a:t>The Public Trust Doctrine</a:t>
            </a:r>
          </a:p>
          <a:p>
            <a:pPr marL="514350" indent="-285750">
              <a:buFont typeface="Arial" panose="020B0604020202020204" pitchFamily="34" charset="0"/>
              <a:buChar char="•"/>
            </a:pPr>
            <a:r>
              <a:rPr lang="en-US" sz="1800" dirty="0">
                <a:solidFill>
                  <a:srgbClr val="002060"/>
                </a:solidFill>
                <a:latin typeface="Arial" panose="020B0604020202020204" pitchFamily="34" charset="0"/>
                <a:cs typeface="Arial" panose="020B0604020202020204" pitchFamily="34" charset="0"/>
              </a:rPr>
              <a:t>Explanation of the public trust doctrine as a foundation for constitutional and statutory claims.</a:t>
            </a:r>
          </a:p>
          <a:p>
            <a:pPr marL="514350" indent="-285750">
              <a:buFont typeface="Arial" panose="020B0604020202020204" pitchFamily="34" charset="0"/>
              <a:buChar char="•"/>
            </a:pPr>
            <a:r>
              <a:rPr lang="en-US" sz="1800" dirty="0">
                <a:solidFill>
                  <a:srgbClr val="002060"/>
                </a:solidFill>
                <a:latin typeface="Arial" panose="020B0604020202020204" pitchFamily="34" charset="0"/>
                <a:cs typeface="Arial" panose="020B0604020202020204" pitchFamily="34" charset="0"/>
              </a:rPr>
              <a:t>Its use in protecting communal resources like air, water, and land for public use.</a:t>
            </a:r>
          </a:p>
          <a:p>
            <a:pPr marL="514350" indent="-285750">
              <a:buFont typeface="Arial" panose="020B0604020202020204" pitchFamily="34" charset="0"/>
              <a:buChar char="•"/>
            </a:pPr>
            <a:r>
              <a:rPr lang="en-US" sz="1800" dirty="0">
                <a:solidFill>
                  <a:srgbClr val="002060"/>
                </a:solidFill>
                <a:latin typeface="Arial" panose="020B0604020202020204" pitchFamily="34" charset="0"/>
                <a:cs typeface="Arial" panose="020B0604020202020204" pitchFamily="34" charset="0"/>
              </a:rPr>
              <a:t>Notable cases where the public trust doctrine has been invoked in climate litigation.</a:t>
            </a:r>
          </a:p>
          <a:p>
            <a:pPr marL="0" indent="0" algn="just">
              <a:lnSpc>
                <a:spcPct val="80000"/>
              </a:lnSpc>
              <a:spcBef>
                <a:spcPts val="600"/>
              </a:spcBef>
              <a:spcAft>
                <a:spcPts val="600"/>
              </a:spcAft>
            </a:pPr>
            <a:endParaRPr lang="en-US" sz="2000" dirty="0">
              <a:solidFill>
                <a:srgbClr val="002060"/>
              </a:solidFill>
              <a:effectLst/>
              <a:latin typeface="+mn-lt"/>
              <a:ea typeface="Times New Roman" panose="02020603050405020304" pitchFamily="18" charset="0"/>
            </a:endParaRPr>
          </a:p>
          <a:p>
            <a:pPr marL="0" indent="0" algn="just">
              <a:lnSpc>
                <a:spcPct val="80000"/>
              </a:lnSpc>
              <a:spcBef>
                <a:spcPts val="600"/>
              </a:spcBef>
              <a:spcAft>
                <a:spcPts val="600"/>
              </a:spcAft>
              <a:buNone/>
            </a:pPr>
            <a:endParaRPr lang="en-US" sz="2000" b="0" i="0" dirty="0">
              <a:solidFill>
                <a:srgbClr val="002060"/>
              </a:solidFill>
              <a:effectLst/>
              <a:latin typeface="+mn-lt"/>
              <a:cs typeface="Arial" panose="020B0604020202020204" pitchFamily="34" charset="0"/>
            </a:endParaRPr>
          </a:p>
        </p:txBody>
      </p:sp>
      <p:pic>
        <p:nvPicPr>
          <p:cNvPr id="6" name="Εικόνα 5">
            <a:extLst>
              <a:ext uri="{FF2B5EF4-FFF2-40B4-BE49-F238E27FC236}">
                <a16:creationId xmlns:a16="http://schemas.microsoft.com/office/drawing/2014/main" id="{50A126C4-8FE0-F2F1-08B9-79CF6875808D}"/>
              </a:ext>
            </a:extLst>
          </p:cNvPr>
          <p:cNvPicPr>
            <a:picLocks noChangeAspect="1"/>
          </p:cNvPicPr>
          <p:nvPr/>
        </p:nvPicPr>
        <p:blipFill rotWithShape="1">
          <a:blip r:embed="rId3"/>
          <a:srcRect l="31333" t="85035" r="16916" b="5476"/>
          <a:stretch/>
        </p:blipFill>
        <p:spPr>
          <a:xfrm>
            <a:off x="1120875" y="5894278"/>
            <a:ext cx="9950250" cy="957942"/>
          </a:xfrm>
          <a:prstGeom prst="rect">
            <a:avLst/>
          </a:prstGeom>
        </p:spPr>
      </p:pic>
      <p:sp>
        <p:nvSpPr>
          <p:cNvPr id="4" name="AutoShape 2" descr="Air Pollution More Dangerous Than ..."/>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 name="AutoShape 2" descr="Safety Signs, Symbols and Their ..."/>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 name="AutoShape 2" descr="Plastic Pollution on Ecosystem Services ..."/>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 name="AutoShape 2" descr="Human Lungs. Respiratory System ..."/>
          <p:cNvSpPr>
            <a:spLocks noChangeAspect="1" noChangeArrowheads="1"/>
          </p:cNvSpPr>
          <p:nvPr/>
        </p:nvSpPr>
        <p:spPr bwMode="auto">
          <a:xfrm>
            <a:off x="612775" y="312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9" name="Picture 8"/>
          <p:cNvPicPr>
            <a:picLocks noChangeAspect="1"/>
          </p:cNvPicPr>
          <p:nvPr/>
        </p:nvPicPr>
        <p:blipFill>
          <a:blip r:embed="rId4"/>
          <a:stretch>
            <a:fillRect/>
          </a:stretch>
        </p:blipFill>
        <p:spPr>
          <a:xfrm>
            <a:off x="7861814" y="2671762"/>
            <a:ext cx="2619375" cy="1743075"/>
          </a:xfrm>
          <a:prstGeom prst="rect">
            <a:avLst/>
          </a:prstGeom>
        </p:spPr>
      </p:pic>
    </p:spTree>
    <p:extLst>
      <p:ext uri="{BB962C8B-B14F-4D97-AF65-F5344CB8AC3E}">
        <p14:creationId xmlns:p14="http://schemas.microsoft.com/office/powerpoint/2010/main" val="77832832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56"/>
        <p:cNvGrpSpPr/>
        <p:nvPr/>
      </p:nvGrpSpPr>
      <p:grpSpPr>
        <a:xfrm>
          <a:off x="0" y="0"/>
          <a:ext cx="0" cy="0"/>
          <a:chOff x="0" y="0"/>
          <a:chExt cx="0" cy="0"/>
        </a:xfrm>
      </p:grpSpPr>
      <p:sp>
        <p:nvSpPr>
          <p:cNvPr id="157" name="Google Shape;157;p46"/>
          <p:cNvSpPr/>
          <p:nvPr/>
        </p:nvSpPr>
        <p:spPr>
          <a:xfrm>
            <a:off x="993058" y="379368"/>
            <a:ext cx="9488131" cy="461624"/>
          </a:xfrm>
          <a:prstGeom prst="rect">
            <a:avLst/>
          </a:prstGeom>
          <a:solidFill>
            <a:srgbClr val="003399"/>
          </a:solidFill>
          <a:ln>
            <a:noFill/>
          </a:ln>
        </p:spPr>
        <p:txBody>
          <a:bodyPr spcFirstLastPara="1" wrap="square" lIns="91425" tIns="45700" rIns="91425" bIns="45700" anchor="t" anchorCtr="0">
            <a:spAutoFit/>
          </a:bodyPr>
          <a:lstStyle/>
          <a:p>
            <a:pPr>
              <a:buClr>
                <a:srgbClr val="FFFFFF"/>
              </a:buClr>
              <a:buSzPts val="2800"/>
            </a:pPr>
            <a:r>
              <a:rPr lang="en-US" sz="2400" b="1" dirty="0">
                <a:solidFill>
                  <a:srgbClr val="FFFF00"/>
                </a:solidFill>
                <a:latin typeface="Arial" panose="020B0604020202020204" pitchFamily="34" charset="0"/>
                <a:cs typeface="Arial" panose="020B0604020202020204" pitchFamily="34" charset="0"/>
              </a:rPr>
              <a:t>3</a:t>
            </a:r>
            <a:r>
              <a:rPr lang="en-US" sz="2400" b="1" dirty="0" smtClean="0">
                <a:solidFill>
                  <a:srgbClr val="FFFF00"/>
                </a:solidFill>
                <a:latin typeface="Arial" panose="020B0604020202020204" pitchFamily="34" charset="0"/>
                <a:cs typeface="Arial" panose="020B0604020202020204" pitchFamily="34" charset="0"/>
              </a:rPr>
              <a:t>. </a:t>
            </a:r>
            <a:r>
              <a:rPr lang="en-US" sz="2400" b="1" dirty="0" smtClean="0">
                <a:solidFill>
                  <a:srgbClr val="FFFF00"/>
                </a:solidFill>
                <a:latin typeface="Arial" panose="020B0604020202020204" pitchFamily="34" charset="0"/>
                <a:cs typeface="Arial" panose="020B0604020202020204" pitchFamily="34" charset="0"/>
              </a:rPr>
              <a:t>TYPES OF CLAIMS AND LEGAL THEORIES</a:t>
            </a:r>
            <a:endParaRPr lang="en-US" sz="2400" b="1" dirty="0">
              <a:solidFill>
                <a:srgbClr val="FFFF00"/>
              </a:solidFill>
              <a:latin typeface="Arial" panose="020B0604020202020204" pitchFamily="34" charset="0"/>
              <a:cs typeface="Arial" panose="020B0604020202020204" pitchFamily="34" charset="0"/>
              <a:sym typeface="Century Gothic"/>
            </a:endParaRPr>
          </a:p>
        </p:txBody>
      </p:sp>
      <p:sp>
        <p:nvSpPr>
          <p:cNvPr id="2" name="Τίτλος 1">
            <a:extLst>
              <a:ext uri="{FF2B5EF4-FFF2-40B4-BE49-F238E27FC236}">
                <a16:creationId xmlns:a16="http://schemas.microsoft.com/office/drawing/2014/main" id="{0C3FFF94-3A35-03DF-16F5-D36007A58D3D}"/>
              </a:ext>
            </a:extLst>
          </p:cNvPr>
          <p:cNvSpPr>
            <a:spLocks noGrp="1"/>
          </p:cNvSpPr>
          <p:nvPr>
            <p:ph type="title"/>
          </p:nvPr>
        </p:nvSpPr>
        <p:spPr>
          <a:xfrm>
            <a:off x="993057" y="1143001"/>
            <a:ext cx="6062836" cy="806241"/>
          </a:xfrm>
          <a:ln>
            <a:solidFill>
              <a:schemeClr val="accent6">
                <a:lumMod val="60000"/>
                <a:lumOff val="40000"/>
              </a:schemeClr>
            </a:solidFill>
          </a:ln>
        </p:spPr>
        <p:style>
          <a:lnRef idx="2">
            <a:schemeClr val="accent2"/>
          </a:lnRef>
          <a:fillRef idx="1">
            <a:schemeClr val="lt1"/>
          </a:fillRef>
          <a:effectRef idx="0">
            <a:schemeClr val="accent2"/>
          </a:effectRef>
          <a:fontRef idx="minor">
            <a:schemeClr val="dk1"/>
          </a:fontRef>
        </p:style>
        <p:txBody>
          <a:bodyPr>
            <a:normAutofit/>
          </a:bodyPr>
          <a:lstStyle/>
          <a:p>
            <a:pPr algn="just"/>
            <a:r>
              <a:rPr lang="en-GB" sz="2400" b="1" dirty="0" smtClean="0">
                <a:solidFill>
                  <a:srgbClr val="0000CC"/>
                </a:solidFill>
                <a:latin typeface="Arial" panose="020B0604020202020204" pitchFamily="34" charset="0"/>
                <a:cs typeface="Arial" panose="020B0604020202020204" pitchFamily="34" charset="0"/>
              </a:rPr>
              <a:t>3.1. </a:t>
            </a:r>
            <a:r>
              <a:rPr lang="en-US" sz="2400" b="1" dirty="0" smtClean="0">
                <a:solidFill>
                  <a:srgbClr val="0000CC"/>
                </a:solidFill>
                <a:latin typeface="Arial" panose="020B0604020202020204" pitchFamily="34" charset="0"/>
                <a:cs typeface="Arial" panose="020B0604020202020204" pitchFamily="34" charset="0"/>
              </a:rPr>
              <a:t>Tort-based Claims</a:t>
            </a:r>
            <a:endParaRPr lang="x-none" sz="2400" b="1" dirty="0">
              <a:solidFill>
                <a:srgbClr val="0000CC"/>
              </a:solidFill>
              <a:latin typeface="Arial" panose="020B0604020202020204" pitchFamily="34" charset="0"/>
              <a:cs typeface="Arial" panose="020B0604020202020204" pitchFamily="34" charset="0"/>
            </a:endParaRPr>
          </a:p>
        </p:txBody>
      </p:sp>
      <p:sp>
        <p:nvSpPr>
          <p:cNvPr id="3" name="Θέση κειμένου 2">
            <a:extLst>
              <a:ext uri="{FF2B5EF4-FFF2-40B4-BE49-F238E27FC236}">
                <a16:creationId xmlns:a16="http://schemas.microsoft.com/office/drawing/2014/main" id="{1F7B350A-9D1F-0464-C808-BCE2436CCF74}"/>
              </a:ext>
            </a:extLst>
          </p:cNvPr>
          <p:cNvSpPr>
            <a:spLocks noGrp="1"/>
          </p:cNvSpPr>
          <p:nvPr>
            <p:ph type="body" idx="1"/>
          </p:nvPr>
        </p:nvSpPr>
        <p:spPr>
          <a:xfrm>
            <a:off x="993057" y="2251251"/>
            <a:ext cx="6062836" cy="3038487"/>
          </a:xfrm>
          <a:ln>
            <a:solidFill>
              <a:schemeClr val="accent6">
                <a:lumMod val="60000"/>
                <a:lumOff val="40000"/>
              </a:schemeClr>
            </a:solidFill>
          </a:ln>
        </p:spPr>
        <p:style>
          <a:lnRef idx="2">
            <a:schemeClr val="accent2"/>
          </a:lnRef>
          <a:fillRef idx="1">
            <a:schemeClr val="lt1"/>
          </a:fillRef>
          <a:effectRef idx="0">
            <a:schemeClr val="accent2"/>
          </a:effectRef>
          <a:fontRef idx="minor">
            <a:schemeClr val="dk1"/>
          </a:fontRef>
        </p:style>
        <p:txBody>
          <a:bodyPr>
            <a:noAutofit/>
          </a:bodyPr>
          <a:lstStyle/>
          <a:p>
            <a:r>
              <a:rPr lang="en-US" sz="1800" b="1" dirty="0">
                <a:solidFill>
                  <a:srgbClr val="002060"/>
                </a:solidFill>
              </a:rPr>
              <a:t>Negligence Claims</a:t>
            </a:r>
          </a:p>
          <a:p>
            <a:pPr marL="514350" indent="-285750">
              <a:buFont typeface="Arial" panose="020B0604020202020204" pitchFamily="34" charset="0"/>
              <a:buChar char="•"/>
            </a:pPr>
            <a:r>
              <a:rPr lang="en-US" sz="1800" dirty="0">
                <a:solidFill>
                  <a:srgbClr val="002060"/>
                </a:solidFill>
              </a:rPr>
              <a:t>Explanation of negligence claims in the context of climate change.</a:t>
            </a:r>
          </a:p>
          <a:p>
            <a:pPr marL="514350" indent="-285750">
              <a:buFont typeface="Arial" panose="020B0604020202020204" pitchFamily="34" charset="0"/>
              <a:buChar char="•"/>
            </a:pPr>
            <a:r>
              <a:rPr lang="en-US" sz="1800" dirty="0">
                <a:solidFill>
                  <a:srgbClr val="002060"/>
                </a:solidFill>
              </a:rPr>
              <a:t>The requirement to prove a duty of care owed by the defendant to the plaintiff.</a:t>
            </a:r>
          </a:p>
          <a:p>
            <a:pPr marL="514350" indent="-285750">
              <a:buFont typeface="Arial" panose="020B0604020202020204" pitchFamily="34" charset="0"/>
              <a:buChar char="•"/>
            </a:pPr>
            <a:r>
              <a:rPr lang="en-US" sz="1800" dirty="0">
                <a:solidFill>
                  <a:srgbClr val="002060"/>
                </a:solidFill>
              </a:rPr>
              <a:t>Challenges in establishing breach and causation related to climate harm.</a:t>
            </a:r>
          </a:p>
          <a:p>
            <a:pPr marL="514350" indent="-285750">
              <a:buFont typeface="Arial" panose="020B0604020202020204" pitchFamily="34" charset="0"/>
              <a:buChar char="•"/>
            </a:pPr>
            <a:r>
              <a:rPr lang="en-US" sz="1800" dirty="0">
                <a:solidFill>
                  <a:srgbClr val="002060"/>
                </a:solidFill>
              </a:rPr>
              <a:t>Notable cases where negligence claims have been made against major polluters.</a:t>
            </a:r>
          </a:p>
          <a:p>
            <a:pPr marL="0" indent="0" algn="just">
              <a:lnSpc>
                <a:spcPct val="80000"/>
              </a:lnSpc>
              <a:spcBef>
                <a:spcPts val="600"/>
              </a:spcBef>
              <a:spcAft>
                <a:spcPts val="600"/>
              </a:spcAft>
            </a:pPr>
            <a:endParaRPr lang="en-US" sz="1800" dirty="0">
              <a:effectLst/>
              <a:latin typeface="Times New Roman" panose="02020603050405020304" pitchFamily="18" charset="0"/>
              <a:ea typeface="Times New Roman" panose="02020603050405020304" pitchFamily="18" charset="0"/>
            </a:endParaRPr>
          </a:p>
          <a:p>
            <a:pPr marL="0" indent="0" algn="just">
              <a:lnSpc>
                <a:spcPct val="80000"/>
              </a:lnSpc>
              <a:spcBef>
                <a:spcPts val="600"/>
              </a:spcBef>
              <a:spcAft>
                <a:spcPts val="600"/>
              </a:spcAft>
            </a:pPr>
            <a:endParaRPr lang="en-US" sz="1800" dirty="0">
              <a:effectLst/>
              <a:latin typeface="Times New Roman" panose="02020603050405020304" pitchFamily="18" charset="0"/>
              <a:ea typeface="Times New Roman" panose="02020603050405020304" pitchFamily="18" charset="0"/>
            </a:endParaRPr>
          </a:p>
          <a:p>
            <a:pPr marL="0" indent="0" algn="just">
              <a:lnSpc>
                <a:spcPct val="80000"/>
              </a:lnSpc>
              <a:spcBef>
                <a:spcPts val="600"/>
              </a:spcBef>
              <a:spcAft>
                <a:spcPts val="600"/>
              </a:spcAft>
              <a:buNone/>
            </a:pPr>
            <a:endParaRPr lang="en-US" sz="1900" b="0" i="0" dirty="0">
              <a:solidFill>
                <a:srgbClr val="1F1F1F"/>
              </a:solidFill>
              <a:effectLst/>
              <a:latin typeface="Arial" panose="020B0604020202020204" pitchFamily="34" charset="0"/>
              <a:cs typeface="Arial" panose="020B0604020202020204" pitchFamily="34" charset="0"/>
            </a:endParaRPr>
          </a:p>
        </p:txBody>
      </p:sp>
      <p:pic>
        <p:nvPicPr>
          <p:cNvPr id="6" name="Εικόνα 5">
            <a:extLst>
              <a:ext uri="{FF2B5EF4-FFF2-40B4-BE49-F238E27FC236}">
                <a16:creationId xmlns:a16="http://schemas.microsoft.com/office/drawing/2014/main" id="{50A126C4-8FE0-F2F1-08B9-79CF6875808D}"/>
              </a:ext>
            </a:extLst>
          </p:cNvPr>
          <p:cNvPicPr>
            <a:picLocks noChangeAspect="1"/>
          </p:cNvPicPr>
          <p:nvPr/>
        </p:nvPicPr>
        <p:blipFill rotWithShape="1">
          <a:blip r:embed="rId3"/>
          <a:srcRect l="31333" t="85035" r="16916" b="5476"/>
          <a:stretch/>
        </p:blipFill>
        <p:spPr>
          <a:xfrm>
            <a:off x="1120875" y="5894278"/>
            <a:ext cx="9950250" cy="957942"/>
          </a:xfrm>
          <a:prstGeom prst="rect">
            <a:avLst/>
          </a:prstGeom>
        </p:spPr>
      </p:pic>
      <p:pic>
        <p:nvPicPr>
          <p:cNvPr id="5" name="Picture 4"/>
          <p:cNvPicPr>
            <a:picLocks noChangeAspect="1"/>
          </p:cNvPicPr>
          <p:nvPr/>
        </p:nvPicPr>
        <p:blipFill>
          <a:blip r:embed="rId4"/>
          <a:stretch>
            <a:fillRect/>
          </a:stretch>
        </p:blipFill>
        <p:spPr>
          <a:xfrm>
            <a:off x="8074479" y="2671629"/>
            <a:ext cx="2705100" cy="1685925"/>
          </a:xfrm>
          <a:prstGeom prst="rect">
            <a:avLst/>
          </a:prstGeom>
        </p:spPr>
      </p:pic>
    </p:spTree>
    <p:extLst>
      <p:ext uri="{BB962C8B-B14F-4D97-AF65-F5344CB8AC3E}">
        <p14:creationId xmlns:p14="http://schemas.microsoft.com/office/powerpoint/2010/main" val="412019762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56"/>
        <p:cNvGrpSpPr/>
        <p:nvPr/>
      </p:nvGrpSpPr>
      <p:grpSpPr>
        <a:xfrm>
          <a:off x="0" y="0"/>
          <a:ext cx="0" cy="0"/>
          <a:chOff x="0" y="0"/>
          <a:chExt cx="0" cy="0"/>
        </a:xfrm>
      </p:grpSpPr>
      <p:sp>
        <p:nvSpPr>
          <p:cNvPr id="157" name="Google Shape;157;p46"/>
          <p:cNvSpPr/>
          <p:nvPr/>
        </p:nvSpPr>
        <p:spPr>
          <a:xfrm>
            <a:off x="993058" y="379368"/>
            <a:ext cx="9488131" cy="461624"/>
          </a:xfrm>
          <a:prstGeom prst="rect">
            <a:avLst/>
          </a:prstGeom>
          <a:solidFill>
            <a:srgbClr val="003399"/>
          </a:solidFill>
          <a:ln>
            <a:noFill/>
          </a:ln>
        </p:spPr>
        <p:txBody>
          <a:bodyPr spcFirstLastPara="1" wrap="square" lIns="91425" tIns="45700" rIns="91425" bIns="45700" anchor="t" anchorCtr="0">
            <a:spAutoFit/>
          </a:bodyPr>
          <a:lstStyle/>
          <a:p>
            <a:pPr>
              <a:buClr>
                <a:srgbClr val="FFFFFF"/>
              </a:buClr>
              <a:buSzPts val="2800"/>
            </a:pPr>
            <a:r>
              <a:rPr lang="en-US" sz="2400" b="1" dirty="0">
                <a:solidFill>
                  <a:srgbClr val="FFFF00"/>
                </a:solidFill>
                <a:latin typeface="Arial" panose="020B0604020202020204" pitchFamily="34" charset="0"/>
                <a:cs typeface="Arial" panose="020B0604020202020204" pitchFamily="34" charset="0"/>
              </a:rPr>
              <a:t>3</a:t>
            </a:r>
            <a:r>
              <a:rPr lang="en-US" sz="2400" b="1" dirty="0" smtClean="0">
                <a:solidFill>
                  <a:srgbClr val="FFFF00"/>
                </a:solidFill>
                <a:latin typeface="Arial" panose="020B0604020202020204" pitchFamily="34" charset="0"/>
                <a:cs typeface="Arial" panose="020B0604020202020204" pitchFamily="34" charset="0"/>
              </a:rPr>
              <a:t>. </a:t>
            </a:r>
            <a:r>
              <a:rPr lang="en-US" sz="2400" b="1" dirty="0" smtClean="0">
                <a:solidFill>
                  <a:srgbClr val="FFFF00"/>
                </a:solidFill>
                <a:latin typeface="Arial" panose="020B0604020202020204" pitchFamily="34" charset="0"/>
                <a:cs typeface="Arial" panose="020B0604020202020204" pitchFamily="34" charset="0"/>
              </a:rPr>
              <a:t>TYPES OF CLAIMS AND LEGAL THEORIES</a:t>
            </a:r>
            <a:endParaRPr lang="en-US" sz="2400" b="1" dirty="0">
              <a:solidFill>
                <a:srgbClr val="FFFF00"/>
              </a:solidFill>
              <a:latin typeface="Arial" panose="020B0604020202020204" pitchFamily="34" charset="0"/>
              <a:cs typeface="Arial" panose="020B0604020202020204" pitchFamily="34" charset="0"/>
              <a:sym typeface="Century Gothic"/>
            </a:endParaRPr>
          </a:p>
        </p:txBody>
      </p:sp>
      <p:sp>
        <p:nvSpPr>
          <p:cNvPr id="2" name="Τίτλος 1">
            <a:extLst>
              <a:ext uri="{FF2B5EF4-FFF2-40B4-BE49-F238E27FC236}">
                <a16:creationId xmlns:a16="http://schemas.microsoft.com/office/drawing/2014/main" id="{0C3FFF94-3A35-03DF-16F5-D36007A58D3D}"/>
              </a:ext>
            </a:extLst>
          </p:cNvPr>
          <p:cNvSpPr>
            <a:spLocks noGrp="1"/>
          </p:cNvSpPr>
          <p:nvPr>
            <p:ph type="title"/>
          </p:nvPr>
        </p:nvSpPr>
        <p:spPr>
          <a:xfrm>
            <a:off x="993057" y="1143001"/>
            <a:ext cx="6062836" cy="806241"/>
          </a:xfrm>
          <a:ln>
            <a:solidFill>
              <a:schemeClr val="accent6">
                <a:lumMod val="60000"/>
                <a:lumOff val="40000"/>
              </a:schemeClr>
            </a:solidFill>
          </a:ln>
        </p:spPr>
        <p:style>
          <a:lnRef idx="2">
            <a:schemeClr val="accent2"/>
          </a:lnRef>
          <a:fillRef idx="1">
            <a:schemeClr val="lt1"/>
          </a:fillRef>
          <a:effectRef idx="0">
            <a:schemeClr val="accent2"/>
          </a:effectRef>
          <a:fontRef idx="minor">
            <a:schemeClr val="dk1"/>
          </a:fontRef>
        </p:style>
        <p:txBody>
          <a:bodyPr>
            <a:normAutofit/>
          </a:bodyPr>
          <a:lstStyle/>
          <a:p>
            <a:pPr algn="just"/>
            <a:r>
              <a:rPr lang="en-GB" sz="2400" b="1" dirty="0" smtClean="0">
                <a:solidFill>
                  <a:srgbClr val="0000CC"/>
                </a:solidFill>
                <a:latin typeface="Arial" panose="020B0604020202020204" pitchFamily="34" charset="0"/>
                <a:cs typeface="Arial" panose="020B0604020202020204" pitchFamily="34" charset="0"/>
              </a:rPr>
              <a:t>3.1. </a:t>
            </a:r>
            <a:r>
              <a:rPr lang="en-US" sz="2400" b="1" dirty="0" smtClean="0">
                <a:solidFill>
                  <a:srgbClr val="0000CC"/>
                </a:solidFill>
                <a:latin typeface="Arial" panose="020B0604020202020204" pitchFamily="34" charset="0"/>
                <a:cs typeface="Arial" panose="020B0604020202020204" pitchFamily="34" charset="0"/>
              </a:rPr>
              <a:t>Tort-based Claims</a:t>
            </a:r>
            <a:endParaRPr lang="x-none" sz="2400" b="1" dirty="0">
              <a:solidFill>
                <a:srgbClr val="0000CC"/>
              </a:solidFill>
              <a:latin typeface="Arial" panose="020B0604020202020204" pitchFamily="34" charset="0"/>
              <a:cs typeface="Arial" panose="020B0604020202020204" pitchFamily="34" charset="0"/>
            </a:endParaRPr>
          </a:p>
        </p:txBody>
      </p:sp>
      <p:sp>
        <p:nvSpPr>
          <p:cNvPr id="3" name="Θέση κειμένου 2">
            <a:extLst>
              <a:ext uri="{FF2B5EF4-FFF2-40B4-BE49-F238E27FC236}">
                <a16:creationId xmlns:a16="http://schemas.microsoft.com/office/drawing/2014/main" id="{1F7B350A-9D1F-0464-C808-BCE2436CCF74}"/>
              </a:ext>
            </a:extLst>
          </p:cNvPr>
          <p:cNvSpPr>
            <a:spLocks noGrp="1"/>
          </p:cNvSpPr>
          <p:nvPr>
            <p:ph type="body" idx="1"/>
          </p:nvPr>
        </p:nvSpPr>
        <p:spPr>
          <a:xfrm>
            <a:off x="993057" y="2251251"/>
            <a:ext cx="6062836" cy="3038487"/>
          </a:xfrm>
          <a:ln>
            <a:solidFill>
              <a:schemeClr val="accent6">
                <a:lumMod val="60000"/>
                <a:lumOff val="40000"/>
              </a:schemeClr>
            </a:solidFill>
          </a:ln>
        </p:spPr>
        <p:style>
          <a:lnRef idx="2">
            <a:schemeClr val="accent2"/>
          </a:lnRef>
          <a:fillRef idx="1">
            <a:schemeClr val="lt1"/>
          </a:fillRef>
          <a:effectRef idx="0">
            <a:schemeClr val="accent2"/>
          </a:effectRef>
          <a:fontRef idx="minor">
            <a:schemeClr val="dk1"/>
          </a:fontRef>
        </p:style>
        <p:txBody>
          <a:bodyPr>
            <a:noAutofit/>
          </a:bodyPr>
          <a:lstStyle/>
          <a:p>
            <a:r>
              <a:rPr lang="en-US" sz="1800" b="1" dirty="0">
                <a:solidFill>
                  <a:srgbClr val="002060"/>
                </a:solidFill>
                <a:latin typeface="Arial" panose="020B0604020202020204" pitchFamily="34" charset="0"/>
                <a:cs typeface="Arial" panose="020B0604020202020204" pitchFamily="34" charset="0"/>
              </a:rPr>
              <a:t>Nuisance Claims</a:t>
            </a:r>
          </a:p>
          <a:p>
            <a:pPr marL="514350" indent="-285750">
              <a:buFont typeface="Arial" panose="020B0604020202020204" pitchFamily="34" charset="0"/>
              <a:buChar char="•"/>
            </a:pPr>
            <a:r>
              <a:rPr lang="en-US" sz="1800" dirty="0">
                <a:solidFill>
                  <a:srgbClr val="002060"/>
                </a:solidFill>
                <a:latin typeface="Arial" panose="020B0604020202020204" pitchFamily="34" charset="0"/>
                <a:cs typeface="Arial" panose="020B0604020202020204" pitchFamily="34" charset="0"/>
              </a:rPr>
              <a:t>Definition of public and private nuisance in environmental litigation.</a:t>
            </a:r>
          </a:p>
          <a:p>
            <a:pPr marL="514350" indent="-285750">
              <a:buFont typeface="Arial" panose="020B0604020202020204" pitchFamily="34" charset="0"/>
              <a:buChar char="•"/>
            </a:pPr>
            <a:r>
              <a:rPr lang="en-US" sz="1800" dirty="0">
                <a:solidFill>
                  <a:srgbClr val="002060"/>
                </a:solidFill>
                <a:latin typeface="Arial" panose="020B0604020202020204" pitchFamily="34" charset="0"/>
                <a:cs typeface="Arial" panose="020B0604020202020204" pitchFamily="34" charset="0"/>
              </a:rPr>
              <a:t>Use of nuisance claims to address harm from pollution and environmental degradation.</a:t>
            </a:r>
          </a:p>
          <a:p>
            <a:pPr marL="514350" indent="-285750">
              <a:buFont typeface="Arial" panose="020B0604020202020204" pitchFamily="34" charset="0"/>
              <a:buChar char="•"/>
            </a:pPr>
            <a:r>
              <a:rPr lang="en-US" sz="1800" dirty="0">
                <a:solidFill>
                  <a:srgbClr val="002060"/>
                </a:solidFill>
                <a:latin typeface="Arial" panose="020B0604020202020204" pitchFamily="34" charset="0"/>
                <a:cs typeface="Arial" panose="020B0604020202020204" pitchFamily="34" charset="0"/>
              </a:rPr>
              <a:t>Examples of successful nuisance claims in climate change litigation.</a:t>
            </a:r>
          </a:p>
          <a:p>
            <a:pPr marL="514350" indent="-285750">
              <a:buFont typeface="Arial" panose="020B0604020202020204" pitchFamily="34" charset="0"/>
              <a:buChar char="•"/>
            </a:pPr>
            <a:r>
              <a:rPr lang="en-US" sz="1800" dirty="0">
                <a:solidFill>
                  <a:srgbClr val="002060"/>
                </a:solidFill>
                <a:latin typeface="Arial" panose="020B0604020202020204" pitchFamily="34" charset="0"/>
                <a:cs typeface="Arial" panose="020B0604020202020204" pitchFamily="34" charset="0"/>
              </a:rPr>
              <a:t>The impact of nuisance claims on regulatory practices and policies.</a:t>
            </a:r>
          </a:p>
          <a:p>
            <a:pPr marL="0" indent="0" algn="just">
              <a:lnSpc>
                <a:spcPct val="80000"/>
              </a:lnSpc>
              <a:spcBef>
                <a:spcPts val="600"/>
              </a:spcBef>
              <a:spcAft>
                <a:spcPts val="600"/>
              </a:spcAft>
            </a:pPr>
            <a:endParaRPr lang="en-US" sz="1800" dirty="0">
              <a:effectLst/>
              <a:latin typeface="Times New Roman" panose="02020603050405020304" pitchFamily="18" charset="0"/>
              <a:ea typeface="Times New Roman" panose="02020603050405020304" pitchFamily="18" charset="0"/>
            </a:endParaRPr>
          </a:p>
          <a:p>
            <a:pPr marL="0" indent="0" algn="just">
              <a:lnSpc>
                <a:spcPct val="80000"/>
              </a:lnSpc>
              <a:spcBef>
                <a:spcPts val="600"/>
              </a:spcBef>
              <a:spcAft>
                <a:spcPts val="600"/>
              </a:spcAft>
            </a:pPr>
            <a:endParaRPr lang="en-US" sz="1800" dirty="0">
              <a:effectLst/>
              <a:latin typeface="Times New Roman" panose="02020603050405020304" pitchFamily="18" charset="0"/>
              <a:ea typeface="Times New Roman" panose="02020603050405020304" pitchFamily="18" charset="0"/>
            </a:endParaRPr>
          </a:p>
          <a:p>
            <a:pPr marL="0" indent="0" algn="just">
              <a:lnSpc>
                <a:spcPct val="80000"/>
              </a:lnSpc>
              <a:spcBef>
                <a:spcPts val="600"/>
              </a:spcBef>
              <a:spcAft>
                <a:spcPts val="600"/>
              </a:spcAft>
              <a:buNone/>
            </a:pPr>
            <a:endParaRPr lang="en-US" sz="1900" b="0" i="0" dirty="0">
              <a:solidFill>
                <a:srgbClr val="1F1F1F"/>
              </a:solidFill>
              <a:effectLst/>
              <a:latin typeface="Arial" panose="020B0604020202020204" pitchFamily="34" charset="0"/>
              <a:cs typeface="Arial" panose="020B0604020202020204" pitchFamily="34" charset="0"/>
            </a:endParaRPr>
          </a:p>
        </p:txBody>
      </p:sp>
      <p:pic>
        <p:nvPicPr>
          <p:cNvPr id="6" name="Εικόνα 5">
            <a:extLst>
              <a:ext uri="{FF2B5EF4-FFF2-40B4-BE49-F238E27FC236}">
                <a16:creationId xmlns:a16="http://schemas.microsoft.com/office/drawing/2014/main" id="{50A126C4-8FE0-F2F1-08B9-79CF6875808D}"/>
              </a:ext>
            </a:extLst>
          </p:cNvPr>
          <p:cNvPicPr>
            <a:picLocks noChangeAspect="1"/>
          </p:cNvPicPr>
          <p:nvPr/>
        </p:nvPicPr>
        <p:blipFill rotWithShape="1">
          <a:blip r:embed="rId3"/>
          <a:srcRect l="31333" t="85035" r="16916" b="5476"/>
          <a:stretch/>
        </p:blipFill>
        <p:spPr>
          <a:xfrm>
            <a:off x="1120875" y="5894278"/>
            <a:ext cx="9950250" cy="957942"/>
          </a:xfrm>
          <a:prstGeom prst="rect">
            <a:avLst/>
          </a:prstGeom>
        </p:spPr>
      </p:pic>
      <p:sp>
        <p:nvSpPr>
          <p:cNvPr id="4" name="AutoShape 2" descr="Air Pollution More Dangerous Than ..."/>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7" name="Picture 6"/>
          <p:cNvPicPr>
            <a:picLocks noChangeAspect="1"/>
          </p:cNvPicPr>
          <p:nvPr/>
        </p:nvPicPr>
        <p:blipFill>
          <a:blip r:embed="rId4"/>
          <a:stretch>
            <a:fillRect/>
          </a:stretch>
        </p:blipFill>
        <p:spPr>
          <a:xfrm>
            <a:off x="7888741" y="2567535"/>
            <a:ext cx="2847975" cy="1600200"/>
          </a:xfrm>
          <a:prstGeom prst="rect">
            <a:avLst/>
          </a:prstGeom>
        </p:spPr>
      </p:pic>
    </p:spTree>
    <p:extLst>
      <p:ext uri="{BB962C8B-B14F-4D97-AF65-F5344CB8AC3E}">
        <p14:creationId xmlns:p14="http://schemas.microsoft.com/office/powerpoint/2010/main" val="175579635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56"/>
        <p:cNvGrpSpPr/>
        <p:nvPr/>
      </p:nvGrpSpPr>
      <p:grpSpPr>
        <a:xfrm>
          <a:off x="0" y="0"/>
          <a:ext cx="0" cy="0"/>
          <a:chOff x="0" y="0"/>
          <a:chExt cx="0" cy="0"/>
        </a:xfrm>
      </p:grpSpPr>
      <p:sp>
        <p:nvSpPr>
          <p:cNvPr id="157" name="Google Shape;157;p46"/>
          <p:cNvSpPr/>
          <p:nvPr/>
        </p:nvSpPr>
        <p:spPr>
          <a:xfrm>
            <a:off x="993058" y="379368"/>
            <a:ext cx="9488131" cy="461624"/>
          </a:xfrm>
          <a:prstGeom prst="rect">
            <a:avLst/>
          </a:prstGeom>
          <a:solidFill>
            <a:srgbClr val="003399"/>
          </a:solidFill>
          <a:ln>
            <a:noFill/>
          </a:ln>
        </p:spPr>
        <p:txBody>
          <a:bodyPr spcFirstLastPara="1" wrap="square" lIns="91425" tIns="45700" rIns="91425" bIns="45700" anchor="t" anchorCtr="0">
            <a:spAutoFit/>
          </a:bodyPr>
          <a:lstStyle/>
          <a:p>
            <a:pPr>
              <a:buClr>
                <a:srgbClr val="FFFFFF"/>
              </a:buClr>
              <a:buSzPts val="2800"/>
            </a:pPr>
            <a:r>
              <a:rPr lang="en-US" sz="2400" b="1" dirty="0">
                <a:solidFill>
                  <a:srgbClr val="FFFF00"/>
                </a:solidFill>
                <a:latin typeface="Arial" panose="020B0604020202020204" pitchFamily="34" charset="0"/>
                <a:cs typeface="Arial" panose="020B0604020202020204" pitchFamily="34" charset="0"/>
              </a:rPr>
              <a:t>3</a:t>
            </a:r>
            <a:r>
              <a:rPr lang="en-US" sz="2400" b="1" dirty="0" smtClean="0">
                <a:solidFill>
                  <a:srgbClr val="FFFF00"/>
                </a:solidFill>
                <a:latin typeface="Arial" panose="020B0604020202020204" pitchFamily="34" charset="0"/>
                <a:cs typeface="Arial" panose="020B0604020202020204" pitchFamily="34" charset="0"/>
              </a:rPr>
              <a:t>. </a:t>
            </a:r>
            <a:r>
              <a:rPr lang="en-US" sz="2400" b="1" dirty="0" smtClean="0">
                <a:solidFill>
                  <a:srgbClr val="FFFF00"/>
                </a:solidFill>
                <a:latin typeface="Arial" panose="020B0604020202020204" pitchFamily="34" charset="0"/>
                <a:cs typeface="Arial" panose="020B0604020202020204" pitchFamily="34" charset="0"/>
              </a:rPr>
              <a:t>TYPES OF CLAIMS AND LEGAL THEORIES</a:t>
            </a:r>
            <a:endParaRPr lang="en-US" sz="2400" b="1" dirty="0">
              <a:solidFill>
                <a:srgbClr val="FFFF00"/>
              </a:solidFill>
              <a:latin typeface="Arial" panose="020B0604020202020204" pitchFamily="34" charset="0"/>
              <a:cs typeface="Arial" panose="020B0604020202020204" pitchFamily="34" charset="0"/>
              <a:sym typeface="Century Gothic"/>
            </a:endParaRPr>
          </a:p>
        </p:txBody>
      </p:sp>
      <p:sp>
        <p:nvSpPr>
          <p:cNvPr id="2" name="Τίτλος 1">
            <a:extLst>
              <a:ext uri="{FF2B5EF4-FFF2-40B4-BE49-F238E27FC236}">
                <a16:creationId xmlns:a16="http://schemas.microsoft.com/office/drawing/2014/main" id="{0C3FFF94-3A35-03DF-16F5-D36007A58D3D}"/>
              </a:ext>
            </a:extLst>
          </p:cNvPr>
          <p:cNvSpPr>
            <a:spLocks noGrp="1"/>
          </p:cNvSpPr>
          <p:nvPr>
            <p:ph type="title"/>
          </p:nvPr>
        </p:nvSpPr>
        <p:spPr>
          <a:xfrm>
            <a:off x="993057" y="1143001"/>
            <a:ext cx="6062836" cy="806241"/>
          </a:xfrm>
          <a:ln>
            <a:solidFill>
              <a:schemeClr val="accent6">
                <a:lumMod val="60000"/>
                <a:lumOff val="40000"/>
              </a:schemeClr>
            </a:solidFill>
          </a:ln>
        </p:spPr>
        <p:style>
          <a:lnRef idx="2">
            <a:schemeClr val="accent2"/>
          </a:lnRef>
          <a:fillRef idx="1">
            <a:schemeClr val="lt1"/>
          </a:fillRef>
          <a:effectRef idx="0">
            <a:schemeClr val="accent2"/>
          </a:effectRef>
          <a:fontRef idx="minor">
            <a:schemeClr val="dk1"/>
          </a:fontRef>
        </p:style>
        <p:txBody>
          <a:bodyPr>
            <a:normAutofit/>
          </a:bodyPr>
          <a:lstStyle/>
          <a:p>
            <a:pPr algn="just"/>
            <a:r>
              <a:rPr lang="en-GB" sz="2400" b="1" dirty="0" smtClean="0">
                <a:solidFill>
                  <a:srgbClr val="0000CC"/>
                </a:solidFill>
                <a:latin typeface="Arial" panose="020B0604020202020204" pitchFamily="34" charset="0"/>
                <a:cs typeface="Arial" panose="020B0604020202020204" pitchFamily="34" charset="0"/>
              </a:rPr>
              <a:t>3.1. </a:t>
            </a:r>
            <a:r>
              <a:rPr lang="en-US" sz="2400" b="1" dirty="0" smtClean="0">
                <a:solidFill>
                  <a:srgbClr val="0000CC"/>
                </a:solidFill>
                <a:latin typeface="Arial" panose="020B0604020202020204" pitchFamily="34" charset="0"/>
                <a:cs typeface="Arial" panose="020B0604020202020204" pitchFamily="34" charset="0"/>
              </a:rPr>
              <a:t>Tort-based Claims</a:t>
            </a:r>
            <a:endParaRPr lang="x-none" sz="2400" b="1" dirty="0">
              <a:solidFill>
                <a:srgbClr val="0000CC"/>
              </a:solidFill>
              <a:latin typeface="Arial" panose="020B0604020202020204" pitchFamily="34" charset="0"/>
              <a:cs typeface="Arial" panose="020B0604020202020204" pitchFamily="34" charset="0"/>
            </a:endParaRPr>
          </a:p>
        </p:txBody>
      </p:sp>
      <p:sp>
        <p:nvSpPr>
          <p:cNvPr id="3" name="Θέση κειμένου 2">
            <a:extLst>
              <a:ext uri="{FF2B5EF4-FFF2-40B4-BE49-F238E27FC236}">
                <a16:creationId xmlns:a16="http://schemas.microsoft.com/office/drawing/2014/main" id="{1F7B350A-9D1F-0464-C808-BCE2436CCF74}"/>
              </a:ext>
            </a:extLst>
          </p:cNvPr>
          <p:cNvSpPr>
            <a:spLocks noGrp="1"/>
          </p:cNvSpPr>
          <p:nvPr>
            <p:ph type="body" idx="1"/>
          </p:nvPr>
        </p:nvSpPr>
        <p:spPr>
          <a:xfrm>
            <a:off x="993057" y="2251251"/>
            <a:ext cx="6062836" cy="3038487"/>
          </a:xfrm>
          <a:ln>
            <a:solidFill>
              <a:schemeClr val="accent6">
                <a:lumMod val="60000"/>
                <a:lumOff val="40000"/>
              </a:schemeClr>
            </a:solidFill>
          </a:ln>
        </p:spPr>
        <p:style>
          <a:lnRef idx="2">
            <a:schemeClr val="accent2"/>
          </a:lnRef>
          <a:fillRef idx="1">
            <a:schemeClr val="lt1"/>
          </a:fillRef>
          <a:effectRef idx="0">
            <a:schemeClr val="accent2"/>
          </a:effectRef>
          <a:fontRef idx="minor">
            <a:schemeClr val="dk1"/>
          </a:fontRef>
        </p:style>
        <p:txBody>
          <a:bodyPr>
            <a:noAutofit/>
          </a:bodyPr>
          <a:lstStyle/>
          <a:p>
            <a:r>
              <a:rPr lang="en-US" sz="1800" b="1" dirty="0">
                <a:solidFill>
                  <a:srgbClr val="002060"/>
                </a:solidFill>
                <a:latin typeface="Arial" panose="020B0604020202020204" pitchFamily="34" charset="0"/>
                <a:cs typeface="Arial" panose="020B0604020202020204" pitchFamily="34" charset="0"/>
              </a:rPr>
              <a:t>Trespass Claims</a:t>
            </a:r>
          </a:p>
          <a:p>
            <a:pPr marL="514350" indent="-285750">
              <a:buFont typeface="Arial" panose="020B0604020202020204" pitchFamily="34" charset="0"/>
              <a:buChar char="•"/>
            </a:pPr>
            <a:r>
              <a:rPr lang="en-US" sz="1800" dirty="0">
                <a:solidFill>
                  <a:srgbClr val="002060"/>
                </a:solidFill>
                <a:latin typeface="Arial" panose="020B0604020202020204" pitchFamily="34" charset="0"/>
                <a:cs typeface="Arial" panose="020B0604020202020204" pitchFamily="34" charset="0"/>
              </a:rPr>
              <a:t>Trespass in the context of environmental harm and unauthorized use of property.</a:t>
            </a:r>
          </a:p>
          <a:p>
            <a:pPr marL="514350" indent="-285750">
              <a:buFont typeface="Arial" panose="020B0604020202020204" pitchFamily="34" charset="0"/>
              <a:buChar char="•"/>
            </a:pPr>
            <a:r>
              <a:rPr lang="en-US" sz="1800" dirty="0">
                <a:solidFill>
                  <a:srgbClr val="002060"/>
                </a:solidFill>
                <a:latin typeface="Arial" panose="020B0604020202020204" pitchFamily="34" charset="0"/>
                <a:cs typeface="Arial" panose="020B0604020202020204" pitchFamily="34" charset="0"/>
              </a:rPr>
              <a:t>The challenge of applying traditional trespass claims to climate change impacts.</a:t>
            </a:r>
          </a:p>
          <a:p>
            <a:pPr marL="514350" indent="-285750">
              <a:buFont typeface="Arial" panose="020B0604020202020204" pitchFamily="34" charset="0"/>
              <a:buChar char="•"/>
            </a:pPr>
            <a:r>
              <a:rPr lang="en-US" sz="1800" dirty="0">
                <a:solidFill>
                  <a:srgbClr val="002060"/>
                </a:solidFill>
                <a:latin typeface="Arial" panose="020B0604020202020204" pitchFamily="34" charset="0"/>
                <a:cs typeface="Arial" panose="020B0604020202020204" pitchFamily="34" charset="0"/>
              </a:rPr>
              <a:t>Cases where environmental contamination has led to successful trespass claims.</a:t>
            </a:r>
          </a:p>
          <a:p>
            <a:pPr marL="514350" indent="-285750">
              <a:buFont typeface="Arial" panose="020B0604020202020204" pitchFamily="34" charset="0"/>
              <a:buChar char="•"/>
            </a:pPr>
            <a:r>
              <a:rPr lang="en-US" sz="1800" dirty="0">
                <a:solidFill>
                  <a:srgbClr val="002060"/>
                </a:solidFill>
                <a:latin typeface="Arial" panose="020B0604020202020204" pitchFamily="34" charset="0"/>
                <a:cs typeface="Arial" panose="020B0604020202020204" pitchFamily="34" charset="0"/>
              </a:rPr>
              <a:t>The role of trespass claims in highlighting the physical invasion caused by pollution.</a:t>
            </a:r>
          </a:p>
          <a:p>
            <a:pPr marL="0" indent="0" algn="just">
              <a:lnSpc>
                <a:spcPct val="80000"/>
              </a:lnSpc>
              <a:spcBef>
                <a:spcPts val="600"/>
              </a:spcBef>
              <a:spcAft>
                <a:spcPts val="600"/>
              </a:spcAft>
            </a:pPr>
            <a:endParaRPr lang="en-US" sz="1800" dirty="0">
              <a:effectLst/>
              <a:latin typeface="Times New Roman" panose="02020603050405020304" pitchFamily="18" charset="0"/>
              <a:ea typeface="Times New Roman" panose="02020603050405020304" pitchFamily="18" charset="0"/>
            </a:endParaRPr>
          </a:p>
          <a:p>
            <a:pPr marL="0" indent="0" algn="just">
              <a:lnSpc>
                <a:spcPct val="80000"/>
              </a:lnSpc>
              <a:spcBef>
                <a:spcPts val="600"/>
              </a:spcBef>
              <a:spcAft>
                <a:spcPts val="600"/>
              </a:spcAft>
            </a:pPr>
            <a:endParaRPr lang="en-US" sz="1800" dirty="0">
              <a:effectLst/>
              <a:latin typeface="Times New Roman" panose="02020603050405020304" pitchFamily="18" charset="0"/>
              <a:ea typeface="Times New Roman" panose="02020603050405020304" pitchFamily="18" charset="0"/>
            </a:endParaRPr>
          </a:p>
          <a:p>
            <a:pPr marL="0" indent="0" algn="just">
              <a:lnSpc>
                <a:spcPct val="80000"/>
              </a:lnSpc>
              <a:spcBef>
                <a:spcPts val="600"/>
              </a:spcBef>
              <a:spcAft>
                <a:spcPts val="600"/>
              </a:spcAft>
              <a:buNone/>
            </a:pPr>
            <a:endParaRPr lang="en-US" sz="1900" b="0" i="0" dirty="0">
              <a:solidFill>
                <a:srgbClr val="1F1F1F"/>
              </a:solidFill>
              <a:effectLst/>
              <a:latin typeface="Arial" panose="020B0604020202020204" pitchFamily="34" charset="0"/>
              <a:cs typeface="Arial" panose="020B0604020202020204" pitchFamily="34" charset="0"/>
            </a:endParaRPr>
          </a:p>
        </p:txBody>
      </p:sp>
      <p:pic>
        <p:nvPicPr>
          <p:cNvPr id="6" name="Εικόνα 5">
            <a:extLst>
              <a:ext uri="{FF2B5EF4-FFF2-40B4-BE49-F238E27FC236}">
                <a16:creationId xmlns:a16="http://schemas.microsoft.com/office/drawing/2014/main" id="{50A126C4-8FE0-F2F1-08B9-79CF6875808D}"/>
              </a:ext>
            </a:extLst>
          </p:cNvPr>
          <p:cNvPicPr>
            <a:picLocks noChangeAspect="1"/>
          </p:cNvPicPr>
          <p:nvPr/>
        </p:nvPicPr>
        <p:blipFill rotWithShape="1">
          <a:blip r:embed="rId3"/>
          <a:srcRect l="31333" t="85035" r="16916" b="5476"/>
          <a:stretch/>
        </p:blipFill>
        <p:spPr>
          <a:xfrm>
            <a:off x="1120875" y="5894278"/>
            <a:ext cx="9950250" cy="957942"/>
          </a:xfrm>
          <a:prstGeom prst="rect">
            <a:avLst/>
          </a:prstGeom>
        </p:spPr>
      </p:pic>
      <p:sp>
        <p:nvSpPr>
          <p:cNvPr id="4" name="AutoShape 2" descr="Air Pollution More Dangerous Than ..."/>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5" name="Picture 4"/>
          <p:cNvPicPr>
            <a:picLocks noChangeAspect="1"/>
          </p:cNvPicPr>
          <p:nvPr/>
        </p:nvPicPr>
        <p:blipFill>
          <a:blip r:embed="rId4"/>
          <a:stretch>
            <a:fillRect/>
          </a:stretch>
        </p:blipFill>
        <p:spPr>
          <a:xfrm>
            <a:off x="7883297" y="2827565"/>
            <a:ext cx="2924175" cy="1562100"/>
          </a:xfrm>
          <a:prstGeom prst="rect">
            <a:avLst/>
          </a:prstGeom>
        </p:spPr>
      </p:pic>
    </p:spTree>
    <p:extLst>
      <p:ext uri="{BB962C8B-B14F-4D97-AF65-F5344CB8AC3E}">
        <p14:creationId xmlns:p14="http://schemas.microsoft.com/office/powerpoint/2010/main" val="251466646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56"/>
        <p:cNvGrpSpPr/>
        <p:nvPr/>
      </p:nvGrpSpPr>
      <p:grpSpPr>
        <a:xfrm>
          <a:off x="0" y="0"/>
          <a:ext cx="0" cy="0"/>
          <a:chOff x="0" y="0"/>
          <a:chExt cx="0" cy="0"/>
        </a:xfrm>
      </p:grpSpPr>
      <p:sp>
        <p:nvSpPr>
          <p:cNvPr id="157" name="Google Shape;157;p46"/>
          <p:cNvSpPr/>
          <p:nvPr/>
        </p:nvSpPr>
        <p:spPr>
          <a:xfrm>
            <a:off x="993058" y="379368"/>
            <a:ext cx="9488131" cy="461624"/>
          </a:xfrm>
          <a:prstGeom prst="rect">
            <a:avLst/>
          </a:prstGeom>
          <a:solidFill>
            <a:srgbClr val="003399"/>
          </a:solidFill>
          <a:ln>
            <a:noFill/>
          </a:ln>
        </p:spPr>
        <p:txBody>
          <a:bodyPr spcFirstLastPara="1" wrap="square" lIns="91425" tIns="45700" rIns="91425" bIns="45700" anchor="t" anchorCtr="0">
            <a:spAutoFit/>
          </a:bodyPr>
          <a:lstStyle/>
          <a:p>
            <a:pPr>
              <a:buClr>
                <a:srgbClr val="FFFFFF"/>
              </a:buClr>
              <a:buSzPts val="2800"/>
            </a:pPr>
            <a:r>
              <a:rPr lang="en-US" sz="2400" b="1" dirty="0">
                <a:solidFill>
                  <a:srgbClr val="FFFF00"/>
                </a:solidFill>
                <a:latin typeface="Arial" panose="020B0604020202020204" pitchFamily="34" charset="0"/>
                <a:cs typeface="Arial" panose="020B0604020202020204" pitchFamily="34" charset="0"/>
              </a:rPr>
              <a:t>3</a:t>
            </a:r>
            <a:r>
              <a:rPr lang="en-US" sz="2400" b="1" dirty="0" smtClean="0">
                <a:solidFill>
                  <a:srgbClr val="FFFF00"/>
                </a:solidFill>
                <a:latin typeface="Arial" panose="020B0604020202020204" pitchFamily="34" charset="0"/>
                <a:cs typeface="Arial" panose="020B0604020202020204" pitchFamily="34" charset="0"/>
              </a:rPr>
              <a:t>. </a:t>
            </a:r>
            <a:r>
              <a:rPr lang="en-US" sz="2400" b="1" dirty="0" smtClean="0">
                <a:solidFill>
                  <a:srgbClr val="FFFF00"/>
                </a:solidFill>
                <a:latin typeface="Arial" panose="020B0604020202020204" pitchFamily="34" charset="0"/>
                <a:cs typeface="Arial" panose="020B0604020202020204" pitchFamily="34" charset="0"/>
              </a:rPr>
              <a:t>TYPES OF CLAIMS AND LEGAL THEORIES</a:t>
            </a:r>
            <a:endParaRPr lang="en-US" sz="2400" b="1" dirty="0">
              <a:solidFill>
                <a:srgbClr val="FFFF00"/>
              </a:solidFill>
              <a:latin typeface="Arial" panose="020B0604020202020204" pitchFamily="34" charset="0"/>
              <a:cs typeface="Arial" panose="020B0604020202020204" pitchFamily="34" charset="0"/>
              <a:sym typeface="Century Gothic"/>
            </a:endParaRPr>
          </a:p>
        </p:txBody>
      </p:sp>
      <p:sp>
        <p:nvSpPr>
          <p:cNvPr id="2" name="Τίτλος 1">
            <a:extLst>
              <a:ext uri="{FF2B5EF4-FFF2-40B4-BE49-F238E27FC236}">
                <a16:creationId xmlns:a16="http://schemas.microsoft.com/office/drawing/2014/main" id="{0C3FFF94-3A35-03DF-16F5-D36007A58D3D}"/>
              </a:ext>
            </a:extLst>
          </p:cNvPr>
          <p:cNvSpPr>
            <a:spLocks noGrp="1"/>
          </p:cNvSpPr>
          <p:nvPr>
            <p:ph type="title"/>
          </p:nvPr>
        </p:nvSpPr>
        <p:spPr>
          <a:xfrm>
            <a:off x="993057" y="1143001"/>
            <a:ext cx="6062836" cy="806241"/>
          </a:xfrm>
          <a:ln>
            <a:solidFill>
              <a:schemeClr val="accent6">
                <a:lumMod val="60000"/>
                <a:lumOff val="40000"/>
              </a:schemeClr>
            </a:solidFill>
          </a:ln>
        </p:spPr>
        <p:style>
          <a:lnRef idx="2">
            <a:schemeClr val="accent2"/>
          </a:lnRef>
          <a:fillRef idx="1">
            <a:schemeClr val="lt1"/>
          </a:fillRef>
          <a:effectRef idx="0">
            <a:schemeClr val="accent2"/>
          </a:effectRef>
          <a:fontRef idx="minor">
            <a:schemeClr val="dk1"/>
          </a:fontRef>
        </p:style>
        <p:txBody>
          <a:bodyPr>
            <a:normAutofit/>
          </a:bodyPr>
          <a:lstStyle/>
          <a:p>
            <a:pPr algn="just"/>
            <a:r>
              <a:rPr lang="en-GB" sz="2400" b="1" dirty="0" smtClean="0">
                <a:solidFill>
                  <a:srgbClr val="0000CC"/>
                </a:solidFill>
                <a:latin typeface="Arial" panose="020B0604020202020204" pitchFamily="34" charset="0"/>
                <a:cs typeface="Arial" panose="020B0604020202020204" pitchFamily="34" charset="0"/>
              </a:rPr>
              <a:t>3.1. </a:t>
            </a:r>
            <a:r>
              <a:rPr lang="en-US" sz="2400" b="1" dirty="0" smtClean="0">
                <a:solidFill>
                  <a:srgbClr val="0000CC"/>
                </a:solidFill>
                <a:latin typeface="Arial" panose="020B0604020202020204" pitchFamily="34" charset="0"/>
                <a:cs typeface="Arial" panose="020B0604020202020204" pitchFamily="34" charset="0"/>
              </a:rPr>
              <a:t>Tort-based Claims</a:t>
            </a:r>
            <a:endParaRPr lang="x-none" sz="2400" b="1" dirty="0">
              <a:solidFill>
                <a:srgbClr val="0000CC"/>
              </a:solidFill>
              <a:latin typeface="Arial" panose="020B0604020202020204" pitchFamily="34" charset="0"/>
              <a:cs typeface="Arial" panose="020B0604020202020204" pitchFamily="34" charset="0"/>
            </a:endParaRPr>
          </a:p>
        </p:txBody>
      </p:sp>
      <p:sp>
        <p:nvSpPr>
          <p:cNvPr id="3" name="Θέση κειμένου 2">
            <a:extLst>
              <a:ext uri="{FF2B5EF4-FFF2-40B4-BE49-F238E27FC236}">
                <a16:creationId xmlns:a16="http://schemas.microsoft.com/office/drawing/2014/main" id="{1F7B350A-9D1F-0464-C808-BCE2436CCF74}"/>
              </a:ext>
            </a:extLst>
          </p:cNvPr>
          <p:cNvSpPr>
            <a:spLocks noGrp="1"/>
          </p:cNvSpPr>
          <p:nvPr>
            <p:ph type="body" idx="1"/>
          </p:nvPr>
        </p:nvSpPr>
        <p:spPr>
          <a:xfrm>
            <a:off x="993057" y="2251251"/>
            <a:ext cx="6062836" cy="3038487"/>
          </a:xfrm>
          <a:ln>
            <a:solidFill>
              <a:schemeClr val="accent6">
                <a:lumMod val="60000"/>
                <a:lumOff val="40000"/>
              </a:schemeClr>
            </a:solidFill>
          </a:ln>
        </p:spPr>
        <p:style>
          <a:lnRef idx="2">
            <a:schemeClr val="accent2"/>
          </a:lnRef>
          <a:fillRef idx="1">
            <a:schemeClr val="lt1"/>
          </a:fillRef>
          <a:effectRef idx="0">
            <a:schemeClr val="accent2"/>
          </a:effectRef>
          <a:fontRef idx="minor">
            <a:schemeClr val="dk1"/>
          </a:fontRef>
        </p:style>
        <p:txBody>
          <a:bodyPr>
            <a:noAutofit/>
          </a:bodyPr>
          <a:lstStyle/>
          <a:p>
            <a:r>
              <a:rPr lang="en-US" sz="1800" b="1" dirty="0">
                <a:solidFill>
                  <a:srgbClr val="002060"/>
                </a:solidFill>
                <a:latin typeface="Arial" panose="020B0604020202020204" pitchFamily="34" charset="0"/>
                <a:cs typeface="Arial" panose="020B0604020202020204" pitchFamily="34" charset="0"/>
              </a:rPr>
              <a:t>Strict Liability Claims</a:t>
            </a:r>
          </a:p>
          <a:p>
            <a:pPr marL="514350" indent="-285750">
              <a:buFont typeface="Arial" panose="020B0604020202020204" pitchFamily="34" charset="0"/>
              <a:buChar char="•"/>
            </a:pPr>
            <a:r>
              <a:rPr lang="en-US" sz="1800" dirty="0">
                <a:solidFill>
                  <a:srgbClr val="002060"/>
                </a:solidFill>
                <a:latin typeface="Arial" panose="020B0604020202020204" pitchFamily="34" charset="0"/>
                <a:cs typeface="Arial" panose="020B0604020202020204" pitchFamily="34" charset="0"/>
              </a:rPr>
              <a:t>Overview of strict liability and its application to inherently dangerous activities.</a:t>
            </a:r>
          </a:p>
          <a:p>
            <a:pPr marL="514350" indent="-285750">
              <a:buFont typeface="Arial" panose="020B0604020202020204" pitchFamily="34" charset="0"/>
              <a:buChar char="•"/>
            </a:pPr>
            <a:r>
              <a:rPr lang="en-US" sz="1800" dirty="0">
                <a:solidFill>
                  <a:srgbClr val="002060"/>
                </a:solidFill>
                <a:latin typeface="Arial" panose="020B0604020202020204" pitchFamily="34" charset="0"/>
                <a:cs typeface="Arial" panose="020B0604020202020204" pitchFamily="34" charset="0"/>
              </a:rPr>
              <a:t>The argument for strict liability in cases of significant environmental harm.</a:t>
            </a:r>
          </a:p>
          <a:p>
            <a:pPr marL="514350" indent="-285750">
              <a:buFont typeface="Arial" panose="020B0604020202020204" pitchFamily="34" charset="0"/>
              <a:buChar char="•"/>
            </a:pPr>
            <a:r>
              <a:rPr lang="en-US" sz="1800" dirty="0">
                <a:solidFill>
                  <a:srgbClr val="002060"/>
                </a:solidFill>
                <a:latin typeface="Arial" panose="020B0604020202020204" pitchFamily="34" charset="0"/>
                <a:cs typeface="Arial" panose="020B0604020202020204" pitchFamily="34" charset="0"/>
              </a:rPr>
              <a:t>Examples where strict liability has been applied to pollution and environmental damage.</a:t>
            </a:r>
          </a:p>
          <a:p>
            <a:pPr marL="514350" indent="-285750">
              <a:buFont typeface="Arial" panose="020B0604020202020204" pitchFamily="34" charset="0"/>
              <a:buChar char="•"/>
            </a:pPr>
            <a:r>
              <a:rPr lang="en-US" sz="1800" dirty="0">
                <a:solidFill>
                  <a:srgbClr val="002060"/>
                </a:solidFill>
                <a:latin typeface="Arial" panose="020B0604020202020204" pitchFamily="34" charset="0"/>
                <a:cs typeface="Arial" panose="020B0604020202020204" pitchFamily="34" charset="0"/>
              </a:rPr>
              <a:t>The potential for expanding strict liability in the context of climate change.</a:t>
            </a:r>
          </a:p>
          <a:p>
            <a:pPr marL="0" indent="0" algn="just">
              <a:lnSpc>
                <a:spcPct val="80000"/>
              </a:lnSpc>
              <a:spcBef>
                <a:spcPts val="600"/>
              </a:spcBef>
              <a:spcAft>
                <a:spcPts val="600"/>
              </a:spcAft>
            </a:pPr>
            <a:endParaRPr lang="en-US" sz="1800" dirty="0">
              <a:effectLst/>
              <a:latin typeface="Times New Roman" panose="02020603050405020304" pitchFamily="18" charset="0"/>
              <a:ea typeface="Times New Roman" panose="02020603050405020304" pitchFamily="18" charset="0"/>
            </a:endParaRPr>
          </a:p>
          <a:p>
            <a:pPr marL="0" indent="0" algn="just">
              <a:lnSpc>
                <a:spcPct val="80000"/>
              </a:lnSpc>
              <a:spcBef>
                <a:spcPts val="600"/>
              </a:spcBef>
              <a:spcAft>
                <a:spcPts val="600"/>
              </a:spcAft>
            </a:pPr>
            <a:endParaRPr lang="en-US" sz="1800" dirty="0">
              <a:effectLst/>
              <a:latin typeface="Times New Roman" panose="02020603050405020304" pitchFamily="18" charset="0"/>
              <a:ea typeface="Times New Roman" panose="02020603050405020304" pitchFamily="18" charset="0"/>
            </a:endParaRPr>
          </a:p>
          <a:p>
            <a:pPr marL="0" indent="0" algn="just">
              <a:lnSpc>
                <a:spcPct val="80000"/>
              </a:lnSpc>
              <a:spcBef>
                <a:spcPts val="600"/>
              </a:spcBef>
              <a:spcAft>
                <a:spcPts val="600"/>
              </a:spcAft>
              <a:buNone/>
            </a:pPr>
            <a:endParaRPr lang="en-US" sz="1900" b="0" i="0" dirty="0">
              <a:solidFill>
                <a:srgbClr val="1F1F1F"/>
              </a:solidFill>
              <a:effectLst/>
              <a:latin typeface="Arial" panose="020B0604020202020204" pitchFamily="34" charset="0"/>
              <a:cs typeface="Arial" panose="020B0604020202020204" pitchFamily="34" charset="0"/>
            </a:endParaRPr>
          </a:p>
        </p:txBody>
      </p:sp>
      <p:pic>
        <p:nvPicPr>
          <p:cNvPr id="6" name="Εικόνα 5">
            <a:extLst>
              <a:ext uri="{FF2B5EF4-FFF2-40B4-BE49-F238E27FC236}">
                <a16:creationId xmlns:a16="http://schemas.microsoft.com/office/drawing/2014/main" id="{50A126C4-8FE0-F2F1-08B9-79CF6875808D}"/>
              </a:ext>
            </a:extLst>
          </p:cNvPr>
          <p:cNvPicPr>
            <a:picLocks noChangeAspect="1"/>
          </p:cNvPicPr>
          <p:nvPr/>
        </p:nvPicPr>
        <p:blipFill rotWithShape="1">
          <a:blip r:embed="rId3"/>
          <a:srcRect l="31333" t="85035" r="16916" b="5476"/>
          <a:stretch/>
        </p:blipFill>
        <p:spPr>
          <a:xfrm>
            <a:off x="1120875" y="5894278"/>
            <a:ext cx="9950250" cy="957942"/>
          </a:xfrm>
          <a:prstGeom prst="rect">
            <a:avLst/>
          </a:prstGeom>
        </p:spPr>
      </p:pic>
      <p:sp>
        <p:nvSpPr>
          <p:cNvPr id="4" name="AutoShape 2" descr="Air Pollution More Dangerous Than ..."/>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 name="AutoShape 2" descr="Safety Signs, Symbols and Their ..."/>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8" name="Picture 7"/>
          <p:cNvPicPr>
            <a:picLocks noChangeAspect="1"/>
          </p:cNvPicPr>
          <p:nvPr/>
        </p:nvPicPr>
        <p:blipFill>
          <a:blip r:embed="rId4"/>
          <a:stretch>
            <a:fillRect/>
          </a:stretch>
        </p:blipFill>
        <p:spPr>
          <a:xfrm>
            <a:off x="8324169" y="2635704"/>
            <a:ext cx="2466975" cy="1847850"/>
          </a:xfrm>
          <a:prstGeom prst="rect">
            <a:avLst/>
          </a:prstGeom>
        </p:spPr>
      </p:pic>
    </p:spTree>
    <p:extLst>
      <p:ext uri="{BB962C8B-B14F-4D97-AF65-F5344CB8AC3E}">
        <p14:creationId xmlns:p14="http://schemas.microsoft.com/office/powerpoint/2010/main" val="209824904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56"/>
        <p:cNvGrpSpPr/>
        <p:nvPr/>
      </p:nvGrpSpPr>
      <p:grpSpPr>
        <a:xfrm>
          <a:off x="0" y="0"/>
          <a:ext cx="0" cy="0"/>
          <a:chOff x="0" y="0"/>
          <a:chExt cx="0" cy="0"/>
        </a:xfrm>
      </p:grpSpPr>
      <p:sp>
        <p:nvSpPr>
          <p:cNvPr id="157" name="Google Shape;157;p46"/>
          <p:cNvSpPr/>
          <p:nvPr/>
        </p:nvSpPr>
        <p:spPr>
          <a:xfrm>
            <a:off x="993058" y="379368"/>
            <a:ext cx="9488131" cy="461624"/>
          </a:xfrm>
          <a:prstGeom prst="rect">
            <a:avLst/>
          </a:prstGeom>
          <a:solidFill>
            <a:srgbClr val="003399"/>
          </a:solidFill>
          <a:ln>
            <a:noFill/>
          </a:ln>
        </p:spPr>
        <p:txBody>
          <a:bodyPr spcFirstLastPara="1" wrap="square" lIns="91425" tIns="45700" rIns="91425" bIns="45700" anchor="t" anchorCtr="0">
            <a:spAutoFit/>
          </a:bodyPr>
          <a:lstStyle/>
          <a:p>
            <a:pPr>
              <a:buClr>
                <a:srgbClr val="FFFFFF"/>
              </a:buClr>
              <a:buSzPts val="2800"/>
            </a:pPr>
            <a:r>
              <a:rPr lang="en-US" sz="2400" b="1" dirty="0">
                <a:solidFill>
                  <a:srgbClr val="FFFF00"/>
                </a:solidFill>
                <a:latin typeface="Arial" panose="020B0604020202020204" pitchFamily="34" charset="0"/>
                <a:cs typeface="Arial" panose="020B0604020202020204" pitchFamily="34" charset="0"/>
              </a:rPr>
              <a:t>3</a:t>
            </a:r>
            <a:r>
              <a:rPr lang="en-US" sz="2400" b="1" dirty="0" smtClean="0">
                <a:solidFill>
                  <a:srgbClr val="FFFF00"/>
                </a:solidFill>
                <a:latin typeface="Arial" panose="020B0604020202020204" pitchFamily="34" charset="0"/>
                <a:cs typeface="Arial" panose="020B0604020202020204" pitchFamily="34" charset="0"/>
              </a:rPr>
              <a:t>. </a:t>
            </a:r>
            <a:r>
              <a:rPr lang="en-US" sz="2400" b="1" dirty="0" smtClean="0">
                <a:solidFill>
                  <a:srgbClr val="FFFF00"/>
                </a:solidFill>
                <a:latin typeface="Arial" panose="020B0604020202020204" pitchFamily="34" charset="0"/>
                <a:cs typeface="Arial" panose="020B0604020202020204" pitchFamily="34" charset="0"/>
              </a:rPr>
              <a:t>TYPES OF CLAIMS AND LEGAL THEORIES</a:t>
            </a:r>
            <a:endParaRPr lang="en-US" sz="2400" b="1" dirty="0">
              <a:solidFill>
                <a:srgbClr val="FFFF00"/>
              </a:solidFill>
              <a:latin typeface="Arial" panose="020B0604020202020204" pitchFamily="34" charset="0"/>
              <a:cs typeface="Arial" panose="020B0604020202020204" pitchFamily="34" charset="0"/>
              <a:sym typeface="Century Gothic"/>
            </a:endParaRPr>
          </a:p>
        </p:txBody>
      </p:sp>
      <p:sp>
        <p:nvSpPr>
          <p:cNvPr id="2" name="Τίτλος 1">
            <a:extLst>
              <a:ext uri="{FF2B5EF4-FFF2-40B4-BE49-F238E27FC236}">
                <a16:creationId xmlns:a16="http://schemas.microsoft.com/office/drawing/2014/main" id="{0C3FFF94-3A35-03DF-16F5-D36007A58D3D}"/>
              </a:ext>
            </a:extLst>
          </p:cNvPr>
          <p:cNvSpPr>
            <a:spLocks noGrp="1"/>
          </p:cNvSpPr>
          <p:nvPr>
            <p:ph type="title"/>
          </p:nvPr>
        </p:nvSpPr>
        <p:spPr>
          <a:xfrm>
            <a:off x="993057" y="1143001"/>
            <a:ext cx="6062836" cy="806241"/>
          </a:xfrm>
          <a:ln>
            <a:solidFill>
              <a:schemeClr val="accent6">
                <a:lumMod val="60000"/>
                <a:lumOff val="40000"/>
              </a:schemeClr>
            </a:solidFill>
          </a:ln>
        </p:spPr>
        <p:style>
          <a:lnRef idx="2">
            <a:schemeClr val="accent2"/>
          </a:lnRef>
          <a:fillRef idx="1">
            <a:schemeClr val="lt1"/>
          </a:fillRef>
          <a:effectRef idx="0">
            <a:schemeClr val="accent2"/>
          </a:effectRef>
          <a:fontRef idx="minor">
            <a:schemeClr val="dk1"/>
          </a:fontRef>
        </p:style>
        <p:txBody>
          <a:bodyPr>
            <a:normAutofit/>
          </a:bodyPr>
          <a:lstStyle/>
          <a:p>
            <a:pPr algn="just"/>
            <a:r>
              <a:rPr lang="en-GB" sz="2400" b="1" dirty="0" smtClean="0">
                <a:solidFill>
                  <a:srgbClr val="0000CC"/>
                </a:solidFill>
                <a:latin typeface="Arial" panose="020B0604020202020204" pitchFamily="34" charset="0"/>
                <a:cs typeface="Arial" panose="020B0604020202020204" pitchFamily="34" charset="0"/>
              </a:rPr>
              <a:t>3.1. </a:t>
            </a:r>
            <a:r>
              <a:rPr lang="en-US" sz="2400" b="1" dirty="0" smtClean="0">
                <a:solidFill>
                  <a:srgbClr val="0000CC"/>
                </a:solidFill>
                <a:latin typeface="Arial" panose="020B0604020202020204" pitchFamily="34" charset="0"/>
                <a:cs typeface="Arial" panose="020B0604020202020204" pitchFamily="34" charset="0"/>
              </a:rPr>
              <a:t>Tort-based Claims</a:t>
            </a:r>
            <a:endParaRPr lang="x-none" sz="2400" b="1" dirty="0">
              <a:solidFill>
                <a:srgbClr val="0000CC"/>
              </a:solidFill>
              <a:latin typeface="Arial" panose="020B0604020202020204" pitchFamily="34" charset="0"/>
              <a:cs typeface="Arial" panose="020B0604020202020204" pitchFamily="34" charset="0"/>
            </a:endParaRPr>
          </a:p>
        </p:txBody>
      </p:sp>
      <p:sp>
        <p:nvSpPr>
          <p:cNvPr id="3" name="Θέση κειμένου 2">
            <a:extLst>
              <a:ext uri="{FF2B5EF4-FFF2-40B4-BE49-F238E27FC236}">
                <a16:creationId xmlns:a16="http://schemas.microsoft.com/office/drawing/2014/main" id="{1F7B350A-9D1F-0464-C808-BCE2436CCF74}"/>
              </a:ext>
            </a:extLst>
          </p:cNvPr>
          <p:cNvSpPr>
            <a:spLocks noGrp="1"/>
          </p:cNvSpPr>
          <p:nvPr>
            <p:ph type="body" idx="1"/>
          </p:nvPr>
        </p:nvSpPr>
        <p:spPr>
          <a:xfrm>
            <a:off x="993057" y="2202266"/>
            <a:ext cx="6062836" cy="3038487"/>
          </a:xfrm>
          <a:ln>
            <a:solidFill>
              <a:schemeClr val="accent6">
                <a:lumMod val="60000"/>
                <a:lumOff val="40000"/>
              </a:schemeClr>
            </a:solidFill>
          </a:ln>
        </p:spPr>
        <p:style>
          <a:lnRef idx="2">
            <a:schemeClr val="accent2"/>
          </a:lnRef>
          <a:fillRef idx="1">
            <a:schemeClr val="lt1"/>
          </a:fillRef>
          <a:effectRef idx="0">
            <a:schemeClr val="accent2"/>
          </a:effectRef>
          <a:fontRef idx="minor">
            <a:schemeClr val="dk1"/>
          </a:fontRef>
        </p:style>
        <p:txBody>
          <a:bodyPr>
            <a:noAutofit/>
          </a:bodyPr>
          <a:lstStyle/>
          <a:p>
            <a:r>
              <a:rPr lang="en-US" sz="1800" b="1" dirty="0">
                <a:solidFill>
                  <a:srgbClr val="002060"/>
                </a:solidFill>
                <a:latin typeface="Arial" panose="020B0604020202020204" pitchFamily="34" charset="0"/>
                <a:cs typeface="Arial" panose="020B0604020202020204" pitchFamily="34" charset="0"/>
              </a:rPr>
              <a:t>Challenges in Tort-based Climate Litigation</a:t>
            </a:r>
          </a:p>
          <a:p>
            <a:pPr marL="514350" indent="-285750">
              <a:buFont typeface="Arial" panose="020B0604020202020204" pitchFamily="34" charset="0"/>
              <a:buChar char="•"/>
            </a:pPr>
            <a:r>
              <a:rPr lang="en-US" sz="1800" dirty="0">
                <a:solidFill>
                  <a:srgbClr val="002060"/>
                </a:solidFill>
                <a:latin typeface="Arial" panose="020B0604020202020204" pitchFamily="34" charset="0"/>
                <a:cs typeface="Arial" panose="020B0604020202020204" pitchFamily="34" charset="0"/>
              </a:rPr>
              <a:t>Scientific complexity in attributing specific harms to climate change.</a:t>
            </a:r>
          </a:p>
          <a:p>
            <a:pPr marL="514350" indent="-285750">
              <a:buFont typeface="Arial" panose="020B0604020202020204" pitchFamily="34" charset="0"/>
              <a:buChar char="•"/>
            </a:pPr>
            <a:r>
              <a:rPr lang="en-US" sz="1800" dirty="0">
                <a:solidFill>
                  <a:srgbClr val="002060"/>
                </a:solidFill>
                <a:latin typeface="Arial" panose="020B0604020202020204" pitchFamily="34" charset="0"/>
                <a:cs typeface="Arial" panose="020B0604020202020204" pitchFamily="34" charset="0"/>
              </a:rPr>
              <a:t>The difficulty in proving causation between defendants' actions and climate impacts.</a:t>
            </a:r>
          </a:p>
          <a:p>
            <a:pPr marL="514350" indent="-285750">
              <a:buFont typeface="Arial" panose="020B0604020202020204" pitchFamily="34" charset="0"/>
              <a:buChar char="•"/>
            </a:pPr>
            <a:r>
              <a:rPr lang="en-US" sz="1800" dirty="0">
                <a:solidFill>
                  <a:srgbClr val="002060"/>
                </a:solidFill>
                <a:latin typeface="Arial" panose="020B0604020202020204" pitchFamily="34" charset="0"/>
                <a:cs typeface="Arial" panose="020B0604020202020204" pitchFamily="34" charset="0"/>
              </a:rPr>
              <a:t>Jurisdictional and standing issues faced by plaintiffs.</a:t>
            </a:r>
          </a:p>
          <a:p>
            <a:pPr marL="514350" indent="-285750">
              <a:buFont typeface="Arial" panose="020B0604020202020204" pitchFamily="34" charset="0"/>
              <a:buChar char="•"/>
            </a:pPr>
            <a:r>
              <a:rPr lang="en-US" sz="1800" dirty="0">
                <a:solidFill>
                  <a:srgbClr val="002060"/>
                </a:solidFill>
                <a:latin typeface="Arial" panose="020B0604020202020204" pitchFamily="34" charset="0"/>
                <a:cs typeface="Arial" panose="020B0604020202020204" pitchFamily="34" charset="0"/>
              </a:rPr>
              <a:t>Defense strategies employed by corporations and governments in tort-based cases.</a:t>
            </a:r>
          </a:p>
          <a:p>
            <a:pPr marL="0" indent="0" algn="just">
              <a:lnSpc>
                <a:spcPct val="80000"/>
              </a:lnSpc>
              <a:spcBef>
                <a:spcPts val="600"/>
              </a:spcBef>
              <a:spcAft>
                <a:spcPts val="600"/>
              </a:spcAft>
            </a:pPr>
            <a:endParaRPr lang="en-US" sz="1800" dirty="0">
              <a:effectLst/>
              <a:latin typeface="Times New Roman" panose="02020603050405020304" pitchFamily="18" charset="0"/>
              <a:ea typeface="Times New Roman" panose="02020603050405020304" pitchFamily="18" charset="0"/>
            </a:endParaRPr>
          </a:p>
          <a:p>
            <a:pPr marL="0" indent="0" algn="just">
              <a:lnSpc>
                <a:spcPct val="80000"/>
              </a:lnSpc>
              <a:spcBef>
                <a:spcPts val="600"/>
              </a:spcBef>
              <a:spcAft>
                <a:spcPts val="600"/>
              </a:spcAft>
            </a:pPr>
            <a:endParaRPr lang="en-US" sz="1800" dirty="0">
              <a:effectLst/>
              <a:latin typeface="Times New Roman" panose="02020603050405020304" pitchFamily="18" charset="0"/>
              <a:ea typeface="Times New Roman" panose="02020603050405020304" pitchFamily="18" charset="0"/>
            </a:endParaRPr>
          </a:p>
          <a:p>
            <a:pPr marL="0" indent="0" algn="just">
              <a:lnSpc>
                <a:spcPct val="80000"/>
              </a:lnSpc>
              <a:spcBef>
                <a:spcPts val="600"/>
              </a:spcBef>
              <a:spcAft>
                <a:spcPts val="600"/>
              </a:spcAft>
              <a:buNone/>
            </a:pPr>
            <a:endParaRPr lang="en-US" sz="1900" b="0" i="0" dirty="0">
              <a:solidFill>
                <a:srgbClr val="1F1F1F"/>
              </a:solidFill>
              <a:effectLst/>
              <a:latin typeface="Arial" panose="020B0604020202020204" pitchFamily="34" charset="0"/>
              <a:cs typeface="Arial" panose="020B0604020202020204" pitchFamily="34" charset="0"/>
            </a:endParaRPr>
          </a:p>
        </p:txBody>
      </p:sp>
      <p:pic>
        <p:nvPicPr>
          <p:cNvPr id="6" name="Εικόνα 5">
            <a:extLst>
              <a:ext uri="{FF2B5EF4-FFF2-40B4-BE49-F238E27FC236}">
                <a16:creationId xmlns:a16="http://schemas.microsoft.com/office/drawing/2014/main" id="{50A126C4-8FE0-F2F1-08B9-79CF6875808D}"/>
              </a:ext>
            </a:extLst>
          </p:cNvPr>
          <p:cNvPicPr>
            <a:picLocks noChangeAspect="1"/>
          </p:cNvPicPr>
          <p:nvPr/>
        </p:nvPicPr>
        <p:blipFill rotWithShape="1">
          <a:blip r:embed="rId3"/>
          <a:srcRect l="31333" t="85035" r="16916" b="5476"/>
          <a:stretch/>
        </p:blipFill>
        <p:spPr>
          <a:xfrm>
            <a:off x="1120875" y="5894278"/>
            <a:ext cx="9950250" cy="957942"/>
          </a:xfrm>
          <a:prstGeom prst="rect">
            <a:avLst/>
          </a:prstGeom>
        </p:spPr>
      </p:pic>
      <p:sp>
        <p:nvSpPr>
          <p:cNvPr id="4" name="AutoShape 2" descr="Air Pollution More Dangerous Than ..."/>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 name="AutoShape 2" descr="Safety Signs, Symbols and Their ..."/>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5" name="Picture 4"/>
          <p:cNvPicPr>
            <a:picLocks noChangeAspect="1"/>
          </p:cNvPicPr>
          <p:nvPr/>
        </p:nvPicPr>
        <p:blipFill>
          <a:blip r:embed="rId4"/>
          <a:stretch>
            <a:fillRect/>
          </a:stretch>
        </p:blipFill>
        <p:spPr>
          <a:xfrm>
            <a:off x="7884658" y="2623506"/>
            <a:ext cx="3019425" cy="1514475"/>
          </a:xfrm>
          <a:prstGeom prst="rect">
            <a:avLst/>
          </a:prstGeom>
        </p:spPr>
      </p:pic>
    </p:spTree>
    <p:extLst>
      <p:ext uri="{BB962C8B-B14F-4D97-AF65-F5344CB8AC3E}">
        <p14:creationId xmlns:p14="http://schemas.microsoft.com/office/powerpoint/2010/main" val="185070981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56"/>
        <p:cNvGrpSpPr/>
        <p:nvPr/>
      </p:nvGrpSpPr>
      <p:grpSpPr>
        <a:xfrm>
          <a:off x="0" y="0"/>
          <a:ext cx="0" cy="0"/>
          <a:chOff x="0" y="0"/>
          <a:chExt cx="0" cy="0"/>
        </a:xfrm>
      </p:grpSpPr>
      <p:sp>
        <p:nvSpPr>
          <p:cNvPr id="157" name="Google Shape;157;p46"/>
          <p:cNvSpPr/>
          <p:nvPr/>
        </p:nvSpPr>
        <p:spPr>
          <a:xfrm>
            <a:off x="993058" y="379368"/>
            <a:ext cx="9488131" cy="461624"/>
          </a:xfrm>
          <a:prstGeom prst="rect">
            <a:avLst/>
          </a:prstGeom>
          <a:solidFill>
            <a:srgbClr val="003399"/>
          </a:solidFill>
          <a:ln>
            <a:noFill/>
          </a:ln>
        </p:spPr>
        <p:txBody>
          <a:bodyPr spcFirstLastPara="1" wrap="square" lIns="91425" tIns="45700" rIns="91425" bIns="45700" anchor="t" anchorCtr="0">
            <a:spAutoFit/>
          </a:bodyPr>
          <a:lstStyle/>
          <a:p>
            <a:pPr>
              <a:buClr>
                <a:srgbClr val="FFFFFF"/>
              </a:buClr>
              <a:buSzPts val="2800"/>
            </a:pPr>
            <a:r>
              <a:rPr lang="en-US" sz="2400" b="1" dirty="0">
                <a:solidFill>
                  <a:srgbClr val="FFFF00"/>
                </a:solidFill>
                <a:latin typeface="Arial" panose="020B0604020202020204" pitchFamily="34" charset="0"/>
                <a:cs typeface="Arial" panose="020B0604020202020204" pitchFamily="34" charset="0"/>
              </a:rPr>
              <a:t>3</a:t>
            </a:r>
            <a:r>
              <a:rPr lang="en-US" sz="2400" b="1" dirty="0" smtClean="0">
                <a:solidFill>
                  <a:srgbClr val="FFFF00"/>
                </a:solidFill>
                <a:latin typeface="Arial" panose="020B0604020202020204" pitchFamily="34" charset="0"/>
                <a:cs typeface="Arial" panose="020B0604020202020204" pitchFamily="34" charset="0"/>
              </a:rPr>
              <a:t>. </a:t>
            </a:r>
            <a:r>
              <a:rPr lang="en-US" sz="2400" b="1" dirty="0" smtClean="0">
                <a:solidFill>
                  <a:srgbClr val="FFFF00"/>
                </a:solidFill>
                <a:latin typeface="Arial" panose="020B0604020202020204" pitchFamily="34" charset="0"/>
                <a:cs typeface="Arial" panose="020B0604020202020204" pitchFamily="34" charset="0"/>
              </a:rPr>
              <a:t>TYPES OF CLAIMS AND LEGAL THEORIES</a:t>
            </a:r>
            <a:endParaRPr lang="en-US" sz="2400" b="1" dirty="0">
              <a:solidFill>
                <a:srgbClr val="FFFF00"/>
              </a:solidFill>
              <a:latin typeface="Arial" panose="020B0604020202020204" pitchFamily="34" charset="0"/>
              <a:cs typeface="Arial" panose="020B0604020202020204" pitchFamily="34" charset="0"/>
              <a:sym typeface="Century Gothic"/>
            </a:endParaRPr>
          </a:p>
        </p:txBody>
      </p:sp>
      <p:sp>
        <p:nvSpPr>
          <p:cNvPr id="2" name="Τίτλος 1">
            <a:extLst>
              <a:ext uri="{FF2B5EF4-FFF2-40B4-BE49-F238E27FC236}">
                <a16:creationId xmlns:a16="http://schemas.microsoft.com/office/drawing/2014/main" id="{0C3FFF94-3A35-03DF-16F5-D36007A58D3D}"/>
              </a:ext>
            </a:extLst>
          </p:cNvPr>
          <p:cNvSpPr>
            <a:spLocks noGrp="1"/>
          </p:cNvSpPr>
          <p:nvPr>
            <p:ph type="title"/>
          </p:nvPr>
        </p:nvSpPr>
        <p:spPr>
          <a:xfrm>
            <a:off x="993057" y="1143001"/>
            <a:ext cx="6062836" cy="806241"/>
          </a:xfrm>
          <a:ln>
            <a:solidFill>
              <a:schemeClr val="accent6">
                <a:lumMod val="60000"/>
                <a:lumOff val="40000"/>
              </a:schemeClr>
            </a:solidFill>
          </a:ln>
        </p:spPr>
        <p:style>
          <a:lnRef idx="2">
            <a:schemeClr val="accent2"/>
          </a:lnRef>
          <a:fillRef idx="1">
            <a:schemeClr val="lt1"/>
          </a:fillRef>
          <a:effectRef idx="0">
            <a:schemeClr val="accent2"/>
          </a:effectRef>
          <a:fontRef idx="minor">
            <a:schemeClr val="dk1"/>
          </a:fontRef>
        </p:style>
        <p:txBody>
          <a:bodyPr>
            <a:normAutofit/>
          </a:bodyPr>
          <a:lstStyle/>
          <a:p>
            <a:pPr algn="just"/>
            <a:r>
              <a:rPr lang="en-GB" sz="2400" b="1" dirty="0" smtClean="0">
                <a:solidFill>
                  <a:srgbClr val="0000CC"/>
                </a:solidFill>
                <a:latin typeface="Arial" panose="020B0604020202020204" pitchFamily="34" charset="0"/>
                <a:cs typeface="Arial" panose="020B0604020202020204" pitchFamily="34" charset="0"/>
              </a:rPr>
              <a:t>3.2. </a:t>
            </a:r>
            <a:r>
              <a:rPr lang="en-US" sz="2400" b="1" dirty="0">
                <a:solidFill>
                  <a:srgbClr val="0000CC"/>
                </a:solidFill>
                <a:latin typeface="Arial" panose="020B0604020202020204" pitchFamily="34" charset="0"/>
                <a:cs typeface="Arial" panose="020B0604020202020204" pitchFamily="34" charset="0"/>
              </a:rPr>
              <a:t>Public nuisance, negligence, and trespass</a:t>
            </a:r>
            <a:endParaRPr lang="x-none" sz="2400" b="1" dirty="0">
              <a:solidFill>
                <a:srgbClr val="0000CC"/>
              </a:solidFill>
              <a:latin typeface="Arial" panose="020B0604020202020204" pitchFamily="34" charset="0"/>
              <a:cs typeface="Arial" panose="020B0604020202020204" pitchFamily="34" charset="0"/>
            </a:endParaRPr>
          </a:p>
        </p:txBody>
      </p:sp>
      <p:sp>
        <p:nvSpPr>
          <p:cNvPr id="3" name="Θέση κειμένου 2">
            <a:extLst>
              <a:ext uri="{FF2B5EF4-FFF2-40B4-BE49-F238E27FC236}">
                <a16:creationId xmlns:a16="http://schemas.microsoft.com/office/drawing/2014/main" id="{1F7B350A-9D1F-0464-C808-BCE2436CCF74}"/>
              </a:ext>
            </a:extLst>
          </p:cNvPr>
          <p:cNvSpPr>
            <a:spLocks noGrp="1"/>
          </p:cNvSpPr>
          <p:nvPr>
            <p:ph type="body" idx="1"/>
          </p:nvPr>
        </p:nvSpPr>
        <p:spPr>
          <a:xfrm>
            <a:off x="993057" y="2202266"/>
            <a:ext cx="6062836" cy="3038487"/>
          </a:xfrm>
          <a:ln>
            <a:solidFill>
              <a:schemeClr val="accent6">
                <a:lumMod val="60000"/>
                <a:lumOff val="40000"/>
              </a:schemeClr>
            </a:solidFill>
          </a:ln>
        </p:spPr>
        <p:style>
          <a:lnRef idx="2">
            <a:schemeClr val="accent2"/>
          </a:lnRef>
          <a:fillRef idx="1">
            <a:schemeClr val="lt1"/>
          </a:fillRef>
          <a:effectRef idx="0">
            <a:schemeClr val="accent2"/>
          </a:effectRef>
          <a:fontRef idx="minor">
            <a:schemeClr val="dk1"/>
          </a:fontRef>
        </p:style>
        <p:txBody>
          <a:bodyPr>
            <a:noAutofit/>
          </a:bodyPr>
          <a:lstStyle/>
          <a:p>
            <a:r>
              <a:rPr lang="en-US" b="1" dirty="0"/>
              <a:t>Public Nuisance in Climate Litigation</a:t>
            </a:r>
          </a:p>
          <a:p>
            <a:pPr marL="514350" indent="-285750">
              <a:buFont typeface="Arial" panose="020B0604020202020204" pitchFamily="34" charset="0"/>
              <a:buChar char="•"/>
            </a:pPr>
            <a:r>
              <a:rPr lang="en-US" dirty="0"/>
              <a:t>Definition of public nuisance as an unreasonable interference with a right common to the general public.</a:t>
            </a:r>
          </a:p>
          <a:p>
            <a:pPr marL="514350" indent="-285750">
              <a:buFont typeface="Arial" panose="020B0604020202020204" pitchFamily="34" charset="0"/>
              <a:buChar char="•"/>
            </a:pPr>
            <a:r>
              <a:rPr lang="en-US" dirty="0"/>
              <a:t>Use in climate litigation to address activities contributing to global warming.</a:t>
            </a:r>
          </a:p>
          <a:p>
            <a:pPr marL="514350" indent="-285750">
              <a:buFont typeface="Arial" panose="020B0604020202020204" pitchFamily="34" charset="0"/>
              <a:buChar char="•"/>
            </a:pPr>
            <a:r>
              <a:rPr lang="en-US" dirty="0"/>
              <a:t>Examples of cases targeting large-scale polluters for their contributions to climate change.</a:t>
            </a:r>
          </a:p>
          <a:p>
            <a:pPr marL="0" indent="0" algn="just">
              <a:lnSpc>
                <a:spcPct val="80000"/>
              </a:lnSpc>
              <a:spcBef>
                <a:spcPts val="600"/>
              </a:spcBef>
              <a:spcAft>
                <a:spcPts val="600"/>
              </a:spcAft>
            </a:pPr>
            <a:endParaRPr lang="en-US" sz="1800" dirty="0">
              <a:effectLst/>
              <a:latin typeface="Times New Roman" panose="02020603050405020304" pitchFamily="18" charset="0"/>
              <a:ea typeface="Times New Roman" panose="02020603050405020304" pitchFamily="18" charset="0"/>
            </a:endParaRPr>
          </a:p>
          <a:p>
            <a:pPr marL="0" indent="0" algn="just">
              <a:lnSpc>
                <a:spcPct val="80000"/>
              </a:lnSpc>
              <a:spcBef>
                <a:spcPts val="600"/>
              </a:spcBef>
              <a:spcAft>
                <a:spcPts val="600"/>
              </a:spcAft>
            </a:pPr>
            <a:endParaRPr lang="en-US" sz="1800" dirty="0">
              <a:effectLst/>
              <a:latin typeface="Times New Roman" panose="02020603050405020304" pitchFamily="18" charset="0"/>
              <a:ea typeface="Times New Roman" panose="02020603050405020304" pitchFamily="18" charset="0"/>
            </a:endParaRPr>
          </a:p>
          <a:p>
            <a:pPr marL="0" indent="0" algn="just">
              <a:lnSpc>
                <a:spcPct val="80000"/>
              </a:lnSpc>
              <a:spcBef>
                <a:spcPts val="600"/>
              </a:spcBef>
              <a:spcAft>
                <a:spcPts val="600"/>
              </a:spcAft>
              <a:buNone/>
            </a:pPr>
            <a:endParaRPr lang="en-US" sz="1900" b="0" i="0" dirty="0">
              <a:solidFill>
                <a:srgbClr val="1F1F1F"/>
              </a:solidFill>
              <a:effectLst/>
              <a:latin typeface="Arial" panose="020B0604020202020204" pitchFamily="34" charset="0"/>
              <a:cs typeface="Arial" panose="020B0604020202020204" pitchFamily="34" charset="0"/>
            </a:endParaRPr>
          </a:p>
        </p:txBody>
      </p:sp>
      <p:pic>
        <p:nvPicPr>
          <p:cNvPr id="6" name="Εικόνα 5">
            <a:extLst>
              <a:ext uri="{FF2B5EF4-FFF2-40B4-BE49-F238E27FC236}">
                <a16:creationId xmlns:a16="http://schemas.microsoft.com/office/drawing/2014/main" id="{50A126C4-8FE0-F2F1-08B9-79CF6875808D}"/>
              </a:ext>
            </a:extLst>
          </p:cNvPr>
          <p:cNvPicPr>
            <a:picLocks noChangeAspect="1"/>
          </p:cNvPicPr>
          <p:nvPr/>
        </p:nvPicPr>
        <p:blipFill rotWithShape="1">
          <a:blip r:embed="rId3"/>
          <a:srcRect l="31333" t="85035" r="16916" b="5476"/>
          <a:stretch/>
        </p:blipFill>
        <p:spPr>
          <a:xfrm>
            <a:off x="1120875" y="5894278"/>
            <a:ext cx="9950250" cy="957942"/>
          </a:xfrm>
          <a:prstGeom prst="rect">
            <a:avLst/>
          </a:prstGeom>
        </p:spPr>
      </p:pic>
      <p:sp>
        <p:nvSpPr>
          <p:cNvPr id="4" name="AutoShape 2" descr="Air Pollution More Dangerous Than ..."/>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 name="AutoShape 2" descr="Safety Signs, Symbols and Their ..."/>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9" name="Picture 8"/>
          <p:cNvPicPr>
            <a:picLocks noChangeAspect="1"/>
          </p:cNvPicPr>
          <p:nvPr/>
        </p:nvPicPr>
        <p:blipFill>
          <a:blip r:embed="rId4"/>
          <a:stretch>
            <a:fillRect/>
          </a:stretch>
        </p:blipFill>
        <p:spPr>
          <a:xfrm>
            <a:off x="8127546" y="2572386"/>
            <a:ext cx="2094139" cy="1975399"/>
          </a:xfrm>
          <a:prstGeom prst="rect">
            <a:avLst/>
          </a:prstGeom>
        </p:spPr>
      </p:pic>
    </p:spTree>
    <p:extLst>
      <p:ext uri="{BB962C8B-B14F-4D97-AF65-F5344CB8AC3E}">
        <p14:creationId xmlns:p14="http://schemas.microsoft.com/office/powerpoint/2010/main" val="362691833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56"/>
        <p:cNvGrpSpPr/>
        <p:nvPr/>
      </p:nvGrpSpPr>
      <p:grpSpPr>
        <a:xfrm>
          <a:off x="0" y="0"/>
          <a:ext cx="0" cy="0"/>
          <a:chOff x="0" y="0"/>
          <a:chExt cx="0" cy="0"/>
        </a:xfrm>
      </p:grpSpPr>
      <p:sp>
        <p:nvSpPr>
          <p:cNvPr id="157" name="Google Shape;157;p46"/>
          <p:cNvSpPr/>
          <p:nvPr/>
        </p:nvSpPr>
        <p:spPr>
          <a:xfrm>
            <a:off x="993058" y="379368"/>
            <a:ext cx="9488131" cy="461624"/>
          </a:xfrm>
          <a:prstGeom prst="rect">
            <a:avLst/>
          </a:prstGeom>
          <a:solidFill>
            <a:srgbClr val="003399"/>
          </a:solidFill>
          <a:ln>
            <a:noFill/>
          </a:ln>
        </p:spPr>
        <p:txBody>
          <a:bodyPr spcFirstLastPara="1" wrap="square" lIns="91425" tIns="45700" rIns="91425" bIns="45700" anchor="t" anchorCtr="0">
            <a:spAutoFit/>
          </a:bodyPr>
          <a:lstStyle/>
          <a:p>
            <a:pPr>
              <a:buClr>
                <a:srgbClr val="FFFFFF"/>
              </a:buClr>
              <a:buSzPts val="2800"/>
            </a:pPr>
            <a:r>
              <a:rPr lang="en-US" sz="2400" b="1" dirty="0">
                <a:solidFill>
                  <a:srgbClr val="FFFF00"/>
                </a:solidFill>
                <a:latin typeface="Arial" panose="020B0604020202020204" pitchFamily="34" charset="0"/>
                <a:cs typeface="Arial" panose="020B0604020202020204" pitchFamily="34" charset="0"/>
              </a:rPr>
              <a:t>3</a:t>
            </a:r>
            <a:r>
              <a:rPr lang="en-US" sz="2400" b="1" dirty="0" smtClean="0">
                <a:solidFill>
                  <a:srgbClr val="FFFF00"/>
                </a:solidFill>
                <a:latin typeface="Arial" panose="020B0604020202020204" pitchFamily="34" charset="0"/>
                <a:cs typeface="Arial" panose="020B0604020202020204" pitchFamily="34" charset="0"/>
              </a:rPr>
              <a:t>. </a:t>
            </a:r>
            <a:r>
              <a:rPr lang="en-US" sz="2400" b="1" dirty="0" smtClean="0">
                <a:solidFill>
                  <a:srgbClr val="FFFF00"/>
                </a:solidFill>
                <a:latin typeface="Arial" panose="020B0604020202020204" pitchFamily="34" charset="0"/>
                <a:cs typeface="Arial" panose="020B0604020202020204" pitchFamily="34" charset="0"/>
              </a:rPr>
              <a:t>TYPES OF CLAIMS AND LEGAL THEORIES</a:t>
            </a:r>
            <a:endParaRPr lang="en-US" sz="2400" b="1" dirty="0">
              <a:solidFill>
                <a:srgbClr val="FFFF00"/>
              </a:solidFill>
              <a:latin typeface="Arial" panose="020B0604020202020204" pitchFamily="34" charset="0"/>
              <a:cs typeface="Arial" panose="020B0604020202020204" pitchFamily="34" charset="0"/>
              <a:sym typeface="Century Gothic"/>
            </a:endParaRPr>
          </a:p>
        </p:txBody>
      </p:sp>
      <p:sp>
        <p:nvSpPr>
          <p:cNvPr id="2" name="Τίτλος 1">
            <a:extLst>
              <a:ext uri="{FF2B5EF4-FFF2-40B4-BE49-F238E27FC236}">
                <a16:creationId xmlns:a16="http://schemas.microsoft.com/office/drawing/2014/main" id="{0C3FFF94-3A35-03DF-16F5-D36007A58D3D}"/>
              </a:ext>
            </a:extLst>
          </p:cNvPr>
          <p:cNvSpPr>
            <a:spLocks noGrp="1"/>
          </p:cNvSpPr>
          <p:nvPr>
            <p:ph type="title"/>
          </p:nvPr>
        </p:nvSpPr>
        <p:spPr>
          <a:xfrm>
            <a:off x="993057" y="1143001"/>
            <a:ext cx="6062836" cy="806241"/>
          </a:xfrm>
          <a:ln>
            <a:solidFill>
              <a:schemeClr val="accent6">
                <a:lumMod val="60000"/>
                <a:lumOff val="40000"/>
              </a:schemeClr>
            </a:solidFill>
          </a:ln>
        </p:spPr>
        <p:style>
          <a:lnRef idx="2">
            <a:schemeClr val="accent2"/>
          </a:lnRef>
          <a:fillRef idx="1">
            <a:schemeClr val="lt1"/>
          </a:fillRef>
          <a:effectRef idx="0">
            <a:schemeClr val="accent2"/>
          </a:effectRef>
          <a:fontRef idx="minor">
            <a:schemeClr val="dk1"/>
          </a:fontRef>
        </p:style>
        <p:txBody>
          <a:bodyPr>
            <a:normAutofit/>
          </a:bodyPr>
          <a:lstStyle/>
          <a:p>
            <a:pPr algn="just"/>
            <a:r>
              <a:rPr lang="en-GB" sz="2400" b="1" dirty="0" smtClean="0">
                <a:solidFill>
                  <a:srgbClr val="0000CC"/>
                </a:solidFill>
                <a:latin typeface="Arial" panose="020B0604020202020204" pitchFamily="34" charset="0"/>
                <a:cs typeface="Arial" panose="020B0604020202020204" pitchFamily="34" charset="0"/>
              </a:rPr>
              <a:t>3.2. </a:t>
            </a:r>
            <a:r>
              <a:rPr lang="en-US" sz="2400" b="1" dirty="0">
                <a:solidFill>
                  <a:srgbClr val="0000CC"/>
                </a:solidFill>
                <a:latin typeface="Arial" panose="020B0604020202020204" pitchFamily="34" charset="0"/>
                <a:cs typeface="Arial" panose="020B0604020202020204" pitchFamily="34" charset="0"/>
              </a:rPr>
              <a:t>Public nuisance, negligence, and trespass</a:t>
            </a:r>
            <a:endParaRPr lang="x-none" sz="2400" b="1" dirty="0">
              <a:solidFill>
                <a:srgbClr val="0000CC"/>
              </a:solidFill>
              <a:latin typeface="Arial" panose="020B0604020202020204" pitchFamily="34" charset="0"/>
              <a:cs typeface="Arial" panose="020B0604020202020204" pitchFamily="34" charset="0"/>
            </a:endParaRPr>
          </a:p>
        </p:txBody>
      </p:sp>
      <p:sp>
        <p:nvSpPr>
          <p:cNvPr id="3" name="Θέση κειμένου 2">
            <a:extLst>
              <a:ext uri="{FF2B5EF4-FFF2-40B4-BE49-F238E27FC236}">
                <a16:creationId xmlns:a16="http://schemas.microsoft.com/office/drawing/2014/main" id="{1F7B350A-9D1F-0464-C808-BCE2436CCF74}"/>
              </a:ext>
            </a:extLst>
          </p:cNvPr>
          <p:cNvSpPr>
            <a:spLocks noGrp="1"/>
          </p:cNvSpPr>
          <p:nvPr>
            <p:ph type="body" idx="1"/>
          </p:nvPr>
        </p:nvSpPr>
        <p:spPr>
          <a:xfrm>
            <a:off x="993057" y="2202266"/>
            <a:ext cx="6062836" cy="3038487"/>
          </a:xfrm>
          <a:ln>
            <a:solidFill>
              <a:schemeClr val="accent6">
                <a:lumMod val="60000"/>
                <a:lumOff val="40000"/>
              </a:schemeClr>
            </a:solidFill>
          </a:ln>
        </p:spPr>
        <p:style>
          <a:lnRef idx="2">
            <a:schemeClr val="accent2"/>
          </a:lnRef>
          <a:fillRef idx="1">
            <a:schemeClr val="lt1"/>
          </a:fillRef>
          <a:effectRef idx="0">
            <a:schemeClr val="accent2"/>
          </a:effectRef>
          <a:fontRef idx="minor">
            <a:schemeClr val="dk1"/>
          </a:fontRef>
        </p:style>
        <p:txBody>
          <a:bodyPr>
            <a:noAutofit/>
          </a:bodyPr>
          <a:lstStyle/>
          <a:p>
            <a:r>
              <a:rPr lang="en-US" sz="1800" b="1" dirty="0">
                <a:solidFill>
                  <a:srgbClr val="002060"/>
                </a:solidFill>
                <a:latin typeface="Arial" panose="020B0604020202020204" pitchFamily="34" charset="0"/>
                <a:cs typeface="Arial" panose="020B0604020202020204" pitchFamily="34" charset="0"/>
              </a:rPr>
              <a:t>Key Cases of Public Nuisance</a:t>
            </a:r>
          </a:p>
          <a:p>
            <a:pPr marL="514350" indent="-285750">
              <a:buFont typeface="Arial" panose="020B0604020202020204" pitchFamily="34" charset="0"/>
              <a:buChar char="•"/>
            </a:pPr>
            <a:r>
              <a:rPr lang="en-US" sz="1800" dirty="0">
                <a:solidFill>
                  <a:srgbClr val="002060"/>
                </a:solidFill>
                <a:latin typeface="Arial" panose="020B0604020202020204" pitchFamily="34" charset="0"/>
                <a:cs typeface="Arial" panose="020B0604020202020204" pitchFamily="34" charset="0"/>
              </a:rPr>
              <a:t>Summaries of landmark public nuisance climate cases, such as the various state vs. oil company lawsuits.</a:t>
            </a:r>
          </a:p>
          <a:p>
            <a:pPr marL="514350" indent="-285750">
              <a:buFont typeface="Arial" panose="020B0604020202020204" pitchFamily="34" charset="0"/>
              <a:buChar char="•"/>
            </a:pPr>
            <a:r>
              <a:rPr lang="en-US" sz="1800" dirty="0">
                <a:solidFill>
                  <a:srgbClr val="002060"/>
                </a:solidFill>
                <a:latin typeface="Arial" panose="020B0604020202020204" pitchFamily="34" charset="0"/>
                <a:cs typeface="Arial" panose="020B0604020202020204" pitchFamily="34" charset="0"/>
              </a:rPr>
              <a:t>The role of these cases in setting precedents for future litigation.</a:t>
            </a:r>
          </a:p>
          <a:p>
            <a:pPr marL="514350" indent="-285750">
              <a:buFont typeface="Arial" panose="020B0604020202020204" pitchFamily="34" charset="0"/>
              <a:buChar char="•"/>
            </a:pPr>
            <a:r>
              <a:rPr lang="en-US" sz="1800" dirty="0">
                <a:solidFill>
                  <a:srgbClr val="002060"/>
                </a:solidFill>
                <a:latin typeface="Arial" panose="020B0604020202020204" pitchFamily="34" charset="0"/>
                <a:cs typeface="Arial" panose="020B0604020202020204" pitchFamily="34" charset="0"/>
              </a:rPr>
              <a:t>Challenges faced in proving public nuisance claims in court.</a:t>
            </a:r>
          </a:p>
          <a:p>
            <a:pPr marL="0" indent="0" algn="just">
              <a:lnSpc>
                <a:spcPct val="80000"/>
              </a:lnSpc>
              <a:spcBef>
                <a:spcPts val="600"/>
              </a:spcBef>
              <a:spcAft>
                <a:spcPts val="600"/>
              </a:spcAft>
            </a:pPr>
            <a:endParaRPr lang="en-US" sz="1800" dirty="0">
              <a:effectLst/>
              <a:latin typeface="Times New Roman" panose="02020603050405020304" pitchFamily="18" charset="0"/>
              <a:ea typeface="Times New Roman" panose="02020603050405020304" pitchFamily="18" charset="0"/>
            </a:endParaRPr>
          </a:p>
          <a:p>
            <a:pPr marL="0" indent="0" algn="just">
              <a:lnSpc>
                <a:spcPct val="80000"/>
              </a:lnSpc>
              <a:spcBef>
                <a:spcPts val="600"/>
              </a:spcBef>
              <a:spcAft>
                <a:spcPts val="600"/>
              </a:spcAft>
            </a:pPr>
            <a:endParaRPr lang="en-US" sz="1800" dirty="0">
              <a:effectLst/>
              <a:latin typeface="Times New Roman" panose="02020603050405020304" pitchFamily="18" charset="0"/>
              <a:ea typeface="Times New Roman" panose="02020603050405020304" pitchFamily="18" charset="0"/>
            </a:endParaRPr>
          </a:p>
          <a:p>
            <a:pPr marL="0" indent="0" algn="just">
              <a:lnSpc>
                <a:spcPct val="80000"/>
              </a:lnSpc>
              <a:spcBef>
                <a:spcPts val="600"/>
              </a:spcBef>
              <a:spcAft>
                <a:spcPts val="600"/>
              </a:spcAft>
              <a:buNone/>
            </a:pPr>
            <a:endParaRPr lang="en-US" sz="1900" b="0" i="0" dirty="0">
              <a:solidFill>
                <a:srgbClr val="1F1F1F"/>
              </a:solidFill>
              <a:effectLst/>
              <a:latin typeface="Arial" panose="020B0604020202020204" pitchFamily="34" charset="0"/>
              <a:cs typeface="Arial" panose="020B0604020202020204" pitchFamily="34" charset="0"/>
            </a:endParaRPr>
          </a:p>
        </p:txBody>
      </p:sp>
      <p:pic>
        <p:nvPicPr>
          <p:cNvPr id="6" name="Εικόνα 5">
            <a:extLst>
              <a:ext uri="{FF2B5EF4-FFF2-40B4-BE49-F238E27FC236}">
                <a16:creationId xmlns:a16="http://schemas.microsoft.com/office/drawing/2014/main" id="{50A126C4-8FE0-F2F1-08B9-79CF6875808D}"/>
              </a:ext>
            </a:extLst>
          </p:cNvPr>
          <p:cNvPicPr>
            <a:picLocks noChangeAspect="1"/>
          </p:cNvPicPr>
          <p:nvPr/>
        </p:nvPicPr>
        <p:blipFill rotWithShape="1">
          <a:blip r:embed="rId3"/>
          <a:srcRect l="31333" t="85035" r="16916" b="5476"/>
          <a:stretch/>
        </p:blipFill>
        <p:spPr>
          <a:xfrm>
            <a:off x="1120875" y="5894278"/>
            <a:ext cx="9950250" cy="957942"/>
          </a:xfrm>
          <a:prstGeom prst="rect">
            <a:avLst/>
          </a:prstGeom>
        </p:spPr>
      </p:pic>
      <p:sp>
        <p:nvSpPr>
          <p:cNvPr id="4" name="AutoShape 2" descr="Air Pollution More Dangerous Than ..."/>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 name="AutoShape 2" descr="Safety Signs, Symbols and Their ..."/>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5" name="Picture 4"/>
          <p:cNvPicPr>
            <a:picLocks noChangeAspect="1"/>
          </p:cNvPicPr>
          <p:nvPr/>
        </p:nvPicPr>
        <p:blipFill>
          <a:blip r:embed="rId4"/>
          <a:stretch>
            <a:fillRect/>
          </a:stretch>
        </p:blipFill>
        <p:spPr>
          <a:xfrm>
            <a:off x="7983311" y="2705100"/>
            <a:ext cx="2724150" cy="1676400"/>
          </a:xfrm>
          <a:prstGeom prst="rect">
            <a:avLst/>
          </a:prstGeom>
        </p:spPr>
      </p:pic>
    </p:spTree>
    <p:extLst>
      <p:ext uri="{BB962C8B-B14F-4D97-AF65-F5344CB8AC3E}">
        <p14:creationId xmlns:p14="http://schemas.microsoft.com/office/powerpoint/2010/main" val="350412064"/>
      </p:ext>
    </p:extLst>
  </p:cSld>
  <p:clrMapOvr>
    <a:masterClrMapping/>
  </p:clrMapOvr>
</p:sld>
</file>

<file path=ppt/theme/theme1.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5343</TotalTime>
  <Words>1440</Words>
  <Application>Microsoft Office PowerPoint</Application>
  <PresentationFormat>Widescreen</PresentationFormat>
  <Paragraphs>154</Paragraphs>
  <Slides>23</Slides>
  <Notes>23</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23</vt:i4>
      </vt:variant>
    </vt:vector>
  </HeadingPairs>
  <TitlesOfParts>
    <vt:vector size="28" baseType="lpstr">
      <vt:lpstr>Arial</vt:lpstr>
      <vt:lpstr>Times New Roman</vt:lpstr>
      <vt:lpstr>Century Gothic</vt:lpstr>
      <vt:lpstr>Calibri</vt:lpstr>
      <vt:lpstr>Office Theme</vt:lpstr>
      <vt:lpstr>PowerPoint Presentation</vt:lpstr>
      <vt:lpstr>3.1. Tort-based Claims</vt:lpstr>
      <vt:lpstr>3.1. Tort-based Claims</vt:lpstr>
      <vt:lpstr>3.1. Tort-based Claims</vt:lpstr>
      <vt:lpstr>3.1. Tort-based Claims</vt:lpstr>
      <vt:lpstr>3.1. Tort-based Claims</vt:lpstr>
      <vt:lpstr>3.1. Tort-based Claims</vt:lpstr>
      <vt:lpstr>3.2. Public nuisance, negligence, and trespass</vt:lpstr>
      <vt:lpstr>3.2. Public nuisance, negligence, and trespass</vt:lpstr>
      <vt:lpstr>3.2. Public nuisance, negligence, and trespass</vt:lpstr>
      <vt:lpstr>3.2. Public nuisance, negligence, and trespass</vt:lpstr>
      <vt:lpstr>3.2. Public nuisance, negligence, and trespass</vt:lpstr>
      <vt:lpstr>3.2. Public nuisance, negligence, and trespass</vt:lpstr>
      <vt:lpstr>3.4. Right to life, health, property, and a healthy environment</vt:lpstr>
      <vt:lpstr>3.4. Right to life, health, property, and a healthy environment</vt:lpstr>
      <vt:lpstr>3.4. Right to life, health, property, and a healthy environment</vt:lpstr>
      <vt:lpstr>3.4. Right to life, health, property, and a healthy environment</vt:lpstr>
      <vt:lpstr>3.4. Right to life, health, property, and a healthy environment</vt:lpstr>
      <vt:lpstr>3.4. Right to life, health, property, and a healthy environment</vt:lpstr>
      <vt:lpstr>3.5. Constitutional and Statutory Claims</vt:lpstr>
      <vt:lpstr>3.5. Constitutional and Statutory Claims</vt:lpstr>
      <vt:lpstr>3.5. Constitutional and Statutory Claims</vt:lpstr>
      <vt:lpstr>3.5. Constitutional and Statutory Claims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Παρουσίαση του PowerPoint</dc:title>
  <dc:creator>WIN</dc:creator>
  <cp:lastModifiedBy>Admin</cp:lastModifiedBy>
  <cp:revision>44</cp:revision>
  <dcterms:created xsi:type="dcterms:W3CDTF">2020-01-02T01:56:26Z</dcterms:created>
  <dcterms:modified xsi:type="dcterms:W3CDTF">2024-04-08T16:19:51Z</dcterms:modified>
</cp:coreProperties>
</file>