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7" r:id="rId3"/>
    <p:sldId id="263" r:id="rId4"/>
    <p:sldId id="264" r:id="rId5"/>
    <p:sldId id="258" r:id="rId6"/>
    <p:sldId id="265" r:id="rId7"/>
    <p:sldId id="259" r:id="rId8"/>
    <p:sldId id="266" r:id="rId9"/>
    <p:sldId id="267" r:id="rId10"/>
    <p:sldId id="260" r:id="rId11"/>
    <p:sldId id="268" r:id="rId12"/>
    <p:sldId id="26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6327"/>
  </p:normalViewPr>
  <p:slideViewPr>
    <p:cSldViewPr snapToGrid="0">
      <p:cViewPr varScale="1">
        <p:scale>
          <a:sx n="92" d="100"/>
          <a:sy n="92" d="100"/>
        </p:scale>
        <p:origin x="9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ifah zubaidah syed abdul kader" userId="8ed9087d838baf79" providerId="LiveId" clId="{37C76069-762E-422B-859C-8E6129735EE7}"/>
    <pc:docChg chg="modSld">
      <pc:chgData name="sharifah zubaidah syed abdul kader" userId="8ed9087d838baf79" providerId="LiveId" clId="{37C76069-762E-422B-859C-8E6129735EE7}" dt="2024-04-24T01:52:04.390" v="0" actId="20577"/>
      <pc:docMkLst>
        <pc:docMk/>
      </pc:docMkLst>
      <pc:sldChg chg="modSp mod">
        <pc:chgData name="sharifah zubaidah syed abdul kader" userId="8ed9087d838baf79" providerId="LiveId" clId="{37C76069-762E-422B-859C-8E6129735EE7}" dt="2024-04-24T01:52:04.390" v="0" actId="20577"/>
        <pc:sldMkLst>
          <pc:docMk/>
          <pc:sldMk cId="1523055551" sldId="259"/>
        </pc:sldMkLst>
        <pc:spChg chg="mod">
          <ac:chgData name="sharifah zubaidah syed abdul kader" userId="8ed9087d838baf79" providerId="LiveId" clId="{37C76069-762E-422B-859C-8E6129735EE7}" dt="2024-04-24T01:52:04.390" v="0" actId="20577"/>
          <ac:spMkLst>
            <pc:docMk/>
            <pc:sldMk cId="1523055551" sldId="259"/>
            <ac:spMk id="3" creationId="{C80984AC-149C-C947-7DFF-BB1BE1BCBE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C5D4C-AF6C-6248-8195-8A3C02B627D4}"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A1164-041F-4342-8E74-2441DFE58F4E}" type="slidenum">
              <a:rPr lang="en-US" smtClean="0"/>
              <a:t>‹#›</a:t>
            </a:fld>
            <a:endParaRPr lang="en-US"/>
          </a:p>
        </p:txBody>
      </p:sp>
    </p:spTree>
    <p:extLst>
      <p:ext uri="{BB962C8B-B14F-4D97-AF65-F5344CB8AC3E}">
        <p14:creationId xmlns:p14="http://schemas.microsoft.com/office/powerpoint/2010/main" val="46659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0504-F5F3-D2A4-1968-24E018D2FA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444BF7-4048-E353-01F2-425B36CA0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FBC46-ACA2-7609-EDDB-ECED6FDFDAA8}"/>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5" name="Footer Placeholder 4">
            <a:extLst>
              <a:ext uri="{FF2B5EF4-FFF2-40B4-BE49-F238E27FC236}">
                <a16:creationId xmlns:a16="http://schemas.microsoft.com/office/drawing/2014/main" id="{D3C41A01-850A-38A2-DAA6-A085C76E6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C35B5-7DEE-07F3-7489-EE8927FA03AF}"/>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10364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2752-EB3E-9472-D681-9AF9068BAF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ED7486-34FA-D306-18C9-E0633854FE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79B5D-72E4-5014-486D-129AA7C11DC4}"/>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5" name="Footer Placeholder 4">
            <a:extLst>
              <a:ext uri="{FF2B5EF4-FFF2-40B4-BE49-F238E27FC236}">
                <a16:creationId xmlns:a16="http://schemas.microsoft.com/office/drawing/2014/main" id="{9BE74869-0B7E-9097-9698-B13CF9125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6148-B321-0ABD-C615-250E70950079}"/>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233752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F5D84-A5FA-A026-C46D-0A48A8541A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045A3C-F1C9-F7D7-021E-22F17D47F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AB2F0-AE61-DB0A-DFD2-12398248AAA3}"/>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5" name="Footer Placeholder 4">
            <a:extLst>
              <a:ext uri="{FF2B5EF4-FFF2-40B4-BE49-F238E27FC236}">
                <a16:creationId xmlns:a16="http://schemas.microsoft.com/office/drawing/2014/main" id="{55FC9B24-746C-990D-BC58-254837638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F74C3-E979-6958-FB74-4F389D7EC556}"/>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907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4AC0-810C-6C18-EADF-F305B2A14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1E3A5-21CD-C916-DF41-F5EF36DD7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96D9D-CC53-9115-74AA-E7CA04A88D23}"/>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5" name="Footer Placeholder 4">
            <a:extLst>
              <a:ext uri="{FF2B5EF4-FFF2-40B4-BE49-F238E27FC236}">
                <a16:creationId xmlns:a16="http://schemas.microsoft.com/office/drawing/2014/main" id="{E8593122-7EFE-4E66-FBD5-EF3B48360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E7B72-A25C-C397-8177-8CFE38F4C671}"/>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7694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DEA2-F7E5-3E9A-E54D-C8CFB78AF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12A132-F4B0-6C45-A18A-5DA51E30C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36BEA5-5001-636F-5D47-091B05CF4E9B}"/>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5" name="Footer Placeholder 4">
            <a:extLst>
              <a:ext uri="{FF2B5EF4-FFF2-40B4-BE49-F238E27FC236}">
                <a16:creationId xmlns:a16="http://schemas.microsoft.com/office/drawing/2014/main" id="{3E584B0F-F7F9-3C2A-2774-9E324C528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D73D3-255C-0926-C7A7-0A2E3D70BF06}"/>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253063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C48C-A890-9BB7-EB4B-A4A9C1B80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12CDA-8FBE-0EB5-4C3E-835A51B2AA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6E625-1D4E-ACF6-9D7A-1896A20076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C9A403-1158-F108-6AD0-8DEFA003D119}"/>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6" name="Footer Placeholder 5">
            <a:extLst>
              <a:ext uri="{FF2B5EF4-FFF2-40B4-BE49-F238E27FC236}">
                <a16:creationId xmlns:a16="http://schemas.microsoft.com/office/drawing/2014/main" id="{5F041006-4F49-009C-9E78-5F8B23EFA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27DD7-2BF1-4CFC-AA33-4826DC3693BB}"/>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215823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3FF5-48F5-5021-2442-334C293C9D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117285-7FA3-C5D4-860D-91D7DE6BC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64F3D-F809-BB25-6232-1644C0147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AA2C7-DA15-7E51-EDEA-556C62C89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DD123-C9F4-AAEC-EB86-348EEA2D90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C86D4F-0B0E-B4BC-EA75-4F7C7A28721B}"/>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8" name="Footer Placeholder 7">
            <a:extLst>
              <a:ext uri="{FF2B5EF4-FFF2-40B4-BE49-F238E27FC236}">
                <a16:creationId xmlns:a16="http://schemas.microsoft.com/office/drawing/2014/main" id="{14CEAD06-AE4A-9879-99DE-0D537772C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BCEC5-8329-DB0C-6377-2A6B0E2ED027}"/>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78842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2A6-EC21-BC53-C9F3-C6A6661C90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6D2574-8115-506D-FE4A-FBA85FC5C996}"/>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4" name="Footer Placeholder 3">
            <a:extLst>
              <a:ext uri="{FF2B5EF4-FFF2-40B4-BE49-F238E27FC236}">
                <a16:creationId xmlns:a16="http://schemas.microsoft.com/office/drawing/2014/main" id="{DD414817-9556-0D79-8E91-78EFFD1AF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7C8B06-D4AD-364D-A146-72AE670AAB1A}"/>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60984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1C85C-369D-5D5E-C4B0-388F444461EB}"/>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3" name="Footer Placeholder 2">
            <a:extLst>
              <a:ext uri="{FF2B5EF4-FFF2-40B4-BE49-F238E27FC236}">
                <a16:creationId xmlns:a16="http://schemas.microsoft.com/office/drawing/2014/main" id="{4A6BCE0D-1F90-2262-E244-9D8F5DC1A9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AA7F61-C0F4-E51A-D6DC-EF4FDE257651}"/>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69493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5CD9-1A6D-198C-62DD-1FC634D66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6FBE6C-8FC8-022E-ECE6-5E522A7281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1DCB9B-4A7C-EE9B-6691-C77109100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C19D8-3A7F-F9BD-948E-F6059B5F56BD}"/>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6" name="Footer Placeholder 5">
            <a:extLst>
              <a:ext uri="{FF2B5EF4-FFF2-40B4-BE49-F238E27FC236}">
                <a16:creationId xmlns:a16="http://schemas.microsoft.com/office/drawing/2014/main" id="{9F679FE5-9937-757C-401A-135473BBE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D57B0-532C-0F3F-FD72-02D3506BCC53}"/>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367945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C519-69CF-7ECA-7E0D-7AC8C2048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DEDA00-9124-9ACB-CD73-E3ED4BEBD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AA668-C725-A15E-AC99-2AAA0F277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49E8C-57D1-B852-14CE-7A1A38A2F092}"/>
              </a:ext>
            </a:extLst>
          </p:cNvPr>
          <p:cNvSpPr>
            <a:spLocks noGrp="1"/>
          </p:cNvSpPr>
          <p:nvPr>
            <p:ph type="dt" sz="half" idx="10"/>
          </p:nvPr>
        </p:nvSpPr>
        <p:spPr/>
        <p:txBody>
          <a:bodyPr/>
          <a:lstStyle/>
          <a:p>
            <a:fld id="{E21CD404-261A-4CFA-9F90-0ABE267D1BBD}" type="datetimeFigureOut">
              <a:rPr lang="en-US" smtClean="0"/>
              <a:t>4/24/2024</a:t>
            </a:fld>
            <a:endParaRPr lang="en-US"/>
          </a:p>
        </p:txBody>
      </p:sp>
      <p:sp>
        <p:nvSpPr>
          <p:cNvPr id="6" name="Footer Placeholder 5">
            <a:extLst>
              <a:ext uri="{FF2B5EF4-FFF2-40B4-BE49-F238E27FC236}">
                <a16:creationId xmlns:a16="http://schemas.microsoft.com/office/drawing/2014/main" id="{088B46CE-5AB9-863C-6E41-3083D1455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BC80E-12B5-7168-ADBF-000211D6B2ED}"/>
              </a:ext>
            </a:extLst>
          </p:cNvPr>
          <p:cNvSpPr>
            <a:spLocks noGrp="1"/>
          </p:cNvSpPr>
          <p:nvPr>
            <p:ph type="sldNum" sz="quarter" idx="12"/>
          </p:nvPr>
        </p:nvSpPr>
        <p:spPr/>
        <p:txBody>
          <a:bodyPr/>
          <a:lstStyle/>
          <a:p>
            <a:fld id="{E769E984-196B-4967-9892-64A8ACC355AE}" type="slidenum">
              <a:rPr lang="en-US" smtClean="0"/>
              <a:t>‹#›</a:t>
            </a:fld>
            <a:endParaRPr lang="en-US"/>
          </a:p>
        </p:txBody>
      </p:sp>
    </p:spTree>
    <p:extLst>
      <p:ext uri="{BB962C8B-B14F-4D97-AF65-F5344CB8AC3E}">
        <p14:creationId xmlns:p14="http://schemas.microsoft.com/office/powerpoint/2010/main" val="142214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9648E-C257-41FC-ECFD-E19938AAA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25A15-CE22-1540-6D5C-10D7C3D60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20E61-3393-3AA3-94DD-6A281D4DD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CD404-261A-4CFA-9F90-0ABE267D1BBD}" type="datetimeFigureOut">
              <a:rPr lang="en-US" smtClean="0"/>
              <a:t>4/24/2024</a:t>
            </a:fld>
            <a:endParaRPr lang="en-US"/>
          </a:p>
        </p:txBody>
      </p:sp>
      <p:sp>
        <p:nvSpPr>
          <p:cNvPr id="5" name="Footer Placeholder 4">
            <a:extLst>
              <a:ext uri="{FF2B5EF4-FFF2-40B4-BE49-F238E27FC236}">
                <a16:creationId xmlns:a16="http://schemas.microsoft.com/office/drawing/2014/main" id="{7C1B2304-6FFA-1A9A-8088-6DDFC3E4F0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DF4F20-3214-B235-D14F-75A889D9C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9E984-196B-4967-9892-64A8ACC355AE}" type="slidenum">
              <a:rPr lang="en-US" smtClean="0"/>
              <a:t>‹#›</a:t>
            </a:fld>
            <a:endParaRPr lang="en-US"/>
          </a:p>
        </p:txBody>
      </p:sp>
    </p:spTree>
    <p:extLst>
      <p:ext uri="{BB962C8B-B14F-4D97-AF65-F5344CB8AC3E}">
        <p14:creationId xmlns:p14="http://schemas.microsoft.com/office/powerpoint/2010/main" val="1113133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13054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dirty="0">
                <a:solidFill>
                  <a:srgbClr val="003399"/>
                </a:solidFill>
                <a:latin typeface="Century Gothic"/>
                <a:ea typeface="Century Gothic"/>
                <a:cs typeface="Century Gothic"/>
                <a:sym typeface="Century Gothic"/>
              </a:rPr>
              <a:t>Climate Change and Energy</a:t>
            </a:r>
          </a:p>
          <a:p>
            <a:pPr algn="ctr"/>
            <a:r>
              <a:rPr lang="en-MY" sz="2400" kern="100" dirty="0">
                <a:effectLst/>
                <a:latin typeface="+mn-lt"/>
                <a:ea typeface="Calibri" panose="020F0502020204030204" pitchFamily="34" charset="0"/>
                <a:cs typeface="Times New Roman" panose="02020603050405020304" pitchFamily="18" charset="0"/>
              </a:rPr>
              <a:t> </a:t>
            </a:r>
            <a:r>
              <a:rPr lang="en-US" sz="2400" dirty="0"/>
              <a:t>TOPIC 2:</a:t>
            </a:r>
          </a:p>
          <a:p>
            <a:pPr algn="ctr"/>
            <a:r>
              <a:rPr lang="en-US" sz="2400" dirty="0"/>
              <a:t>INTERNATIONAL FRAMEWORKS FOR CLIMATE CHANGE</a:t>
            </a:r>
          </a:p>
          <a:p>
            <a:pPr marL="0" marR="0" lvl="0" indent="0" algn="ctr"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CE0-AEA9-F164-A54A-5F7749123DE8}"/>
              </a:ext>
            </a:extLst>
          </p:cNvPr>
          <p:cNvSpPr>
            <a:spLocks noGrp="1"/>
          </p:cNvSpPr>
          <p:nvPr>
            <p:ph type="title"/>
          </p:nvPr>
        </p:nvSpPr>
        <p:spPr/>
        <p:txBody>
          <a:bodyPr>
            <a:normAutofit/>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PARIS AGREEMENT</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80984AC-149C-C947-7DFF-BB1BE1BCBE46}"/>
              </a:ext>
            </a:extLst>
          </p:cNvPr>
          <p:cNvSpPr>
            <a:spLocks noGrp="1"/>
          </p:cNvSpPr>
          <p:nvPr>
            <p:ph idx="1"/>
          </p:nvPr>
        </p:nvSpPr>
        <p:spPr>
          <a:xfrm>
            <a:off x="838200" y="1233577"/>
            <a:ext cx="10515600" cy="4943386"/>
          </a:xfrm>
        </p:spPr>
        <p:txBody>
          <a:bodyPr>
            <a:normAutofit fontScale="70000" lnSpcReduction="20000"/>
          </a:bodyPr>
          <a:lstStyle/>
          <a:p>
            <a:r>
              <a:rPr lang="en-US" dirty="0"/>
              <a:t>The Paris Agreement is a legally binding international treaty on climate change. It was adopted by 196 Parties at the UN Climate Change Conference (COP21) in Paris, France, on 12 December 2015. It entered into force on 4 November 2016.</a:t>
            </a:r>
          </a:p>
          <a:p>
            <a:r>
              <a:rPr lang="en-US" dirty="0"/>
              <a:t>Its overarching goal is to hold “the increase in the global average temperature to well below 2°C above pre-industrial levels” and pursue efforts “to limit the temperature increase to 1.5°C above pre-industrial levels.”</a:t>
            </a:r>
          </a:p>
          <a:p>
            <a:r>
              <a:rPr lang="en-US" dirty="0"/>
              <a:t>Implementation of the Paris Agreement requires economic and social transformation, based on the best available science. The Paris Agreement works on a five-year cycle of increasingly ambitious climate action -- or, ratcheting up -- carried out by countries. </a:t>
            </a:r>
          </a:p>
          <a:p>
            <a:r>
              <a:rPr lang="en-US" dirty="0"/>
              <a:t>Since 2020, countries have been submitting their national climate action plans, known as nationally determined contributions (NDCs). Each successive NDC is meant to reflect an increasingly higher degree of ambition compared to the previous version.</a:t>
            </a:r>
          </a:p>
          <a:p>
            <a:r>
              <a:rPr lang="en-US" dirty="0"/>
              <a:t>Recognizing that accelerated action is required to limit global warming to 1.5°C, the COP27 cover decision requests Parties to revisit and strengthen the 2030 targets in their NDCs to align with the Paris Agreement temperature goal by the end of 2023, taking into account different national circumstances.</a:t>
            </a:r>
          </a:p>
          <a:p>
            <a:r>
              <a:rPr lang="en-US" dirty="0"/>
              <a:t>In their NDCs, countries communicate actions they will take to reduce their greenhouse gas emissions in order to reach the goals of the Paris Agreement. Countries also communicate in their NDCs actions they will take to build resilience to adapt to the impacts of climate change. </a:t>
            </a:r>
          </a:p>
        </p:txBody>
      </p:sp>
    </p:spTree>
    <p:extLst>
      <p:ext uri="{BB962C8B-B14F-4D97-AF65-F5344CB8AC3E}">
        <p14:creationId xmlns:p14="http://schemas.microsoft.com/office/powerpoint/2010/main" val="412516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CE0-AEA9-F164-A54A-5F7749123DE8}"/>
              </a:ext>
            </a:extLst>
          </p:cNvPr>
          <p:cNvSpPr>
            <a:spLocks noGrp="1"/>
          </p:cNvSpPr>
          <p:nvPr>
            <p:ph type="title"/>
          </p:nvPr>
        </p:nvSpPr>
        <p:spPr/>
        <p:txBody>
          <a:bodyPr>
            <a:normAutofit/>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PARIS AGREEMENT</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4B91853D-122E-EADC-0A18-D2369E89B720}"/>
              </a:ext>
            </a:extLst>
          </p:cNvPr>
          <p:cNvSpPr>
            <a:spLocks noGrp="1"/>
          </p:cNvSpPr>
          <p:nvPr>
            <p:ph idx="1"/>
          </p:nvPr>
        </p:nvSpPr>
        <p:spPr>
          <a:xfrm>
            <a:off x="838200" y="1164566"/>
            <a:ext cx="10515600" cy="5012397"/>
          </a:xfrm>
        </p:spPr>
        <p:txBody>
          <a:bodyPr>
            <a:normAutofit fontScale="92500" lnSpcReduction="10000"/>
          </a:bodyPr>
          <a:lstStyle/>
          <a:p>
            <a:r>
              <a:rPr lang="en-US" dirty="0" err="1"/>
              <a:t>Decarbonisation</a:t>
            </a:r>
            <a:r>
              <a:rPr lang="en-US" dirty="0"/>
              <a:t> of the electricity sector is at the heart of the response to the climate change threat. A rapid transition is necessary to avoid locking in more CO2 emissions from fossil fuel-based power generation, and to accommodate the penetration of low-carbon technologies. The Paris Agreement reinforces the urgency of action in this area.</a:t>
            </a:r>
          </a:p>
          <a:p>
            <a:r>
              <a:rPr lang="en-US" dirty="0"/>
              <a:t>There is a broad and growing consensus that the electricity sector has an essential role in achieving </a:t>
            </a:r>
            <a:r>
              <a:rPr lang="en-US" dirty="0" err="1"/>
              <a:t>decarbonisation</a:t>
            </a:r>
            <a:r>
              <a:rPr lang="en-US" dirty="0"/>
              <a:t> of the economy. </a:t>
            </a:r>
          </a:p>
          <a:p>
            <a:r>
              <a:rPr lang="en-US" dirty="0"/>
              <a:t>Electricity generation needs to shift to low-carbon technologies, relying on a diverse range of technological solutions (both </a:t>
            </a:r>
            <a:r>
              <a:rPr lang="en-US" dirty="0" err="1"/>
              <a:t>centralised</a:t>
            </a:r>
            <a:r>
              <a:rPr lang="en-US" dirty="0"/>
              <a:t> and </a:t>
            </a:r>
            <a:r>
              <a:rPr lang="en-US" dirty="0" err="1"/>
              <a:t>decentralised</a:t>
            </a:r>
            <a:r>
              <a:rPr lang="en-US" dirty="0"/>
              <a:t>) and a transition needs to be made from direct fossil-fuel uses towards more electricity efficient ones. T</a:t>
            </a:r>
          </a:p>
          <a:p>
            <a:r>
              <a:rPr lang="en-US" dirty="0"/>
              <a:t>he details of this ‘low-carbon electrification’ will differ from country to country depending on geography, resources, level of revenues and existing infrastructure.</a:t>
            </a:r>
          </a:p>
        </p:txBody>
      </p:sp>
    </p:spTree>
    <p:extLst>
      <p:ext uri="{BB962C8B-B14F-4D97-AF65-F5344CB8AC3E}">
        <p14:creationId xmlns:p14="http://schemas.microsoft.com/office/powerpoint/2010/main" val="183509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CE0-AEA9-F164-A54A-5F7749123DE8}"/>
              </a:ext>
            </a:extLst>
          </p:cNvPr>
          <p:cNvSpPr>
            <a:spLocks noGrp="1"/>
          </p:cNvSpPr>
          <p:nvPr>
            <p:ph type="title"/>
          </p:nvPr>
        </p:nvSpPr>
        <p:spPr>
          <a:xfrm>
            <a:off x="838200" y="149464"/>
            <a:ext cx="10515600" cy="1049607"/>
          </a:xfrm>
        </p:spPr>
        <p:txBody>
          <a:bodyPr>
            <a:normAutofit fontScale="90000"/>
          </a:bodyPr>
          <a:lstStyle/>
          <a:p>
            <a:pPr marL="342900" marR="0" lvl="0" indent="-342900" algn="ctr">
              <a:spcBef>
                <a:spcPts val="0"/>
              </a:spcBef>
              <a:spcAft>
                <a:spcPts val="0"/>
              </a:spcAft>
            </a:pP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r>
              <a:rPr lang="en-MY" sz="4000" kern="100" dirty="0">
                <a:effectLst/>
                <a:latin typeface="Calibri" panose="020F0502020204030204" pitchFamily="34" charset="0"/>
                <a:ea typeface="Calibri" panose="020F0502020204030204" pitchFamily="34" charset="0"/>
                <a:cs typeface="Calibri" panose="020F0502020204030204" pitchFamily="34" charset="0"/>
              </a:rPr>
              <a:t>ROLE OF INTERNATIONAL ORGANIZATIONS IN CLIMATE CHANGE MITIGATION AND ADAPTATION</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4" name="Content Placeholder 3">
            <a:extLst>
              <a:ext uri="{FF2B5EF4-FFF2-40B4-BE49-F238E27FC236}">
                <a16:creationId xmlns:a16="http://schemas.microsoft.com/office/drawing/2014/main" id="{54E34E63-D825-69D2-64C2-E695DF7CC9D2}"/>
              </a:ext>
            </a:extLst>
          </p:cNvPr>
          <p:cNvGraphicFramePr>
            <a:graphicFrameLocks noGrp="1"/>
          </p:cNvGraphicFramePr>
          <p:nvPr>
            <p:ph idx="1"/>
            <p:extLst>
              <p:ext uri="{D42A27DB-BD31-4B8C-83A1-F6EECF244321}">
                <p14:modId xmlns:p14="http://schemas.microsoft.com/office/powerpoint/2010/main" val="1173183044"/>
              </p:ext>
            </p:extLst>
          </p:nvPr>
        </p:nvGraphicFramePr>
        <p:xfrm>
          <a:off x="838200" y="1199071"/>
          <a:ext cx="10515600" cy="3616452"/>
        </p:xfrm>
        <a:graphic>
          <a:graphicData uri="http://schemas.openxmlformats.org/drawingml/2006/table">
            <a:tbl>
              <a:tblPr firstRow="1" firstCol="1" bandRow="1">
                <a:tableStyleId>{5C22544A-7EE6-4342-B048-85BDC9FD1C3A}</a:tableStyleId>
              </a:tblPr>
              <a:tblGrid>
                <a:gridCol w="3544019">
                  <a:extLst>
                    <a:ext uri="{9D8B030D-6E8A-4147-A177-3AD203B41FA5}">
                      <a16:colId xmlns:a16="http://schemas.microsoft.com/office/drawing/2014/main" val="3647623306"/>
                    </a:ext>
                  </a:extLst>
                </a:gridCol>
                <a:gridCol w="6971581">
                  <a:extLst>
                    <a:ext uri="{9D8B030D-6E8A-4147-A177-3AD203B41FA5}">
                      <a16:colId xmlns:a16="http://schemas.microsoft.com/office/drawing/2014/main" val="189843454"/>
                    </a:ext>
                  </a:extLst>
                </a:gridCol>
              </a:tblGrid>
              <a:tr h="0">
                <a:tc>
                  <a:txBody>
                    <a:bodyPr/>
                    <a:lstStyle/>
                    <a:p>
                      <a:pPr marL="0" marR="0">
                        <a:lnSpc>
                          <a:spcPct val="107000"/>
                        </a:lnSpc>
                        <a:spcBef>
                          <a:spcPts val="0"/>
                        </a:spcBef>
                        <a:spcAft>
                          <a:spcPts val="0"/>
                        </a:spcAft>
                      </a:pPr>
                      <a:r>
                        <a:rPr lang="en-US" sz="1200" kern="0" dirty="0">
                          <a:effectLst/>
                        </a:rPr>
                        <a:t>Policy Field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dirty="0">
                          <a:effectLst/>
                        </a:rPr>
                        <a:t>Organization</a:t>
                      </a:r>
                    </a:p>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0483473"/>
                  </a:ext>
                </a:extLst>
              </a:tr>
              <a:tr h="0">
                <a:tc>
                  <a:txBody>
                    <a:bodyPr/>
                    <a:lstStyle/>
                    <a:p>
                      <a:pPr marL="0" marR="0">
                        <a:lnSpc>
                          <a:spcPct val="107000"/>
                        </a:lnSpc>
                        <a:spcBef>
                          <a:spcPts val="0"/>
                        </a:spcBef>
                        <a:spcAft>
                          <a:spcPts val="0"/>
                        </a:spcAft>
                      </a:pPr>
                      <a:r>
                        <a:rPr lang="en-US" sz="1200" kern="0">
                          <a:effectLst/>
                        </a:rPr>
                        <a:t>Global Development Banking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a:effectLst/>
                        </a:rPr>
                        <a:t>African Development Bank (AFDB), Asian Development Bank (ADB), European Bank for Reconstruction and Development (EBRD), Inter-American Development Bank (IADB), World Bank Group (WB/IBRD)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2512839"/>
                  </a:ext>
                </a:extLst>
              </a:tr>
              <a:tr h="0">
                <a:tc>
                  <a:txBody>
                    <a:bodyPr/>
                    <a:lstStyle/>
                    <a:p>
                      <a:pPr marL="0" marR="0">
                        <a:lnSpc>
                          <a:spcPct val="107000"/>
                        </a:lnSpc>
                        <a:spcBef>
                          <a:spcPts val="0"/>
                        </a:spcBef>
                        <a:spcAft>
                          <a:spcPts val="0"/>
                        </a:spcAft>
                      </a:pPr>
                      <a:r>
                        <a:rPr lang="en-US" sz="1200" kern="0">
                          <a:effectLst/>
                        </a:rPr>
                        <a:t>Regional Cooperation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a:effectLst/>
                        </a:rPr>
                        <a:t>African Union (AU), Association of Southeast Asian Nations (ASEAN), East African Community (EAC), European Union (EU), Organization of American States (OAS), Pacific Islands Forum (PIF), South Asian Association for Regional Cooperation (SAARC)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8309955"/>
                  </a:ext>
                </a:extLst>
              </a:tr>
              <a:tr h="0">
                <a:tc>
                  <a:txBody>
                    <a:bodyPr/>
                    <a:lstStyle/>
                    <a:p>
                      <a:pPr marL="0" marR="0">
                        <a:lnSpc>
                          <a:spcPct val="107000"/>
                        </a:lnSpc>
                        <a:spcBef>
                          <a:spcPts val="0"/>
                        </a:spcBef>
                        <a:spcAft>
                          <a:spcPts val="0"/>
                        </a:spcAft>
                      </a:pPr>
                      <a:r>
                        <a:rPr lang="en-US" sz="1200" kern="0">
                          <a:effectLst/>
                        </a:rPr>
                        <a:t>Development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a:effectLst/>
                        </a:rPr>
                        <a:t>Organization for Economic Cooperation and Development (OECD), Southern African Development Community (SADC), United Nations Development Programme (UNDP), United Nations Children’s Emergency Fund (UNICEF)</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9349597"/>
                  </a:ext>
                </a:extLst>
              </a:tr>
              <a:tr h="0">
                <a:tc>
                  <a:txBody>
                    <a:bodyPr/>
                    <a:lstStyle/>
                    <a:p>
                      <a:pPr marL="0" marR="0">
                        <a:lnSpc>
                          <a:spcPct val="107000"/>
                        </a:lnSpc>
                        <a:spcBef>
                          <a:spcPts val="0"/>
                        </a:spcBef>
                        <a:spcAft>
                          <a:spcPts val="0"/>
                        </a:spcAft>
                      </a:pPr>
                      <a:r>
                        <a:rPr lang="en-US" sz="1200" kern="0" dirty="0">
                          <a:effectLst/>
                        </a:rPr>
                        <a:t>Food &amp; Agriculture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a:effectLst/>
                        </a:rPr>
                        <a:t>Food and Agriculture Organization (FAO), International Fund for Agricultural Development (IFAD), West Africa Rice Development Association (WARDA), World Food Program (WFP)</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8264863"/>
                  </a:ext>
                </a:extLst>
              </a:tr>
              <a:tr h="0">
                <a:tc>
                  <a:txBody>
                    <a:bodyPr/>
                    <a:lstStyle/>
                    <a:p>
                      <a:pPr marL="0" marR="0">
                        <a:lnSpc>
                          <a:spcPct val="107000"/>
                        </a:lnSpc>
                        <a:spcBef>
                          <a:spcPts val="0"/>
                        </a:spcBef>
                        <a:spcAft>
                          <a:spcPts val="0"/>
                        </a:spcAft>
                      </a:pPr>
                      <a:r>
                        <a:rPr lang="en-US" sz="1200" kern="0">
                          <a:effectLst/>
                        </a:rPr>
                        <a:t>Migration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a:effectLst/>
                        </a:rPr>
                        <a:t>International Organization for Migration (IOM), UN High Commissioner for Refugees (UNHCR)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834862"/>
                  </a:ext>
                </a:extLst>
              </a:tr>
              <a:tr h="0">
                <a:tc>
                  <a:txBody>
                    <a:bodyPr/>
                    <a:lstStyle/>
                    <a:p>
                      <a:pPr marL="0" marR="0">
                        <a:lnSpc>
                          <a:spcPct val="107000"/>
                        </a:lnSpc>
                        <a:spcBef>
                          <a:spcPts val="0"/>
                        </a:spcBef>
                        <a:spcAft>
                          <a:spcPts val="0"/>
                        </a:spcAft>
                      </a:pPr>
                      <a:r>
                        <a:rPr lang="en-US" sz="1200" kern="0">
                          <a:effectLst/>
                        </a:rPr>
                        <a:t>Peace &amp; Security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a:effectLst/>
                        </a:rPr>
                        <a:t>North Atlantic Treaty Organization (NATO), United Nations Security Council (UNSC), Organization for Security and Defense and Cooperation in Europe (OSCE)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494161"/>
                  </a:ext>
                </a:extLst>
              </a:tr>
              <a:tr h="0">
                <a:tc>
                  <a:txBody>
                    <a:bodyPr/>
                    <a:lstStyle/>
                    <a:p>
                      <a:pPr marL="0" marR="0">
                        <a:lnSpc>
                          <a:spcPct val="107000"/>
                        </a:lnSpc>
                        <a:spcBef>
                          <a:spcPts val="0"/>
                        </a:spcBef>
                        <a:spcAft>
                          <a:spcPts val="0"/>
                        </a:spcAft>
                      </a:pPr>
                      <a:r>
                        <a:rPr lang="en-US" sz="1200" kern="0">
                          <a:effectLst/>
                        </a:rPr>
                        <a:t>Trade &amp; Economy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a:effectLst/>
                        </a:rPr>
                        <a:t>Economic Community of West African States (ECOWAS), World Trade Organization (WTO)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1381800"/>
                  </a:ext>
                </a:extLst>
              </a:tr>
              <a:tr h="0">
                <a:tc>
                  <a:txBody>
                    <a:bodyPr/>
                    <a:lstStyle/>
                    <a:p>
                      <a:pPr marL="0" marR="0">
                        <a:lnSpc>
                          <a:spcPct val="107000"/>
                        </a:lnSpc>
                        <a:spcBef>
                          <a:spcPts val="0"/>
                        </a:spcBef>
                        <a:spcAft>
                          <a:spcPts val="0"/>
                        </a:spcAft>
                      </a:pPr>
                      <a:r>
                        <a:rPr lang="en-US" sz="1200" kern="0">
                          <a:effectLst/>
                        </a:rPr>
                        <a:t>Health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a:effectLst/>
                        </a:rPr>
                        <a:t>United Nations Population Fund (UNFPA), World Health Organization (WHO)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391146"/>
                  </a:ext>
                </a:extLst>
              </a:tr>
              <a:tr h="0">
                <a:tc>
                  <a:txBody>
                    <a:bodyPr/>
                    <a:lstStyle/>
                    <a:p>
                      <a:pPr marL="0" marR="0">
                        <a:lnSpc>
                          <a:spcPct val="107000"/>
                        </a:lnSpc>
                        <a:spcBef>
                          <a:spcPts val="0"/>
                        </a:spcBef>
                        <a:spcAft>
                          <a:spcPts val="0"/>
                        </a:spcAft>
                      </a:pPr>
                      <a:r>
                        <a:rPr lang="en-US" sz="1200" kern="0">
                          <a:effectLst/>
                        </a:rPr>
                        <a:t>Disaster Risk Management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0" dirty="0">
                          <a:effectLst/>
                        </a:rPr>
                        <a:t>United Nations Office for Disaster Risk Reduction (UNISDR), United Nations Office for the Coordination of Humanitarian Affairs (UNOCHA)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853236"/>
                  </a:ext>
                </a:extLst>
              </a:tr>
            </a:tbl>
          </a:graphicData>
        </a:graphic>
      </p:graphicFrame>
      <p:sp>
        <p:nvSpPr>
          <p:cNvPr id="6" name="TextBox 5">
            <a:extLst>
              <a:ext uri="{FF2B5EF4-FFF2-40B4-BE49-F238E27FC236}">
                <a16:creationId xmlns:a16="http://schemas.microsoft.com/office/drawing/2014/main" id="{5265C6FC-E4E6-7AD1-3ED8-21824A9B5F7D}"/>
              </a:ext>
            </a:extLst>
          </p:cNvPr>
          <p:cNvSpPr txBox="1"/>
          <p:nvPr/>
        </p:nvSpPr>
        <p:spPr>
          <a:xfrm>
            <a:off x="791114" y="5020517"/>
            <a:ext cx="10609772" cy="1384995"/>
          </a:xfrm>
          <a:prstGeom prst="rect">
            <a:avLst/>
          </a:prstGeom>
          <a:noFill/>
        </p:spPr>
        <p:txBody>
          <a:bodyPr wrap="square">
            <a:spAutoFit/>
          </a:bodyPr>
          <a:lstStyle/>
          <a:p>
            <a:r>
              <a:rPr lang="en-US" b="0" dirty="0">
                <a:effectLst/>
              </a:rPr>
              <a:t>ROLES</a:t>
            </a:r>
          </a:p>
          <a:p>
            <a:pPr marL="342900" indent="-342900">
              <a:buAutoNum type="arabicParenBoth"/>
            </a:pPr>
            <a:r>
              <a:rPr lang="en-US" sz="1600" b="0" dirty="0">
                <a:effectLst/>
              </a:rPr>
              <a:t>sharing research-based knowledge and provision of recommendations; </a:t>
            </a:r>
          </a:p>
          <a:p>
            <a:pPr marL="342900" indent="-342900">
              <a:buAutoNum type="arabicParenBoth"/>
            </a:pPr>
            <a:r>
              <a:rPr lang="en-US" sz="1600" b="0" dirty="0">
                <a:effectLst/>
              </a:rPr>
              <a:t>monitoring national progress in achieving climate goals and collection of analysis of data coming from all national governments on the topics; and (</a:t>
            </a:r>
          </a:p>
          <a:p>
            <a:pPr marL="342900" indent="-342900">
              <a:buAutoNum type="arabicParenBoth"/>
            </a:pPr>
            <a:r>
              <a:rPr lang="en-US" sz="1600" b="0" dirty="0">
                <a:effectLst/>
              </a:rPr>
              <a:t>facilitating collaboration between state and non-state actors</a:t>
            </a:r>
            <a:r>
              <a:rPr lang="en-US" b="0" dirty="0">
                <a:effectLst/>
              </a:rPr>
              <a:t>. </a:t>
            </a:r>
            <a:endParaRPr lang="en-US" dirty="0"/>
          </a:p>
        </p:txBody>
      </p:sp>
    </p:spTree>
    <p:extLst>
      <p:ext uri="{BB962C8B-B14F-4D97-AF65-F5344CB8AC3E}">
        <p14:creationId xmlns:p14="http://schemas.microsoft.com/office/powerpoint/2010/main" val="157925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CE0-AEA9-F164-A54A-5F7749123DE8}"/>
              </a:ext>
            </a:extLst>
          </p:cNvPr>
          <p:cNvSpPr>
            <a:spLocks noGrp="1"/>
          </p:cNvSpPr>
          <p:nvPr>
            <p:ph type="title"/>
          </p:nvPr>
        </p:nvSpPr>
        <p:spPr/>
        <p:txBody>
          <a:bodyPr>
            <a:normAutofit fontScale="90000"/>
          </a:bodyPr>
          <a:lstStyle/>
          <a:p>
            <a:pPr marL="342900" marR="0" lvl="0" indent="-342900" algn="ctr">
              <a:spcBef>
                <a:spcPts val="0"/>
              </a:spcBef>
              <a:spcAft>
                <a:spcPts val="0"/>
              </a:spcAft>
            </a:pP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r>
              <a:rPr lang="en-MY" sz="4000" kern="100" dirty="0">
                <a:effectLst/>
                <a:latin typeface="Calibri" panose="020F0502020204030204" pitchFamily="34" charset="0"/>
                <a:ea typeface="Calibri" panose="020F0502020204030204" pitchFamily="34" charset="0"/>
                <a:cs typeface="Calibri" panose="020F0502020204030204" pitchFamily="34" charset="0"/>
              </a:rPr>
              <a:t>ANALYSIS OF INTERNATIONAL ORGANIZATIONS: IRENA, IEA, ACE.</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80984AC-149C-C947-7DFF-BB1BE1BCBE46}"/>
              </a:ext>
            </a:extLst>
          </p:cNvPr>
          <p:cNvSpPr>
            <a:spLocks noGrp="1"/>
          </p:cNvSpPr>
          <p:nvPr>
            <p:ph idx="1"/>
          </p:nvPr>
        </p:nvSpPr>
        <p:spPr/>
        <p:txBody>
          <a:bodyPr>
            <a:normAutofit fontScale="55000" lnSpcReduction="20000"/>
          </a:bodyPr>
          <a:lstStyle/>
          <a:p>
            <a:r>
              <a:rPr lang="en-US" dirty="0"/>
              <a:t>About IRENA</a:t>
            </a:r>
          </a:p>
          <a:p>
            <a:r>
              <a:rPr lang="en-US" dirty="0"/>
              <a:t>The International Renewable Energy Agency (IRENA) is an intergovernmental </a:t>
            </a:r>
            <a:r>
              <a:rPr lang="en-US" dirty="0" err="1"/>
              <a:t>organisation</a:t>
            </a:r>
            <a:r>
              <a:rPr lang="en-US" dirty="0"/>
              <a:t> that supports countries in their transition to a sustainable energy future, and serves as the principal platform for international co-operation, a </a:t>
            </a:r>
            <a:r>
              <a:rPr lang="en-US" dirty="0" err="1"/>
              <a:t>centre</a:t>
            </a:r>
            <a:r>
              <a:rPr lang="en-US" dirty="0"/>
              <a:t> of excellence, and a repository of policy, technology, resource and financial knowledge on renewable energy. </a:t>
            </a:r>
          </a:p>
          <a:p>
            <a:r>
              <a:rPr lang="en-US" dirty="0"/>
              <a:t>IRENA promotes the widespread adoption and sustainable use of all forms of renewable energy, including bioenergy, geothermal, hydropower, ocean, solar and wind energy, in the pursuit of sustainable development, energy access, energy security and low-carbon economic growth and prosperity.</a:t>
            </a:r>
          </a:p>
          <a:p>
            <a:r>
              <a:rPr lang="en-US" dirty="0"/>
              <a:t>About IEA</a:t>
            </a:r>
          </a:p>
          <a:p>
            <a:r>
              <a:rPr lang="en-US" dirty="0"/>
              <a:t>The IEA was created in 1974 to help co-ordinate a collective response to major disruptions in the supply of oil. While oil security remains a key aspect of our work, the IEA has evolved and expanded significantly since its foundation.</a:t>
            </a:r>
          </a:p>
          <a:p>
            <a:r>
              <a:rPr lang="en-US" dirty="0"/>
              <a:t>Taking an all-fuels, all-technology approach, the IEA recommends policies that enhance the reliability, affordability and sustainability of energy. It examines the full spectrum issues including renewables, oil, gas and coal supply and demand, energy efficiency, clean energy technologies, electricity systems and markets, access to energy, demand-side management, and much more.</a:t>
            </a:r>
          </a:p>
          <a:p>
            <a:r>
              <a:rPr lang="en-US" dirty="0"/>
              <a:t>About ACE</a:t>
            </a:r>
          </a:p>
          <a:p>
            <a:r>
              <a:rPr lang="en-US" dirty="0"/>
              <a:t>Established on 1 January 1999, the ASEAN Centre for Energy (ACE) is an intergovernmental </a:t>
            </a:r>
            <a:r>
              <a:rPr lang="en-US" dirty="0" err="1"/>
              <a:t>organisation</a:t>
            </a:r>
            <a:r>
              <a:rPr lang="en-US" dirty="0"/>
              <a:t> within the ASEAN structure, representing the 10 ASEAN Member States (AMS) interests in the energy sector. It is guided by a Governing Council composed of Senior</a:t>
            </a:r>
          </a:p>
          <a:p>
            <a:r>
              <a:rPr lang="en-US" dirty="0"/>
              <a:t>Officials on Energy from each AMS and a representative from the ASEAN Secretariat as an ex-officio member. Hosted by the Ministry of Energy and Mineral Resources of Indonesia, the office is located in Jakarta. </a:t>
            </a:r>
          </a:p>
        </p:txBody>
      </p:sp>
    </p:spTree>
    <p:extLst>
      <p:ext uri="{BB962C8B-B14F-4D97-AF65-F5344CB8AC3E}">
        <p14:creationId xmlns:p14="http://schemas.microsoft.com/office/powerpoint/2010/main" val="290269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EF58-D7CC-ADE2-CA52-09AC88CFAAE8}"/>
              </a:ext>
            </a:extLst>
          </p:cNvPr>
          <p:cNvSpPr>
            <a:spLocks noGrp="1"/>
          </p:cNvSpPr>
          <p:nvPr>
            <p:ph type="title"/>
          </p:nvPr>
        </p:nvSpPr>
        <p:spPr/>
        <p:txBody>
          <a:bodyPr>
            <a:normAutofit/>
          </a:bodyPr>
          <a:lstStyle/>
          <a:p>
            <a:pPr algn="ctr"/>
            <a:r>
              <a:rPr lang="en-MY" sz="3600" dirty="0">
                <a:effectLst/>
                <a:latin typeface="Calibri" panose="020F0502020204030204" pitchFamily="34" charset="0"/>
                <a:ea typeface="Calibri" panose="020F0502020204030204" pitchFamily="34" charset="0"/>
              </a:rPr>
              <a:t>ALIGNMENT OF SDGS WITH RENEWABLE ENERGY GOALS</a:t>
            </a:r>
            <a:endParaRPr lang="en-US" sz="3600" dirty="0"/>
          </a:p>
        </p:txBody>
      </p:sp>
      <p:sp>
        <p:nvSpPr>
          <p:cNvPr id="3" name="Content Placeholder 2">
            <a:extLst>
              <a:ext uri="{FF2B5EF4-FFF2-40B4-BE49-F238E27FC236}">
                <a16:creationId xmlns:a16="http://schemas.microsoft.com/office/drawing/2014/main" id="{EDA70A00-3F21-F7BB-73F9-79393C7BF8D9}"/>
              </a:ext>
            </a:extLst>
          </p:cNvPr>
          <p:cNvSpPr>
            <a:spLocks noGrp="1"/>
          </p:cNvSpPr>
          <p:nvPr>
            <p:ph idx="1"/>
          </p:nvPr>
        </p:nvSpPr>
        <p:spPr/>
        <p:txBody>
          <a:bodyPr>
            <a:normAutofit fontScale="85000" lnSpcReduction="20000"/>
          </a:bodyPr>
          <a:lstStyle/>
          <a:p>
            <a:r>
              <a:rPr lang="en-US" dirty="0"/>
              <a:t>The potential contribution of renewable energy to decarbonize the power sector is immense. Affordable and clean energy is the seventh of the 17 SDGs. </a:t>
            </a:r>
          </a:p>
          <a:p>
            <a:r>
              <a:rPr lang="en-US" dirty="0"/>
              <a:t>Scenarios that consider SDGs while holding global average temperatures below 1.5°C above preindustrial levels as set by the Paris Agreement rely heavily on a transition to renewable energy.</a:t>
            </a:r>
          </a:p>
          <a:p>
            <a:r>
              <a:rPr lang="en-US" dirty="0"/>
              <a:t>While many synergies exist where climate mitigation reinforces movement toward SDGs, action toward one goal may not always align naturally with the other. </a:t>
            </a:r>
          </a:p>
          <a:p>
            <a:r>
              <a:rPr lang="en-US" dirty="0"/>
              <a:t>For example, SDG 12 (Responsible Consumption and Production) primarily centers on waste minimization, sustainable natural resource use, and recycling. </a:t>
            </a:r>
          </a:p>
          <a:p>
            <a:r>
              <a:rPr lang="en-US" dirty="0"/>
              <a:t>Potential trade-offs between SDG 12 and high penetration of solar and wind have already been noted; for example, solar e-waste is named by the UN as among the highest potential contributors to growth of the already 50 million metric tons of the annual global e-waste. </a:t>
            </a:r>
          </a:p>
          <a:p>
            <a:endParaRPr lang="en-US" dirty="0"/>
          </a:p>
        </p:txBody>
      </p:sp>
    </p:spTree>
    <p:extLst>
      <p:ext uri="{BB962C8B-B14F-4D97-AF65-F5344CB8AC3E}">
        <p14:creationId xmlns:p14="http://schemas.microsoft.com/office/powerpoint/2010/main" val="225660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EF58-D7CC-ADE2-CA52-09AC88CFAAE8}"/>
              </a:ext>
            </a:extLst>
          </p:cNvPr>
          <p:cNvSpPr>
            <a:spLocks noGrp="1"/>
          </p:cNvSpPr>
          <p:nvPr>
            <p:ph type="title"/>
          </p:nvPr>
        </p:nvSpPr>
        <p:spPr/>
        <p:txBody>
          <a:bodyPr>
            <a:normAutofit/>
          </a:bodyPr>
          <a:lstStyle/>
          <a:p>
            <a:pPr algn="ctr"/>
            <a:r>
              <a:rPr lang="en-MY" sz="3600" dirty="0">
                <a:effectLst/>
                <a:latin typeface="Calibri" panose="020F0502020204030204" pitchFamily="34" charset="0"/>
                <a:ea typeface="Calibri" panose="020F0502020204030204" pitchFamily="34" charset="0"/>
              </a:rPr>
              <a:t>ALIGNMENT OF SDGS WITH RENEWABLE ENERGY GOALS</a:t>
            </a:r>
            <a:endParaRPr lang="en-US" sz="3600" dirty="0"/>
          </a:p>
        </p:txBody>
      </p:sp>
      <p:sp>
        <p:nvSpPr>
          <p:cNvPr id="3" name="Content Placeholder 2">
            <a:extLst>
              <a:ext uri="{FF2B5EF4-FFF2-40B4-BE49-F238E27FC236}">
                <a16:creationId xmlns:a16="http://schemas.microsoft.com/office/drawing/2014/main" id="{EDA70A00-3F21-F7BB-73F9-79393C7BF8D9}"/>
              </a:ext>
            </a:extLst>
          </p:cNvPr>
          <p:cNvSpPr>
            <a:spLocks noGrp="1"/>
          </p:cNvSpPr>
          <p:nvPr>
            <p:ph idx="1"/>
          </p:nvPr>
        </p:nvSpPr>
        <p:spPr/>
        <p:txBody>
          <a:bodyPr>
            <a:normAutofit fontScale="85000" lnSpcReduction="20000"/>
          </a:bodyPr>
          <a:lstStyle/>
          <a:p>
            <a:r>
              <a:rPr lang="en-US" dirty="0"/>
              <a:t>The potential contribution of renewable energy to decarbonize the power sector is immense. Affordable and clean energy is the seventh of the 17 SDGs. </a:t>
            </a:r>
          </a:p>
          <a:p>
            <a:r>
              <a:rPr lang="en-US" dirty="0"/>
              <a:t>Scenarios that consider SDGs while holding global average temperatures below 1.5°C above preindustrial levels as set by the Paris Agreement rely heavily on a transition to renewable energy.</a:t>
            </a:r>
          </a:p>
          <a:p>
            <a:r>
              <a:rPr lang="en-US" dirty="0"/>
              <a:t>While many synergies exist where climate mitigation reinforces movement toward SDGs, action toward one goal may not always align naturally with the other. </a:t>
            </a:r>
          </a:p>
          <a:p>
            <a:r>
              <a:rPr lang="en-US" dirty="0"/>
              <a:t>For example, SDG 12 (Responsible Consumption and Production) primarily centers on waste minimization, sustainable natural resource use, and recycling. </a:t>
            </a:r>
          </a:p>
          <a:p>
            <a:r>
              <a:rPr lang="en-US" dirty="0"/>
              <a:t>Potential trade-offs between SDG 12 and high penetration of solar and wind have already been noted; for example, solar e-waste is named by the UN as among the highest potential contributors to growth of the already 50 million metric tons of the annual global e-waste. </a:t>
            </a:r>
          </a:p>
          <a:p>
            <a:endParaRPr lang="en-US" dirty="0"/>
          </a:p>
        </p:txBody>
      </p:sp>
    </p:spTree>
    <p:extLst>
      <p:ext uri="{BB962C8B-B14F-4D97-AF65-F5344CB8AC3E}">
        <p14:creationId xmlns:p14="http://schemas.microsoft.com/office/powerpoint/2010/main" val="62861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EF58-D7CC-ADE2-CA52-09AC88CFAAE8}"/>
              </a:ext>
            </a:extLst>
          </p:cNvPr>
          <p:cNvSpPr>
            <a:spLocks noGrp="1"/>
          </p:cNvSpPr>
          <p:nvPr>
            <p:ph type="title"/>
          </p:nvPr>
        </p:nvSpPr>
        <p:spPr>
          <a:xfrm>
            <a:off x="838200" y="201313"/>
            <a:ext cx="10515600" cy="963253"/>
          </a:xfrm>
        </p:spPr>
        <p:txBody>
          <a:bodyPr>
            <a:normAutofit/>
          </a:bodyPr>
          <a:lstStyle/>
          <a:p>
            <a:pPr algn="ctr"/>
            <a:r>
              <a:rPr lang="en-MY" sz="3200" dirty="0">
                <a:effectLst/>
                <a:latin typeface="Calibri" panose="020F0502020204030204" pitchFamily="34" charset="0"/>
                <a:ea typeface="Calibri" panose="020F0502020204030204" pitchFamily="34" charset="0"/>
              </a:rPr>
              <a:t>ALIGNMENT OF SDGS WITH RENEWABLE ENERGY GOALS</a:t>
            </a:r>
            <a:endParaRPr lang="en-US" sz="3200" dirty="0"/>
          </a:p>
        </p:txBody>
      </p:sp>
      <p:sp>
        <p:nvSpPr>
          <p:cNvPr id="5" name="Content Placeholder 4">
            <a:extLst>
              <a:ext uri="{FF2B5EF4-FFF2-40B4-BE49-F238E27FC236}">
                <a16:creationId xmlns:a16="http://schemas.microsoft.com/office/drawing/2014/main" id="{BB81628B-E49F-E1AD-78C5-3210B1550C80}"/>
              </a:ext>
            </a:extLst>
          </p:cNvPr>
          <p:cNvSpPr>
            <a:spLocks noGrp="1"/>
          </p:cNvSpPr>
          <p:nvPr>
            <p:ph idx="1"/>
          </p:nvPr>
        </p:nvSpPr>
        <p:spPr>
          <a:xfrm>
            <a:off x="347931" y="1377051"/>
            <a:ext cx="5295182" cy="4351338"/>
          </a:xfrm>
        </p:spPr>
        <p:txBody>
          <a:bodyPr>
            <a:normAutofit fontScale="55000" lnSpcReduction="20000"/>
          </a:bodyPr>
          <a:lstStyle/>
          <a:p>
            <a:r>
              <a:rPr lang="en-US" b="1" dirty="0"/>
              <a:t>Targets linked to the environment:</a:t>
            </a:r>
            <a:endParaRPr lang="en-US" dirty="0"/>
          </a:p>
          <a:p>
            <a:pPr>
              <a:buFont typeface="Arial" panose="020B0604020202020204" pitchFamily="34" charset="0"/>
              <a:buChar char="•"/>
            </a:pPr>
            <a:r>
              <a:rPr lang="en-US" b="1" dirty="0"/>
              <a:t>Target 7.1:</a:t>
            </a:r>
            <a:r>
              <a:rPr lang="en-US" dirty="0"/>
              <a:t> By 2030, ensure universal access to affordable, reliable and modern energy services</a:t>
            </a:r>
          </a:p>
          <a:p>
            <a:pPr>
              <a:buFont typeface="Arial" panose="020B0604020202020204" pitchFamily="34" charset="0"/>
              <a:buChar char="•"/>
            </a:pPr>
            <a:r>
              <a:rPr lang="en-US" b="1" dirty="0"/>
              <a:t>Target 7.2:</a:t>
            </a:r>
            <a:r>
              <a:rPr lang="en-US" dirty="0"/>
              <a:t> By 2030, increase substantially the share of renewable energy in the global energy mix</a:t>
            </a:r>
          </a:p>
          <a:p>
            <a:pPr>
              <a:buFont typeface="Arial" panose="020B0604020202020204" pitchFamily="34" charset="0"/>
              <a:buChar char="•"/>
            </a:pPr>
            <a:r>
              <a:rPr lang="en-US" b="1" dirty="0"/>
              <a:t>Target 7.3:</a:t>
            </a:r>
            <a:r>
              <a:rPr lang="en-US" dirty="0"/>
              <a:t> By 2030, double the global rate of improvement in energy efficiency</a:t>
            </a:r>
          </a:p>
          <a:p>
            <a:pPr>
              <a:buFont typeface="Arial" panose="020B0604020202020204" pitchFamily="34" charset="0"/>
              <a:buChar char="•"/>
            </a:pPr>
            <a:r>
              <a:rPr lang="en-US" b="1" dirty="0"/>
              <a:t>Target 7.a:</a:t>
            </a:r>
            <a:r>
              <a:rPr lang="en-US" dirty="0"/>
              <a:t> By 2030, enhance international cooperation to facilitate access to clean energy research and technology, including renewable energy, energy efficiency and advanced and cleaner fossil-fuel technology, and promote investment in energy infrastructure and clean energy technology</a:t>
            </a:r>
          </a:p>
          <a:p>
            <a:pPr>
              <a:buFont typeface="Arial" panose="020B0604020202020204" pitchFamily="34" charset="0"/>
              <a:buChar char="•"/>
            </a:pPr>
            <a:r>
              <a:rPr lang="en-US" b="1" dirty="0"/>
              <a:t>Target 7.b:</a:t>
            </a:r>
            <a:r>
              <a:rPr lang="en-US" dirty="0"/>
              <a:t> By 2030, expand infrastructure and upgrade technology for supplying modern and sustainable energy services for all in developing countries, in particular least developed countries, small island developing States, and land-locked developing countries, in accordance with their respective </a:t>
            </a:r>
            <a:r>
              <a:rPr lang="en-US" dirty="0" err="1"/>
              <a:t>programmes</a:t>
            </a:r>
            <a:r>
              <a:rPr lang="en-US" dirty="0"/>
              <a:t> of support</a:t>
            </a:r>
          </a:p>
          <a:p>
            <a:endParaRPr lang="en-US" dirty="0"/>
          </a:p>
        </p:txBody>
      </p:sp>
      <p:pic>
        <p:nvPicPr>
          <p:cNvPr id="7" name="Picture 6">
            <a:extLst>
              <a:ext uri="{FF2B5EF4-FFF2-40B4-BE49-F238E27FC236}">
                <a16:creationId xmlns:a16="http://schemas.microsoft.com/office/drawing/2014/main" id="{1F58A254-B065-23D1-033D-3C70A9AF4465}"/>
              </a:ext>
            </a:extLst>
          </p:cNvPr>
          <p:cNvPicPr>
            <a:picLocks noChangeAspect="1"/>
          </p:cNvPicPr>
          <p:nvPr/>
        </p:nvPicPr>
        <p:blipFill rotWithShape="1">
          <a:blip r:embed="rId2"/>
          <a:srcRect l="17193" t="17736" r="40566" b="26666"/>
          <a:stretch/>
        </p:blipFill>
        <p:spPr>
          <a:xfrm>
            <a:off x="5848709" y="1104181"/>
            <a:ext cx="5995360" cy="5190465"/>
          </a:xfrm>
          <a:prstGeom prst="rect">
            <a:avLst/>
          </a:prstGeom>
        </p:spPr>
      </p:pic>
    </p:spTree>
    <p:extLst>
      <p:ext uri="{BB962C8B-B14F-4D97-AF65-F5344CB8AC3E}">
        <p14:creationId xmlns:p14="http://schemas.microsoft.com/office/powerpoint/2010/main" val="153027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CE0-AEA9-F164-A54A-5F7749123DE8}"/>
              </a:ext>
            </a:extLst>
          </p:cNvPr>
          <p:cNvSpPr>
            <a:spLocks noGrp="1"/>
          </p:cNvSpPr>
          <p:nvPr>
            <p:ph type="title"/>
          </p:nvPr>
        </p:nvSpPr>
        <p:spPr/>
        <p:txBody>
          <a:bodyPr>
            <a:normAutofit fontScale="90000"/>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RECOGNIZING RISKS OF CLIMATE GOAL NON-ACHIEVEMENT AND SUSTAINABLE SOLUTIONS</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80984AC-149C-C947-7DFF-BB1BE1BCBE46}"/>
              </a:ext>
            </a:extLst>
          </p:cNvPr>
          <p:cNvSpPr>
            <a:spLocks noGrp="1"/>
          </p:cNvSpPr>
          <p:nvPr>
            <p:ph idx="1"/>
          </p:nvPr>
        </p:nvSpPr>
        <p:spPr/>
        <p:txBody>
          <a:bodyPr>
            <a:normAutofit fontScale="70000" lnSpcReduction="20000"/>
          </a:bodyPr>
          <a:lstStyle/>
          <a:p>
            <a:r>
              <a:rPr lang="en-US" dirty="0"/>
              <a:t>The Paris targets are based on assumptions that a global temperature increase of 1.5 °C−2 °C above preindustrial levels will be safe, and that the climate can be stabilized at these higher temperatures. </a:t>
            </a:r>
          </a:p>
          <a:p>
            <a:r>
              <a:rPr lang="en-US" dirty="0"/>
              <a:t>However, global average temperatures are already measurably impacting the Earth’s systems at 1.2 °C above preindustrial levels. </a:t>
            </a:r>
          </a:p>
          <a:p>
            <a:r>
              <a:rPr lang="en-US" dirty="0"/>
              <a:t>Many human and environmental systems cannot adapt to higher temperatures, which may exceed critical tipping points in physical climate and ecological systems.</a:t>
            </a:r>
          </a:p>
          <a:p>
            <a:r>
              <a:rPr lang="en-US" dirty="0"/>
              <a:t>Most IPCC mitigation scenarios assume that climate targets will be temporarily overshot, and require large-scale carbon dioxide removal [CDR] to subsequently lower temperatures. </a:t>
            </a:r>
          </a:p>
          <a:p>
            <a:r>
              <a:rPr lang="en-US" dirty="0"/>
              <a:t>However, many CDR methods may not be politically and/or technologically feasible, and they will act too slowly to prevent dangerous overshoot.</a:t>
            </a:r>
          </a:p>
          <a:p>
            <a:r>
              <a:rPr lang="en-US" dirty="0"/>
              <a:t>These issues raise serious doubts about the ability of current mitigation polices to ensure safe outcomes. They also indicate the need to investigate whether rapid climate cooling measures may be required to reduce the risks associated with high temperatures during the long time it will take to decarbonize the global economy and stabilize the climate.</a:t>
            </a:r>
          </a:p>
        </p:txBody>
      </p:sp>
    </p:spTree>
    <p:extLst>
      <p:ext uri="{BB962C8B-B14F-4D97-AF65-F5344CB8AC3E}">
        <p14:creationId xmlns:p14="http://schemas.microsoft.com/office/powerpoint/2010/main" val="332216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CE0-AEA9-F164-A54A-5F7749123DE8}"/>
              </a:ext>
            </a:extLst>
          </p:cNvPr>
          <p:cNvSpPr>
            <a:spLocks noGrp="1"/>
          </p:cNvSpPr>
          <p:nvPr>
            <p:ph type="title"/>
          </p:nvPr>
        </p:nvSpPr>
        <p:spPr/>
        <p:txBody>
          <a:bodyPr>
            <a:normAutofit fontScale="90000"/>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RECOGNIZING RISKS OF CLIMATE GOAL NON-ACHIEVEMENT AND SUSTAINABLE SOLUTIONS</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80984AC-149C-C947-7DFF-BB1BE1BCBE46}"/>
              </a:ext>
            </a:extLst>
          </p:cNvPr>
          <p:cNvSpPr>
            <a:spLocks noGrp="1"/>
          </p:cNvSpPr>
          <p:nvPr>
            <p:ph idx="1"/>
          </p:nvPr>
        </p:nvSpPr>
        <p:spPr/>
        <p:txBody>
          <a:bodyPr>
            <a:normAutofit lnSpcReduction="10000"/>
          </a:bodyPr>
          <a:lstStyle/>
          <a:p>
            <a:r>
              <a:rPr lang="en-US" dirty="0"/>
              <a:t>It is questionable whether net‐zero emissions can be achieved by 2050. </a:t>
            </a:r>
          </a:p>
          <a:p>
            <a:r>
              <a:rPr lang="en-US" dirty="0"/>
              <a:t>Although significant progress is being made, major challenges remain. For example, only 6 out of 46 clean energy technologies and sectors are currently on track to help hit international emissions reduction targets (IEA, 2020).</a:t>
            </a:r>
          </a:p>
          <a:p>
            <a:r>
              <a:rPr lang="en-US" dirty="0"/>
              <a:t>Some carbon removal methods may not be politically and/or technologically feasible. For example, global capture and storage (CCS) capacity is only 0.1% of annual global emissions from fossil fuels, and even if this technology becomes economically and technically viable.</a:t>
            </a:r>
          </a:p>
          <a:p>
            <a:endParaRPr lang="en-US" dirty="0"/>
          </a:p>
        </p:txBody>
      </p:sp>
    </p:spTree>
    <p:extLst>
      <p:ext uri="{BB962C8B-B14F-4D97-AF65-F5344CB8AC3E}">
        <p14:creationId xmlns:p14="http://schemas.microsoft.com/office/powerpoint/2010/main" val="248652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CE0-AEA9-F164-A54A-5F7749123DE8}"/>
              </a:ext>
            </a:extLst>
          </p:cNvPr>
          <p:cNvSpPr>
            <a:spLocks noGrp="1"/>
          </p:cNvSpPr>
          <p:nvPr>
            <p:ph type="title"/>
          </p:nvPr>
        </p:nvSpPr>
        <p:spPr>
          <a:xfrm>
            <a:off x="838200" y="365125"/>
            <a:ext cx="10515600" cy="808067"/>
          </a:xfrm>
        </p:spPr>
        <p:txBody>
          <a:bodyPr>
            <a:normAutofit fontScale="90000"/>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UNITED NATIONS FRAMEWORK CONVENTION ON CLIMATE CHANGE (UNFCCC)</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80984AC-149C-C947-7DFF-BB1BE1BCBE46}"/>
              </a:ext>
            </a:extLst>
          </p:cNvPr>
          <p:cNvSpPr>
            <a:spLocks noGrp="1"/>
          </p:cNvSpPr>
          <p:nvPr>
            <p:ph idx="1"/>
          </p:nvPr>
        </p:nvSpPr>
        <p:spPr>
          <a:xfrm>
            <a:off x="536276" y="1173192"/>
            <a:ext cx="6425241" cy="5224792"/>
          </a:xfrm>
        </p:spPr>
        <p:txBody>
          <a:bodyPr>
            <a:normAutofit fontScale="40000" lnSpcReduction="20000"/>
          </a:bodyPr>
          <a:lstStyle/>
          <a:p>
            <a:r>
              <a:rPr lang="en-US" dirty="0"/>
              <a:t>The UNFCCC is a “Rio Convention”, one of two opened for signature at the “Rio Earth Summit” in 1992. Its sister Rio Conventions are the UN Convention on Biological Diversity and the Convention to Combat Desertification. The three are intrinsically linked. It is in this context that the Joint Liaison Group was set up to boost cooperation among the three Conventions, with the ultimate aim of developing synergies in their activities on issues of mutual concern.</a:t>
            </a:r>
          </a:p>
          <a:p>
            <a:r>
              <a:rPr lang="en-US" dirty="0"/>
              <a:t>The UNFCCC entered into force on 21 March 1994. </a:t>
            </a:r>
          </a:p>
          <a:p>
            <a:r>
              <a:rPr lang="en-US" dirty="0"/>
              <a:t>The ultimate objective of the Convention is to stabilize greenhouse gas concentrations "at a level that would prevent dangerous anthropogenic (human induced) interference with the climate system." </a:t>
            </a:r>
          </a:p>
          <a:p>
            <a:r>
              <a:rPr lang="en-US" dirty="0"/>
              <a:t>It states that "such a level should be achieved within a time-frame sufficient to allow ecosystems to adapt naturally to climate change, to ensure that food production is not threatened, and to enable economic development to proceed in a sustainable manner.“</a:t>
            </a:r>
          </a:p>
          <a:p>
            <a:r>
              <a:rPr lang="en-US" dirty="0"/>
              <a:t>The idea is that, as they are the source of most past and current greenhouse gas emissions, industrialized countries are expected to do the most to cut emissions on home ground. They are called Annex I countries and belong to the Organization for Economic Cooperation and Development (OECD). </a:t>
            </a:r>
          </a:p>
          <a:p>
            <a:r>
              <a:rPr lang="en-US" dirty="0"/>
              <a:t>They include 12 countries with "economies in transition" from Central and Eastern Europe. Annex I countries were expected by the year 2000 to reduce emissions to 1990 levels. Many of them have taken strong action to do so, and some have already succeeded.</a:t>
            </a:r>
          </a:p>
          <a:p>
            <a:r>
              <a:rPr lang="en-US"/>
              <a:t>Industrialized </a:t>
            </a:r>
            <a:r>
              <a:rPr lang="en-US" dirty="0"/>
              <a:t>nations agree under the Convention to support climate change activities in developing countries by providing financial support for action on climate change-- above and beyond any financial assistance they already provide to these countries. A system of grants and loans has been set up through the Convention and is managed by the Global Environment Facility. Industrialized countries also agree to share technology with less-advanced nations.</a:t>
            </a:r>
          </a:p>
          <a:p>
            <a:pPr>
              <a:buFont typeface="Arial" panose="020B0604020202020204" pitchFamily="34" charset="0"/>
              <a:buChar char="•"/>
            </a:pPr>
            <a:r>
              <a:rPr lang="en-US" dirty="0"/>
              <a:t>Industrialized countries (Annex I) have to report regularly on their climate change policies and measures, including issues governed by the Kyoto Protocol (for countries which have ratified it).</a:t>
            </a:r>
          </a:p>
          <a:p>
            <a:pPr>
              <a:buFont typeface="Arial" panose="020B0604020202020204" pitchFamily="34" charset="0"/>
              <a:buChar char="•"/>
            </a:pPr>
            <a:r>
              <a:rPr lang="en-US" dirty="0"/>
              <a:t>They must also submit an annual inventory of their greenhouse gas emissions, including data for their base year (1990)and all the years since.</a:t>
            </a:r>
          </a:p>
          <a:p>
            <a:pPr>
              <a:buFont typeface="Arial" panose="020B0604020202020204" pitchFamily="34" charset="0"/>
              <a:buChar char="•"/>
            </a:pPr>
            <a:r>
              <a:rPr lang="en-US" dirty="0"/>
              <a:t>Developing countries (Non-Annex I Parties) report in more general terms on their actions both to address climate change and to adapt to its impacts - but less regularly than Annex I Parties do, and their reporting is contingent on their getting funding for the preparation of the reports, particularly in the case of the Least Developed Countries.</a:t>
            </a:r>
          </a:p>
          <a:p>
            <a:endParaRPr lang="en-US" dirty="0"/>
          </a:p>
        </p:txBody>
      </p:sp>
      <p:pic>
        <p:nvPicPr>
          <p:cNvPr id="5" name="Picture 4" descr="A map of the world&#10;&#10;Description automatically generated">
            <a:extLst>
              <a:ext uri="{FF2B5EF4-FFF2-40B4-BE49-F238E27FC236}">
                <a16:creationId xmlns:a16="http://schemas.microsoft.com/office/drawing/2014/main" id="{CEF0A26A-5455-0ADB-6589-F4B574EB5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936" y="1173192"/>
            <a:ext cx="4572000" cy="4891177"/>
          </a:xfrm>
          <a:prstGeom prst="rect">
            <a:avLst/>
          </a:prstGeom>
        </p:spPr>
      </p:pic>
    </p:spTree>
    <p:extLst>
      <p:ext uri="{BB962C8B-B14F-4D97-AF65-F5344CB8AC3E}">
        <p14:creationId xmlns:p14="http://schemas.microsoft.com/office/powerpoint/2010/main" val="152305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CE0-AEA9-F164-A54A-5F7749123DE8}"/>
              </a:ext>
            </a:extLst>
          </p:cNvPr>
          <p:cNvSpPr>
            <a:spLocks noGrp="1"/>
          </p:cNvSpPr>
          <p:nvPr>
            <p:ph type="title"/>
          </p:nvPr>
        </p:nvSpPr>
        <p:spPr>
          <a:xfrm>
            <a:off x="838200" y="365126"/>
            <a:ext cx="10515600" cy="575154"/>
          </a:xfrm>
        </p:spPr>
        <p:txBody>
          <a:bodyPr>
            <a:normAutofit fontScale="90000"/>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KYOTO PROTOCOL</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80984AC-149C-C947-7DFF-BB1BE1BCBE46}"/>
              </a:ext>
            </a:extLst>
          </p:cNvPr>
          <p:cNvSpPr>
            <a:spLocks noGrp="1"/>
          </p:cNvSpPr>
          <p:nvPr>
            <p:ph idx="1"/>
          </p:nvPr>
        </p:nvSpPr>
        <p:spPr>
          <a:xfrm>
            <a:off x="450012" y="856768"/>
            <a:ext cx="6192327" cy="5509200"/>
          </a:xfrm>
          <a:ln>
            <a:solidFill>
              <a:schemeClr val="tx1"/>
            </a:solidFill>
          </a:ln>
        </p:spPr>
        <p:txBody>
          <a:bodyPr>
            <a:normAutofit fontScale="62500" lnSpcReduction="20000"/>
          </a:bodyPr>
          <a:lstStyle/>
          <a:p>
            <a:r>
              <a:rPr lang="en-US" dirty="0"/>
              <a:t>The Kyoto Protocol was adopted on 11 December 1997. Owing to a complex ratification process, it entered into force on 16 February 2005. </a:t>
            </a:r>
          </a:p>
          <a:p>
            <a:r>
              <a:rPr lang="en-US" dirty="0"/>
              <a:t>The Kyoto Protocol operationalizes the UNFCCC by committing industrialized countries and economies in transition to limit and reduce GHG emissions in accordance with agreed individual targets. </a:t>
            </a:r>
          </a:p>
          <a:p>
            <a:r>
              <a:rPr lang="en-US" dirty="0"/>
              <a:t>The Convention itself only asks those countries to adopt policies and measures on mitigation and to report periodically.</a:t>
            </a:r>
          </a:p>
          <a:p>
            <a:r>
              <a:rPr lang="en-US" dirty="0"/>
              <a:t>The Kyoto Protocol is based on the principles and provisions of the Convention and follows its annex-based structure. </a:t>
            </a:r>
          </a:p>
          <a:p>
            <a:r>
              <a:rPr lang="en-US" dirty="0"/>
              <a:t>It only binds developed countries, and places a heavier burden on them under the principle of “common but differentiated responsibility and respective capabilities”, because it recognizes that they are largely responsible for the current high levels of GHG emissions in the atmosphere.</a:t>
            </a:r>
          </a:p>
          <a:p>
            <a:r>
              <a:rPr lang="en-US" dirty="0"/>
              <a:t>In its Annex B, the Kyoto Protocol sets binding emission reduction targets for 37 industrialized countries and economies in transition and the European Union. </a:t>
            </a:r>
          </a:p>
          <a:p>
            <a:r>
              <a:rPr lang="en-US" dirty="0"/>
              <a:t>Overall, these targets add up to an average 5 per cent emission reduction compared to 1990 levels over the five year period 2008–2012 (the first commitment period).</a:t>
            </a:r>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64332B1E-DDE6-7513-8C10-0F32BCAF0BCD}"/>
              </a:ext>
            </a:extLst>
          </p:cNvPr>
          <p:cNvSpPr txBox="1"/>
          <p:nvPr/>
        </p:nvSpPr>
        <p:spPr>
          <a:xfrm>
            <a:off x="6780362" y="856768"/>
            <a:ext cx="5046453" cy="5509200"/>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US" sz="1600" dirty="0"/>
              <a:t>KYOTO KEY FEATURES</a:t>
            </a:r>
          </a:p>
          <a:p>
            <a:pPr marL="285750" indent="-285750">
              <a:buFont typeface="Arial" panose="020B0604020202020204" pitchFamily="34" charset="0"/>
              <a:buChar char="•"/>
            </a:pPr>
            <a:r>
              <a:rPr lang="en-US" sz="1600" dirty="0"/>
              <a:t>Target Cutbacks</a:t>
            </a:r>
          </a:p>
          <a:p>
            <a:pPr marL="285750" indent="-285750">
              <a:buFont typeface="Arial" panose="020B0604020202020204" pitchFamily="34" charset="0"/>
              <a:buChar char="•"/>
            </a:pPr>
            <a:r>
              <a:rPr lang="en-US" sz="1600" dirty="0"/>
              <a:t>Developed countries must cut their 1990-level emissions of  six gases by 5.2% between 2008 and 2012.</a:t>
            </a:r>
          </a:p>
          <a:p>
            <a:pPr marL="285750" indent="-285750">
              <a:buFont typeface="Arial" panose="020B0604020202020204" pitchFamily="34" charset="0"/>
              <a:buChar char="•"/>
            </a:pPr>
            <a:r>
              <a:rPr lang="en-US" sz="1600" dirty="0"/>
              <a:t>Emissions trading</a:t>
            </a:r>
          </a:p>
          <a:p>
            <a:pPr marL="285750" indent="-285750">
              <a:buFont typeface="Arial" panose="020B0604020202020204" pitchFamily="34" charset="0"/>
              <a:buChar char="•"/>
            </a:pPr>
            <a:r>
              <a:rPr lang="en-US" sz="1600" dirty="0"/>
              <a:t>Countries that overshot their emissions-reduction targets can "buy" emissions rights from nations which have excess.</a:t>
            </a:r>
          </a:p>
          <a:p>
            <a:pPr marL="285750" indent="-285750">
              <a:buFont typeface="Arial" panose="020B0604020202020204" pitchFamily="34" charset="0"/>
              <a:buChar char="•"/>
            </a:pPr>
            <a:r>
              <a:rPr lang="en-US" sz="1600" dirty="0"/>
              <a:t>Joint Implementation</a:t>
            </a:r>
          </a:p>
          <a:p>
            <a:pPr marL="285750" indent="-285750">
              <a:buFont typeface="Arial" panose="020B0604020202020204" pitchFamily="34" charset="0"/>
              <a:buChar char="•"/>
            </a:pPr>
            <a:r>
              <a:rPr lang="en-US" sz="1600" dirty="0"/>
              <a:t>Emission cuts need not be confined to within the country.</a:t>
            </a:r>
          </a:p>
          <a:p>
            <a:pPr marL="285750" indent="-285750">
              <a:buFont typeface="Arial" panose="020B0604020202020204" pitchFamily="34" charset="0"/>
              <a:buChar char="•"/>
            </a:pPr>
            <a:r>
              <a:rPr lang="en-US" sz="1600" dirty="0"/>
              <a:t>They can be implemented elsewhere, with the financing country claiming credit for the resulting emissions savings.</a:t>
            </a:r>
          </a:p>
          <a:p>
            <a:pPr marL="285750" indent="-285750">
              <a:buFont typeface="Arial" panose="020B0604020202020204" pitchFamily="34" charset="0"/>
              <a:buChar char="•"/>
            </a:pPr>
            <a:r>
              <a:rPr lang="en-US" sz="1600" dirty="0"/>
              <a:t>Carbon Sinks To tabulate its total emissions,</a:t>
            </a:r>
          </a:p>
          <a:p>
            <a:pPr marL="285750" indent="-285750">
              <a:buFont typeface="Arial" panose="020B0604020202020204" pitchFamily="34" charset="0"/>
              <a:buChar char="•"/>
            </a:pPr>
            <a:r>
              <a:rPr lang="en-US" sz="1600" dirty="0"/>
              <a:t>a country can subtract the amount of gases absorbed by carbon sinks such as forests</a:t>
            </a:r>
          </a:p>
          <a:p>
            <a:pPr marL="285750" indent="-285750">
              <a:buFont typeface="Arial" panose="020B0604020202020204" pitchFamily="34" charset="0"/>
              <a:buChar char="•"/>
            </a:pPr>
            <a:r>
              <a:rPr lang="en-US" sz="1600" dirty="0"/>
              <a:t>within its borders.</a:t>
            </a:r>
          </a:p>
          <a:p>
            <a:pPr marL="285750" indent="-285750">
              <a:buFont typeface="Arial" panose="020B0604020202020204" pitchFamily="34" charset="0"/>
              <a:buChar char="•"/>
            </a:pPr>
            <a:r>
              <a:rPr lang="en-US" sz="1600" dirty="0"/>
              <a:t>Emissions banking</a:t>
            </a:r>
          </a:p>
          <a:p>
            <a:pPr marL="285750" indent="-285750">
              <a:buFont typeface="Arial" panose="020B0604020202020204" pitchFamily="34" charset="0"/>
              <a:buChar char="•"/>
            </a:pPr>
            <a:r>
              <a:rPr lang="en-US" sz="1600" dirty="0"/>
              <a:t>A country that emits less than its assigned target can keep the excess for the subsequent period.</a:t>
            </a:r>
          </a:p>
        </p:txBody>
      </p:sp>
    </p:spTree>
    <p:extLst>
      <p:ext uri="{BB962C8B-B14F-4D97-AF65-F5344CB8AC3E}">
        <p14:creationId xmlns:p14="http://schemas.microsoft.com/office/powerpoint/2010/main" val="36437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FCE0-AEA9-F164-A54A-5F7749123DE8}"/>
              </a:ext>
            </a:extLst>
          </p:cNvPr>
          <p:cNvSpPr>
            <a:spLocks noGrp="1"/>
          </p:cNvSpPr>
          <p:nvPr>
            <p:ph type="title"/>
          </p:nvPr>
        </p:nvSpPr>
        <p:spPr/>
        <p:txBody>
          <a:bodyPr>
            <a:normAutofit/>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KYOTO PROTOCOL</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80984AC-149C-C947-7DFF-BB1BE1BCBE46}"/>
              </a:ext>
            </a:extLst>
          </p:cNvPr>
          <p:cNvSpPr>
            <a:spLocks noGrp="1"/>
          </p:cNvSpPr>
          <p:nvPr>
            <p:ph idx="1"/>
          </p:nvPr>
        </p:nvSpPr>
        <p:spPr>
          <a:xfrm>
            <a:off x="838200" y="1345721"/>
            <a:ext cx="5476336" cy="4831242"/>
          </a:xfrm>
        </p:spPr>
        <p:txBody>
          <a:bodyPr>
            <a:normAutofit fontScale="62500" lnSpcReduction="20000"/>
          </a:bodyPr>
          <a:lstStyle/>
          <a:p>
            <a:r>
              <a:rPr lang="en-US" dirty="0"/>
              <a:t>One important element of the Kyoto Protocol was the establishment of flexible market mechanisms, which are based on the trade of emissions permits. </a:t>
            </a:r>
          </a:p>
          <a:p>
            <a:r>
              <a:rPr lang="en-US" dirty="0"/>
              <a:t>Under the Protocol, countries must meet their targets primarily through national measures. However, the Protocol also offers them an additional means to meet their targets by way of three market-based mechanisms:</a:t>
            </a:r>
          </a:p>
          <a:p>
            <a:r>
              <a:rPr lang="en-US" dirty="0"/>
              <a:t>    International Emissions Trading</a:t>
            </a:r>
          </a:p>
          <a:p>
            <a:r>
              <a:rPr lang="en-US" dirty="0"/>
              <a:t>    Clean Development Mechanism (CDM)</a:t>
            </a:r>
          </a:p>
          <a:p>
            <a:r>
              <a:rPr lang="en-US" dirty="0"/>
              <a:t>    Joint implementation (JI)</a:t>
            </a:r>
          </a:p>
          <a:p>
            <a:r>
              <a:rPr lang="en-US" dirty="0"/>
              <a:t>These mechanisms ideally encourage GHG abatement to start where it is most cost-effective, for example, in the developing world. It does not matter where emissions are reduced, as long as they are removed from the atmosphere. This has the parallel benefits of stimulating green investment in developing countries and including the private sector in this </a:t>
            </a:r>
            <a:r>
              <a:rPr lang="en-US" dirty="0" err="1"/>
              <a:t>endeavour</a:t>
            </a:r>
            <a:r>
              <a:rPr lang="en-US" dirty="0"/>
              <a:t> to cut and hold steady GHG emissions at a safe level. </a:t>
            </a:r>
          </a:p>
          <a:p>
            <a:r>
              <a:rPr lang="en-US" dirty="0"/>
              <a:t>Kyoto Protocol weaknesses and criticisms. </a:t>
            </a:r>
          </a:p>
          <a:p>
            <a:endParaRPr lang="en-US" dirty="0"/>
          </a:p>
        </p:txBody>
      </p:sp>
      <p:pic>
        <p:nvPicPr>
          <p:cNvPr id="5" name="Picture 4" descr="A map of the world with different countries/regions&#10;&#10;Description automatically generated">
            <a:extLst>
              <a:ext uri="{FF2B5EF4-FFF2-40B4-BE49-F238E27FC236}">
                <a16:creationId xmlns:a16="http://schemas.microsoft.com/office/drawing/2014/main" id="{85039D6D-8864-8574-D90B-085C6A7209D6}"/>
              </a:ext>
            </a:extLst>
          </p:cNvPr>
          <p:cNvPicPr>
            <a:picLocks noChangeAspect="1"/>
          </p:cNvPicPr>
          <p:nvPr/>
        </p:nvPicPr>
        <p:blipFill rotWithShape="1">
          <a:blip r:embed="rId2">
            <a:extLst>
              <a:ext uri="{28A0092B-C50C-407E-A947-70E740481C1C}">
                <a14:useLocalDpi xmlns:a14="http://schemas.microsoft.com/office/drawing/2010/main" val="0"/>
              </a:ext>
            </a:extLst>
          </a:blip>
          <a:srcRect t="11588" b="4984"/>
          <a:stretch/>
        </p:blipFill>
        <p:spPr>
          <a:xfrm>
            <a:off x="6771736" y="1431985"/>
            <a:ext cx="5061488" cy="4597879"/>
          </a:xfrm>
          <a:prstGeom prst="rect">
            <a:avLst/>
          </a:prstGeom>
        </p:spPr>
      </p:pic>
    </p:spTree>
    <p:extLst>
      <p:ext uri="{BB962C8B-B14F-4D97-AF65-F5344CB8AC3E}">
        <p14:creationId xmlns:p14="http://schemas.microsoft.com/office/powerpoint/2010/main" val="2782835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2542</TotalTime>
  <Words>2871</Words>
  <Application>Microsoft Office PowerPoint</Application>
  <PresentationFormat>Widescreen</PresentationFormat>
  <Paragraphs>127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ALIGNMENT OF SDGS WITH RENEWABLE ENERGY GOALS</vt:lpstr>
      <vt:lpstr>ALIGNMENT OF SDGS WITH RENEWABLE ENERGY GOALS</vt:lpstr>
      <vt:lpstr>ALIGNMENT OF SDGS WITH RENEWABLE ENERGY GOALS</vt:lpstr>
      <vt:lpstr>RECOGNIZING RISKS OF CLIMATE GOAL NON-ACHIEVEMENT AND SUSTAINABLE SOLUTIONS </vt:lpstr>
      <vt:lpstr>RECOGNIZING RISKS OF CLIMATE GOAL NON-ACHIEVEMENT AND SUSTAINABLE SOLUTIONS </vt:lpstr>
      <vt:lpstr>UNITED NATIONS FRAMEWORK CONVENTION ON CLIMATE CHANGE (UNFCCC) </vt:lpstr>
      <vt:lpstr>KYOTO PROTOCOL </vt:lpstr>
      <vt:lpstr>KYOTO PROTOCOL </vt:lpstr>
      <vt:lpstr>PARIS AGREEMENT </vt:lpstr>
      <vt:lpstr>PARIS AGREEMENT </vt:lpstr>
      <vt:lpstr> ROLE OF INTERNATIONAL ORGANIZATIONS IN CLIMATE CHANGE MITIGATION AND ADAPTATION </vt:lpstr>
      <vt:lpstr> ANALYSIS OF INTERNATIONAL ORGANIZATIONS: IRENA, IEA, ACE.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ENERGY</dc:title>
  <dc:creator>MAIZATUN BT MUSTAFA</dc:creator>
  <cp:lastModifiedBy>sharifah zubaidah syed abdul kader</cp:lastModifiedBy>
  <cp:revision>2</cp:revision>
  <dcterms:created xsi:type="dcterms:W3CDTF">2023-12-06T10:05:48Z</dcterms:created>
  <dcterms:modified xsi:type="dcterms:W3CDTF">2024-04-24T01:52:10Z</dcterms:modified>
</cp:coreProperties>
</file>