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7"/>
  </p:notesMasterIdLst>
  <p:sldIdLst>
    <p:sldId id="256" r:id="rId3"/>
    <p:sldId id="257" r:id="rId4"/>
    <p:sldId id="260" r:id="rId5"/>
    <p:sldId id="261" r:id="rId6"/>
  </p:sldIdLst>
  <p:sldSz cx="12192000" cy="6858000"/>
  <p:notesSz cx="6951663" cy="10082213"/>
  <p:embeddedFontLst>
    <p:embeddedFont>
      <p:font typeface="Century Gothic" panose="020B0502020202020204" pitchFamily="34" charset="0"/>
      <p:regular r:id="rId8"/>
      <p:bold r:id="rId9"/>
      <p:italic r:id="rId10"/>
      <p:boldItalic r:id="rId11"/>
    </p:embeddedFont>
    <p:embeddedFont>
      <p:font typeface="Segoe UI" panose="020B0502040204020203"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notesMaster" Target="notesMasters/notesMaster1.xml"/><Relationship Id="rId12" Type="http://schemas.openxmlformats.org/officeDocument/2006/relationships/font" Target="fonts/font5.fntdata"/><Relationship Id="rId2" Type="http://schemas.openxmlformats.org/officeDocument/2006/relationships/slideMaster" Target="slideMasters/slideMaster2.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8.fntdata"/><Relationship Id="rId23"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6613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27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openknowledge.worldbank.org/entities/publication/ee8a5cd7-ed72-542d-918b-d72e07f96c79"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FINANCING TO SUPPORT THE TRANSITIONS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20000"/>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Meaningful climate action will require scaling up finance.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Developing countries will need an estimated $4 trillion per year in investments up to 2030 to build infrastructure to meet their development needs.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To successfully achieve climate and development objectives, the world must mobilize trillions of dollars in the coming decade.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IBRD, IDA, and IFC have a financial model of issuing AAA-rated bonds in capital markets, which leverages scarce shareholder capital with substantial private capital mobilization (PCM).</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To increase the financing available and maximize the use of finance for climate action, the WBG will focus on:</a:t>
            </a:r>
          </a:p>
          <a:p>
            <a:pPr lvl="3"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	(</a:t>
            </a:r>
            <a:r>
              <a:rPr lang="en-US" sz="1600" dirty="0" err="1">
                <a:latin typeface="Segoe UI" panose="020B0502040204020203" pitchFamily="34" charset="0"/>
                <a:ea typeface="Quattrocento Sans"/>
                <a:cs typeface="Segoe UI" panose="020B0502040204020203" pitchFamily="34" charset="0"/>
                <a:sym typeface="Quattrocento Sans"/>
              </a:rPr>
              <a:t>i</a:t>
            </a:r>
            <a:r>
              <a:rPr lang="en-US" sz="1600" dirty="0">
                <a:latin typeface="Segoe UI" panose="020B0502040204020203" pitchFamily="34" charset="0"/>
                <a:ea typeface="Quattrocento Sans"/>
                <a:cs typeface="Segoe UI" panose="020B0502040204020203" pitchFamily="34" charset="0"/>
                <a:sym typeface="Quattrocento Sans"/>
              </a:rPr>
              <a:t>) helping client countries boost their public domestic resources; (ii) increasing mobilization of 	international and domestic capital, including catalyzing domestic private capital; and (iii) supporting 	global efforts to raise and strategically deploy concessional climate finance to de-risk climate 	investment.</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FINANCING TO SUPPORT THE TRANSITIONS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Boosting Client Countries’ Public Domestic Resources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Mobilizing And Catalyzing Private Capital</a:t>
            </a:r>
          </a:p>
          <a:p>
            <a:pPr marL="625475" lvl="1" indent="-285750"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Upstream Support</a:t>
            </a:r>
          </a:p>
          <a:p>
            <a:pPr marL="625475" lvl="1" indent="-285750"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Expanding Access to Private Capital and Green Finance</a:t>
            </a:r>
          </a:p>
          <a:p>
            <a:pPr marL="625475" lvl="1" indent="-285750"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Building Climate Capital Markets</a:t>
            </a:r>
          </a:p>
          <a:p>
            <a:pPr marL="625475" lvl="1" indent="-285750"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Finance for Adaptation and Resilience and Biodiversity</a:t>
            </a:r>
          </a:p>
          <a:p>
            <a:pPr marL="625475" lvl="1" indent="-285750"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Enabling Domestic Catalyzation</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Concessional Finance</a:t>
            </a:r>
          </a:p>
          <a:p>
            <a:pPr marL="285750" lvl="1" indent="-285750" algn="just">
              <a:lnSpc>
                <a:spcPct val="150000"/>
              </a:lnSpc>
              <a:buSzPts val="1600"/>
              <a:buFont typeface="Arial" panose="020B0604020202020204" pitchFamily="34" charset="0"/>
              <a:buChar char="•"/>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35109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Further Reading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World Bank Group Climate Change Action Plan 2021–2025: Supporting Green, Resilient, and Inclusive Development</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hlinkClick r:id="rId3"/>
              </a:rPr>
              <a:t>https://openknowledge.worldbank.org/entities/publication/ee8a5cd7-ed72-542d-918b-d72e07f96c79</a:t>
            </a:r>
            <a:r>
              <a:rPr lang="en-US" sz="1600" dirty="0">
                <a:latin typeface="Segoe UI" panose="020B0502040204020203" pitchFamily="34" charset="0"/>
                <a:ea typeface="Quattrocento Sans"/>
                <a:cs typeface="Segoe UI" panose="020B0502040204020203" pitchFamily="34" charset="0"/>
                <a:sym typeface="Quattrocento Sans"/>
              </a:rPr>
              <a:t>  </a:t>
            </a:r>
          </a:p>
          <a:p>
            <a:pPr marL="285750" lvl="1" indent="-285750" algn="just">
              <a:lnSpc>
                <a:spcPct val="150000"/>
              </a:lnSpc>
              <a:buSzPts val="1600"/>
              <a:buFont typeface="Arial" panose="020B0604020202020204" pitchFamily="34" charset="0"/>
              <a:buChar char="•"/>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42448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4397</TotalTime>
  <Words>316</Words>
  <Application>Microsoft Office PowerPoint</Application>
  <PresentationFormat>Widescreen</PresentationFormat>
  <Paragraphs>26</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Segoe UI</vt:lpstr>
      <vt:lpstr>Arial</vt:lpstr>
      <vt:lpstr>Century Gothic</vt:lpstr>
      <vt:lpstr>Wingdings</vt:lpstr>
      <vt:lpstr>Office Theme</vt:lpstr>
      <vt:lpstr>Θέμα του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7</cp:revision>
  <dcterms:created xsi:type="dcterms:W3CDTF">2020-01-02T01:56:26Z</dcterms:created>
  <dcterms:modified xsi:type="dcterms:W3CDTF">2024-06-09T13:32:56Z</dcterms:modified>
</cp:coreProperties>
</file>