
<file path=[Content_Types].xml><?xml version="1.0" encoding="utf-8"?>
<Types xmlns="http://schemas.openxmlformats.org/package/2006/content-types">
  <Default Extension="fntdata" ContentType="application/x-fontdata"/>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48" r:id="rId1"/>
    <p:sldMasterId id="2147483657" r:id="rId2"/>
  </p:sldMasterIdLst>
  <p:notesMasterIdLst>
    <p:notesMasterId r:id="rId7"/>
  </p:notesMasterIdLst>
  <p:sldIdLst>
    <p:sldId id="256" r:id="rId3"/>
    <p:sldId id="257" r:id="rId4"/>
    <p:sldId id="260" r:id="rId5"/>
    <p:sldId id="261" r:id="rId6"/>
  </p:sldIdLst>
  <p:sldSz cx="12192000" cy="6858000"/>
  <p:notesSz cx="6951663" cy="10082213"/>
  <p:embeddedFontLst>
    <p:embeddedFont>
      <p:font typeface="Century Gothic" panose="020B0502020202020204" pitchFamily="34" charset="0"/>
      <p:regular r:id="rId8"/>
      <p:bold r:id="rId9"/>
      <p:italic r:id="rId10"/>
      <p:boldItalic r:id="rId11"/>
    </p:embeddedFont>
    <p:embeddedFont>
      <p:font typeface="Segoe UI" panose="020B0502040204020203" pitchFamily="34" charset="0"/>
      <p:regular r:id="rId12"/>
      <p:bold r:id="rId13"/>
      <p:italic r:id="rId14"/>
      <p:boldItalic r:id="rId15"/>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GoogleSlidesCustomDataVersion2">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20" roundtripDataSignature="AMtx7mg7M6y+/XS8+h8EtkVaUVOdauOeoA=="/>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29A00ED3-4F39-45E5-B855-3537186DFB81}">
  <a:tblStyle styleId="{29A00ED3-4F39-45E5-B855-3537186DFB81}" styleName="Table_0">
    <a:wholeTbl>
      <a:tcTxStyle>
        <a:font>
          <a:latin typeface="Arial"/>
          <a:ea typeface="Arial"/>
          <a:cs typeface="Arial"/>
        </a:font>
        <a:srgbClr val="000000"/>
      </a:tcTxStyle>
      <a:tcStyle>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2" d="100"/>
          <a:sy n="82" d="100"/>
        </p:scale>
        <p:origin x="643" y="6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font" Target="fonts/font1.fntdata"/><Relationship Id="rId13" Type="http://schemas.openxmlformats.org/officeDocument/2006/relationships/font" Target="fonts/font6.fntdata"/><Relationship Id="rId3" Type="http://schemas.openxmlformats.org/officeDocument/2006/relationships/slide" Target="slides/slide1.xml"/><Relationship Id="rId21" Type="http://schemas.openxmlformats.org/officeDocument/2006/relationships/presProps" Target="presProps.xml"/><Relationship Id="rId7" Type="http://schemas.openxmlformats.org/officeDocument/2006/relationships/notesMaster" Target="notesMasters/notesMaster1.xml"/><Relationship Id="rId12" Type="http://schemas.openxmlformats.org/officeDocument/2006/relationships/font" Target="fonts/font5.fntdata"/><Relationship Id="rId2" Type="http://schemas.openxmlformats.org/officeDocument/2006/relationships/slideMaster" Target="slideMasters/slideMaster2.xml"/><Relationship Id="rId20" Type="http://customschemas.google.com/relationships/presentationmetadata" Target="metadata"/><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font" Target="fonts/font4.fntdata"/><Relationship Id="rId24"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font" Target="fonts/font8.fntdata"/><Relationship Id="rId23" Type="http://schemas.openxmlformats.org/officeDocument/2006/relationships/theme" Target="theme/theme1.xml"/><Relationship Id="rId10" Type="http://schemas.openxmlformats.org/officeDocument/2006/relationships/font" Target="fonts/font3.fntdata"/><Relationship Id="rId4" Type="http://schemas.openxmlformats.org/officeDocument/2006/relationships/slide" Target="slides/slide2.xml"/><Relationship Id="rId9" Type="http://schemas.openxmlformats.org/officeDocument/2006/relationships/font" Target="fonts/font2.fntdata"/><Relationship Id="rId14" Type="http://schemas.openxmlformats.org/officeDocument/2006/relationships/font" Target="fonts/font7.fntdata"/><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1158825" y="756150"/>
            <a:ext cx="4634650" cy="3780825"/>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95150" y="4789025"/>
            <a:ext cx="5561300" cy="4536975"/>
          </a:xfrm>
          <a:prstGeom prst="rect">
            <a:avLst/>
          </a:prstGeom>
          <a:noFill/>
          <a:ln>
            <a:noFill/>
          </a:ln>
        </p:spPr>
        <p:txBody>
          <a:bodyPr spcFirstLastPara="1" wrap="square" lIns="91425" tIns="91425" rIns="91425" bIns="91425" anchor="t" anchorCtr="0">
            <a:noAutofit/>
          </a:bodyPr>
          <a:lstStyle>
            <a:lvl1pPr marL="457200" marR="0" lvl="0"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1pPr>
            <a:lvl2pPr marL="914400" marR="0" lvl="1"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2pPr>
            <a:lvl3pPr marL="1371600" marR="0" lvl="2"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3pPr>
            <a:lvl4pPr marL="1828800" marR="0" lvl="3"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4pPr>
            <a:lvl5pPr marL="2286000" marR="0" lvl="4"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5pPr>
            <a:lvl6pPr marL="2743200" marR="0" lvl="5"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6pPr>
            <a:lvl7pPr marL="3200400" marR="0" lvl="6"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7pPr>
            <a:lvl8pPr marL="3657600" marR="0" lvl="7"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8pPr>
            <a:lvl9pPr marL="4114800" marR="0" lvl="8"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2"/>
        <p:cNvGrpSpPr/>
        <p:nvPr/>
      </p:nvGrpSpPr>
      <p:grpSpPr>
        <a:xfrm>
          <a:off x="0" y="0"/>
          <a:ext cx="0" cy="0"/>
          <a:chOff x="0" y="0"/>
          <a:chExt cx="0" cy="0"/>
        </a:xfrm>
      </p:grpSpPr>
      <p:sp>
        <p:nvSpPr>
          <p:cNvPr id="133" name="Google Shape;133;p1:notes"/>
          <p:cNvSpPr txBox="1">
            <a:spLocks noGrp="1"/>
          </p:cNvSpPr>
          <p:nvPr>
            <p:ph type="body" idx="1"/>
          </p:nvPr>
        </p:nvSpPr>
        <p:spPr>
          <a:xfrm>
            <a:off x="695150" y="4789025"/>
            <a:ext cx="5561300" cy="4536975"/>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134" name="Google Shape;134;p1:notes"/>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3"/>
        <p:cNvGrpSpPr/>
        <p:nvPr/>
      </p:nvGrpSpPr>
      <p:grpSpPr>
        <a:xfrm>
          <a:off x="0" y="0"/>
          <a:ext cx="0" cy="0"/>
          <a:chOff x="0" y="0"/>
          <a:chExt cx="0" cy="0"/>
        </a:xfrm>
      </p:grpSpPr>
      <p:sp>
        <p:nvSpPr>
          <p:cNvPr id="154" name="Google Shape;154;p46:notes"/>
          <p:cNvSpPr txBox="1">
            <a:spLocks noGrp="1"/>
          </p:cNvSpPr>
          <p:nvPr>
            <p:ph type="body" idx="1"/>
          </p:nvPr>
        </p:nvSpPr>
        <p:spPr>
          <a:xfrm>
            <a:off x="695150" y="4789025"/>
            <a:ext cx="5561300" cy="4536975"/>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55" name="Google Shape;155;p46:notes"/>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3"/>
        <p:cNvGrpSpPr/>
        <p:nvPr/>
      </p:nvGrpSpPr>
      <p:grpSpPr>
        <a:xfrm>
          <a:off x="0" y="0"/>
          <a:ext cx="0" cy="0"/>
          <a:chOff x="0" y="0"/>
          <a:chExt cx="0" cy="0"/>
        </a:xfrm>
      </p:grpSpPr>
      <p:sp>
        <p:nvSpPr>
          <p:cNvPr id="154" name="Google Shape;154;p46:notes"/>
          <p:cNvSpPr txBox="1">
            <a:spLocks noGrp="1"/>
          </p:cNvSpPr>
          <p:nvPr>
            <p:ph type="body" idx="1"/>
          </p:nvPr>
        </p:nvSpPr>
        <p:spPr>
          <a:xfrm>
            <a:off x="695150" y="4789025"/>
            <a:ext cx="5561300" cy="4536975"/>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55" name="Google Shape;155;p46:notes"/>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73661316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3"/>
        <p:cNvGrpSpPr/>
        <p:nvPr/>
      </p:nvGrpSpPr>
      <p:grpSpPr>
        <a:xfrm>
          <a:off x="0" y="0"/>
          <a:ext cx="0" cy="0"/>
          <a:chOff x="0" y="0"/>
          <a:chExt cx="0" cy="0"/>
        </a:xfrm>
      </p:grpSpPr>
      <p:sp>
        <p:nvSpPr>
          <p:cNvPr id="154" name="Google Shape;154;p46:notes"/>
          <p:cNvSpPr txBox="1">
            <a:spLocks noGrp="1"/>
          </p:cNvSpPr>
          <p:nvPr>
            <p:ph type="body" idx="1"/>
          </p:nvPr>
        </p:nvSpPr>
        <p:spPr>
          <a:xfrm>
            <a:off x="695150" y="4789025"/>
            <a:ext cx="5561300" cy="4536975"/>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55" name="Google Shape;155;p46:notes"/>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02627070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11"/>
        <p:cNvGrpSpPr/>
        <p:nvPr/>
      </p:nvGrpSpPr>
      <p:grpSpPr>
        <a:xfrm>
          <a:off x="0" y="0"/>
          <a:ext cx="0" cy="0"/>
          <a:chOff x="0" y="0"/>
          <a:chExt cx="0" cy="0"/>
        </a:xfrm>
      </p:grpSpPr>
      <p:sp>
        <p:nvSpPr>
          <p:cNvPr id="12" name="Google Shape;12;p35"/>
          <p:cNvSpPr txBox="1">
            <a:spLocks noGrp="1"/>
          </p:cNvSpPr>
          <p:nvPr>
            <p:ph type="ctrTitle"/>
          </p:nvPr>
        </p:nvSpPr>
        <p:spPr>
          <a:xfrm>
            <a:off x="1524000" y="1122363"/>
            <a:ext cx="9144000" cy="2387600"/>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dk1"/>
              </a:buClr>
              <a:buSzPts val="6000"/>
              <a:buFont typeface="Calibri"/>
              <a:buNone/>
              <a:defRPr sz="60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3" name="Google Shape;13;p35"/>
          <p:cNvSpPr txBox="1">
            <a:spLocks noGrp="1"/>
          </p:cNvSpPr>
          <p:nvPr>
            <p:ph type="subTitle" idx="1"/>
          </p:nvPr>
        </p:nvSpPr>
        <p:spPr>
          <a:xfrm>
            <a:off x="1524000" y="3602038"/>
            <a:ext cx="9144000" cy="1655762"/>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
        <p:nvSpPr>
          <p:cNvPr id="14" name="Google Shape;14;p35"/>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5" name="Google Shape;15;p35"/>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6" name="Google Shape;16;p35"/>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24"/>
        <p:cNvGrpSpPr/>
        <p:nvPr/>
      </p:nvGrpSpPr>
      <p:grpSpPr>
        <a:xfrm>
          <a:off x="0" y="0"/>
          <a:ext cx="0" cy="0"/>
          <a:chOff x="0" y="0"/>
          <a:chExt cx="0" cy="0"/>
        </a:xfrm>
      </p:grpSpPr>
      <p:sp>
        <p:nvSpPr>
          <p:cNvPr id="25" name="Google Shape;25;p39"/>
          <p:cNvSpPr txBox="1">
            <a:spLocks noGrp="1"/>
          </p:cNvSpPr>
          <p:nvPr>
            <p:ph type="title"/>
          </p:nvPr>
        </p:nvSpPr>
        <p:spPr>
          <a:xfrm>
            <a:off x="839788"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6" name="Google Shape;26;p39"/>
          <p:cNvSpPr txBox="1">
            <a:spLocks noGrp="1"/>
          </p:cNvSpPr>
          <p:nvPr>
            <p:ph type="body" idx="1"/>
          </p:nvPr>
        </p:nvSpPr>
        <p:spPr>
          <a:xfrm>
            <a:off x="839788" y="1681163"/>
            <a:ext cx="5157787"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27" name="Google Shape;27;p39"/>
          <p:cNvSpPr txBox="1">
            <a:spLocks noGrp="1"/>
          </p:cNvSpPr>
          <p:nvPr>
            <p:ph type="body" idx="2"/>
          </p:nvPr>
        </p:nvSpPr>
        <p:spPr>
          <a:xfrm>
            <a:off x="839788" y="2505075"/>
            <a:ext cx="5157787"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28" name="Google Shape;28;p39"/>
          <p:cNvSpPr txBox="1">
            <a:spLocks noGrp="1"/>
          </p:cNvSpPr>
          <p:nvPr>
            <p:ph type="body" idx="3"/>
          </p:nvPr>
        </p:nvSpPr>
        <p:spPr>
          <a:xfrm>
            <a:off x="6172200" y="1681163"/>
            <a:ext cx="5183188"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29" name="Google Shape;29;p39"/>
          <p:cNvSpPr txBox="1">
            <a:spLocks noGrp="1"/>
          </p:cNvSpPr>
          <p:nvPr>
            <p:ph type="body" idx="4"/>
          </p:nvPr>
        </p:nvSpPr>
        <p:spPr>
          <a:xfrm>
            <a:off x="6172200" y="2505075"/>
            <a:ext cx="5183188"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0" name="Google Shape;30;p39"/>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1" name="Google Shape;31;p39"/>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2" name="Google Shape;32;p39"/>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33"/>
        <p:cNvGrpSpPr/>
        <p:nvPr/>
      </p:nvGrpSpPr>
      <p:grpSpPr>
        <a:xfrm>
          <a:off x="0" y="0"/>
          <a:ext cx="0" cy="0"/>
          <a:chOff x="0" y="0"/>
          <a:chExt cx="0" cy="0"/>
        </a:xfrm>
      </p:grpSpPr>
      <p:sp>
        <p:nvSpPr>
          <p:cNvPr id="34" name="Google Shape;34;p41"/>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5" name="Google Shape;35;p41"/>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6" name="Google Shape;36;p41"/>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37"/>
        <p:cNvGrpSpPr/>
        <p:nvPr/>
      </p:nvGrpSpPr>
      <p:grpSpPr>
        <a:xfrm>
          <a:off x="0" y="0"/>
          <a:ext cx="0" cy="0"/>
          <a:chOff x="0" y="0"/>
          <a:chExt cx="0" cy="0"/>
        </a:xfrm>
      </p:grpSpPr>
      <p:sp>
        <p:nvSpPr>
          <p:cNvPr id="38" name="Google Shape;38;p42"/>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9" name="Google Shape;39;p42"/>
          <p:cNvSpPr txBox="1">
            <a:spLocks noGrp="1"/>
          </p:cNvSpPr>
          <p:nvPr>
            <p:ph type="body" idx="1"/>
          </p:nvPr>
        </p:nvSpPr>
        <p:spPr>
          <a:xfrm>
            <a:off x="5183188" y="987425"/>
            <a:ext cx="6172200" cy="4873625"/>
          </a:xfrm>
          <a:prstGeom prst="rect">
            <a:avLst/>
          </a:prstGeom>
          <a:noFill/>
          <a:ln>
            <a:noFill/>
          </a:ln>
        </p:spPr>
        <p:txBody>
          <a:bodyPr spcFirstLastPara="1" wrap="square" lIns="91425" tIns="45700" rIns="91425" bIns="45700" anchor="t" anchorCtr="0">
            <a:normAutofit/>
          </a:bodyPr>
          <a:lstStyle>
            <a:lvl1pPr marL="457200" lvl="0" indent="-431800" algn="l">
              <a:lnSpc>
                <a:spcPct val="90000"/>
              </a:lnSpc>
              <a:spcBef>
                <a:spcPts val="1000"/>
              </a:spcBef>
              <a:spcAft>
                <a:spcPts val="0"/>
              </a:spcAft>
              <a:buClr>
                <a:schemeClr val="dk1"/>
              </a:buClr>
              <a:buSzPts val="3200"/>
              <a:buChar char="•"/>
              <a:defRPr sz="3200"/>
            </a:lvl1pPr>
            <a:lvl2pPr marL="914400" lvl="1" indent="-406400" algn="l">
              <a:lnSpc>
                <a:spcPct val="90000"/>
              </a:lnSpc>
              <a:spcBef>
                <a:spcPts val="500"/>
              </a:spcBef>
              <a:spcAft>
                <a:spcPts val="0"/>
              </a:spcAft>
              <a:buClr>
                <a:schemeClr val="dk1"/>
              </a:buClr>
              <a:buSzPts val="2800"/>
              <a:buChar char="•"/>
              <a:defRPr sz="2800"/>
            </a:lvl2pPr>
            <a:lvl3pPr marL="1371600" lvl="2" indent="-381000" algn="l">
              <a:lnSpc>
                <a:spcPct val="90000"/>
              </a:lnSpc>
              <a:spcBef>
                <a:spcPts val="500"/>
              </a:spcBef>
              <a:spcAft>
                <a:spcPts val="0"/>
              </a:spcAft>
              <a:buClr>
                <a:schemeClr val="dk1"/>
              </a:buClr>
              <a:buSzPts val="2400"/>
              <a:buChar char="•"/>
              <a:defRPr sz="2400"/>
            </a:lvl3pPr>
            <a:lvl4pPr marL="1828800" lvl="3" indent="-355600" algn="l">
              <a:lnSpc>
                <a:spcPct val="90000"/>
              </a:lnSpc>
              <a:spcBef>
                <a:spcPts val="500"/>
              </a:spcBef>
              <a:spcAft>
                <a:spcPts val="0"/>
              </a:spcAft>
              <a:buClr>
                <a:schemeClr val="dk1"/>
              </a:buClr>
              <a:buSzPts val="2000"/>
              <a:buChar char="•"/>
              <a:defRPr sz="2000"/>
            </a:lvl4pPr>
            <a:lvl5pPr marL="2286000" lvl="4" indent="-355600" algn="l">
              <a:lnSpc>
                <a:spcPct val="90000"/>
              </a:lnSpc>
              <a:spcBef>
                <a:spcPts val="500"/>
              </a:spcBef>
              <a:spcAft>
                <a:spcPts val="0"/>
              </a:spcAft>
              <a:buClr>
                <a:schemeClr val="dk1"/>
              </a:buClr>
              <a:buSzPts val="2000"/>
              <a:buChar char="•"/>
              <a:defRPr sz="2000"/>
            </a:lvl5pPr>
            <a:lvl6pPr marL="2743200" lvl="5" indent="-355600" algn="l">
              <a:lnSpc>
                <a:spcPct val="90000"/>
              </a:lnSpc>
              <a:spcBef>
                <a:spcPts val="500"/>
              </a:spcBef>
              <a:spcAft>
                <a:spcPts val="0"/>
              </a:spcAft>
              <a:buClr>
                <a:schemeClr val="dk1"/>
              </a:buClr>
              <a:buSzPts val="2000"/>
              <a:buChar char="•"/>
              <a:defRPr sz="2000"/>
            </a:lvl6pPr>
            <a:lvl7pPr marL="3200400" lvl="6" indent="-355600" algn="l">
              <a:lnSpc>
                <a:spcPct val="90000"/>
              </a:lnSpc>
              <a:spcBef>
                <a:spcPts val="500"/>
              </a:spcBef>
              <a:spcAft>
                <a:spcPts val="0"/>
              </a:spcAft>
              <a:buClr>
                <a:schemeClr val="dk1"/>
              </a:buClr>
              <a:buSzPts val="2000"/>
              <a:buChar char="•"/>
              <a:defRPr sz="2000"/>
            </a:lvl7pPr>
            <a:lvl8pPr marL="3657600" lvl="7" indent="-355600" algn="l">
              <a:lnSpc>
                <a:spcPct val="90000"/>
              </a:lnSpc>
              <a:spcBef>
                <a:spcPts val="500"/>
              </a:spcBef>
              <a:spcAft>
                <a:spcPts val="0"/>
              </a:spcAft>
              <a:buClr>
                <a:schemeClr val="dk1"/>
              </a:buClr>
              <a:buSzPts val="2000"/>
              <a:buChar char="•"/>
              <a:defRPr sz="2000"/>
            </a:lvl8pPr>
            <a:lvl9pPr marL="4114800" lvl="8" indent="-355600" algn="l">
              <a:lnSpc>
                <a:spcPct val="90000"/>
              </a:lnSpc>
              <a:spcBef>
                <a:spcPts val="500"/>
              </a:spcBef>
              <a:spcAft>
                <a:spcPts val="0"/>
              </a:spcAft>
              <a:buClr>
                <a:schemeClr val="dk1"/>
              </a:buClr>
              <a:buSzPts val="2000"/>
              <a:buChar char="•"/>
              <a:defRPr sz="2000"/>
            </a:lvl9pPr>
          </a:lstStyle>
          <a:p>
            <a:endParaRPr/>
          </a:p>
        </p:txBody>
      </p:sp>
      <p:sp>
        <p:nvSpPr>
          <p:cNvPr id="40" name="Google Shape;40;p42"/>
          <p:cNvSpPr txBox="1">
            <a:spLocks noGrp="1"/>
          </p:cNvSpPr>
          <p:nvPr>
            <p:ph type="body" idx="2"/>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41" name="Google Shape;41;p42"/>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2" name="Google Shape;42;p42"/>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3" name="Google Shape;43;p42"/>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51"/>
        <p:cNvGrpSpPr/>
        <p:nvPr/>
      </p:nvGrpSpPr>
      <p:grpSpPr>
        <a:xfrm>
          <a:off x="0" y="0"/>
          <a:ext cx="0" cy="0"/>
          <a:chOff x="0" y="0"/>
          <a:chExt cx="0" cy="0"/>
        </a:xfrm>
      </p:grpSpPr>
      <p:sp>
        <p:nvSpPr>
          <p:cNvPr id="52" name="Google Shape;52;p44"/>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3" name="Google Shape;53;p44"/>
          <p:cNvSpPr txBox="1">
            <a:spLocks noGrp="1"/>
          </p:cNvSpPr>
          <p:nvPr>
            <p:ph type="body" idx="1"/>
          </p:nvPr>
        </p:nvSpPr>
        <p:spPr>
          <a:xfrm rot="5400000">
            <a:off x="3920331" y="-1256506"/>
            <a:ext cx="4351338" cy="105156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54" name="Google Shape;54;p44"/>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5" name="Google Shape;55;p44"/>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6" name="Google Shape;56;p44"/>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57"/>
        <p:cNvGrpSpPr/>
        <p:nvPr/>
      </p:nvGrpSpPr>
      <p:grpSpPr>
        <a:xfrm>
          <a:off x="0" y="0"/>
          <a:ext cx="0" cy="0"/>
          <a:chOff x="0" y="0"/>
          <a:chExt cx="0" cy="0"/>
        </a:xfrm>
      </p:grpSpPr>
      <p:sp>
        <p:nvSpPr>
          <p:cNvPr id="58" name="Google Shape;58;p45"/>
          <p:cNvSpPr txBox="1">
            <a:spLocks noGrp="1"/>
          </p:cNvSpPr>
          <p:nvPr>
            <p:ph type="title"/>
          </p:nvPr>
        </p:nvSpPr>
        <p:spPr>
          <a:xfrm rot="5400000">
            <a:off x="7133431" y="1956594"/>
            <a:ext cx="5811838" cy="26289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9" name="Google Shape;59;p45"/>
          <p:cNvSpPr txBox="1">
            <a:spLocks noGrp="1"/>
          </p:cNvSpPr>
          <p:nvPr>
            <p:ph type="body" idx="1"/>
          </p:nvPr>
        </p:nvSpPr>
        <p:spPr>
          <a:xfrm rot="5400000">
            <a:off x="1799431" y="-596106"/>
            <a:ext cx="5811838" cy="77343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60" name="Google Shape;60;p45"/>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1" name="Google Shape;61;p45"/>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2" name="Google Shape;62;p45"/>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Κενό" type="blank">
  <p:cSld name="BLANK">
    <p:spTree>
      <p:nvGrpSpPr>
        <p:cNvPr id="1" name="Shape 66"/>
        <p:cNvGrpSpPr/>
        <p:nvPr/>
      </p:nvGrpSpPr>
      <p:grpSpPr>
        <a:xfrm>
          <a:off x="0" y="0"/>
          <a:ext cx="0" cy="0"/>
          <a:chOff x="0" y="0"/>
          <a:chExt cx="0" cy="0"/>
        </a:xfrm>
      </p:grpSpPr>
      <p:sp>
        <p:nvSpPr>
          <p:cNvPr id="67" name="Google Shape;67;p48"/>
          <p:cNvSpPr txBox="1"/>
          <p:nvPr/>
        </p:nvSpPr>
        <p:spPr>
          <a:xfrm>
            <a:off x="1538742" y="6251419"/>
            <a:ext cx="3760845" cy="514220"/>
          </a:xfrm>
          <a:prstGeom prst="rect">
            <a:avLst/>
          </a:prstGeom>
          <a:no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000" b="0" i="0" u="none" strike="noStrike" cap="none">
              <a:solidFill>
                <a:srgbClr val="595959"/>
              </a:solidFill>
              <a:latin typeface="Century Gothic"/>
              <a:ea typeface="Century Gothic"/>
              <a:cs typeface="Century Gothic"/>
              <a:sym typeface="Century Gothic"/>
            </a:endParaRPr>
          </a:p>
        </p:txBody>
      </p:sp>
      <p:graphicFrame>
        <p:nvGraphicFramePr>
          <p:cNvPr id="68" name="Google Shape;68;p48"/>
          <p:cNvGraphicFramePr/>
          <p:nvPr/>
        </p:nvGraphicFramePr>
        <p:xfrm>
          <a:off x="1189871" y="6101850"/>
          <a:ext cx="4136700" cy="471869"/>
        </p:xfrm>
        <a:graphic>
          <a:graphicData uri="http://schemas.openxmlformats.org/drawingml/2006/table">
            <a:tbl>
              <a:tblPr>
                <a:noFill/>
                <a:tableStyleId>{29A00ED3-4F39-45E5-B855-3537186DFB81}</a:tableStyleId>
              </a:tblPr>
              <a:tblGrid>
                <a:gridCol w="717225">
                  <a:extLst>
                    <a:ext uri="{9D8B030D-6E8A-4147-A177-3AD203B41FA5}">
                      <a16:colId xmlns:a16="http://schemas.microsoft.com/office/drawing/2014/main" val="20000"/>
                    </a:ext>
                  </a:extLst>
                </a:gridCol>
                <a:gridCol w="3419475">
                  <a:extLst>
                    <a:ext uri="{9D8B030D-6E8A-4147-A177-3AD203B41FA5}">
                      <a16:colId xmlns:a16="http://schemas.microsoft.com/office/drawing/2014/main" val="20001"/>
                    </a:ext>
                  </a:extLst>
                </a:gridCol>
              </a:tblGrid>
              <a:tr h="114300">
                <a:tc>
                  <a:txBody>
                    <a:bodyPr/>
                    <a:lstStyle/>
                    <a:p>
                      <a:pPr marL="0" marR="0" lvl="0" indent="0" algn="l" rtl="0">
                        <a:lnSpc>
                          <a:spcPct val="107000"/>
                        </a:lnSpc>
                        <a:spcBef>
                          <a:spcPts val="0"/>
                        </a:spcBef>
                        <a:spcAft>
                          <a:spcPts val="0"/>
                        </a:spcAft>
                        <a:buNone/>
                      </a:pPr>
                      <a:endParaRPr sz="1100" u="none" strike="noStrike" cap="none">
                        <a:latin typeface="Calibri"/>
                        <a:ea typeface="Calibri"/>
                        <a:cs typeface="Calibri"/>
                        <a:sym typeface="Calibri"/>
                      </a:endParaRPr>
                    </a:p>
                  </a:txBody>
                  <a:tcPr marL="68575" marR="68575" marT="0" marB="0" anchor="ctr">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tc>
                  <a:txBody>
                    <a:bodyPr/>
                    <a:lstStyle/>
                    <a:p>
                      <a:pPr marL="0" marR="0" lvl="0" indent="0" algn="l" rtl="0">
                        <a:lnSpc>
                          <a:spcPct val="107000"/>
                        </a:lnSpc>
                        <a:spcBef>
                          <a:spcPts val="0"/>
                        </a:spcBef>
                        <a:spcAft>
                          <a:spcPts val="0"/>
                        </a:spcAft>
                        <a:buNone/>
                      </a:pPr>
                      <a:r>
                        <a:rPr lang="en-US" sz="900" b="0" u="none" strike="noStrike" cap="none">
                          <a:solidFill>
                            <a:srgbClr val="003399"/>
                          </a:solidFill>
                          <a:latin typeface="Century Gothic"/>
                          <a:ea typeface="Century Gothic"/>
                          <a:cs typeface="Century Gothic"/>
                          <a:sym typeface="Century Gothic"/>
                        </a:rPr>
                        <a:t>CCP-LAW |</a:t>
                      </a:r>
                      <a:r>
                        <a:rPr lang="en-US" sz="900" b="0" u="none" strike="noStrike" cap="none">
                          <a:solidFill>
                            <a:srgbClr val="2683C6"/>
                          </a:solidFill>
                          <a:latin typeface="Century Gothic"/>
                          <a:ea typeface="Century Gothic"/>
                          <a:cs typeface="Century Gothic"/>
                          <a:sym typeface="Century Gothic"/>
                        </a:rPr>
                        <a:t>Curricula development on Climate Change Policy and Law</a:t>
                      </a:r>
                      <a:endParaRPr sz="900" b="0" u="none" strike="noStrike" cap="none">
                        <a:latin typeface="Calibri"/>
                        <a:ea typeface="Calibri"/>
                        <a:cs typeface="Calibri"/>
                        <a:sym typeface="Calibri"/>
                      </a:endParaRPr>
                    </a:p>
                    <a:p>
                      <a:pPr marL="0" marR="0" lvl="0" indent="0" algn="l" rtl="0">
                        <a:lnSpc>
                          <a:spcPct val="107000"/>
                        </a:lnSpc>
                        <a:spcBef>
                          <a:spcPts val="300"/>
                        </a:spcBef>
                        <a:spcAft>
                          <a:spcPts val="0"/>
                        </a:spcAft>
                        <a:buNone/>
                      </a:pPr>
                      <a:r>
                        <a:rPr lang="en-US" sz="900" u="none" strike="noStrike" cap="none">
                          <a:solidFill>
                            <a:srgbClr val="3B3838"/>
                          </a:solidFill>
                          <a:latin typeface="Calibri"/>
                          <a:ea typeface="Calibri"/>
                          <a:cs typeface="Calibri"/>
                          <a:sym typeface="Calibri"/>
                        </a:rPr>
                        <a:t>Project No of Reference: 618874-EPP-1-2020-1-VN-EPPKA2-CBHE-JP</a:t>
                      </a:r>
                      <a:endParaRPr sz="1100" u="none" strike="noStrike" cap="none">
                        <a:latin typeface="Calibri"/>
                        <a:ea typeface="Calibri"/>
                        <a:cs typeface="Calibri"/>
                        <a:sym typeface="Calibri"/>
                      </a:endParaRPr>
                    </a:p>
                  </a:txBody>
                  <a:tcPr marL="68575" marR="68575" marT="0" marB="0" anchor="ctr">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extLst>
                  <a:ext uri="{0D108BD9-81ED-4DB2-BD59-A6C34878D82A}">
                    <a16:rowId xmlns:a16="http://schemas.microsoft.com/office/drawing/2014/main" val="10000"/>
                  </a:ext>
                </a:extLst>
              </a:tr>
            </a:tbl>
          </a:graphicData>
        </a:graphic>
      </p:graphicFrame>
      <p:pic>
        <p:nvPicPr>
          <p:cNvPr id="69" name="Google Shape;69;p48"/>
          <p:cNvPicPr preferRelativeResize="0"/>
          <p:nvPr/>
        </p:nvPicPr>
        <p:blipFill rotWithShape="1">
          <a:blip r:embed="rId2">
            <a:alphaModFix/>
          </a:blip>
          <a:srcRect/>
          <a:stretch/>
        </p:blipFill>
        <p:spPr>
          <a:xfrm>
            <a:off x="1189871" y="6000290"/>
            <a:ext cx="697742" cy="674990"/>
          </a:xfrm>
          <a:prstGeom prst="rect">
            <a:avLst/>
          </a:prstGeom>
          <a:noFill/>
          <a:ln>
            <a:noFill/>
          </a:ln>
        </p:spPr>
      </p:pic>
      <p:pic>
        <p:nvPicPr>
          <p:cNvPr id="70" name="Google Shape;70;p48"/>
          <p:cNvPicPr preferRelativeResize="0"/>
          <p:nvPr/>
        </p:nvPicPr>
        <p:blipFill rotWithShape="1">
          <a:blip r:embed="rId3">
            <a:alphaModFix/>
          </a:blip>
          <a:srcRect/>
          <a:stretch/>
        </p:blipFill>
        <p:spPr>
          <a:xfrm>
            <a:off x="9126747" y="6078678"/>
            <a:ext cx="1526511" cy="429851"/>
          </a:xfrm>
          <a:prstGeom prst="rect">
            <a:avLst/>
          </a:prstGeom>
          <a:noFill/>
          <a:ln>
            <a:noFill/>
          </a:ln>
        </p:spPr>
      </p:pic>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2" Type="http://schemas.openxmlformats.org/officeDocument/2006/relationships/theme" Target="../theme/theme2.xml"/><Relationship Id="rId1" Type="http://schemas.openxmlformats.org/officeDocument/2006/relationships/slideLayout" Target="../slideLayouts/slideLayout7.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sp>
        <p:nvSpPr>
          <p:cNvPr id="6" name="Google Shape;6;p34"/>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a:p>
        </p:txBody>
      </p:sp>
      <p:sp>
        <p:nvSpPr>
          <p:cNvPr id="7" name="Google Shape;7;p34"/>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8" name="Google Shape;8;p34"/>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rgbClr val="888888"/>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9" name="Google Shape;9;p34"/>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marR="0" lvl="0" algn="ctr" rtl="0">
              <a:lnSpc>
                <a:spcPct val="100000"/>
              </a:lnSpc>
              <a:spcBef>
                <a:spcPts val="0"/>
              </a:spcBef>
              <a:spcAft>
                <a:spcPts val="0"/>
              </a:spcAft>
              <a:buClr>
                <a:srgbClr val="000000"/>
              </a:buClr>
              <a:buSzPts val="1400"/>
              <a:buFont typeface="Arial"/>
              <a:buNone/>
              <a:defRPr sz="1200" b="0" i="0" u="none" strike="noStrike" cap="none">
                <a:solidFill>
                  <a:srgbClr val="888888"/>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10" name="Google Shape;10;p34"/>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 bg1="lt1" tx1="dk1" bg2="dk2" tx2="lt2" accent1="accent1" accent2="accent2" accent3="accent3" accent4="accent4" accent5="accent5" accent6="accent6" hlink="hlink" folHlink="folHlink"/>
  <p:sldLayoutIdLst>
    <p:sldLayoutId id="2147483649" r:id="rId1"/>
    <p:sldLayoutId id="2147483651" r:id="rId2"/>
    <p:sldLayoutId id="2147483652" r:id="rId3"/>
    <p:sldLayoutId id="2147483653" r:id="rId4"/>
    <p:sldLayoutId id="2147483655" r:id="rId5"/>
    <p:sldLayoutId id="2147483656" r:id="rId6"/>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63"/>
        <p:cNvGrpSpPr/>
        <p:nvPr/>
      </p:nvGrpSpPr>
      <p:grpSpPr>
        <a:xfrm>
          <a:off x="0" y="0"/>
          <a:ext cx="0" cy="0"/>
          <a:chOff x="0" y="0"/>
          <a:chExt cx="0" cy="0"/>
        </a:xfrm>
      </p:grpSpPr>
      <p:sp>
        <p:nvSpPr>
          <p:cNvPr id="64" name="Google Shape;64;p47"/>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65" name="Google Shape;65;p47"/>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Tree>
  </p:cSld>
  <p:clrMap bg1="lt1" tx1="dk1" bg2="dk2" tx2="lt2" accent1="accent1" accent2="accent2" accent3="accent3" accent4="accent4" accent5="accent5" accent6="accent6" hlink="hlink" folHlink="folHlink"/>
  <p:sldLayoutIdLst>
    <p:sldLayoutId id="2147483658" r:id="rId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png"/><Relationship Id="rId13" Type="http://schemas.openxmlformats.org/officeDocument/2006/relationships/image" Target="../media/image12.png"/><Relationship Id="rId3" Type="http://schemas.openxmlformats.org/officeDocument/2006/relationships/image" Target="../media/image2.jpg"/><Relationship Id="rId7" Type="http://schemas.openxmlformats.org/officeDocument/2006/relationships/image" Target="../media/image6.png"/><Relationship Id="rId12" Type="http://schemas.openxmlformats.org/officeDocument/2006/relationships/image" Target="../media/image11.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5.png"/><Relationship Id="rId11" Type="http://schemas.openxmlformats.org/officeDocument/2006/relationships/image" Target="../media/image10.png"/><Relationship Id="rId5" Type="http://schemas.openxmlformats.org/officeDocument/2006/relationships/image" Target="../media/image4.png"/><Relationship Id="rId10" Type="http://schemas.openxmlformats.org/officeDocument/2006/relationships/image" Target="../media/image9.png"/><Relationship Id="rId4" Type="http://schemas.openxmlformats.org/officeDocument/2006/relationships/image" Target="../media/image3.png"/><Relationship Id="rId9" Type="http://schemas.openxmlformats.org/officeDocument/2006/relationships/image" Target="../media/image8.png"/><Relationship Id="rId14" Type="http://schemas.openxmlformats.org/officeDocument/2006/relationships/image" Target="../media/image13.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hyperlink" Target="https://openknowledge.worldbank.org/entities/publication/ee8a5cd7-ed72-542d-918b-d72e07f96c79" TargetMode="External"/><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35"/>
        <p:cNvGrpSpPr/>
        <p:nvPr/>
      </p:nvGrpSpPr>
      <p:grpSpPr>
        <a:xfrm>
          <a:off x="0" y="0"/>
          <a:ext cx="0" cy="0"/>
          <a:chOff x="0" y="0"/>
          <a:chExt cx="0" cy="0"/>
        </a:xfrm>
      </p:grpSpPr>
      <p:sp>
        <p:nvSpPr>
          <p:cNvPr id="136" name="Google Shape;136;p1"/>
          <p:cNvSpPr/>
          <p:nvPr/>
        </p:nvSpPr>
        <p:spPr>
          <a:xfrm>
            <a:off x="0" y="0"/>
            <a:ext cx="12192000" cy="325120"/>
          </a:xfrm>
          <a:prstGeom prst="rect">
            <a:avLst/>
          </a:prstGeom>
          <a:solidFill>
            <a:srgbClr val="003399"/>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rgbClr val="FFFFFF"/>
              </a:solidFill>
              <a:latin typeface="Calibri"/>
              <a:ea typeface="Calibri"/>
              <a:cs typeface="Calibri"/>
              <a:sym typeface="Calibri"/>
            </a:endParaRPr>
          </a:p>
        </p:txBody>
      </p:sp>
      <p:pic>
        <p:nvPicPr>
          <p:cNvPr id="137" name="Google Shape;137;p1"/>
          <p:cNvPicPr preferRelativeResize="0"/>
          <p:nvPr/>
        </p:nvPicPr>
        <p:blipFill rotWithShape="1">
          <a:blip r:embed="rId3">
            <a:alphaModFix/>
          </a:blip>
          <a:srcRect/>
          <a:stretch/>
        </p:blipFill>
        <p:spPr>
          <a:xfrm>
            <a:off x="0" y="451804"/>
            <a:ext cx="3495675" cy="951865"/>
          </a:xfrm>
          <a:prstGeom prst="rect">
            <a:avLst/>
          </a:prstGeom>
          <a:noFill/>
          <a:ln>
            <a:noFill/>
          </a:ln>
        </p:spPr>
      </p:pic>
      <p:sp>
        <p:nvSpPr>
          <p:cNvPr id="138" name="Google Shape;138;p1"/>
          <p:cNvSpPr txBox="1"/>
          <p:nvPr/>
        </p:nvSpPr>
        <p:spPr>
          <a:xfrm>
            <a:off x="186689" y="1516385"/>
            <a:ext cx="11150343" cy="1585650"/>
          </a:xfrm>
          <a:prstGeom prst="rect">
            <a:avLst/>
          </a:prstGeom>
          <a:noFill/>
          <a:ln>
            <a:noFill/>
          </a:ln>
        </p:spPr>
        <p:txBody>
          <a:bodyPr spcFirstLastPara="1" wrap="square" lIns="91425" tIns="45700" rIns="91425" bIns="45700" anchor="t" anchorCtr="0">
            <a:spAutoFit/>
          </a:bodyPr>
          <a:lstStyle/>
          <a:p>
            <a:pPr marL="0" marR="0" lvl="0" indent="0" algn="ctr" rtl="0">
              <a:lnSpc>
                <a:spcPct val="107000"/>
              </a:lnSpc>
              <a:spcBef>
                <a:spcPts val="0"/>
              </a:spcBef>
              <a:spcAft>
                <a:spcPts val="0"/>
              </a:spcAft>
              <a:buNone/>
            </a:pPr>
            <a:r>
              <a:rPr lang="en-US" sz="2700" b="1" i="0" u="none" strike="noStrike" cap="none" dirty="0">
                <a:solidFill>
                  <a:srgbClr val="003399"/>
                </a:solidFill>
                <a:latin typeface="Century Gothic"/>
                <a:ea typeface="Century Gothic"/>
                <a:cs typeface="Century Gothic"/>
                <a:sym typeface="Century Gothic"/>
              </a:rPr>
              <a:t>CCP-LAW</a:t>
            </a:r>
            <a:endParaRPr sz="2700" b="0" i="0" u="none" strike="noStrike" cap="none" dirty="0">
              <a:solidFill>
                <a:srgbClr val="000000"/>
              </a:solidFill>
              <a:latin typeface="Century Gothic"/>
              <a:ea typeface="Century Gothic"/>
              <a:cs typeface="Century Gothic"/>
              <a:sym typeface="Century Gothic"/>
            </a:endParaRPr>
          </a:p>
          <a:p>
            <a:pPr marL="0" marR="0" lvl="0" indent="0" algn="ctr" rtl="0">
              <a:lnSpc>
                <a:spcPct val="107000"/>
              </a:lnSpc>
              <a:spcBef>
                <a:spcPts val="800"/>
              </a:spcBef>
              <a:spcAft>
                <a:spcPts val="0"/>
              </a:spcAft>
              <a:buNone/>
            </a:pPr>
            <a:r>
              <a:rPr lang="en-US" sz="2700" b="1" i="0" u="none" strike="noStrike" cap="none" dirty="0">
                <a:solidFill>
                  <a:srgbClr val="2683C6"/>
                </a:solidFill>
                <a:latin typeface="Century Gothic"/>
                <a:ea typeface="Century Gothic"/>
                <a:cs typeface="Century Gothic"/>
                <a:sym typeface="Century Gothic"/>
              </a:rPr>
              <a:t>Curricula development on Climate Change Policy and Law</a:t>
            </a:r>
            <a:endParaRPr sz="2700" b="0" i="0" u="none" strike="noStrike" cap="none" dirty="0">
              <a:solidFill>
                <a:srgbClr val="000000"/>
              </a:solidFill>
              <a:latin typeface="Century Gothic"/>
              <a:ea typeface="Century Gothic"/>
              <a:cs typeface="Century Gothic"/>
              <a:sym typeface="Century Gothic"/>
            </a:endParaRPr>
          </a:p>
          <a:p>
            <a:pPr marL="0" marR="0" lvl="0" indent="0" algn="l" rtl="0">
              <a:lnSpc>
                <a:spcPct val="107000"/>
              </a:lnSpc>
              <a:spcBef>
                <a:spcPts val="800"/>
              </a:spcBef>
              <a:spcAft>
                <a:spcPts val="800"/>
              </a:spcAft>
              <a:buNone/>
            </a:pPr>
            <a:endParaRPr sz="1800" b="0" i="0" u="none" strike="noStrike" cap="none" dirty="0">
              <a:solidFill>
                <a:srgbClr val="000000"/>
              </a:solidFill>
              <a:latin typeface="Century Gothic"/>
              <a:ea typeface="Century Gothic"/>
              <a:cs typeface="Century Gothic"/>
              <a:sym typeface="Century Gothic"/>
            </a:endParaRPr>
          </a:p>
        </p:txBody>
      </p:sp>
      <p:pic>
        <p:nvPicPr>
          <p:cNvPr id="150" name="Google Shape;150;p1"/>
          <p:cNvPicPr preferRelativeResize="0"/>
          <p:nvPr/>
        </p:nvPicPr>
        <p:blipFill rotWithShape="1">
          <a:blip r:embed="rId4">
            <a:alphaModFix/>
          </a:blip>
          <a:srcRect l="26643" t="10967" r="39273" b="27096"/>
          <a:stretch/>
        </p:blipFill>
        <p:spPr>
          <a:xfrm>
            <a:off x="10737335" y="339087"/>
            <a:ext cx="1305303" cy="1266981"/>
          </a:xfrm>
          <a:prstGeom prst="rect">
            <a:avLst/>
          </a:prstGeom>
          <a:noFill/>
          <a:ln>
            <a:noFill/>
          </a:ln>
        </p:spPr>
      </p:pic>
      <p:sp>
        <p:nvSpPr>
          <p:cNvPr id="151" name="Google Shape;151;p1"/>
          <p:cNvSpPr/>
          <p:nvPr/>
        </p:nvSpPr>
        <p:spPr>
          <a:xfrm>
            <a:off x="0" y="5902960"/>
            <a:ext cx="12192000" cy="955041"/>
          </a:xfrm>
          <a:prstGeom prst="rect">
            <a:avLst/>
          </a:prstGeom>
          <a:solidFill>
            <a:srgbClr val="BBCC94"/>
          </a:solidFill>
          <a:ln>
            <a:noFill/>
          </a:ln>
        </p:spPr>
        <p:txBody>
          <a:bodyPr spcFirstLastPara="1" wrap="square" lIns="91425" tIns="45700" rIns="91425" bIns="45700" anchor="ctr" anchorCtr="0">
            <a:noAutofit/>
          </a:bodyPr>
          <a:lstStyle/>
          <a:p>
            <a:pPr>
              <a:buSzPts val="1800"/>
            </a:pPr>
            <a:endParaRPr lang="en-US" sz="1200" b="0" i="0" u="none" strike="noStrike" cap="none" dirty="0">
              <a:solidFill>
                <a:srgbClr val="000000"/>
              </a:solidFill>
              <a:latin typeface="Calibri" panose="020F0502020204030204" pitchFamily="34" charset="0"/>
              <a:ea typeface="Calibri" panose="020F0502020204030204" pitchFamily="34" charset="0"/>
              <a:cs typeface="Calibri" panose="020F0502020204030204" pitchFamily="34" charset="0"/>
              <a:sym typeface="Arial"/>
            </a:endParaRPr>
          </a:p>
          <a:p>
            <a:pPr>
              <a:buSzPts val="1800"/>
            </a:pPr>
            <a:r>
              <a:rPr lang="en-US" sz="1200" b="1" i="0" u="none" strike="noStrike" cap="none" dirty="0">
                <a:solidFill>
                  <a:srgbClr val="000000"/>
                </a:solidFill>
                <a:latin typeface="Calibri" panose="020F0502020204030204" pitchFamily="34" charset="0"/>
                <a:ea typeface="Calibri" panose="020F0502020204030204" pitchFamily="34" charset="0"/>
                <a:cs typeface="Calibri" panose="020F0502020204030204" pitchFamily="34" charset="0"/>
                <a:sym typeface="Arial"/>
              </a:rPr>
              <a:t>Project No of Reference: 618874-EPP-1-2020-1-VN-EPPKA2-CBHE-JP:</a:t>
            </a:r>
            <a:r>
              <a:rPr lang="en-US" sz="1200" b="0" i="0" u="none" strike="noStrike" cap="none" dirty="0">
                <a:solidFill>
                  <a:srgbClr val="000000"/>
                </a:solidFill>
                <a:latin typeface="Calibri" panose="020F0502020204030204" pitchFamily="34" charset="0"/>
                <a:ea typeface="Calibri" panose="020F0502020204030204" pitchFamily="34" charset="0"/>
                <a:cs typeface="Calibri" panose="020F0502020204030204" pitchFamily="34" charset="0"/>
                <a:sym typeface="Arial"/>
              </a:rPr>
              <a:t> </a:t>
            </a:r>
          </a:p>
          <a:p>
            <a:pPr algn="just">
              <a:buSzPts val="1800"/>
            </a:pPr>
            <a:r>
              <a:rPr lang="en-GB" sz="1200" b="0" i="0" u="none" strike="noStrike" cap="none" dirty="0">
                <a:solidFill>
                  <a:srgbClr val="000000"/>
                </a:solidFill>
                <a:latin typeface="Calibri" panose="020F0502020204030204" pitchFamily="34" charset="0"/>
                <a:ea typeface="Calibri" panose="020F0502020204030204" pitchFamily="34" charset="0"/>
                <a:cs typeface="Calibri" panose="020F0502020204030204" pitchFamily="34" charset="0"/>
                <a:sym typeface="Calibri"/>
              </a:rPr>
              <a:t>The European Commission's support for the production of this publication does not constitute an endorsement of the contents, which reflect the views only of the authors, and the Commission cannot be held responsible for any use which may be made of the information contained therein.</a:t>
            </a:r>
            <a:endParaRPr lang="en-GB" sz="1200" dirty="0">
              <a:latin typeface="Calibri" panose="020F0502020204030204" pitchFamily="34" charset="0"/>
              <a:ea typeface="Calibri" panose="020F0502020204030204" pitchFamily="34" charset="0"/>
              <a:cs typeface="Calibri" panose="020F0502020204030204" pitchFamily="34" charset="0"/>
            </a:endParaRPr>
          </a:p>
          <a:p>
            <a:pPr marL="0" marR="0" lvl="0" indent="0" rtl="0">
              <a:lnSpc>
                <a:spcPct val="100000"/>
              </a:lnSpc>
              <a:spcBef>
                <a:spcPts val="0"/>
              </a:spcBef>
              <a:spcAft>
                <a:spcPts val="0"/>
              </a:spcAft>
              <a:buClr>
                <a:srgbClr val="000000"/>
              </a:buClr>
              <a:buSzPts val="1800"/>
              <a:buFont typeface="Arial"/>
              <a:buNone/>
            </a:pPr>
            <a:endParaRPr sz="1000" b="0" i="0" u="none" strike="noStrike" cap="none" dirty="0">
              <a:solidFill>
                <a:srgbClr val="FFFFFF"/>
              </a:solidFill>
              <a:latin typeface="Calibri"/>
              <a:ea typeface="Calibri"/>
              <a:cs typeface="Calibri"/>
              <a:sym typeface="Calibri"/>
            </a:endParaRPr>
          </a:p>
        </p:txBody>
      </p:sp>
      <p:sp>
        <p:nvSpPr>
          <p:cNvPr id="2" name="Google Shape;138;p1">
            <a:extLst>
              <a:ext uri="{FF2B5EF4-FFF2-40B4-BE49-F238E27FC236}">
                <a16:creationId xmlns:a16="http://schemas.microsoft.com/office/drawing/2014/main" id="{13B54DC1-B0AF-07BB-AA0D-404F1084EE72}"/>
              </a:ext>
            </a:extLst>
          </p:cNvPr>
          <p:cNvSpPr txBox="1"/>
          <p:nvPr/>
        </p:nvSpPr>
        <p:spPr>
          <a:xfrm>
            <a:off x="239643" y="2908665"/>
            <a:ext cx="11150343" cy="1309549"/>
          </a:xfrm>
          <a:prstGeom prst="rect">
            <a:avLst/>
          </a:prstGeom>
          <a:noFill/>
          <a:ln>
            <a:noFill/>
          </a:ln>
        </p:spPr>
        <p:txBody>
          <a:bodyPr spcFirstLastPara="1" wrap="square" lIns="91425" tIns="45700" rIns="91425" bIns="45700" anchor="t" anchorCtr="0">
            <a:spAutoFit/>
          </a:bodyPr>
          <a:lstStyle/>
          <a:p>
            <a:pPr marL="0" marR="0" lvl="0" indent="0" algn="l" rtl="0">
              <a:lnSpc>
                <a:spcPct val="107000"/>
              </a:lnSpc>
              <a:spcBef>
                <a:spcPts val="800"/>
              </a:spcBef>
              <a:spcAft>
                <a:spcPts val="800"/>
              </a:spcAft>
              <a:buNone/>
            </a:pPr>
            <a:r>
              <a:rPr lang="en-US" sz="2700" b="1" i="0" u="none" strike="noStrike" cap="none" dirty="0">
                <a:solidFill>
                  <a:srgbClr val="003399"/>
                </a:solidFill>
                <a:latin typeface="Century Gothic"/>
                <a:ea typeface="Century Gothic"/>
                <a:cs typeface="Century Gothic"/>
                <a:sym typeface="Century Gothic"/>
              </a:rPr>
              <a:t>Subject title: Climate Change Policy</a:t>
            </a:r>
          </a:p>
          <a:p>
            <a:pPr marL="0" marR="0" lvl="0" indent="0" algn="l" rtl="0">
              <a:lnSpc>
                <a:spcPct val="107000"/>
              </a:lnSpc>
              <a:spcBef>
                <a:spcPts val="800"/>
              </a:spcBef>
              <a:spcAft>
                <a:spcPts val="800"/>
              </a:spcAft>
              <a:buNone/>
            </a:pPr>
            <a:r>
              <a:rPr lang="en-US" sz="2200" b="1" dirty="0">
                <a:solidFill>
                  <a:srgbClr val="003399"/>
                </a:solidFill>
                <a:latin typeface="Century Gothic"/>
                <a:ea typeface="Century Gothic"/>
                <a:cs typeface="Century Gothic"/>
                <a:sym typeface="Century Gothic"/>
              </a:rPr>
              <a:t>Instructor Name: Dr. Rahul Nikam</a:t>
            </a:r>
            <a:endParaRPr sz="2200" b="0" i="0" u="none" strike="noStrike" cap="none" dirty="0">
              <a:solidFill>
                <a:srgbClr val="000000"/>
              </a:solidFill>
              <a:latin typeface="Century Gothic"/>
              <a:ea typeface="Century Gothic"/>
              <a:cs typeface="Century Gothic"/>
              <a:sym typeface="Century Gothic"/>
            </a:endParaRPr>
          </a:p>
        </p:txBody>
      </p:sp>
      <p:pic>
        <p:nvPicPr>
          <p:cNvPr id="1026" name="Picture 2">
            <a:extLst>
              <a:ext uri="{FF2B5EF4-FFF2-40B4-BE49-F238E27FC236}">
                <a16:creationId xmlns:a16="http://schemas.microsoft.com/office/drawing/2014/main" id="{04133069-CC24-F66C-0BB9-CC939B377DAA}"/>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259248" y="5288834"/>
            <a:ext cx="1448292" cy="404478"/>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a:extLst>
              <a:ext uri="{FF2B5EF4-FFF2-40B4-BE49-F238E27FC236}">
                <a16:creationId xmlns:a16="http://schemas.microsoft.com/office/drawing/2014/main" id="{B684E9C0-EA28-5993-3AB6-2C7D5DDF05AB}"/>
              </a:ext>
            </a:extLst>
          </p:cNvPr>
          <p:cNvPicPr>
            <a:picLocks noChangeAspect="1" noChangeArrowheads="1"/>
          </p:cNvPicPr>
          <p:nvPr/>
        </p:nvPicPr>
        <p:blipFill rotWithShape="1">
          <a:blip r:embed="rId6">
            <a:extLst>
              <a:ext uri="{28A0092B-C50C-407E-A947-70E740481C1C}">
                <a14:useLocalDpi xmlns:a14="http://schemas.microsoft.com/office/drawing/2010/main" val="0"/>
              </a:ext>
            </a:extLst>
          </a:blip>
          <a:srcRect r="20178"/>
          <a:stretch/>
        </p:blipFill>
        <p:spPr bwMode="auto">
          <a:xfrm>
            <a:off x="10603618" y="5288834"/>
            <a:ext cx="1533649" cy="419377"/>
          </a:xfrm>
          <a:prstGeom prst="rect">
            <a:avLst/>
          </a:prstGeom>
          <a:noFill/>
          <a:extLst>
            <a:ext uri="{909E8E84-426E-40DD-AFC4-6F175D3DCCD1}">
              <a14:hiddenFill xmlns:a14="http://schemas.microsoft.com/office/drawing/2010/main">
                <a:solidFill>
                  <a:srgbClr val="FFFFFF"/>
                </a:solidFill>
              </a14:hiddenFill>
            </a:ext>
          </a:extLst>
        </p:spPr>
      </p:pic>
      <p:pic>
        <p:nvPicPr>
          <p:cNvPr id="1030" name="Picture 6">
            <a:extLst>
              <a:ext uri="{FF2B5EF4-FFF2-40B4-BE49-F238E27FC236}">
                <a16:creationId xmlns:a16="http://schemas.microsoft.com/office/drawing/2014/main" id="{4304AB17-F541-1E84-88BB-20907CE4E183}"/>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7460330" y="5245638"/>
            <a:ext cx="485416" cy="490870"/>
          </a:xfrm>
          <a:prstGeom prst="rect">
            <a:avLst/>
          </a:prstGeom>
          <a:noFill/>
          <a:extLst>
            <a:ext uri="{909E8E84-426E-40DD-AFC4-6F175D3DCCD1}">
              <a14:hiddenFill xmlns:a14="http://schemas.microsoft.com/office/drawing/2010/main">
                <a:solidFill>
                  <a:srgbClr val="FFFFFF"/>
                </a:solidFill>
              </a14:hiddenFill>
            </a:ext>
          </a:extLst>
        </p:spPr>
      </p:pic>
      <p:pic>
        <p:nvPicPr>
          <p:cNvPr id="1034" name="Picture 10">
            <a:extLst>
              <a:ext uri="{FF2B5EF4-FFF2-40B4-BE49-F238E27FC236}">
                <a16:creationId xmlns:a16="http://schemas.microsoft.com/office/drawing/2014/main" id="{46613AA4-509A-1471-9AF4-6C22B0581336}"/>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4733" y="5223940"/>
            <a:ext cx="485417" cy="509388"/>
          </a:xfrm>
          <a:prstGeom prst="rect">
            <a:avLst/>
          </a:prstGeom>
          <a:noFill/>
          <a:extLst>
            <a:ext uri="{909E8E84-426E-40DD-AFC4-6F175D3DCCD1}">
              <a14:hiddenFill xmlns:a14="http://schemas.microsoft.com/office/drawing/2010/main">
                <a:solidFill>
                  <a:srgbClr val="FFFFFF"/>
                </a:solidFill>
              </a14:hiddenFill>
            </a:ext>
          </a:extLst>
        </p:spPr>
      </p:pic>
      <p:pic>
        <p:nvPicPr>
          <p:cNvPr id="1036" name="Picture 12">
            <a:extLst>
              <a:ext uri="{FF2B5EF4-FFF2-40B4-BE49-F238E27FC236}">
                <a16:creationId xmlns:a16="http://schemas.microsoft.com/office/drawing/2014/main" id="{45F9B09C-6D04-B94E-2E1E-70926FBA16EB}"/>
              </a:ext>
            </a:extLst>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540150" y="5259686"/>
            <a:ext cx="1638414" cy="419377"/>
          </a:xfrm>
          <a:prstGeom prst="rect">
            <a:avLst/>
          </a:prstGeom>
          <a:noFill/>
          <a:extLst>
            <a:ext uri="{909E8E84-426E-40DD-AFC4-6F175D3DCCD1}">
              <a14:hiddenFill xmlns:a14="http://schemas.microsoft.com/office/drawing/2010/main">
                <a:solidFill>
                  <a:srgbClr val="FFFFFF"/>
                </a:solidFill>
              </a14:hiddenFill>
            </a:ext>
          </a:extLst>
        </p:spPr>
      </p:pic>
      <p:pic>
        <p:nvPicPr>
          <p:cNvPr id="1038" name="Picture 14">
            <a:extLst>
              <a:ext uri="{FF2B5EF4-FFF2-40B4-BE49-F238E27FC236}">
                <a16:creationId xmlns:a16="http://schemas.microsoft.com/office/drawing/2014/main" id="{751A3915-6AA9-6DEB-8B0C-33AE028B2A7C}"/>
              </a:ext>
            </a:extLst>
          </p:cNvPr>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914914" y="5357692"/>
            <a:ext cx="1489026" cy="367595"/>
          </a:xfrm>
          <a:prstGeom prst="rect">
            <a:avLst/>
          </a:prstGeom>
          <a:noFill/>
          <a:extLst>
            <a:ext uri="{909E8E84-426E-40DD-AFC4-6F175D3DCCD1}">
              <a14:hiddenFill xmlns:a14="http://schemas.microsoft.com/office/drawing/2010/main">
                <a:solidFill>
                  <a:srgbClr val="FFFFFF"/>
                </a:solidFill>
              </a14:hiddenFill>
            </a:ext>
          </a:extLst>
        </p:spPr>
      </p:pic>
      <p:pic>
        <p:nvPicPr>
          <p:cNvPr id="1040" name="Picture 16">
            <a:extLst>
              <a:ext uri="{FF2B5EF4-FFF2-40B4-BE49-F238E27FC236}">
                <a16:creationId xmlns:a16="http://schemas.microsoft.com/office/drawing/2014/main" id="{851F2177-31D0-3986-4DCE-C4E37F285121}"/>
              </a:ext>
            </a:extLst>
          </p:cNvPr>
          <p:cNvPicPr>
            <a:picLocks noChangeAspect="1" noChangeArrowheads="1"/>
          </p:cNvPicPr>
          <p:nvPr/>
        </p:nvPicPr>
        <p:blipFill rotWithShape="1">
          <a:blip r:embed="rId11">
            <a:extLst>
              <a:ext uri="{28A0092B-C50C-407E-A947-70E740481C1C}">
                <a14:useLocalDpi xmlns:a14="http://schemas.microsoft.com/office/drawing/2010/main" val="0"/>
              </a:ext>
            </a:extLst>
          </a:blip>
          <a:srcRect r="10407" b="8449"/>
          <a:stretch/>
        </p:blipFill>
        <p:spPr bwMode="auto">
          <a:xfrm>
            <a:off x="8705701" y="5233834"/>
            <a:ext cx="1795277" cy="489486"/>
          </a:xfrm>
          <a:prstGeom prst="rect">
            <a:avLst/>
          </a:prstGeom>
          <a:noFill/>
          <a:extLst>
            <a:ext uri="{909E8E84-426E-40DD-AFC4-6F175D3DCCD1}">
              <a14:hiddenFill xmlns:a14="http://schemas.microsoft.com/office/drawing/2010/main">
                <a:solidFill>
                  <a:srgbClr val="FFFFFF"/>
                </a:solidFill>
              </a14:hiddenFill>
            </a:ext>
          </a:extLst>
        </p:spPr>
      </p:pic>
      <p:pic>
        <p:nvPicPr>
          <p:cNvPr id="1042" name="Picture 18">
            <a:extLst>
              <a:ext uri="{FF2B5EF4-FFF2-40B4-BE49-F238E27FC236}">
                <a16:creationId xmlns:a16="http://schemas.microsoft.com/office/drawing/2014/main" id="{7D7AFF2E-219B-85F6-88C0-E9143FC684B9}"/>
              </a:ext>
            </a:extLst>
          </p:cNvPr>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6451188" y="5331800"/>
            <a:ext cx="980435" cy="419377"/>
          </a:xfrm>
          <a:prstGeom prst="rect">
            <a:avLst/>
          </a:prstGeom>
          <a:noFill/>
          <a:extLst>
            <a:ext uri="{909E8E84-426E-40DD-AFC4-6F175D3DCCD1}">
              <a14:hiddenFill xmlns:a14="http://schemas.microsoft.com/office/drawing/2010/main">
                <a:solidFill>
                  <a:srgbClr val="FFFFFF"/>
                </a:solidFill>
              </a14:hiddenFill>
            </a:ext>
          </a:extLst>
        </p:spPr>
      </p:pic>
      <p:pic>
        <p:nvPicPr>
          <p:cNvPr id="1044" name="Picture 20">
            <a:extLst>
              <a:ext uri="{FF2B5EF4-FFF2-40B4-BE49-F238E27FC236}">
                <a16:creationId xmlns:a16="http://schemas.microsoft.com/office/drawing/2014/main" id="{AD22EE0D-0762-BA7F-74B3-A509D480D35A}"/>
              </a:ext>
            </a:extLst>
          </p:cNvPr>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8018929" y="5259686"/>
            <a:ext cx="719168" cy="489486"/>
          </a:xfrm>
          <a:prstGeom prst="rect">
            <a:avLst/>
          </a:prstGeom>
          <a:noFill/>
          <a:extLst>
            <a:ext uri="{909E8E84-426E-40DD-AFC4-6F175D3DCCD1}">
              <a14:hiddenFill xmlns:a14="http://schemas.microsoft.com/office/drawing/2010/main">
                <a:solidFill>
                  <a:srgbClr val="FFFFFF"/>
                </a:solidFill>
              </a14:hiddenFill>
            </a:ext>
          </a:extLst>
        </p:spPr>
      </p:pic>
      <p:pic>
        <p:nvPicPr>
          <p:cNvPr id="1046" name="Picture 22">
            <a:extLst>
              <a:ext uri="{FF2B5EF4-FFF2-40B4-BE49-F238E27FC236}">
                <a16:creationId xmlns:a16="http://schemas.microsoft.com/office/drawing/2014/main" id="{493D8905-1E05-C414-56EA-4A4D644ED0AE}"/>
              </a:ext>
            </a:extLst>
          </p:cNvPr>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3774016" y="5265789"/>
            <a:ext cx="1131082" cy="502703"/>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56"/>
        <p:cNvGrpSpPr/>
        <p:nvPr/>
      </p:nvGrpSpPr>
      <p:grpSpPr>
        <a:xfrm>
          <a:off x="0" y="0"/>
          <a:ext cx="0" cy="0"/>
          <a:chOff x="0" y="0"/>
          <a:chExt cx="0" cy="0"/>
        </a:xfrm>
      </p:grpSpPr>
      <p:sp>
        <p:nvSpPr>
          <p:cNvPr id="157" name="Google Shape;157;p46"/>
          <p:cNvSpPr/>
          <p:nvPr/>
        </p:nvSpPr>
        <p:spPr>
          <a:xfrm>
            <a:off x="993058" y="468080"/>
            <a:ext cx="9488131" cy="523180"/>
          </a:xfrm>
          <a:prstGeom prst="rect">
            <a:avLst/>
          </a:prstGeom>
          <a:solidFill>
            <a:srgbClr val="003399"/>
          </a:solid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FFFFFF"/>
              </a:buClr>
              <a:buSzPts val="2800"/>
              <a:buFont typeface="Arial"/>
              <a:buNone/>
            </a:pPr>
            <a:r>
              <a:rPr lang="en-US" sz="2800" b="0" i="0" u="none" strike="noStrike" cap="none" dirty="0">
                <a:solidFill>
                  <a:srgbClr val="FFFFFF"/>
                </a:solidFill>
                <a:latin typeface="Segoe UI" panose="020B0502040204020203" pitchFamily="34" charset="0"/>
                <a:ea typeface="Century Gothic"/>
                <a:cs typeface="Segoe UI" panose="020B0502040204020203" pitchFamily="34" charset="0"/>
                <a:sym typeface="Century Gothic"/>
              </a:rPr>
              <a:t>FINANCING TO SUPPORT THE TRANSITIONS</a:t>
            </a:r>
            <a:endParaRPr sz="2800" b="0" i="0" u="none" strike="noStrike" cap="none" dirty="0">
              <a:solidFill>
                <a:srgbClr val="FFFFFF"/>
              </a:solidFill>
              <a:latin typeface="Segoe UI" panose="020B0502040204020203" pitchFamily="34" charset="0"/>
              <a:ea typeface="Century Gothic"/>
              <a:cs typeface="Segoe UI" panose="020B0502040204020203" pitchFamily="34" charset="0"/>
              <a:sym typeface="Century Gothic"/>
            </a:endParaRPr>
          </a:p>
        </p:txBody>
      </p:sp>
      <p:sp>
        <p:nvSpPr>
          <p:cNvPr id="158" name="Google Shape;158;p46"/>
          <p:cNvSpPr txBox="1"/>
          <p:nvPr/>
        </p:nvSpPr>
        <p:spPr>
          <a:xfrm>
            <a:off x="993059" y="1592356"/>
            <a:ext cx="9488130" cy="4145491"/>
          </a:xfrm>
          <a:prstGeom prst="rect">
            <a:avLst/>
          </a:prstGeom>
          <a:solidFill>
            <a:schemeClr val="lt1"/>
          </a:solidFill>
          <a:ln w="12700" cap="flat" cmpd="sng">
            <a:solidFill>
              <a:schemeClr val="accent6"/>
            </a:solidFill>
            <a:prstDash val="solid"/>
            <a:miter lim="800000"/>
            <a:headEnd type="none" w="sm" len="sm"/>
            <a:tailEnd type="none" w="sm" len="sm"/>
          </a:ln>
        </p:spPr>
        <p:txBody>
          <a:bodyPr spcFirstLastPara="1" wrap="square" lIns="91425" tIns="45700" rIns="91425" bIns="45700" anchor="t" anchorCtr="0">
            <a:normAutofit fontScale="92500" lnSpcReduction="20000"/>
          </a:bodyPr>
          <a:lstStyle/>
          <a:p>
            <a:pPr marL="285750" lvl="1" indent="-285750" algn="just">
              <a:lnSpc>
                <a:spcPct val="150000"/>
              </a:lnSpc>
              <a:buSzPts val="1600"/>
              <a:buFont typeface="Arial" panose="020B0604020202020204" pitchFamily="34" charset="0"/>
              <a:buChar char="•"/>
            </a:pPr>
            <a:r>
              <a:rPr lang="en-US" sz="1600" dirty="0">
                <a:latin typeface="Segoe UI" panose="020B0502040204020203" pitchFamily="34" charset="0"/>
                <a:ea typeface="Quattrocento Sans"/>
                <a:cs typeface="Segoe UI" panose="020B0502040204020203" pitchFamily="34" charset="0"/>
                <a:sym typeface="Quattrocento Sans"/>
              </a:rPr>
              <a:t>Meaningful climate action will require scaling up finance.</a:t>
            </a:r>
          </a:p>
          <a:p>
            <a:pPr marL="285750" lvl="1" indent="-285750" algn="just">
              <a:lnSpc>
                <a:spcPct val="150000"/>
              </a:lnSpc>
              <a:buSzPts val="1600"/>
              <a:buFont typeface="Arial" panose="020B0604020202020204" pitchFamily="34" charset="0"/>
              <a:buChar char="•"/>
            </a:pPr>
            <a:r>
              <a:rPr lang="en-US" sz="1600" dirty="0">
                <a:latin typeface="Segoe UI" panose="020B0502040204020203" pitchFamily="34" charset="0"/>
                <a:ea typeface="Quattrocento Sans"/>
                <a:cs typeface="Segoe UI" panose="020B0502040204020203" pitchFamily="34" charset="0"/>
                <a:sym typeface="Quattrocento Sans"/>
              </a:rPr>
              <a:t>Developing countries will need an estimated $4 trillion per year in investments up to 2030 to build infrastructure to meet their development needs.</a:t>
            </a:r>
          </a:p>
          <a:p>
            <a:pPr marL="285750" lvl="1" indent="-285750" algn="just">
              <a:lnSpc>
                <a:spcPct val="150000"/>
              </a:lnSpc>
              <a:buSzPts val="1600"/>
              <a:buFont typeface="Arial" panose="020B0604020202020204" pitchFamily="34" charset="0"/>
              <a:buChar char="•"/>
            </a:pPr>
            <a:r>
              <a:rPr lang="en-US" sz="1600" dirty="0">
                <a:latin typeface="Segoe UI" panose="020B0502040204020203" pitchFamily="34" charset="0"/>
                <a:ea typeface="Quattrocento Sans"/>
                <a:cs typeface="Segoe UI" panose="020B0502040204020203" pitchFamily="34" charset="0"/>
                <a:sym typeface="Quattrocento Sans"/>
              </a:rPr>
              <a:t>To successfully achieve climate and development objectives, the world must mobilize trillions of dollars in the coming decade.</a:t>
            </a:r>
          </a:p>
          <a:p>
            <a:pPr marL="285750" lvl="1" indent="-285750" algn="just">
              <a:lnSpc>
                <a:spcPct val="150000"/>
              </a:lnSpc>
              <a:buSzPts val="1600"/>
              <a:buFont typeface="Arial" panose="020B0604020202020204" pitchFamily="34" charset="0"/>
              <a:buChar char="•"/>
            </a:pPr>
            <a:r>
              <a:rPr lang="en-US" sz="1600" dirty="0">
                <a:latin typeface="Segoe UI" panose="020B0502040204020203" pitchFamily="34" charset="0"/>
                <a:ea typeface="Quattrocento Sans"/>
                <a:cs typeface="Segoe UI" panose="020B0502040204020203" pitchFamily="34" charset="0"/>
                <a:sym typeface="Quattrocento Sans"/>
              </a:rPr>
              <a:t>IBRD, IDA, and IFC have a financial model of issuing AAA-rated bonds in capital markets, which leverages scarce shareholder capital with substantial private capital mobilization (PCM).</a:t>
            </a:r>
          </a:p>
          <a:p>
            <a:pPr marL="285750" lvl="1" indent="-285750" algn="just">
              <a:lnSpc>
                <a:spcPct val="150000"/>
              </a:lnSpc>
              <a:buSzPts val="1600"/>
              <a:buFont typeface="Arial" panose="020B0604020202020204" pitchFamily="34" charset="0"/>
              <a:buChar char="•"/>
            </a:pPr>
            <a:r>
              <a:rPr lang="en-US" sz="1600" dirty="0">
                <a:latin typeface="Segoe UI" panose="020B0502040204020203" pitchFamily="34" charset="0"/>
                <a:ea typeface="Quattrocento Sans"/>
                <a:cs typeface="Segoe UI" panose="020B0502040204020203" pitchFamily="34" charset="0"/>
                <a:sym typeface="Quattrocento Sans"/>
              </a:rPr>
              <a:t>To increase the financing available and maximize the use of finance for climate action, the WBG will focus on:</a:t>
            </a:r>
          </a:p>
          <a:p>
            <a:pPr lvl="3" algn="just">
              <a:lnSpc>
                <a:spcPct val="150000"/>
              </a:lnSpc>
              <a:buSzPts val="1600"/>
            </a:pPr>
            <a:r>
              <a:rPr lang="en-US" sz="1600" dirty="0">
                <a:latin typeface="Segoe UI" panose="020B0502040204020203" pitchFamily="34" charset="0"/>
                <a:ea typeface="Quattrocento Sans"/>
                <a:cs typeface="Segoe UI" panose="020B0502040204020203" pitchFamily="34" charset="0"/>
                <a:sym typeface="Quattrocento Sans"/>
              </a:rPr>
              <a:t>	(</a:t>
            </a:r>
            <a:r>
              <a:rPr lang="en-US" sz="1600" dirty="0" err="1">
                <a:latin typeface="Segoe UI" panose="020B0502040204020203" pitchFamily="34" charset="0"/>
                <a:ea typeface="Quattrocento Sans"/>
                <a:cs typeface="Segoe UI" panose="020B0502040204020203" pitchFamily="34" charset="0"/>
                <a:sym typeface="Quattrocento Sans"/>
              </a:rPr>
              <a:t>i</a:t>
            </a:r>
            <a:r>
              <a:rPr lang="en-US" sz="1600" dirty="0">
                <a:latin typeface="Segoe UI" panose="020B0502040204020203" pitchFamily="34" charset="0"/>
                <a:ea typeface="Quattrocento Sans"/>
                <a:cs typeface="Segoe UI" panose="020B0502040204020203" pitchFamily="34" charset="0"/>
                <a:sym typeface="Quattrocento Sans"/>
              </a:rPr>
              <a:t>) helping client countries boost their public domestic resources; (ii) increasing mobilization of 	international and domestic capital, including catalyzing domestic private capital; and (iii) supporting 	global efforts to raise and strategically deploy concessional climate finance to de-risk climate 	investment.</a:t>
            </a:r>
            <a:endParaRPr sz="1600" b="0" i="0" u="none" strike="noStrike" cap="none" dirty="0">
              <a:solidFill>
                <a:srgbClr val="000000"/>
              </a:solidFill>
              <a:latin typeface="Segoe UI" panose="020B0502040204020203" pitchFamily="34" charset="0"/>
              <a:ea typeface="Quattrocento Sans"/>
              <a:cs typeface="Segoe UI" panose="020B0502040204020203" pitchFamily="34" charset="0"/>
              <a:sym typeface="Quattrocento San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58">
                                            <p:txEl>
                                              <p:pRg st="0" end="0"/>
                                            </p:txEl>
                                          </p:spTgt>
                                        </p:tgtEl>
                                        <p:attrNameLst>
                                          <p:attrName>style.visibility</p:attrName>
                                        </p:attrNameLst>
                                      </p:cBhvr>
                                      <p:to>
                                        <p:strVal val="visible"/>
                                      </p:to>
                                    </p:set>
                                    <p:animEffect transition="in" filter="fade">
                                      <p:cBhvr>
                                        <p:cTn id="7" dur="1000"/>
                                        <p:tgtEl>
                                          <p:spTgt spid="158">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58">
                                            <p:txEl>
                                              <p:pRg st="1" end="1"/>
                                            </p:txEl>
                                          </p:spTgt>
                                        </p:tgtEl>
                                        <p:attrNameLst>
                                          <p:attrName>style.visibility</p:attrName>
                                        </p:attrNameLst>
                                      </p:cBhvr>
                                      <p:to>
                                        <p:strVal val="visible"/>
                                      </p:to>
                                    </p:set>
                                    <p:animEffect transition="in" filter="fade">
                                      <p:cBhvr>
                                        <p:cTn id="12" dur="1000"/>
                                        <p:tgtEl>
                                          <p:spTgt spid="158">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158">
                                            <p:txEl>
                                              <p:pRg st="2" end="2"/>
                                            </p:txEl>
                                          </p:spTgt>
                                        </p:tgtEl>
                                        <p:attrNameLst>
                                          <p:attrName>style.visibility</p:attrName>
                                        </p:attrNameLst>
                                      </p:cBhvr>
                                      <p:to>
                                        <p:strVal val="visible"/>
                                      </p:to>
                                    </p:set>
                                    <p:animEffect transition="in" filter="fade">
                                      <p:cBhvr>
                                        <p:cTn id="17" dur="1000"/>
                                        <p:tgtEl>
                                          <p:spTgt spid="158">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158">
                                            <p:txEl>
                                              <p:pRg st="3" end="3"/>
                                            </p:txEl>
                                          </p:spTgt>
                                        </p:tgtEl>
                                        <p:attrNameLst>
                                          <p:attrName>style.visibility</p:attrName>
                                        </p:attrNameLst>
                                      </p:cBhvr>
                                      <p:to>
                                        <p:strVal val="visible"/>
                                      </p:to>
                                    </p:set>
                                    <p:animEffect transition="in" filter="fade">
                                      <p:cBhvr>
                                        <p:cTn id="22" dur="1000"/>
                                        <p:tgtEl>
                                          <p:spTgt spid="158">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158">
                                            <p:txEl>
                                              <p:pRg st="4" end="4"/>
                                            </p:txEl>
                                          </p:spTgt>
                                        </p:tgtEl>
                                        <p:attrNameLst>
                                          <p:attrName>style.visibility</p:attrName>
                                        </p:attrNameLst>
                                      </p:cBhvr>
                                      <p:to>
                                        <p:strVal val="visible"/>
                                      </p:to>
                                    </p:set>
                                    <p:animEffect transition="in" filter="fade">
                                      <p:cBhvr>
                                        <p:cTn id="27" dur="1000"/>
                                        <p:tgtEl>
                                          <p:spTgt spid="158">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158">
                                            <p:txEl>
                                              <p:pRg st="5" end="5"/>
                                            </p:txEl>
                                          </p:spTgt>
                                        </p:tgtEl>
                                        <p:attrNameLst>
                                          <p:attrName>style.visibility</p:attrName>
                                        </p:attrNameLst>
                                      </p:cBhvr>
                                      <p:to>
                                        <p:strVal val="visible"/>
                                      </p:to>
                                    </p:set>
                                    <p:animEffect transition="in" filter="fade">
                                      <p:cBhvr>
                                        <p:cTn id="32" dur="1000"/>
                                        <p:tgtEl>
                                          <p:spTgt spid="158">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56"/>
        <p:cNvGrpSpPr/>
        <p:nvPr/>
      </p:nvGrpSpPr>
      <p:grpSpPr>
        <a:xfrm>
          <a:off x="0" y="0"/>
          <a:ext cx="0" cy="0"/>
          <a:chOff x="0" y="0"/>
          <a:chExt cx="0" cy="0"/>
        </a:xfrm>
      </p:grpSpPr>
      <p:sp>
        <p:nvSpPr>
          <p:cNvPr id="157" name="Google Shape;157;p46"/>
          <p:cNvSpPr/>
          <p:nvPr/>
        </p:nvSpPr>
        <p:spPr>
          <a:xfrm>
            <a:off x="993058" y="468080"/>
            <a:ext cx="9488131" cy="523180"/>
          </a:xfrm>
          <a:prstGeom prst="rect">
            <a:avLst/>
          </a:prstGeom>
          <a:solidFill>
            <a:srgbClr val="003399"/>
          </a:solid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FFFFFF"/>
              </a:buClr>
              <a:buSzPts val="2800"/>
              <a:buFont typeface="Arial"/>
              <a:buNone/>
            </a:pPr>
            <a:r>
              <a:rPr lang="en-US" sz="2800" b="0" i="0" u="none" strike="noStrike" cap="none" dirty="0">
                <a:solidFill>
                  <a:srgbClr val="FFFFFF"/>
                </a:solidFill>
                <a:latin typeface="Segoe UI" panose="020B0502040204020203" pitchFamily="34" charset="0"/>
                <a:ea typeface="Century Gothic"/>
                <a:cs typeface="Segoe UI" panose="020B0502040204020203" pitchFamily="34" charset="0"/>
                <a:sym typeface="Century Gothic"/>
              </a:rPr>
              <a:t>FINANCING TO SUPPORT THE TRANSITIONS</a:t>
            </a:r>
            <a:endParaRPr sz="2800" b="0" i="0" u="none" strike="noStrike" cap="none" dirty="0">
              <a:solidFill>
                <a:srgbClr val="FFFFFF"/>
              </a:solidFill>
              <a:latin typeface="Segoe UI" panose="020B0502040204020203" pitchFamily="34" charset="0"/>
              <a:ea typeface="Century Gothic"/>
              <a:cs typeface="Segoe UI" panose="020B0502040204020203" pitchFamily="34" charset="0"/>
              <a:sym typeface="Century Gothic"/>
            </a:endParaRPr>
          </a:p>
        </p:txBody>
      </p:sp>
      <p:sp>
        <p:nvSpPr>
          <p:cNvPr id="158" name="Google Shape;158;p46"/>
          <p:cNvSpPr txBox="1"/>
          <p:nvPr/>
        </p:nvSpPr>
        <p:spPr>
          <a:xfrm>
            <a:off x="993059" y="1592356"/>
            <a:ext cx="9488130" cy="4145491"/>
          </a:xfrm>
          <a:prstGeom prst="rect">
            <a:avLst/>
          </a:prstGeom>
          <a:solidFill>
            <a:schemeClr val="lt1"/>
          </a:solidFill>
          <a:ln w="12700" cap="flat" cmpd="sng">
            <a:solidFill>
              <a:schemeClr val="accent6"/>
            </a:solidFill>
            <a:prstDash val="solid"/>
            <a:miter lim="800000"/>
            <a:headEnd type="none" w="sm" len="sm"/>
            <a:tailEnd type="none" w="sm" len="sm"/>
          </a:ln>
        </p:spPr>
        <p:txBody>
          <a:bodyPr spcFirstLastPara="1" wrap="square" lIns="91425" tIns="45700" rIns="91425" bIns="45700" anchor="t" anchorCtr="0">
            <a:normAutofit/>
          </a:bodyPr>
          <a:lstStyle/>
          <a:p>
            <a:pPr marL="285750" lvl="1" indent="-285750" algn="just">
              <a:lnSpc>
                <a:spcPct val="150000"/>
              </a:lnSpc>
              <a:buSzPts val="1600"/>
              <a:buFont typeface="Arial" panose="020B0604020202020204" pitchFamily="34" charset="0"/>
              <a:buChar char="•"/>
            </a:pPr>
            <a:r>
              <a:rPr lang="en-US" sz="1600" dirty="0">
                <a:latin typeface="Segoe UI" panose="020B0502040204020203" pitchFamily="34" charset="0"/>
                <a:ea typeface="Quattrocento Sans"/>
                <a:cs typeface="Segoe UI" panose="020B0502040204020203" pitchFamily="34" charset="0"/>
                <a:sym typeface="Quattrocento Sans"/>
              </a:rPr>
              <a:t>Boosting Client Countries’ Public Domestic Resources</a:t>
            </a:r>
          </a:p>
          <a:p>
            <a:pPr marL="285750" lvl="1" indent="-285750" algn="just">
              <a:lnSpc>
                <a:spcPct val="150000"/>
              </a:lnSpc>
              <a:buSzPts val="1600"/>
              <a:buFont typeface="Arial" panose="020B0604020202020204" pitchFamily="34" charset="0"/>
              <a:buChar char="•"/>
            </a:pPr>
            <a:r>
              <a:rPr lang="en-US" sz="1600" dirty="0">
                <a:latin typeface="Segoe UI" panose="020B0502040204020203" pitchFamily="34" charset="0"/>
                <a:ea typeface="Quattrocento Sans"/>
                <a:cs typeface="Segoe UI" panose="020B0502040204020203" pitchFamily="34" charset="0"/>
                <a:sym typeface="Quattrocento Sans"/>
              </a:rPr>
              <a:t>Mobilizing And Catalyzing Private Capital</a:t>
            </a:r>
          </a:p>
          <a:p>
            <a:pPr marL="625475" lvl="1" indent="-285750" algn="just">
              <a:lnSpc>
                <a:spcPct val="150000"/>
              </a:lnSpc>
              <a:buSzPts val="1600"/>
              <a:buFont typeface="Wingdings" panose="05000000000000000000" pitchFamily="2" charset="2"/>
              <a:buChar char="Ø"/>
            </a:pPr>
            <a:r>
              <a:rPr lang="en-US" sz="1600" dirty="0">
                <a:latin typeface="Segoe UI" panose="020B0502040204020203" pitchFamily="34" charset="0"/>
                <a:ea typeface="Quattrocento Sans"/>
                <a:cs typeface="Segoe UI" panose="020B0502040204020203" pitchFamily="34" charset="0"/>
                <a:sym typeface="Quattrocento Sans"/>
              </a:rPr>
              <a:t>Upstream Support</a:t>
            </a:r>
          </a:p>
          <a:p>
            <a:pPr marL="625475" lvl="1" indent="-285750" algn="just">
              <a:lnSpc>
                <a:spcPct val="150000"/>
              </a:lnSpc>
              <a:buSzPts val="1600"/>
              <a:buFont typeface="Wingdings" panose="05000000000000000000" pitchFamily="2" charset="2"/>
              <a:buChar char="Ø"/>
            </a:pPr>
            <a:r>
              <a:rPr lang="en-US" sz="1600" dirty="0">
                <a:latin typeface="Segoe UI" panose="020B0502040204020203" pitchFamily="34" charset="0"/>
                <a:ea typeface="Quattrocento Sans"/>
                <a:cs typeface="Segoe UI" panose="020B0502040204020203" pitchFamily="34" charset="0"/>
                <a:sym typeface="Quattrocento Sans"/>
              </a:rPr>
              <a:t>Expanding Access to Private Capital and Green Finance</a:t>
            </a:r>
          </a:p>
          <a:p>
            <a:pPr marL="625475" lvl="1" indent="-285750" algn="just">
              <a:lnSpc>
                <a:spcPct val="150000"/>
              </a:lnSpc>
              <a:buSzPts val="1600"/>
              <a:buFont typeface="Wingdings" panose="05000000000000000000" pitchFamily="2" charset="2"/>
              <a:buChar char="Ø"/>
            </a:pPr>
            <a:r>
              <a:rPr lang="en-US" sz="1600" dirty="0">
                <a:latin typeface="Segoe UI" panose="020B0502040204020203" pitchFamily="34" charset="0"/>
                <a:ea typeface="Quattrocento Sans"/>
                <a:cs typeface="Segoe UI" panose="020B0502040204020203" pitchFamily="34" charset="0"/>
                <a:sym typeface="Quattrocento Sans"/>
              </a:rPr>
              <a:t>Building Climate Capital Markets</a:t>
            </a:r>
          </a:p>
          <a:p>
            <a:pPr marL="625475" lvl="1" indent="-285750" algn="just">
              <a:lnSpc>
                <a:spcPct val="150000"/>
              </a:lnSpc>
              <a:buSzPts val="1600"/>
              <a:buFont typeface="Wingdings" panose="05000000000000000000" pitchFamily="2" charset="2"/>
              <a:buChar char="Ø"/>
            </a:pPr>
            <a:r>
              <a:rPr lang="en-US" sz="1600" dirty="0">
                <a:latin typeface="Segoe UI" panose="020B0502040204020203" pitchFamily="34" charset="0"/>
                <a:ea typeface="Quattrocento Sans"/>
                <a:cs typeface="Segoe UI" panose="020B0502040204020203" pitchFamily="34" charset="0"/>
                <a:sym typeface="Quattrocento Sans"/>
              </a:rPr>
              <a:t>Finance for Adaptation and Resilience and Biodiversity</a:t>
            </a:r>
          </a:p>
          <a:p>
            <a:pPr marL="625475" lvl="1" indent="-285750" algn="just">
              <a:lnSpc>
                <a:spcPct val="150000"/>
              </a:lnSpc>
              <a:buSzPts val="1600"/>
              <a:buFont typeface="Wingdings" panose="05000000000000000000" pitchFamily="2" charset="2"/>
              <a:buChar char="Ø"/>
            </a:pPr>
            <a:r>
              <a:rPr lang="en-US" sz="1600" dirty="0">
                <a:latin typeface="Segoe UI" panose="020B0502040204020203" pitchFamily="34" charset="0"/>
                <a:ea typeface="Quattrocento Sans"/>
                <a:cs typeface="Segoe UI" panose="020B0502040204020203" pitchFamily="34" charset="0"/>
                <a:sym typeface="Quattrocento Sans"/>
              </a:rPr>
              <a:t>Enabling Domestic Catalyzation</a:t>
            </a:r>
          </a:p>
          <a:p>
            <a:pPr marL="285750" lvl="1" indent="-285750" algn="just">
              <a:lnSpc>
                <a:spcPct val="150000"/>
              </a:lnSpc>
              <a:buSzPts val="1600"/>
              <a:buFont typeface="Arial" panose="020B0604020202020204" pitchFamily="34" charset="0"/>
              <a:buChar char="•"/>
            </a:pPr>
            <a:r>
              <a:rPr lang="en-US" sz="1600" dirty="0">
                <a:latin typeface="Segoe UI" panose="020B0502040204020203" pitchFamily="34" charset="0"/>
                <a:ea typeface="Quattrocento Sans"/>
                <a:cs typeface="Segoe UI" panose="020B0502040204020203" pitchFamily="34" charset="0"/>
                <a:sym typeface="Quattrocento Sans"/>
              </a:rPr>
              <a:t>Concessional Finance</a:t>
            </a:r>
          </a:p>
          <a:p>
            <a:pPr marL="285750" lvl="1" indent="-285750" algn="just">
              <a:lnSpc>
                <a:spcPct val="150000"/>
              </a:lnSpc>
              <a:buSzPts val="1600"/>
              <a:buFont typeface="Arial" panose="020B0604020202020204" pitchFamily="34" charset="0"/>
              <a:buChar char="•"/>
            </a:pPr>
            <a:endParaRPr sz="1600" b="0" i="0" u="none" strike="noStrike" cap="none" dirty="0">
              <a:solidFill>
                <a:srgbClr val="000000"/>
              </a:solidFill>
              <a:latin typeface="Segoe UI" panose="020B0502040204020203" pitchFamily="34" charset="0"/>
              <a:ea typeface="Quattrocento Sans"/>
              <a:cs typeface="Segoe UI" panose="020B0502040204020203" pitchFamily="34" charset="0"/>
              <a:sym typeface="Quattrocento Sans"/>
            </a:endParaRPr>
          </a:p>
        </p:txBody>
      </p:sp>
    </p:spTree>
    <p:extLst>
      <p:ext uri="{BB962C8B-B14F-4D97-AF65-F5344CB8AC3E}">
        <p14:creationId xmlns:p14="http://schemas.microsoft.com/office/powerpoint/2010/main" val="13510908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58">
                                            <p:txEl>
                                              <p:pRg st="0" end="0"/>
                                            </p:txEl>
                                          </p:spTgt>
                                        </p:tgtEl>
                                        <p:attrNameLst>
                                          <p:attrName>style.visibility</p:attrName>
                                        </p:attrNameLst>
                                      </p:cBhvr>
                                      <p:to>
                                        <p:strVal val="visible"/>
                                      </p:to>
                                    </p:set>
                                    <p:animEffect transition="in" filter="fade">
                                      <p:cBhvr>
                                        <p:cTn id="7" dur="1000"/>
                                        <p:tgtEl>
                                          <p:spTgt spid="158">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56"/>
        <p:cNvGrpSpPr/>
        <p:nvPr/>
      </p:nvGrpSpPr>
      <p:grpSpPr>
        <a:xfrm>
          <a:off x="0" y="0"/>
          <a:ext cx="0" cy="0"/>
          <a:chOff x="0" y="0"/>
          <a:chExt cx="0" cy="0"/>
        </a:xfrm>
      </p:grpSpPr>
      <p:sp>
        <p:nvSpPr>
          <p:cNvPr id="157" name="Google Shape;157;p46"/>
          <p:cNvSpPr/>
          <p:nvPr/>
        </p:nvSpPr>
        <p:spPr>
          <a:xfrm>
            <a:off x="993058" y="468080"/>
            <a:ext cx="9488131" cy="523180"/>
          </a:xfrm>
          <a:prstGeom prst="rect">
            <a:avLst/>
          </a:prstGeom>
          <a:solidFill>
            <a:srgbClr val="003399"/>
          </a:solid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FFFFFF"/>
              </a:buClr>
              <a:buSzPts val="2800"/>
              <a:buFont typeface="Arial"/>
              <a:buNone/>
            </a:pPr>
            <a:r>
              <a:rPr lang="en-US" sz="2800" b="0" i="0" u="none" strike="noStrike" cap="none" dirty="0">
                <a:solidFill>
                  <a:srgbClr val="FFFFFF"/>
                </a:solidFill>
                <a:latin typeface="Segoe UI" panose="020B0502040204020203" pitchFamily="34" charset="0"/>
                <a:ea typeface="Century Gothic"/>
                <a:cs typeface="Segoe UI" panose="020B0502040204020203" pitchFamily="34" charset="0"/>
                <a:sym typeface="Century Gothic"/>
              </a:rPr>
              <a:t>Further Reading </a:t>
            </a:r>
            <a:endParaRPr sz="2800" b="0" i="0" u="none" strike="noStrike" cap="none" dirty="0">
              <a:solidFill>
                <a:srgbClr val="FFFFFF"/>
              </a:solidFill>
              <a:latin typeface="Segoe UI" panose="020B0502040204020203" pitchFamily="34" charset="0"/>
              <a:ea typeface="Century Gothic"/>
              <a:cs typeface="Segoe UI" panose="020B0502040204020203" pitchFamily="34" charset="0"/>
              <a:sym typeface="Century Gothic"/>
            </a:endParaRPr>
          </a:p>
        </p:txBody>
      </p:sp>
      <p:sp>
        <p:nvSpPr>
          <p:cNvPr id="158" name="Google Shape;158;p46"/>
          <p:cNvSpPr txBox="1"/>
          <p:nvPr/>
        </p:nvSpPr>
        <p:spPr>
          <a:xfrm>
            <a:off x="993059" y="1592356"/>
            <a:ext cx="9488130" cy="4145491"/>
          </a:xfrm>
          <a:prstGeom prst="rect">
            <a:avLst/>
          </a:prstGeom>
          <a:solidFill>
            <a:schemeClr val="lt1"/>
          </a:solidFill>
          <a:ln w="12700" cap="flat" cmpd="sng">
            <a:solidFill>
              <a:schemeClr val="accent6"/>
            </a:solidFill>
            <a:prstDash val="solid"/>
            <a:miter lim="800000"/>
            <a:headEnd type="none" w="sm" len="sm"/>
            <a:tailEnd type="none" w="sm" len="sm"/>
          </a:ln>
        </p:spPr>
        <p:txBody>
          <a:bodyPr spcFirstLastPara="1" wrap="square" lIns="91425" tIns="45700" rIns="91425" bIns="45700" anchor="t" anchorCtr="0">
            <a:normAutofit/>
          </a:bodyPr>
          <a:lstStyle/>
          <a:p>
            <a:pPr marL="285750" lvl="1" indent="-285750" algn="just">
              <a:lnSpc>
                <a:spcPct val="150000"/>
              </a:lnSpc>
              <a:buSzPts val="1600"/>
              <a:buFont typeface="Arial" panose="020B0604020202020204" pitchFamily="34" charset="0"/>
              <a:buChar char="•"/>
            </a:pPr>
            <a:r>
              <a:rPr lang="en-US" sz="1600" dirty="0">
                <a:latin typeface="Segoe UI" panose="020B0502040204020203" pitchFamily="34" charset="0"/>
                <a:ea typeface="Quattrocento Sans"/>
                <a:cs typeface="Segoe UI" panose="020B0502040204020203" pitchFamily="34" charset="0"/>
                <a:sym typeface="Quattrocento Sans"/>
              </a:rPr>
              <a:t>World Bank Group Climate Change Action Plan 2021–2025: Supporting Green, Resilient, and Inclusive Development</a:t>
            </a:r>
          </a:p>
          <a:p>
            <a:pPr lvl="1" algn="just">
              <a:lnSpc>
                <a:spcPct val="150000"/>
              </a:lnSpc>
              <a:buSzPts val="1600"/>
            </a:pPr>
            <a:r>
              <a:rPr lang="en-US" sz="1600" dirty="0">
                <a:latin typeface="Segoe UI" panose="020B0502040204020203" pitchFamily="34" charset="0"/>
                <a:ea typeface="Quattrocento Sans"/>
                <a:cs typeface="Segoe UI" panose="020B0502040204020203" pitchFamily="34" charset="0"/>
                <a:sym typeface="Quattrocento Sans"/>
                <a:hlinkClick r:id="rId3"/>
              </a:rPr>
              <a:t>https://openknowledge.worldbank.org/entities/publication/ee8a5cd7-ed72-542d-918b-d72e07f96c79</a:t>
            </a:r>
            <a:r>
              <a:rPr lang="en-US" sz="1600" dirty="0">
                <a:latin typeface="Segoe UI" panose="020B0502040204020203" pitchFamily="34" charset="0"/>
                <a:ea typeface="Quattrocento Sans"/>
                <a:cs typeface="Segoe UI" panose="020B0502040204020203" pitchFamily="34" charset="0"/>
                <a:sym typeface="Quattrocento Sans"/>
              </a:rPr>
              <a:t>  </a:t>
            </a:r>
          </a:p>
          <a:p>
            <a:pPr marL="285750" lvl="1" indent="-285750" algn="just">
              <a:lnSpc>
                <a:spcPct val="150000"/>
              </a:lnSpc>
              <a:buSzPts val="1600"/>
              <a:buFont typeface="Arial" panose="020B0604020202020204" pitchFamily="34" charset="0"/>
              <a:buChar char="•"/>
            </a:pPr>
            <a:endParaRPr sz="1600" b="0" i="0" u="none" strike="noStrike" cap="none" dirty="0">
              <a:solidFill>
                <a:srgbClr val="000000"/>
              </a:solidFill>
              <a:latin typeface="Segoe UI" panose="020B0502040204020203" pitchFamily="34" charset="0"/>
              <a:ea typeface="Quattrocento Sans"/>
              <a:cs typeface="Segoe UI" panose="020B0502040204020203" pitchFamily="34" charset="0"/>
              <a:sym typeface="Quattrocento Sans"/>
            </a:endParaRPr>
          </a:p>
        </p:txBody>
      </p:sp>
    </p:spTree>
    <p:extLst>
      <p:ext uri="{BB962C8B-B14F-4D97-AF65-F5344CB8AC3E}">
        <p14:creationId xmlns:p14="http://schemas.microsoft.com/office/powerpoint/2010/main" val="34244850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58">
                                            <p:txEl>
                                              <p:pRg st="0" end="0"/>
                                            </p:txEl>
                                          </p:spTgt>
                                        </p:tgtEl>
                                        <p:attrNameLst>
                                          <p:attrName>style.visibility</p:attrName>
                                        </p:attrNameLst>
                                      </p:cBhvr>
                                      <p:to>
                                        <p:strVal val="visible"/>
                                      </p:to>
                                    </p:set>
                                    <p:animEffect transition="in" filter="fade">
                                      <p:cBhvr>
                                        <p:cTn id="7" dur="1000"/>
                                        <p:tgtEl>
                                          <p:spTgt spid="158">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58">
                                            <p:txEl>
                                              <p:pRg st="1" end="1"/>
                                            </p:txEl>
                                          </p:spTgt>
                                        </p:tgtEl>
                                        <p:attrNameLst>
                                          <p:attrName>style.visibility</p:attrName>
                                        </p:attrNameLst>
                                      </p:cBhvr>
                                      <p:to>
                                        <p:strVal val="visible"/>
                                      </p:to>
                                    </p:set>
                                    <p:animEffect transition="in" filter="fade">
                                      <p:cBhvr>
                                        <p:cTn id="12" dur="1000"/>
                                        <p:tgtEl>
                                          <p:spTgt spid="158">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Θέμα του Offic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4397</TotalTime>
  <Words>316</Words>
  <Application>Microsoft Office PowerPoint</Application>
  <PresentationFormat>Widescreen</PresentationFormat>
  <Paragraphs>26</Paragraphs>
  <Slides>4</Slides>
  <Notes>4</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4</vt:i4>
      </vt:variant>
    </vt:vector>
  </HeadingPairs>
  <TitlesOfParts>
    <vt:vector size="11" baseType="lpstr">
      <vt:lpstr>Calibri</vt:lpstr>
      <vt:lpstr>Segoe UI</vt:lpstr>
      <vt:lpstr>Arial</vt:lpstr>
      <vt:lpstr>Century Gothic</vt:lpstr>
      <vt:lpstr>Wingdings</vt:lpstr>
      <vt:lpstr>Office Theme</vt:lpstr>
      <vt:lpstr>Θέμα του Office</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Παρουσίαση του PowerPoint</dc:title>
  <dc:creator>WIN</dc:creator>
  <cp:lastModifiedBy>Rahul Nikam</cp:lastModifiedBy>
  <cp:revision>7</cp:revision>
  <dcterms:created xsi:type="dcterms:W3CDTF">2020-01-02T01:56:26Z</dcterms:created>
  <dcterms:modified xsi:type="dcterms:W3CDTF">2024-06-09T13:32:56Z</dcterms:modified>
</cp:coreProperties>
</file>