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8" r:id="rId2"/>
    <p:sldId id="269" r:id="rId3"/>
    <p:sldId id="279" r:id="rId4"/>
    <p:sldId id="270" r:id="rId5"/>
    <p:sldId id="271" r:id="rId6"/>
    <p:sldId id="272" r:id="rId7"/>
    <p:sldId id="273" r:id="rId8"/>
    <p:sldId id="274" r:id="rId9"/>
    <p:sldId id="275" r:id="rId10"/>
    <p:sldId id="276" r:id="rId11"/>
    <p:sldId id="277" r:id="rId12"/>
    <p:sldId id="278" r:id="rId13"/>
    <p:sldId id="280" r:id="rId14"/>
    <p:sldId id="281" r:id="rId15"/>
    <p:sldId id="282" r:id="rId16"/>
    <p:sldId id="283" r:id="rId17"/>
    <p:sldId id="284" r:id="rId18"/>
    <p:sldId id="287" r:id="rId19"/>
    <p:sldId id="288" r:id="rId20"/>
    <p:sldId id="289" r:id="rId21"/>
    <p:sldId id="290" r:id="rId22"/>
    <p:sldId id="285" r:id="rId23"/>
    <p:sldId id="292" r:id="rId24"/>
    <p:sldId id="28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3081A8-0D3C-7E42-BF9C-F438804F951E}" v="2" dt="2024-01-08T04:12:37.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52"/>
    <p:restoredTop sz="94719"/>
  </p:normalViewPr>
  <p:slideViewPr>
    <p:cSldViewPr snapToGrid="0">
      <p:cViewPr varScale="1">
        <p:scale>
          <a:sx n="62" d="100"/>
          <a:sy n="62" d="100"/>
        </p:scale>
        <p:origin x="200" y="14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7B3D5-D6B0-D34D-A43A-805D8994F81B}"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1F0A2-4118-C842-B32F-9A553B41E1E7}" type="slidenum">
              <a:rPr lang="en-US" smtClean="0"/>
              <a:t>‹#›</a:t>
            </a:fld>
            <a:endParaRPr lang="en-US"/>
          </a:p>
        </p:txBody>
      </p:sp>
    </p:spTree>
    <p:extLst>
      <p:ext uri="{BB962C8B-B14F-4D97-AF65-F5344CB8AC3E}">
        <p14:creationId xmlns:p14="http://schemas.microsoft.com/office/powerpoint/2010/main" val="250251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A79B-DF9F-19E1-7EF2-77A0906F9F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D042117-2749-8F5A-702B-8E06CD09A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19527FA-752A-D01D-D9DA-18E82AA54E03}"/>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32AC1ED7-91AE-F66B-A1B2-30D90F6A8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B85556-5F21-09A9-39A4-330574D51676}"/>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09514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0F86-52F2-EB7C-4BD0-AC480CE0662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6BC6935-7FFF-BEB4-3B86-4BB764AD56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06CC611-62E5-026F-18FA-E6F7AAD5C472}"/>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D05DAD56-4FA2-8C38-A5F6-A341BEF3A9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0BFBA-FF14-A4C9-52A7-2D8D7DF63E5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84167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1754E0-7854-BC9C-B541-DBD5368345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F68C70-A396-DA0D-518D-0F6AC7A00E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28FE8C5-E5F0-B299-1C38-DC9B0EFD5D54}"/>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1F983714-C6A5-DA01-C113-3CA5BF57CF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6CCA4B-527F-1AB6-F33B-83BBB8DFCF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1865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6617-91EC-F6DD-7D2E-752FD431C5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1951E2D-4494-03AB-9460-47188B8F80F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ACEF3F-A1AA-541E-69BA-C31F1AA78F7E}"/>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E53805BF-C437-E6CB-BCCE-FDD416365F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3EE705-0628-C1C5-B3BE-C589794D2D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9847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0B46E-A537-14A4-7054-BF1893E03A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87C6E34-F193-A39D-16BA-F863AF249C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589C5F-2B0E-EF27-6275-257C651B5012}"/>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A209259C-FF90-2CD9-CE50-248DD3003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036A21-1CFA-B072-2D8D-F260B55C2953}"/>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26331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767D-1EF3-AB0F-1EE2-E893FFF80DF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1010CD-D97A-94C9-0838-7D8AC151AD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6F7DF47-F6CF-4643-F0C9-F7DFAAD026C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6BEDBE-0C4B-9FD1-BD3E-EB798C384341}"/>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5E7CA625-23F7-FF6F-6306-4DB2B4C42C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B77F2D-4AEB-541C-9F35-C38451CA381B}"/>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3713513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44A59-E604-17AA-7E97-AB0536FA28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291ED5-B541-AA50-D464-112DE69B79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7959788-75B4-B1F6-51AB-4CC445CC96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4E1082-A07B-03C1-BDFF-62E51BF2AB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3D8EFE-8526-FA91-B5DA-C44E8C8B072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E161665-D1B4-56A6-CDC8-41ED728F2A4A}"/>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8" name="Footer Placeholder 7">
            <a:extLst>
              <a:ext uri="{FF2B5EF4-FFF2-40B4-BE49-F238E27FC236}">
                <a16:creationId xmlns:a16="http://schemas.microsoft.com/office/drawing/2014/main" id="{4CB95A18-9EA4-A102-AF69-569A38C581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56B7E6-047C-DB51-B452-6363401E5E2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65805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290EF-185B-215C-F1F4-6669CDDE390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08FBD04-4B8E-609C-1D1B-A9E028B73226}"/>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4" name="Footer Placeholder 3">
            <a:extLst>
              <a:ext uri="{FF2B5EF4-FFF2-40B4-BE49-F238E27FC236}">
                <a16:creationId xmlns:a16="http://schemas.microsoft.com/office/drawing/2014/main" id="{677DC48C-0F5B-918B-0663-D3B1D78E2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B98911-75A0-2BB5-7DB1-189DA4E7D79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7974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0CF602-D5F4-6DAF-8A18-0BC324874C94}"/>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3" name="Footer Placeholder 2">
            <a:extLst>
              <a:ext uri="{FF2B5EF4-FFF2-40B4-BE49-F238E27FC236}">
                <a16:creationId xmlns:a16="http://schemas.microsoft.com/office/drawing/2014/main" id="{455299A3-360D-3765-824E-75229855FE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75F3B5-2E18-C958-D7E2-EE9FB88FFFEF}"/>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25555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7C3B-3870-F97E-3786-7EBAA4D5AD6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BC45489-4F42-7BD6-E048-D56F4CD205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12606E9-DA2A-BE7E-D31E-0EB4002AA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F98BEA3-BDA5-710E-CB82-14442CDC399F}"/>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B98C2FE2-E449-E865-6E08-A7EE43123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B84C3F-410A-BCB8-998E-FFCED42532BE}"/>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562593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C440-1640-3103-A4AD-8888A7E47E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7863BE7-0DA0-D3F5-14BE-FE5511791E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DBDBA4-BA24-483A-9C16-37B358A359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846852-C187-3423-954D-AE273276898B}"/>
              </a:ext>
            </a:extLst>
          </p:cNvPr>
          <p:cNvSpPr>
            <a:spLocks noGrp="1"/>
          </p:cNvSpPr>
          <p:nvPr>
            <p:ph type="dt" sz="half" idx="10"/>
          </p:nvPr>
        </p:nvSpPr>
        <p:spPr/>
        <p:txBody>
          <a:bodyPr/>
          <a:lstStyle/>
          <a:p>
            <a:fld id="{16095CA0-4E59-284D-9048-CBD13604F3AA}" type="datetimeFigureOut">
              <a:rPr lang="en-US" smtClean="0"/>
              <a:t>1/8/24</a:t>
            </a:fld>
            <a:endParaRPr lang="en-US"/>
          </a:p>
        </p:txBody>
      </p:sp>
      <p:sp>
        <p:nvSpPr>
          <p:cNvPr id="6" name="Footer Placeholder 5">
            <a:extLst>
              <a:ext uri="{FF2B5EF4-FFF2-40B4-BE49-F238E27FC236}">
                <a16:creationId xmlns:a16="http://schemas.microsoft.com/office/drawing/2014/main" id="{CF1E6FCA-685C-A21A-ADA5-503AF45AE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F9B80-96C9-8F20-9857-DB0C4A908B4A}"/>
              </a:ext>
            </a:extLst>
          </p:cNvPr>
          <p:cNvSpPr>
            <a:spLocks noGrp="1"/>
          </p:cNvSpPr>
          <p:nvPr>
            <p:ph type="sldNum" sz="quarter" idx="12"/>
          </p:nvPr>
        </p:nvSpPr>
        <p:spPr/>
        <p:txBody>
          <a:bodyPr/>
          <a:lstStyle/>
          <a:p>
            <a:fld id="{70DACC23-2920-8C49-A001-8CDDF69CB260}" type="slidenum">
              <a:rPr lang="en-US" smtClean="0"/>
              <a:t>‹#›</a:t>
            </a:fld>
            <a:endParaRPr lang="en-US"/>
          </a:p>
        </p:txBody>
      </p:sp>
    </p:spTree>
    <p:extLst>
      <p:ext uri="{BB962C8B-B14F-4D97-AF65-F5344CB8AC3E}">
        <p14:creationId xmlns:p14="http://schemas.microsoft.com/office/powerpoint/2010/main" val="92331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D9C30A-5C5F-22AA-24EC-BCA21C319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375F42-C065-BFDC-F97F-E0AE0CED3A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958486-3C7C-9282-D169-F62C8ADE4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95CA0-4E59-284D-9048-CBD13604F3AA}" type="datetimeFigureOut">
              <a:rPr lang="en-US" smtClean="0"/>
              <a:t>1/8/24</a:t>
            </a:fld>
            <a:endParaRPr lang="en-US"/>
          </a:p>
        </p:txBody>
      </p:sp>
      <p:sp>
        <p:nvSpPr>
          <p:cNvPr id="5" name="Footer Placeholder 4">
            <a:extLst>
              <a:ext uri="{FF2B5EF4-FFF2-40B4-BE49-F238E27FC236}">
                <a16:creationId xmlns:a16="http://schemas.microsoft.com/office/drawing/2014/main" id="{EC680EA9-8DC3-BA4E-5E93-2F1A3A1FF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CF67EB-0C0B-989B-C223-13D0C90227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DACC23-2920-8C49-A001-8CDDF69CB260}" type="slidenum">
              <a:rPr lang="en-US" smtClean="0"/>
              <a:t>‹#›</a:t>
            </a:fld>
            <a:endParaRPr lang="en-US"/>
          </a:p>
        </p:txBody>
      </p:sp>
    </p:spTree>
    <p:extLst>
      <p:ext uri="{BB962C8B-B14F-4D97-AF65-F5344CB8AC3E}">
        <p14:creationId xmlns:p14="http://schemas.microsoft.com/office/powerpoint/2010/main" val="2617140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84255" y="2949934"/>
            <a:ext cx="11150343" cy="251911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lvl="0" algn="ctr">
              <a:lnSpc>
                <a:spcPct val="107000"/>
              </a:lnSpc>
              <a:spcBef>
                <a:spcPts val="800"/>
              </a:spcBef>
              <a:spcAft>
                <a:spcPts val="800"/>
              </a:spcAft>
            </a:pPr>
            <a:r>
              <a:rPr lang="en-MY" sz="2800" kern="100" dirty="0">
                <a:effectLst/>
                <a:latin typeface="+mn-lt"/>
                <a:ea typeface="Calibri" panose="020F0502020204030204" pitchFamily="34" charset="0"/>
                <a:cs typeface="Times New Roman" panose="02020603050405020304" pitchFamily="18" charset="0"/>
              </a:rPr>
              <a:t> Topic 7: </a:t>
            </a:r>
            <a:br>
              <a:rPr lang="en-MY" sz="2800" kern="100" dirty="0">
                <a:effectLst/>
                <a:latin typeface="+mn-lt"/>
                <a:ea typeface="Calibri" panose="020F0502020204030204" pitchFamily="34" charset="0"/>
                <a:cs typeface="Times New Roman" panose="02020603050405020304" pitchFamily="18" charset="0"/>
              </a:rPr>
            </a:br>
            <a:r>
              <a:rPr lang="en-MY" sz="2800" kern="100" dirty="0">
                <a:cs typeface="Times New Roman" panose="02020603050405020304" pitchFamily="18" charset="0"/>
              </a:rPr>
              <a:t>Climate Finance and Investment in Energy Sectors in Malaysia </a:t>
            </a:r>
            <a:endParaRPr lang="en-US" sz="2800" kern="100" dirty="0">
              <a:cs typeface="Times New Roman" panose="02020603050405020304" pitchFamily="18" charset="0"/>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9EBF6-6AE6-1EF7-F2BF-C8B202032BBB}"/>
              </a:ext>
            </a:extLst>
          </p:cNvPr>
          <p:cNvSpPr>
            <a:spLocks noGrp="1"/>
          </p:cNvSpPr>
          <p:nvPr>
            <p:ph type="title"/>
          </p:nvPr>
        </p:nvSpPr>
        <p:spPr/>
        <p:txBody>
          <a:bodyPr/>
          <a:lstStyle/>
          <a:p>
            <a:r>
              <a:rPr lang="en-MY" b="1" i="0" dirty="0">
                <a:effectLst/>
                <a:latin typeface="Söhne"/>
              </a:rPr>
              <a:t>Adaptation Funding</a:t>
            </a:r>
            <a:endParaRPr lang="en-US" dirty="0"/>
          </a:p>
        </p:txBody>
      </p:sp>
      <p:sp>
        <p:nvSpPr>
          <p:cNvPr id="3" name="Content Placeholder 2">
            <a:extLst>
              <a:ext uri="{FF2B5EF4-FFF2-40B4-BE49-F238E27FC236}">
                <a16:creationId xmlns:a16="http://schemas.microsoft.com/office/drawing/2014/main" id="{BB78FA0A-B3EF-38E8-2733-20B692815740}"/>
              </a:ext>
            </a:extLst>
          </p:cNvPr>
          <p:cNvSpPr>
            <a:spLocks noGrp="1"/>
          </p:cNvSpPr>
          <p:nvPr>
            <p:ph idx="1"/>
          </p:nvPr>
        </p:nvSpPr>
        <p:spPr/>
        <p:txBody>
          <a:bodyPr/>
          <a:lstStyle/>
          <a:p>
            <a:pPr algn="l">
              <a:buFont typeface="Arial" panose="020B0604020202020204" pitchFamily="34" charset="0"/>
              <a:buChar char="•"/>
            </a:pPr>
            <a:r>
              <a:rPr lang="en-MY" b="0" i="0" dirty="0">
                <a:solidFill>
                  <a:srgbClr val="374151"/>
                </a:solidFill>
                <a:effectLst/>
                <a:latin typeface="Söhne"/>
              </a:rPr>
              <a:t>Resources allocated to projects that enhance the capacity of communities and ecosystems to adapt to the adverse effects of climate change.</a:t>
            </a:r>
          </a:p>
          <a:p>
            <a:pPr algn="l">
              <a:buFont typeface="Arial" panose="020B0604020202020204" pitchFamily="34" charset="0"/>
              <a:buChar char="•"/>
            </a:pPr>
            <a:r>
              <a:rPr lang="en-MY" b="1" i="0" dirty="0">
                <a:solidFill>
                  <a:srgbClr val="374151"/>
                </a:solidFill>
                <a:effectLst/>
                <a:latin typeface="Söhne"/>
              </a:rPr>
              <a:t>Examples: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Infrastructure for Flood Protection:</a:t>
            </a:r>
            <a:r>
              <a:rPr lang="en-MY" b="0" i="0" dirty="0">
                <a:solidFill>
                  <a:srgbClr val="374151"/>
                </a:solidFill>
                <a:effectLst/>
                <a:latin typeface="Söhne"/>
              </a:rPr>
              <a:t> Construction of resilient infrastructure such as dams, levees, and embankments to protect communities from flooding caused by climate-related events.</a:t>
            </a:r>
          </a:p>
          <a:p>
            <a:pPr marL="742950" lvl="1" indent="-285750" algn="l">
              <a:buFont typeface="Arial" panose="020B0604020202020204" pitchFamily="34" charset="0"/>
              <a:buChar char="•"/>
            </a:pPr>
            <a:r>
              <a:rPr lang="en-MY" b="0" i="1" dirty="0">
                <a:solidFill>
                  <a:srgbClr val="374151"/>
                </a:solidFill>
                <a:effectLst/>
                <a:latin typeface="Söhne"/>
              </a:rPr>
              <a:t>Climate-Resilient Agriculture:</a:t>
            </a:r>
            <a:r>
              <a:rPr lang="en-MY" b="0" i="0" dirty="0">
                <a:solidFill>
                  <a:srgbClr val="374151"/>
                </a:solidFill>
                <a:effectLst/>
                <a:latin typeface="Söhne"/>
              </a:rPr>
              <a:t> Investments in agricultural practices and technologies that can withstand changing climate conditions, ensuring food security.</a:t>
            </a:r>
          </a:p>
          <a:p>
            <a:endParaRPr lang="en-US" dirty="0"/>
          </a:p>
        </p:txBody>
      </p:sp>
    </p:spTree>
    <p:extLst>
      <p:ext uri="{BB962C8B-B14F-4D97-AF65-F5344CB8AC3E}">
        <p14:creationId xmlns:p14="http://schemas.microsoft.com/office/powerpoint/2010/main" val="1365244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AA52B-6A7D-A892-C689-4053353B5BE5}"/>
              </a:ext>
            </a:extLst>
          </p:cNvPr>
          <p:cNvSpPr>
            <a:spLocks noGrp="1"/>
          </p:cNvSpPr>
          <p:nvPr>
            <p:ph type="title"/>
          </p:nvPr>
        </p:nvSpPr>
        <p:spPr/>
        <p:txBody>
          <a:bodyPr/>
          <a:lstStyle/>
          <a:p>
            <a:r>
              <a:rPr lang="en-MY" b="1" i="0" dirty="0">
                <a:effectLst/>
                <a:latin typeface="Söhne"/>
              </a:rPr>
              <a:t>Mitigation Funding</a:t>
            </a:r>
            <a:endParaRPr lang="en-US" dirty="0"/>
          </a:p>
        </p:txBody>
      </p:sp>
      <p:sp>
        <p:nvSpPr>
          <p:cNvPr id="3" name="Content Placeholder 2">
            <a:extLst>
              <a:ext uri="{FF2B5EF4-FFF2-40B4-BE49-F238E27FC236}">
                <a16:creationId xmlns:a16="http://schemas.microsoft.com/office/drawing/2014/main" id="{5481D37B-C1B8-A92F-2EB2-E43D9EBC2D7D}"/>
              </a:ext>
            </a:extLst>
          </p:cNvPr>
          <p:cNvSpPr>
            <a:spLocks noGrp="1"/>
          </p:cNvSpPr>
          <p:nvPr>
            <p:ph idx="1"/>
          </p:nvPr>
        </p:nvSpPr>
        <p:spPr/>
        <p:txBody>
          <a:bodyPr/>
          <a:lstStyle/>
          <a:p>
            <a:pPr algn="l">
              <a:buFont typeface="Arial" panose="020B0604020202020204" pitchFamily="34" charset="0"/>
              <a:buChar char="•"/>
            </a:pPr>
            <a:r>
              <a:rPr lang="en-MY" b="0" i="0" dirty="0">
                <a:solidFill>
                  <a:srgbClr val="374151"/>
                </a:solidFill>
                <a:effectLst/>
                <a:latin typeface="Söhne"/>
              </a:rPr>
              <a:t>Financial support directed toward projects that aim to reduce or prevent the emission of greenhouse gases, thus mitigating climate change.</a:t>
            </a:r>
          </a:p>
          <a:p>
            <a:pPr algn="l">
              <a:buFont typeface="Arial" panose="020B0604020202020204" pitchFamily="34" charset="0"/>
              <a:buChar char="•"/>
            </a:pPr>
            <a:r>
              <a:rPr lang="en-MY" b="1" i="0" dirty="0">
                <a:solidFill>
                  <a:srgbClr val="374151"/>
                </a:solidFill>
                <a:effectLst/>
                <a:latin typeface="Söhne"/>
              </a:rPr>
              <a:t>Examples: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Renewable Energy Projects:</a:t>
            </a:r>
            <a:r>
              <a:rPr lang="en-MY" b="0" i="0" dirty="0">
                <a:solidFill>
                  <a:srgbClr val="374151"/>
                </a:solidFill>
                <a:effectLst/>
                <a:latin typeface="Söhne"/>
              </a:rPr>
              <a:t> Investments in solar, wind, hydro, and other renewable energy sources to replace or reduce reliance on fossil fuels, thereby lowering greenhouse gas emissions.</a:t>
            </a:r>
          </a:p>
          <a:p>
            <a:pPr marL="742950" lvl="1" indent="-285750" algn="l">
              <a:buFont typeface="Arial" panose="020B0604020202020204" pitchFamily="34" charset="0"/>
              <a:buChar char="•"/>
            </a:pPr>
            <a:r>
              <a:rPr lang="en-MY" b="0" i="1" dirty="0">
                <a:solidFill>
                  <a:srgbClr val="374151"/>
                </a:solidFill>
                <a:effectLst/>
                <a:latin typeface="Söhne"/>
              </a:rPr>
              <a:t>Energy Efficiency Initiatives:</a:t>
            </a:r>
            <a:r>
              <a:rPr lang="en-MY" b="0" i="0" dirty="0">
                <a:solidFill>
                  <a:srgbClr val="374151"/>
                </a:solidFill>
                <a:effectLst/>
                <a:latin typeface="Söhne"/>
              </a:rPr>
              <a:t> Funding for programs and projects that enhance energy efficiency in various sectors, reducing overall energy consumption and associated emissions.</a:t>
            </a:r>
          </a:p>
          <a:p>
            <a:endParaRPr lang="en-US" dirty="0"/>
          </a:p>
        </p:txBody>
      </p:sp>
    </p:spTree>
    <p:extLst>
      <p:ext uri="{BB962C8B-B14F-4D97-AF65-F5344CB8AC3E}">
        <p14:creationId xmlns:p14="http://schemas.microsoft.com/office/powerpoint/2010/main" val="3088863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75B46-C8DF-6F54-D00C-AC180BBB40B5}"/>
              </a:ext>
            </a:extLst>
          </p:cNvPr>
          <p:cNvSpPr>
            <a:spLocks noGrp="1"/>
          </p:cNvSpPr>
          <p:nvPr>
            <p:ph type="title"/>
          </p:nvPr>
        </p:nvSpPr>
        <p:spPr/>
        <p:txBody>
          <a:bodyPr>
            <a:normAutofit fontScale="90000"/>
          </a:bodyPr>
          <a:lstStyle/>
          <a:p>
            <a:r>
              <a:rPr lang="en-MY" b="1" i="0" dirty="0">
                <a:effectLst/>
                <a:latin typeface="Söhne"/>
              </a:rPr>
              <a:t>Importance of Balancing Adaptation and Mitigation</a:t>
            </a:r>
            <a:br>
              <a:rPr lang="en-MY" b="1" i="0" dirty="0">
                <a:effectLst/>
                <a:latin typeface="Söhne"/>
              </a:rPr>
            </a:br>
            <a:endParaRPr lang="en-US" dirty="0"/>
          </a:p>
        </p:txBody>
      </p:sp>
      <p:sp>
        <p:nvSpPr>
          <p:cNvPr id="3" name="Content Placeholder 2">
            <a:extLst>
              <a:ext uri="{FF2B5EF4-FFF2-40B4-BE49-F238E27FC236}">
                <a16:creationId xmlns:a16="http://schemas.microsoft.com/office/drawing/2014/main" id="{FA1B08C1-40B4-D80F-E22E-58879FE98B7B}"/>
              </a:ext>
            </a:extLst>
          </p:cNvPr>
          <p:cNvSpPr>
            <a:spLocks noGrp="1"/>
          </p:cNvSpPr>
          <p:nvPr>
            <p:ph idx="1"/>
          </p:nvPr>
        </p:nvSpPr>
        <p:spPr/>
        <p:txBody>
          <a:bodyPr>
            <a:normAutofit fontScale="92500" lnSpcReduction="20000"/>
          </a:bodyPr>
          <a:lstStyle/>
          <a:p>
            <a:pPr algn="l">
              <a:buFont typeface="Arial" panose="020B0604020202020204" pitchFamily="34" charset="0"/>
              <a:buChar char="•"/>
            </a:pPr>
            <a:r>
              <a:rPr lang="en-MY" b="1" i="0" dirty="0">
                <a:solidFill>
                  <a:srgbClr val="374151"/>
                </a:solidFill>
                <a:effectLst/>
                <a:latin typeface="Söhne"/>
              </a:rPr>
              <a:t>Holistic Climate Action:</a:t>
            </a:r>
            <a:r>
              <a:rPr lang="en-MY" b="0" i="0" dirty="0">
                <a:solidFill>
                  <a:srgbClr val="374151"/>
                </a:solidFill>
                <a:effectLst/>
                <a:latin typeface="Söhne"/>
              </a:rPr>
              <a:t> Achieving a balance between adaptation and mitigation is crucial for comprehensive climate action. While mitigation addresses the root causes of climate change by reducing emissions, adaptation focuses on building resilience to the changes that are already underway.</a:t>
            </a:r>
          </a:p>
          <a:p>
            <a:pPr algn="l">
              <a:buFont typeface="Arial" panose="020B0604020202020204" pitchFamily="34" charset="0"/>
              <a:buChar char="•"/>
            </a:pPr>
            <a:r>
              <a:rPr lang="en-MY" b="1" i="0" dirty="0">
                <a:solidFill>
                  <a:srgbClr val="374151"/>
                </a:solidFill>
                <a:effectLst/>
                <a:latin typeface="Söhne"/>
              </a:rPr>
              <a:t>Risk Reduction:</a:t>
            </a:r>
            <a:r>
              <a:rPr lang="en-MY" b="0" i="0" dirty="0">
                <a:solidFill>
                  <a:srgbClr val="374151"/>
                </a:solidFill>
                <a:effectLst/>
                <a:latin typeface="Söhne"/>
              </a:rPr>
              <a:t> Adaptation measures help communities cope with the current and anticipated impacts of climate change, reducing vulnerability and enhancing the capacity to recover from extreme events.</a:t>
            </a:r>
          </a:p>
          <a:p>
            <a:pPr algn="l">
              <a:buFont typeface="Arial" panose="020B0604020202020204" pitchFamily="34" charset="0"/>
              <a:buChar char="•"/>
            </a:pPr>
            <a:r>
              <a:rPr lang="en-MY" b="1" i="0" dirty="0">
                <a:solidFill>
                  <a:srgbClr val="374151"/>
                </a:solidFill>
                <a:effectLst/>
                <a:latin typeface="Söhne"/>
              </a:rPr>
              <a:t>Sustainable Development:</a:t>
            </a:r>
            <a:r>
              <a:rPr lang="en-MY" b="0" i="0" dirty="0">
                <a:solidFill>
                  <a:srgbClr val="374151"/>
                </a:solidFill>
                <a:effectLst/>
                <a:latin typeface="Söhne"/>
              </a:rPr>
              <a:t> Climate finance mechanisms, when applied effectively, contribute not only to climate goals but also to sustainable development by considering economic, social, and environmental aspects.</a:t>
            </a:r>
          </a:p>
          <a:p>
            <a:br>
              <a:rPr lang="en-MY" dirty="0"/>
            </a:br>
            <a:endParaRPr lang="en-US" dirty="0"/>
          </a:p>
        </p:txBody>
      </p:sp>
    </p:spTree>
    <p:extLst>
      <p:ext uri="{BB962C8B-B14F-4D97-AF65-F5344CB8AC3E}">
        <p14:creationId xmlns:p14="http://schemas.microsoft.com/office/powerpoint/2010/main" val="4058385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B7C96-FE5F-9974-6ED1-90D5CCDDB26A}"/>
              </a:ext>
            </a:extLst>
          </p:cNvPr>
          <p:cNvSpPr>
            <a:spLocks noGrp="1"/>
          </p:cNvSpPr>
          <p:nvPr>
            <p:ph type="title"/>
          </p:nvPr>
        </p:nvSpPr>
        <p:spPr/>
        <p:txBody>
          <a:bodyPr/>
          <a:lstStyle/>
          <a:p>
            <a:r>
              <a:rPr lang="en-MY" b="1" i="0" dirty="0">
                <a:effectLst/>
                <a:latin typeface="Söhne"/>
              </a:rPr>
              <a:t>Challenges and Opportunities</a:t>
            </a:r>
            <a:br>
              <a:rPr lang="en-MY" b="1" i="0" dirty="0">
                <a:effectLst/>
                <a:latin typeface="Söhne"/>
              </a:rPr>
            </a:br>
            <a:endParaRPr lang="en-US" dirty="0"/>
          </a:p>
        </p:txBody>
      </p:sp>
      <p:sp>
        <p:nvSpPr>
          <p:cNvPr id="3" name="Content Placeholder 2">
            <a:extLst>
              <a:ext uri="{FF2B5EF4-FFF2-40B4-BE49-F238E27FC236}">
                <a16:creationId xmlns:a16="http://schemas.microsoft.com/office/drawing/2014/main" id="{01F85DB5-5227-83CF-48D7-F505C020D3C1}"/>
              </a:ext>
            </a:extLst>
          </p:cNvPr>
          <p:cNvSpPr>
            <a:spLocks noGrp="1"/>
          </p:cNvSpPr>
          <p:nvPr>
            <p:ph idx="1"/>
          </p:nvPr>
        </p:nvSpPr>
        <p:spPr/>
        <p:txBody>
          <a:bodyPr>
            <a:normAutofit lnSpcReduction="10000"/>
          </a:bodyPr>
          <a:lstStyle/>
          <a:p>
            <a:pPr algn="l">
              <a:buFont typeface="Arial" panose="020B0604020202020204" pitchFamily="34" charset="0"/>
              <a:buChar char="•"/>
            </a:pPr>
            <a:r>
              <a:rPr lang="en-MY" b="1" i="0" dirty="0">
                <a:solidFill>
                  <a:srgbClr val="374151"/>
                </a:solidFill>
                <a:effectLst/>
                <a:latin typeface="Söhne"/>
              </a:rPr>
              <a:t>Challenges: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Access to Finance:</a:t>
            </a:r>
            <a:r>
              <a:rPr lang="en-MY" b="0" i="0" dirty="0">
                <a:solidFill>
                  <a:srgbClr val="374151"/>
                </a:solidFill>
                <a:effectLst/>
                <a:latin typeface="Söhne"/>
              </a:rPr>
              <a:t> Ensuring that developing countries have equitable access to climate finance for both adaptation and mitigation projects.</a:t>
            </a:r>
          </a:p>
          <a:p>
            <a:pPr marL="742950" lvl="1" indent="-285750" algn="l">
              <a:buFont typeface="Arial" panose="020B0604020202020204" pitchFamily="34" charset="0"/>
              <a:buChar char="•"/>
            </a:pPr>
            <a:r>
              <a:rPr lang="en-MY" b="0" i="1" dirty="0">
                <a:solidFill>
                  <a:srgbClr val="374151"/>
                </a:solidFill>
                <a:effectLst/>
                <a:latin typeface="Söhne"/>
              </a:rPr>
              <a:t>Project Implementation:</a:t>
            </a:r>
            <a:r>
              <a:rPr lang="en-MY" b="0" i="0" dirty="0">
                <a:solidFill>
                  <a:srgbClr val="374151"/>
                </a:solidFill>
                <a:effectLst/>
                <a:latin typeface="Söhne"/>
              </a:rPr>
              <a:t> Overcoming challenges related to the effective and timely implementation of funded projects.</a:t>
            </a:r>
          </a:p>
          <a:p>
            <a:pPr algn="l">
              <a:buFont typeface="Arial" panose="020B0604020202020204" pitchFamily="34" charset="0"/>
              <a:buChar char="•"/>
            </a:pPr>
            <a:r>
              <a:rPr lang="en-MY" b="1" i="0" dirty="0">
                <a:solidFill>
                  <a:srgbClr val="374151"/>
                </a:solidFill>
                <a:effectLst/>
                <a:latin typeface="Söhne"/>
              </a:rPr>
              <a:t>Opportunities: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Innovation:</a:t>
            </a:r>
            <a:r>
              <a:rPr lang="en-MY" b="0" i="0" dirty="0">
                <a:solidFill>
                  <a:srgbClr val="374151"/>
                </a:solidFill>
                <a:effectLst/>
                <a:latin typeface="Söhne"/>
              </a:rPr>
              <a:t> Encouraging innovation in clean technologies and sustainable practices through financial support.</a:t>
            </a:r>
          </a:p>
          <a:p>
            <a:pPr marL="742950" lvl="1" indent="-285750" algn="l">
              <a:buFont typeface="Arial" panose="020B0604020202020204" pitchFamily="34" charset="0"/>
              <a:buChar char="•"/>
            </a:pPr>
            <a:r>
              <a:rPr lang="en-MY" b="0" i="1" dirty="0">
                <a:solidFill>
                  <a:srgbClr val="374151"/>
                </a:solidFill>
                <a:effectLst/>
                <a:latin typeface="Söhne"/>
              </a:rPr>
              <a:t>Capacity Building:</a:t>
            </a:r>
            <a:r>
              <a:rPr lang="en-MY" b="0" i="0" dirty="0">
                <a:solidFill>
                  <a:srgbClr val="374151"/>
                </a:solidFill>
                <a:effectLst/>
                <a:latin typeface="Söhne"/>
              </a:rPr>
              <a:t> Investing in the capacity of communities and nations to independently manage and implement climate-resilient projects.</a:t>
            </a:r>
          </a:p>
          <a:p>
            <a:pPr marL="0" indent="0">
              <a:buNone/>
            </a:pPr>
            <a:br>
              <a:rPr lang="en-MY" dirty="0"/>
            </a:br>
            <a:endParaRPr lang="en-US" dirty="0"/>
          </a:p>
        </p:txBody>
      </p:sp>
    </p:spTree>
    <p:extLst>
      <p:ext uri="{BB962C8B-B14F-4D97-AF65-F5344CB8AC3E}">
        <p14:creationId xmlns:p14="http://schemas.microsoft.com/office/powerpoint/2010/main" val="2578731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5C4D-5FC5-31C1-2D1E-067423BA92B3}"/>
              </a:ext>
            </a:extLst>
          </p:cNvPr>
          <p:cNvSpPr>
            <a:spLocks noGrp="1"/>
          </p:cNvSpPr>
          <p:nvPr>
            <p:ph type="title"/>
          </p:nvPr>
        </p:nvSpPr>
        <p:spPr/>
        <p:txBody>
          <a:bodyPr/>
          <a:lstStyle/>
          <a:p>
            <a:r>
              <a:rPr lang="en-MY" b="1" i="0" dirty="0">
                <a:effectLst/>
                <a:latin typeface="Söhne"/>
              </a:rPr>
              <a:t>Role of Private Sector in Funding Climate Change Projects in Energy Sectors</a:t>
            </a:r>
            <a:endParaRPr lang="en-US" dirty="0"/>
          </a:p>
        </p:txBody>
      </p:sp>
      <p:sp>
        <p:nvSpPr>
          <p:cNvPr id="3" name="Content Placeholder 2">
            <a:extLst>
              <a:ext uri="{FF2B5EF4-FFF2-40B4-BE49-F238E27FC236}">
                <a16:creationId xmlns:a16="http://schemas.microsoft.com/office/drawing/2014/main" id="{4C003402-7E80-254A-8CED-70A45E56B404}"/>
              </a:ext>
            </a:extLst>
          </p:cNvPr>
          <p:cNvSpPr>
            <a:spLocks noGrp="1"/>
          </p:cNvSpPr>
          <p:nvPr>
            <p:ph idx="1"/>
          </p:nvPr>
        </p:nvSpPr>
        <p:spPr/>
        <p:txBody>
          <a:bodyPr/>
          <a:lstStyle/>
          <a:p>
            <a:r>
              <a:rPr lang="en-MY" b="0" i="0" dirty="0">
                <a:solidFill>
                  <a:srgbClr val="374151"/>
                </a:solidFill>
                <a:effectLst/>
                <a:latin typeface="Söhne"/>
              </a:rPr>
              <a:t>The private sector's role in funding climate change projects in the energy sector is paramount for achieving both scale and efficiency. </a:t>
            </a:r>
          </a:p>
          <a:p>
            <a:r>
              <a:rPr lang="en-MY" b="0" i="0" dirty="0">
                <a:solidFill>
                  <a:srgbClr val="374151"/>
                </a:solidFill>
                <a:effectLst/>
                <a:latin typeface="Söhne"/>
              </a:rPr>
              <a:t>By leveraging private sector investments through mechanisms like (Public Private Partnership ) PPPs and sustainable financing, nations can accelerate the transition to a sustainable energy future and effectively address the challenges posed by climate change.</a:t>
            </a:r>
            <a:endParaRPr lang="en-US" dirty="0"/>
          </a:p>
        </p:txBody>
      </p:sp>
    </p:spTree>
    <p:extLst>
      <p:ext uri="{BB962C8B-B14F-4D97-AF65-F5344CB8AC3E}">
        <p14:creationId xmlns:p14="http://schemas.microsoft.com/office/powerpoint/2010/main" val="2258492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A6D20-E590-9B7E-7B52-D8FEE312EDAD}"/>
              </a:ext>
            </a:extLst>
          </p:cNvPr>
          <p:cNvSpPr>
            <a:spLocks noGrp="1"/>
          </p:cNvSpPr>
          <p:nvPr>
            <p:ph type="title"/>
          </p:nvPr>
        </p:nvSpPr>
        <p:spPr/>
        <p:txBody>
          <a:bodyPr>
            <a:normAutofit/>
          </a:bodyPr>
          <a:lstStyle/>
          <a:p>
            <a:r>
              <a:rPr lang="en-MY" b="1" i="0" dirty="0">
                <a:effectLst/>
                <a:latin typeface="Söhne"/>
              </a:rPr>
              <a:t>Importance of Private Sector Engagement</a:t>
            </a:r>
            <a:endParaRPr lang="en-US" dirty="0"/>
          </a:p>
        </p:txBody>
      </p:sp>
      <p:sp>
        <p:nvSpPr>
          <p:cNvPr id="3" name="Content Placeholder 2">
            <a:extLst>
              <a:ext uri="{FF2B5EF4-FFF2-40B4-BE49-F238E27FC236}">
                <a16:creationId xmlns:a16="http://schemas.microsoft.com/office/drawing/2014/main" id="{723FC5B4-B3E9-714E-6ADD-ED8D6D4B9395}"/>
              </a:ext>
            </a:extLst>
          </p:cNvPr>
          <p:cNvSpPr>
            <a:spLocks noGrp="1"/>
          </p:cNvSpPr>
          <p:nvPr>
            <p:ph idx="1"/>
          </p:nvPr>
        </p:nvSpPr>
        <p:spPr/>
        <p:txBody>
          <a:bodyPr>
            <a:normAutofit fontScale="92500" lnSpcReduction="20000"/>
          </a:bodyPr>
          <a:lstStyle/>
          <a:p>
            <a:pPr algn="l">
              <a:buFont typeface="+mj-lt"/>
              <a:buAutoNum type="arabicPeriod"/>
            </a:pPr>
            <a:r>
              <a:rPr lang="en-MY" b="1" i="0" dirty="0">
                <a:solidFill>
                  <a:srgbClr val="374151"/>
                </a:solidFill>
                <a:effectLst/>
                <a:latin typeface="Söhne"/>
              </a:rPr>
              <a:t>Scale of Investment</a:t>
            </a:r>
            <a:r>
              <a:rPr lang="en-MY" b="0" i="0" dirty="0">
                <a:solidFill>
                  <a:srgbClr val="374151"/>
                </a:solidFill>
                <a:effectLst/>
                <a:latin typeface="Söhne"/>
              </a:rPr>
              <a:t>:</a:t>
            </a:r>
          </a:p>
          <a:p>
            <a:pPr marL="742950" lvl="1" indent="-285750" algn="l">
              <a:buFont typeface="+mj-lt"/>
              <a:buAutoNum type="arabicPeriod"/>
            </a:pPr>
            <a:r>
              <a:rPr lang="en-MY" b="0" i="0" dirty="0">
                <a:solidFill>
                  <a:srgbClr val="374151"/>
                </a:solidFill>
                <a:effectLst/>
                <a:latin typeface="Söhne"/>
              </a:rPr>
              <a:t>Private sector investments play a crucial role in achieving the scale needed for impactful climate change projects, especially in the energy sector.</a:t>
            </a:r>
          </a:p>
          <a:p>
            <a:pPr marL="742950" lvl="1" indent="-285750" algn="l">
              <a:buFont typeface="+mj-lt"/>
              <a:buAutoNum type="arabicPeriod"/>
            </a:pPr>
            <a:r>
              <a:rPr lang="en-MY" b="1" i="0" dirty="0">
                <a:solidFill>
                  <a:srgbClr val="374151"/>
                </a:solidFill>
                <a:effectLst/>
                <a:latin typeface="Söhne"/>
              </a:rPr>
              <a:t>Significance:</a:t>
            </a:r>
            <a:r>
              <a:rPr lang="en-MY" b="0" i="0" dirty="0">
                <a:solidFill>
                  <a:srgbClr val="374151"/>
                </a:solidFill>
                <a:effectLst/>
                <a:latin typeface="Söhne"/>
              </a:rPr>
              <a:t> The magnitude of financial resources required to transition to sustainable energy sources and mitigate climate change is often beyond the capacity of public funding alone. Private sector involvement brings additional capital to the table, enabling the execution of large-scale projects.</a:t>
            </a:r>
          </a:p>
          <a:p>
            <a:pPr algn="l">
              <a:buFont typeface="+mj-lt"/>
              <a:buAutoNum type="arabicPeriod"/>
            </a:pPr>
            <a:r>
              <a:rPr lang="en-MY" b="1" i="0" dirty="0">
                <a:solidFill>
                  <a:srgbClr val="374151"/>
                </a:solidFill>
                <a:effectLst/>
                <a:latin typeface="Söhne"/>
              </a:rPr>
              <a:t>Innovation and Efficiency</a:t>
            </a:r>
            <a:r>
              <a:rPr lang="en-MY" b="0" i="0" dirty="0">
                <a:solidFill>
                  <a:srgbClr val="374151"/>
                </a:solidFill>
                <a:effectLst/>
                <a:latin typeface="Söhne"/>
              </a:rPr>
              <a:t>:</a:t>
            </a:r>
          </a:p>
          <a:p>
            <a:pPr marL="742950" lvl="1" indent="-285750" algn="l">
              <a:buFont typeface="+mj-lt"/>
              <a:buAutoNum type="arabicPeriod"/>
            </a:pPr>
            <a:r>
              <a:rPr lang="en-MY" b="0" i="0" dirty="0">
                <a:solidFill>
                  <a:srgbClr val="374151"/>
                </a:solidFill>
                <a:effectLst/>
                <a:latin typeface="Söhne"/>
              </a:rPr>
              <a:t>The private sector is known for its innovative approaches and efficiency in project execution.</a:t>
            </a:r>
          </a:p>
          <a:p>
            <a:pPr marL="742950" lvl="1" indent="-285750" algn="l">
              <a:buFont typeface="+mj-lt"/>
              <a:buAutoNum type="arabicPeriod"/>
            </a:pPr>
            <a:r>
              <a:rPr lang="en-MY" b="1" i="0" dirty="0">
                <a:solidFill>
                  <a:srgbClr val="374151"/>
                </a:solidFill>
                <a:effectLst/>
                <a:latin typeface="Söhne"/>
              </a:rPr>
              <a:t>Significance:</a:t>
            </a:r>
            <a:r>
              <a:rPr lang="en-MY" b="0" i="0" dirty="0">
                <a:solidFill>
                  <a:srgbClr val="374151"/>
                </a:solidFill>
                <a:effectLst/>
                <a:latin typeface="Söhne"/>
              </a:rPr>
              <a:t> Involving the private sector in climate projects brings fresh perspectives, technological advancements, and streamlined processes. This innovation is particularly valuable in accelerating the development and deployment of clean technologies within the energy sector, contributing to more effective climate change mitigation.</a:t>
            </a:r>
          </a:p>
          <a:p>
            <a:endParaRPr lang="en-US" dirty="0"/>
          </a:p>
        </p:txBody>
      </p:sp>
    </p:spTree>
    <p:extLst>
      <p:ext uri="{BB962C8B-B14F-4D97-AF65-F5344CB8AC3E}">
        <p14:creationId xmlns:p14="http://schemas.microsoft.com/office/powerpoint/2010/main" val="1499333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B6A65-EE5A-11A0-6A0B-14EC9F960385}"/>
              </a:ext>
            </a:extLst>
          </p:cNvPr>
          <p:cNvSpPr>
            <a:spLocks noGrp="1"/>
          </p:cNvSpPr>
          <p:nvPr>
            <p:ph type="title"/>
          </p:nvPr>
        </p:nvSpPr>
        <p:spPr/>
        <p:txBody>
          <a:bodyPr/>
          <a:lstStyle/>
          <a:p>
            <a:r>
              <a:rPr lang="en-MY" b="1" i="0" dirty="0">
                <a:effectLst/>
                <a:latin typeface="Söhne"/>
              </a:rPr>
              <a:t>Mechanisms for Private Sector Involvement</a:t>
            </a:r>
            <a:endParaRPr lang="en-US" dirty="0"/>
          </a:p>
        </p:txBody>
      </p:sp>
      <p:sp>
        <p:nvSpPr>
          <p:cNvPr id="3" name="Content Placeholder 2">
            <a:extLst>
              <a:ext uri="{FF2B5EF4-FFF2-40B4-BE49-F238E27FC236}">
                <a16:creationId xmlns:a16="http://schemas.microsoft.com/office/drawing/2014/main" id="{573856E5-1014-F33C-8F8B-C00DA8D9D4F9}"/>
              </a:ext>
            </a:extLst>
          </p:cNvPr>
          <p:cNvSpPr>
            <a:spLocks noGrp="1"/>
          </p:cNvSpPr>
          <p:nvPr>
            <p:ph idx="1"/>
          </p:nvPr>
        </p:nvSpPr>
        <p:spPr/>
        <p:txBody>
          <a:bodyPr>
            <a:normAutofit fontScale="92500" lnSpcReduction="20000"/>
          </a:bodyPr>
          <a:lstStyle/>
          <a:p>
            <a:pPr algn="l">
              <a:buFont typeface="+mj-lt"/>
              <a:buAutoNum type="arabicPeriod"/>
            </a:pPr>
            <a:r>
              <a:rPr lang="en-MY" b="1" i="0" dirty="0">
                <a:solidFill>
                  <a:srgbClr val="374151"/>
                </a:solidFill>
                <a:effectLst/>
                <a:latin typeface="Söhne"/>
              </a:rPr>
              <a:t>Public-Private Partnerships (PPPs)</a:t>
            </a:r>
            <a:r>
              <a:rPr lang="en-MY" b="0" i="0" dirty="0">
                <a:solidFill>
                  <a:srgbClr val="374151"/>
                </a:solidFill>
                <a:effectLst/>
                <a:latin typeface="Söhne"/>
              </a:rPr>
              <a:t>:</a:t>
            </a:r>
          </a:p>
          <a:p>
            <a:pPr lvl="1"/>
            <a:r>
              <a:rPr lang="en-MY" b="0" i="0" dirty="0">
                <a:solidFill>
                  <a:srgbClr val="374151"/>
                </a:solidFill>
                <a:effectLst/>
                <a:latin typeface="Söhne"/>
              </a:rPr>
              <a:t>PPPs involve collaboration between government agencies and private companies to jointly plan, finance, and implement projects.</a:t>
            </a:r>
          </a:p>
          <a:p>
            <a:pPr lvl="1"/>
            <a:r>
              <a:rPr lang="en-MY" b="1" i="0" dirty="0">
                <a:solidFill>
                  <a:srgbClr val="374151"/>
                </a:solidFill>
                <a:effectLst/>
                <a:latin typeface="Söhne"/>
              </a:rPr>
              <a:t>Significance:</a:t>
            </a:r>
            <a:r>
              <a:rPr lang="en-MY" b="0" i="0" dirty="0">
                <a:solidFill>
                  <a:srgbClr val="374151"/>
                </a:solidFill>
                <a:effectLst/>
                <a:latin typeface="Söhne"/>
              </a:rPr>
              <a:t> In the context of climate change projects in the energy sector, PPPs allow for the sharing of risks, responsibilities, and expertise. Governments provide regulatory frameworks and incentives, while the private sector brings financial resources and technical know-how, creating a synergistic approach to climate action.</a:t>
            </a:r>
          </a:p>
          <a:p>
            <a:pPr algn="l">
              <a:buFont typeface="+mj-lt"/>
              <a:buAutoNum type="arabicPeriod"/>
            </a:pPr>
            <a:r>
              <a:rPr lang="en-MY" b="1" i="0" dirty="0">
                <a:solidFill>
                  <a:srgbClr val="374151"/>
                </a:solidFill>
                <a:effectLst/>
                <a:latin typeface="Söhne"/>
              </a:rPr>
              <a:t>Green Bonds and Sustainable Financing</a:t>
            </a:r>
            <a:r>
              <a:rPr lang="en-MY" b="0" i="0" dirty="0">
                <a:solidFill>
                  <a:srgbClr val="374151"/>
                </a:solidFill>
                <a:effectLst/>
                <a:latin typeface="Söhne"/>
              </a:rPr>
              <a:t>:</a:t>
            </a:r>
          </a:p>
          <a:p>
            <a:pPr lvl="1"/>
            <a:r>
              <a:rPr lang="en-MY" b="0" i="0" dirty="0">
                <a:solidFill>
                  <a:srgbClr val="374151"/>
                </a:solidFill>
                <a:effectLst/>
                <a:latin typeface="Söhne"/>
              </a:rPr>
              <a:t>Green bonds are financial instruments issued to raise capital for projects with environmental benefits, including those in the energy sector.</a:t>
            </a:r>
          </a:p>
          <a:p>
            <a:pPr lvl="1"/>
            <a:r>
              <a:rPr lang="en-MY" b="1" i="0" dirty="0">
                <a:solidFill>
                  <a:srgbClr val="374151"/>
                </a:solidFill>
                <a:effectLst/>
                <a:latin typeface="Söhne"/>
              </a:rPr>
              <a:t>Significance:</a:t>
            </a:r>
            <a:r>
              <a:rPr lang="en-MY" b="0" i="0" dirty="0">
                <a:solidFill>
                  <a:srgbClr val="374151"/>
                </a:solidFill>
                <a:effectLst/>
                <a:latin typeface="Söhne"/>
              </a:rPr>
              <a:t> By issuing green bonds, entities involved in climate projects can attract investments from socially responsible investors. These funds can then be directed toward renewable energy projects, energy efficiency initiatives, and other sustainable </a:t>
            </a:r>
            <a:r>
              <a:rPr lang="en-MY" b="0" i="0" dirty="0" err="1">
                <a:solidFill>
                  <a:srgbClr val="374151"/>
                </a:solidFill>
                <a:effectLst/>
                <a:latin typeface="Söhne"/>
              </a:rPr>
              <a:t>endeavors</a:t>
            </a:r>
            <a:r>
              <a:rPr lang="en-MY" b="0" i="0" dirty="0">
                <a:solidFill>
                  <a:srgbClr val="374151"/>
                </a:solidFill>
                <a:effectLst/>
                <a:latin typeface="Söhne"/>
              </a:rPr>
              <a:t>. Sustainable financing mechanisms align financial interests with environmental goals.</a:t>
            </a:r>
          </a:p>
        </p:txBody>
      </p:sp>
    </p:spTree>
    <p:extLst>
      <p:ext uri="{BB962C8B-B14F-4D97-AF65-F5344CB8AC3E}">
        <p14:creationId xmlns:p14="http://schemas.microsoft.com/office/powerpoint/2010/main" val="2703361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FFD37-2228-F4EB-67E1-4CB756BCEB9C}"/>
              </a:ext>
            </a:extLst>
          </p:cNvPr>
          <p:cNvSpPr>
            <a:spLocks noGrp="1"/>
          </p:cNvSpPr>
          <p:nvPr>
            <p:ph type="title"/>
          </p:nvPr>
        </p:nvSpPr>
        <p:spPr/>
        <p:txBody>
          <a:bodyPr>
            <a:normAutofit/>
          </a:bodyPr>
          <a:lstStyle/>
          <a:p>
            <a:r>
              <a:rPr lang="en-MY" b="1" i="0" dirty="0">
                <a:effectLst/>
                <a:latin typeface="Söhne"/>
              </a:rPr>
              <a:t>Challenges and Opportunities</a:t>
            </a:r>
            <a:endParaRPr lang="en-US" dirty="0"/>
          </a:p>
        </p:txBody>
      </p:sp>
      <p:sp>
        <p:nvSpPr>
          <p:cNvPr id="3" name="Content Placeholder 2">
            <a:extLst>
              <a:ext uri="{FF2B5EF4-FFF2-40B4-BE49-F238E27FC236}">
                <a16:creationId xmlns:a16="http://schemas.microsoft.com/office/drawing/2014/main" id="{7402A2A3-736C-4DC8-4FE2-55DC69FBFA03}"/>
              </a:ext>
            </a:extLst>
          </p:cNvPr>
          <p:cNvSpPr>
            <a:spLocks noGrp="1"/>
          </p:cNvSpPr>
          <p:nvPr>
            <p:ph idx="1"/>
          </p:nvPr>
        </p:nvSpPr>
        <p:spPr/>
        <p:txBody>
          <a:bodyPr>
            <a:normAutofit fontScale="92500" lnSpcReduction="10000"/>
          </a:bodyPr>
          <a:lstStyle/>
          <a:p>
            <a:pPr algn="l">
              <a:buFont typeface="Arial" panose="020B0604020202020204" pitchFamily="34" charset="0"/>
              <a:buChar char="•"/>
            </a:pPr>
            <a:r>
              <a:rPr lang="en-MY" b="1" i="0" dirty="0">
                <a:solidFill>
                  <a:srgbClr val="374151"/>
                </a:solidFill>
                <a:effectLst/>
                <a:latin typeface="Söhne"/>
              </a:rPr>
              <a:t>Challenges: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Risk Perception:</a:t>
            </a:r>
            <a:r>
              <a:rPr lang="en-MY" b="0" i="0" dirty="0">
                <a:solidFill>
                  <a:srgbClr val="374151"/>
                </a:solidFill>
                <a:effectLst/>
                <a:latin typeface="Söhne"/>
              </a:rPr>
              <a:t> The private sector may perceive climate projects as high-risk due to uncertainties associated with regulatory changes, technological developments, and long-term returns on investment.</a:t>
            </a:r>
          </a:p>
          <a:p>
            <a:pPr marL="742950" lvl="1" indent="-285750" algn="l">
              <a:buFont typeface="Arial" panose="020B0604020202020204" pitchFamily="34" charset="0"/>
              <a:buChar char="•"/>
            </a:pPr>
            <a:r>
              <a:rPr lang="en-MY" b="0" i="1" dirty="0">
                <a:solidFill>
                  <a:srgbClr val="374151"/>
                </a:solidFill>
                <a:effectLst/>
                <a:latin typeface="Söhne"/>
              </a:rPr>
              <a:t>Initial Capital Costs:</a:t>
            </a:r>
            <a:r>
              <a:rPr lang="en-MY" b="0" i="0" dirty="0">
                <a:solidFill>
                  <a:srgbClr val="374151"/>
                </a:solidFill>
                <a:effectLst/>
                <a:latin typeface="Söhne"/>
              </a:rPr>
              <a:t> The upfront capital costs of some climate projects, especially in the energy sector, can be substantial, posing a challenge for private sector engagement.</a:t>
            </a:r>
          </a:p>
          <a:p>
            <a:pPr algn="l">
              <a:buFont typeface="Arial" panose="020B0604020202020204" pitchFamily="34" charset="0"/>
              <a:buChar char="•"/>
            </a:pPr>
            <a:r>
              <a:rPr lang="en-MY" b="1" i="0" dirty="0">
                <a:solidFill>
                  <a:srgbClr val="374151"/>
                </a:solidFill>
                <a:effectLst/>
                <a:latin typeface="Söhne"/>
              </a:rPr>
              <a:t>Opportunities:</a:t>
            </a:r>
            <a:endParaRPr lang="en-MY" b="0" i="0" dirty="0">
              <a:solidFill>
                <a:srgbClr val="374151"/>
              </a:solidFill>
              <a:effectLst/>
              <a:latin typeface="Söhne"/>
            </a:endParaRPr>
          </a:p>
          <a:p>
            <a:pPr marL="742950" lvl="1" indent="-285750" algn="l">
              <a:buFont typeface="Arial" panose="020B0604020202020204" pitchFamily="34" charset="0"/>
              <a:buChar char="•"/>
            </a:pPr>
            <a:r>
              <a:rPr lang="en-MY" b="0" i="1" dirty="0">
                <a:solidFill>
                  <a:srgbClr val="374151"/>
                </a:solidFill>
                <a:effectLst/>
                <a:latin typeface="Söhne"/>
              </a:rPr>
              <a:t>Market Expansion:</a:t>
            </a:r>
            <a:r>
              <a:rPr lang="en-MY" b="0" i="0" dirty="0">
                <a:solidFill>
                  <a:srgbClr val="374151"/>
                </a:solidFill>
                <a:effectLst/>
                <a:latin typeface="Söhne"/>
              </a:rPr>
              <a:t> Climate change projects present new markets and opportunities for businesses involved in renewable energy, energy efficiency, and sustainable technologies.</a:t>
            </a:r>
          </a:p>
          <a:p>
            <a:pPr marL="742950" lvl="1" indent="-285750" algn="l">
              <a:buFont typeface="Arial" panose="020B0604020202020204" pitchFamily="34" charset="0"/>
              <a:buChar char="•"/>
            </a:pPr>
            <a:r>
              <a:rPr lang="en-MY" b="0" i="1" dirty="0">
                <a:solidFill>
                  <a:srgbClr val="374151"/>
                </a:solidFill>
                <a:effectLst/>
                <a:latin typeface="Söhne"/>
              </a:rPr>
              <a:t>Incentives and Policies:</a:t>
            </a:r>
            <a:r>
              <a:rPr lang="en-MY" b="0" i="0" dirty="0">
                <a:solidFill>
                  <a:srgbClr val="374151"/>
                </a:solidFill>
                <a:effectLst/>
                <a:latin typeface="Söhne"/>
              </a:rPr>
              <a:t> Governments can create a conducive environment for private sector engagement by offering incentives, subsidies, and clear regulatory frameworks that support climate-friendly initiatives.</a:t>
            </a:r>
          </a:p>
          <a:p>
            <a:endParaRPr lang="en-US" dirty="0"/>
          </a:p>
        </p:txBody>
      </p:sp>
    </p:spTree>
    <p:extLst>
      <p:ext uri="{BB962C8B-B14F-4D97-AF65-F5344CB8AC3E}">
        <p14:creationId xmlns:p14="http://schemas.microsoft.com/office/powerpoint/2010/main" val="1833798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1D256-3A4C-C926-DE38-CF27D8F16B83}"/>
              </a:ext>
            </a:extLst>
          </p:cNvPr>
          <p:cNvSpPr>
            <a:spLocks noGrp="1"/>
          </p:cNvSpPr>
          <p:nvPr>
            <p:ph type="title"/>
          </p:nvPr>
        </p:nvSpPr>
        <p:spPr/>
        <p:txBody>
          <a:bodyPr/>
          <a:lstStyle/>
          <a:p>
            <a:r>
              <a:rPr lang="en-MY" b="1" i="0" dirty="0">
                <a:effectLst/>
                <a:latin typeface="Söhne"/>
              </a:rPr>
              <a:t>Emerging Trends and Future Considerations</a:t>
            </a:r>
            <a:endParaRPr lang="en-US" dirty="0"/>
          </a:p>
        </p:txBody>
      </p:sp>
      <p:sp>
        <p:nvSpPr>
          <p:cNvPr id="3" name="Content Placeholder 2">
            <a:extLst>
              <a:ext uri="{FF2B5EF4-FFF2-40B4-BE49-F238E27FC236}">
                <a16:creationId xmlns:a16="http://schemas.microsoft.com/office/drawing/2014/main" id="{FF2F4048-9D0A-D2BD-C402-F80739F40542}"/>
              </a:ext>
            </a:extLst>
          </p:cNvPr>
          <p:cNvSpPr>
            <a:spLocks noGrp="1"/>
          </p:cNvSpPr>
          <p:nvPr>
            <p:ph idx="1"/>
          </p:nvPr>
        </p:nvSpPr>
        <p:spPr/>
        <p:txBody>
          <a:bodyPr/>
          <a:lstStyle/>
          <a:p>
            <a:r>
              <a:rPr lang="en-MY" dirty="0">
                <a:solidFill>
                  <a:srgbClr val="374151"/>
                </a:solidFill>
                <a:latin typeface="Söhne"/>
              </a:rPr>
              <a:t>T</a:t>
            </a:r>
            <a:r>
              <a:rPr lang="en-MY" b="0" i="0" dirty="0">
                <a:solidFill>
                  <a:srgbClr val="374151"/>
                </a:solidFill>
                <a:effectLst/>
                <a:latin typeface="Söhne"/>
              </a:rPr>
              <a:t>he emerging trends in sustainable finance standards, innovative financing mechanisms, and enhanced collaboration reflect a growing recognition of the importance of aligning financial activities with climate and sustainability goals. </a:t>
            </a:r>
          </a:p>
          <a:p>
            <a:r>
              <a:rPr lang="en-MY" b="0" i="0" dirty="0">
                <a:solidFill>
                  <a:srgbClr val="374151"/>
                </a:solidFill>
                <a:effectLst/>
                <a:latin typeface="Söhne"/>
              </a:rPr>
              <a:t>These trends not only present challenges but also offer opportunities to drive positive environmental and social impact through strategic and responsible investments.</a:t>
            </a:r>
            <a:endParaRPr lang="en-US" dirty="0"/>
          </a:p>
        </p:txBody>
      </p:sp>
    </p:spTree>
    <p:extLst>
      <p:ext uri="{BB962C8B-B14F-4D97-AF65-F5344CB8AC3E}">
        <p14:creationId xmlns:p14="http://schemas.microsoft.com/office/powerpoint/2010/main" val="3945159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BD9E1-2AFB-3DD8-1EE0-02050056BB89}"/>
              </a:ext>
            </a:extLst>
          </p:cNvPr>
          <p:cNvSpPr>
            <a:spLocks noGrp="1"/>
          </p:cNvSpPr>
          <p:nvPr>
            <p:ph type="title"/>
          </p:nvPr>
        </p:nvSpPr>
        <p:spPr/>
        <p:txBody>
          <a:bodyPr/>
          <a:lstStyle/>
          <a:p>
            <a:r>
              <a:rPr lang="en-MY" b="1" i="0" dirty="0">
                <a:effectLst/>
                <a:latin typeface="Söhne"/>
              </a:rPr>
              <a:t>A. Sustainable Finance Standards</a:t>
            </a:r>
            <a:endParaRPr lang="en-US" dirty="0"/>
          </a:p>
        </p:txBody>
      </p:sp>
      <p:sp>
        <p:nvSpPr>
          <p:cNvPr id="3" name="Content Placeholder 2">
            <a:extLst>
              <a:ext uri="{FF2B5EF4-FFF2-40B4-BE49-F238E27FC236}">
                <a16:creationId xmlns:a16="http://schemas.microsoft.com/office/drawing/2014/main" id="{3F5010B4-F504-8546-AD45-4DB0327E19A4}"/>
              </a:ext>
            </a:extLst>
          </p:cNvPr>
          <p:cNvSpPr>
            <a:spLocks noGrp="1"/>
          </p:cNvSpPr>
          <p:nvPr>
            <p:ph idx="1"/>
          </p:nvPr>
        </p:nvSpPr>
        <p:spPr/>
        <p:txBody>
          <a:bodyPr/>
          <a:lstStyle/>
          <a:p>
            <a:pPr algn="l">
              <a:buFont typeface="Arial" panose="020B0604020202020204" pitchFamily="34" charset="0"/>
              <a:buChar char="•"/>
            </a:pPr>
            <a:r>
              <a:rPr lang="en-MY" b="1" i="0" dirty="0">
                <a:effectLst/>
                <a:latin typeface="Söhne"/>
              </a:rPr>
              <a:t>Implementation of ESG Criteria:</a:t>
            </a:r>
          </a:p>
          <a:p>
            <a:pPr algn="l">
              <a:buFont typeface="Arial" panose="020B0604020202020204" pitchFamily="34" charset="0"/>
              <a:buChar char="•"/>
            </a:pPr>
            <a:r>
              <a:rPr lang="en-MY" b="0" i="0" dirty="0">
                <a:solidFill>
                  <a:srgbClr val="374151"/>
                </a:solidFill>
                <a:effectLst/>
                <a:latin typeface="Söhne"/>
              </a:rPr>
              <a:t>Integrating Environmental, Social, and Governance (ESG) criteria in investment decisions involves considering the environmental impact, social aspects, and governance practices of companies and projects.</a:t>
            </a:r>
          </a:p>
          <a:p>
            <a:pPr algn="l">
              <a:buFont typeface="Arial" panose="020B0604020202020204" pitchFamily="34" charset="0"/>
              <a:buChar char="•"/>
            </a:pPr>
            <a:r>
              <a:rPr lang="en-MY" b="1" i="0" dirty="0">
                <a:solidFill>
                  <a:srgbClr val="374151"/>
                </a:solidFill>
                <a:effectLst/>
                <a:latin typeface="Söhne"/>
              </a:rPr>
              <a:t>Significance:</a:t>
            </a:r>
            <a:r>
              <a:rPr lang="en-MY" b="0" i="0" dirty="0">
                <a:solidFill>
                  <a:srgbClr val="374151"/>
                </a:solidFill>
                <a:effectLst/>
                <a:latin typeface="Söhne"/>
              </a:rPr>
              <a:t> By incorporating ESG criteria, investors can align their portfolios with sustainability goals. This trend promotes responsible investing, encouraging the allocation of funds to projects that prioritize environmental conservation, social responsibility, and sound governance practices within the energy sector.</a:t>
            </a:r>
          </a:p>
          <a:p>
            <a:endParaRPr lang="en-US" dirty="0"/>
          </a:p>
        </p:txBody>
      </p:sp>
    </p:spTree>
    <p:extLst>
      <p:ext uri="{BB962C8B-B14F-4D97-AF65-F5344CB8AC3E}">
        <p14:creationId xmlns:p14="http://schemas.microsoft.com/office/powerpoint/2010/main" val="68987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01302-6BBF-EF2E-088D-61FAD823765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E1041A01-AAD2-993C-4622-1E011F591F57}"/>
              </a:ext>
            </a:extLst>
          </p:cNvPr>
          <p:cNvSpPr>
            <a:spLocks noGrp="1"/>
          </p:cNvSpPr>
          <p:nvPr>
            <p:ph idx="1"/>
          </p:nvPr>
        </p:nvSpPr>
        <p:spPr/>
        <p:txBody>
          <a:bodyPr>
            <a:normAutofit/>
          </a:bodyPr>
          <a:lstStyle/>
          <a:p>
            <a:r>
              <a:rPr lang="en-MY" b="0" i="0" dirty="0">
                <a:solidFill>
                  <a:srgbClr val="374151"/>
                </a:solidFill>
                <a:effectLst/>
                <a:latin typeface="Söhne"/>
              </a:rPr>
              <a:t>Climate finance refers to the funding provided by governments, international institutions, and the private sector to support projects and initiatives aimed at mitigating and adapting to climate change. </a:t>
            </a:r>
          </a:p>
          <a:p>
            <a:r>
              <a:rPr lang="en-MY" b="0" i="0" dirty="0">
                <a:solidFill>
                  <a:srgbClr val="374151"/>
                </a:solidFill>
                <a:effectLst/>
                <a:latin typeface="Söhne"/>
              </a:rPr>
              <a:t>In the context of Malaysia, climate finance is crucial for advancing sustainable development, reducing greenhouse gas emissions, and enhancing resilience to climate impacts. </a:t>
            </a:r>
          </a:p>
          <a:p>
            <a:r>
              <a:rPr lang="en-MY" b="0" i="0" dirty="0">
                <a:solidFill>
                  <a:srgbClr val="374151"/>
                </a:solidFill>
                <a:effectLst/>
                <a:latin typeface="Söhne"/>
              </a:rPr>
              <a:t>The energy sector is a key focus for climate finance as it plays a significant role in both contributing to and mitigating climate change.</a:t>
            </a:r>
          </a:p>
          <a:p>
            <a:endParaRPr lang="en-US" dirty="0"/>
          </a:p>
        </p:txBody>
      </p:sp>
    </p:spTree>
    <p:extLst>
      <p:ext uri="{BB962C8B-B14F-4D97-AF65-F5344CB8AC3E}">
        <p14:creationId xmlns:p14="http://schemas.microsoft.com/office/powerpoint/2010/main" val="809513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09814-546C-0B88-6721-81FD7E251F90}"/>
              </a:ext>
            </a:extLst>
          </p:cNvPr>
          <p:cNvSpPr>
            <a:spLocks noGrp="1"/>
          </p:cNvSpPr>
          <p:nvPr>
            <p:ph type="title"/>
          </p:nvPr>
        </p:nvSpPr>
        <p:spPr/>
        <p:txBody>
          <a:bodyPr/>
          <a:lstStyle/>
          <a:p>
            <a:r>
              <a:rPr lang="en-MY" b="1" i="0" dirty="0">
                <a:effectLst/>
                <a:latin typeface="Söhne"/>
              </a:rPr>
              <a:t>B. Innovative Financing Mechanisms</a:t>
            </a:r>
            <a:endParaRPr lang="en-US" b="1" dirty="0"/>
          </a:p>
        </p:txBody>
      </p:sp>
      <p:sp>
        <p:nvSpPr>
          <p:cNvPr id="3" name="Content Placeholder 2">
            <a:extLst>
              <a:ext uri="{FF2B5EF4-FFF2-40B4-BE49-F238E27FC236}">
                <a16:creationId xmlns:a16="http://schemas.microsoft.com/office/drawing/2014/main" id="{4C562096-A4F2-A3FD-C6D9-9069F528C5D7}"/>
              </a:ext>
            </a:extLst>
          </p:cNvPr>
          <p:cNvSpPr>
            <a:spLocks noGrp="1"/>
          </p:cNvSpPr>
          <p:nvPr>
            <p:ph idx="1"/>
          </p:nvPr>
        </p:nvSpPr>
        <p:spPr/>
        <p:txBody>
          <a:bodyPr/>
          <a:lstStyle/>
          <a:p>
            <a:pPr algn="l">
              <a:buFont typeface="Arial" panose="020B0604020202020204" pitchFamily="34" charset="0"/>
              <a:buChar char="•"/>
            </a:pPr>
            <a:r>
              <a:rPr lang="en-MY" b="1" i="0" dirty="0">
                <a:effectLst/>
                <a:latin typeface="Söhne"/>
              </a:rPr>
              <a:t>Climate Bonds and Instruments:</a:t>
            </a:r>
          </a:p>
          <a:p>
            <a:pPr algn="l">
              <a:buFont typeface="Arial" panose="020B0604020202020204" pitchFamily="34" charset="0"/>
              <a:buChar char="•"/>
            </a:pPr>
            <a:r>
              <a:rPr lang="en-MY" b="0" i="0" dirty="0">
                <a:solidFill>
                  <a:srgbClr val="374151"/>
                </a:solidFill>
                <a:effectLst/>
                <a:latin typeface="Söhne"/>
              </a:rPr>
              <a:t>Climate bonds and innovative financial instruments are designed to attract investment specifically for climate-friendly projects.</a:t>
            </a:r>
          </a:p>
          <a:p>
            <a:pPr algn="l">
              <a:buFont typeface="Arial" panose="020B0604020202020204" pitchFamily="34" charset="0"/>
              <a:buChar char="•"/>
            </a:pPr>
            <a:r>
              <a:rPr lang="en-MY" b="1" i="0" dirty="0">
                <a:solidFill>
                  <a:srgbClr val="374151"/>
                </a:solidFill>
                <a:effectLst/>
                <a:latin typeface="Söhne"/>
              </a:rPr>
              <a:t>Significance:</a:t>
            </a:r>
            <a:r>
              <a:rPr lang="en-MY" b="0" i="0" dirty="0">
                <a:solidFill>
                  <a:srgbClr val="374151"/>
                </a:solidFill>
                <a:effectLst/>
                <a:latin typeface="Söhne"/>
              </a:rPr>
              <a:t> Introducing new financial tools fosters a direct link between investors and projects that contribute to climate change mitigation and adaptation. Climate bonds, for instance, provide a dedicated avenue for financing initiatives such as renewable energy projects, energy efficiency measures, and sustainable infrastructure.</a:t>
            </a:r>
          </a:p>
          <a:p>
            <a:endParaRPr lang="en-US" dirty="0"/>
          </a:p>
        </p:txBody>
      </p:sp>
    </p:spTree>
    <p:extLst>
      <p:ext uri="{BB962C8B-B14F-4D97-AF65-F5344CB8AC3E}">
        <p14:creationId xmlns:p14="http://schemas.microsoft.com/office/powerpoint/2010/main" val="293163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06F32-CAB4-C2F4-CDF2-67091FD0A78A}"/>
              </a:ext>
            </a:extLst>
          </p:cNvPr>
          <p:cNvSpPr>
            <a:spLocks noGrp="1"/>
          </p:cNvSpPr>
          <p:nvPr>
            <p:ph type="title"/>
          </p:nvPr>
        </p:nvSpPr>
        <p:spPr/>
        <p:txBody>
          <a:bodyPr/>
          <a:lstStyle/>
          <a:p>
            <a:r>
              <a:rPr lang="en-MY" b="1" i="0" dirty="0">
                <a:effectLst/>
                <a:latin typeface="Söhne"/>
              </a:rPr>
              <a:t>C. Enhanced Collaboration</a:t>
            </a:r>
            <a:br>
              <a:rPr lang="en-MY" b="1" i="0" dirty="0">
                <a:effectLst/>
                <a:latin typeface="Söhne"/>
              </a:rPr>
            </a:br>
            <a:endParaRPr lang="en-US" dirty="0"/>
          </a:p>
        </p:txBody>
      </p:sp>
      <p:sp>
        <p:nvSpPr>
          <p:cNvPr id="3" name="Content Placeholder 2">
            <a:extLst>
              <a:ext uri="{FF2B5EF4-FFF2-40B4-BE49-F238E27FC236}">
                <a16:creationId xmlns:a16="http://schemas.microsoft.com/office/drawing/2014/main" id="{D798DE8D-E118-0DB5-271E-4CBAF2E8313A}"/>
              </a:ext>
            </a:extLst>
          </p:cNvPr>
          <p:cNvSpPr>
            <a:spLocks noGrp="1"/>
          </p:cNvSpPr>
          <p:nvPr>
            <p:ph idx="1"/>
          </p:nvPr>
        </p:nvSpPr>
        <p:spPr/>
        <p:txBody>
          <a:bodyPr/>
          <a:lstStyle/>
          <a:p>
            <a:pPr algn="l">
              <a:buFont typeface="Arial" panose="020B0604020202020204" pitchFamily="34" charset="0"/>
              <a:buChar char="•"/>
            </a:pPr>
            <a:r>
              <a:rPr lang="en-MY" b="1" i="0" dirty="0">
                <a:effectLst/>
                <a:latin typeface="Söhne"/>
              </a:rPr>
              <a:t>International Cooperation:</a:t>
            </a:r>
          </a:p>
          <a:p>
            <a:pPr algn="l">
              <a:buFont typeface="Arial" panose="020B0604020202020204" pitchFamily="34" charset="0"/>
              <a:buChar char="•"/>
            </a:pPr>
            <a:r>
              <a:rPr lang="en-MY" b="0" i="0" dirty="0">
                <a:solidFill>
                  <a:srgbClr val="374151"/>
                </a:solidFill>
                <a:effectLst/>
                <a:latin typeface="Söhne"/>
              </a:rPr>
              <a:t>Strengthening collaboration involves closer partnerships between governments, private sector entities, and international organizations to enhance the impact of climate finance initiatives.</a:t>
            </a:r>
          </a:p>
          <a:p>
            <a:pPr algn="l">
              <a:buFont typeface="Arial" panose="020B0604020202020204" pitchFamily="34" charset="0"/>
              <a:buChar char="•"/>
            </a:pPr>
            <a:r>
              <a:rPr lang="en-MY" b="1" i="0" dirty="0">
                <a:solidFill>
                  <a:srgbClr val="374151"/>
                </a:solidFill>
                <a:effectLst/>
                <a:latin typeface="Söhne"/>
              </a:rPr>
              <a:t>Significance:</a:t>
            </a:r>
            <a:r>
              <a:rPr lang="en-MY" b="0" i="0" dirty="0">
                <a:solidFill>
                  <a:srgbClr val="374151"/>
                </a:solidFill>
                <a:effectLst/>
                <a:latin typeface="Söhne"/>
              </a:rPr>
              <a:t> Climate change is a global challenge, and effective solutions require concerted efforts. Enhanced collaboration facilitates the pooling of resources, knowledge-sharing, and coordinated actions. Governments, businesses, and international organizations can work together to address climate issues, leveraging diverse expertise and financial capacities.</a:t>
            </a:r>
          </a:p>
          <a:p>
            <a:endParaRPr lang="en-US" dirty="0"/>
          </a:p>
        </p:txBody>
      </p:sp>
    </p:spTree>
    <p:extLst>
      <p:ext uri="{BB962C8B-B14F-4D97-AF65-F5344CB8AC3E}">
        <p14:creationId xmlns:p14="http://schemas.microsoft.com/office/powerpoint/2010/main" val="388315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AB9D8-E7D2-D31C-EBD7-ADB0BDFC61A8}"/>
              </a:ext>
            </a:extLst>
          </p:cNvPr>
          <p:cNvSpPr>
            <a:spLocks noGrp="1"/>
          </p:cNvSpPr>
          <p:nvPr>
            <p:ph type="title"/>
          </p:nvPr>
        </p:nvSpPr>
        <p:spPr/>
        <p:txBody>
          <a:bodyPr/>
          <a:lstStyle/>
          <a:p>
            <a:r>
              <a:rPr lang="en-MY" b="1" i="0" dirty="0">
                <a:effectLst/>
                <a:latin typeface="Söhne"/>
              </a:rPr>
              <a:t>Case Studies</a:t>
            </a:r>
            <a:endParaRPr lang="en-US" dirty="0"/>
          </a:p>
        </p:txBody>
      </p:sp>
      <p:sp>
        <p:nvSpPr>
          <p:cNvPr id="3" name="Content Placeholder 2">
            <a:extLst>
              <a:ext uri="{FF2B5EF4-FFF2-40B4-BE49-F238E27FC236}">
                <a16:creationId xmlns:a16="http://schemas.microsoft.com/office/drawing/2014/main" id="{8407F567-36AC-BA60-D858-DD3975D525EE}"/>
              </a:ext>
            </a:extLst>
          </p:cNvPr>
          <p:cNvSpPr>
            <a:spLocks noGrp="1"/>
          </p:cNvSpPr>
          <p:nvPr>
            <p:ph idx="1"/>
          </p:nvPr>
        </p:nvSpPr>
        <p:spPr/>
        <p:txBody>
          <a:bodyPr>
            <a:normAutofit/>
          </a:bodyPr>
          <a:lstStyle/>
          <a:p>
            <a:pPr algn="l">
              <a:buFont typeface="+mj-lt"/>
              <a:buAutoNum type="arabicPeriod"/>
            </a:pPr>
            <a:r>
              <a:rPr lang="en-MY" b="1" i="0" dirty="0">
                <a:solidFill>
                  <a:srgbClr val="374151"/>
                </a:solidFill>
                <a:effectLst/>
                <a:latin typeface="Söhne"/>
              </a:rPr>
              <a:t>Renewable Energy Investments by Private Companies:</a:t>
            </a:r>
            <a:endParaRPr lang="en-MY" b="0" i="0" dirty="0">
              <a:solidFill>
                <a:srgbClr val="374151"/>
              </a:solidFill>
              <a:effectLst/>
              <a:latin typeface="Söhne"/>
            </a:endParaRPr>
          </a:p>
          <a:p>
            <a:pPr marL="742950" lvl="1" indent="-285750" algn="l">
              <a:buFont typeface="+mj-lt"/>
              <a:buAutoNum type="arabicPeriod"/>
            </a:pPr>
            <a:r>
              <a:rPr lang="en-MY" b="0" i="1" dirty="0">
                <a:solidFill>
                  <a:srgbClr val="374151"/>
                </a:solidFill>
                <a:effectLst/>
                <a:latin typeface="Söhne"/>
              </a:rPr>
              <a:t>Example:</a:t>
            </a:r>
            <a:r>
              <a:rPr lang="en-MY" b="0" i="0" dirty="0">
                <a:solidFill>
                  <a:srgbClr val="374151"/>
                </a:solidFill>
                <a:effectLst/>
                <a:latin typeface="Söhne"/>
              </a:rPr>
              <a:t> Private companies investing in large-scale solar and wind energy projects, contributing to the expansion of clean energy capacity.</a:t>
            </a:r>
          </a:p>
          <a:p>
            <a:pPr marL="742950" lvl="1" indent="-285750" algn="l">
              <a:buFont typeface="+mj-lt"/>
              <a:buAutoNum type="arabicPeriod"/>
            </a:pPr>
            <a:r>
              <a:rPr lang="en-MY" b="0" i="1" dirty="0">
                <a:solidFill>
                  <a:srgbClr val="374151"/>
                </a:solidFill>
                <a:effectLst/>
                <a:latin typeface="Söhne"/>
              </a:rPr>
              <a:t>Outcome:</a:t>
            </a:r>
            <a:r>
              <a:rPr lang="en-MY" b="0" i="0" dirty="0">
                <a:solidFill>
                  <a:srgbClr val="374151"/>
                </a:solidFill>
                <a:effectLst/>
                <a:latin typeface="Söhne"/>
              </a:rPr>
              <a:t> Increased renewable energy generation, reduced carbon emissions, and the establishment of sustainable energy sources in the energy mix.</a:t>
            </a:r>
          </a:p>
          <a:p>
            <a:pPr algn="l">
              <a:buFont typeface="+mj-lt"/>
              <a:buAutoNum type="arabicPeriod"/>
            </a:pPr>
            <a:r>
              <a:rPr lang="en-MY" b="1" i="0" dirty="0">
                <a:solidFill>
                  <a:srgbClr val="374151"/>
                </a:solidFill>
                <a:effectLst/>
                <a:latin typeface="Söhne"/>
              </a:rPr>
              <a:t>Public-Private Partnership in Smart Grid Development:</a:t>
            </a:r>
            <a:endParaRPr lang="en-MY" b="0" i="0" dirty="0">
              <a:solidFill>
                <a:srgbClr val="374151"/>
              </a:solidFill>
              <a:effectLst/>
              <a:latin typeface="Söhne"/>
            </a:endParaRPr>
          </a:p>
          <a:p>
            <a:pPr marL="742950" lvl="1" indent="-285750" algn="l">
              <a:buFont typeface="+mj-lt"/>
              <a:buAutoNum type="arabicPeriod"/>
            </a:pPr>
            <a:r>
              <a:rPr lang="en-MY" b="0" i="1" dirty="0">
                <a:solidFill>
                  <a:srgbClr val="374151"/>
                </a:solidFill>
                <a:effectLst/>
                <a:latin typeface="Söhne"/>
              </a:rPr>
              <a:t>Example:</a:t>
            </a:r>
            <a:r>
              <a:rPr lang="en-MY" b="0" i="0" dirty="0">
                <a:solidFill>
                  <a:srgbClr val="374151"/>
                </a:solidFill>
                <a:effectLst/>
                <a:latin typeface="Söhne"/>
              </a:rPr>
              <a:t> Collaboration between a government agency and private utility companies to develop and implement smart grid technologies.</a:t>
            </a:r>
          </a:p>
          <a:p>
            <a:pPr marL="742950" lvl="1" indent="-285750" algn="l">
              <a:buFont typeface="+mj-lt"/>
              <a:buAutoNum type="arabicPeriod"/>
            </a:pPr>
            <a:r>
              <a:rPr lang="en-MY" b="0" i="1" dirty="0">
                <a:solidFill>
                  <a:srgbClr val="374151"/>
                </a:solidFill>
                <a:effectLst/>
                <a:latin typeface="Söhne"/>
              </a:rPr>
              <a:t>Outcome:</a:t>
            </a:r>
            <a:r>
              <a:rPr lang="en-MY" b="0" i="0" dirty="0">
                <a:solidFill>
                  <a:srgbClr val="374151"/>
                </a:solidFill>
                <a:effectLst/>
                <a:latin typeface="Söhne"/>
              </a:rPr>
              <a:t> Enhanced efficiency in energy distribution, reduced transmission losses, and improved integration of renewable energy sources into the grid.</a:t>
            </a:r>
          </a:p>
          <a:p>
            <a:pPr marL="0" indent="0">
              <a:buNone/>
            </a:pPr>
            <a:endParaRPr lang="en-US" dirty="0"/>
          </a:p>
        </p:txBody>
      </p:sp>
    </p:spTree>
    <p:extLst>
      <p:ext uri="{BB962C8B-B14F-4D97-AF65-F5344CB8AC3E}">
        <p14:creationId xmlns:p14="http://schemas.microsoft.com/office/powerpoint/2010/main" val="4052230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F1A88-7D32-49ED-5583-EE8F0D05300E}"/>
              </a:ext>
            </a:extLst>
          </p:cNvPr>
          <p:cNvSpPr>
            <a:spLocks noGrp="1"/>
          </p:cNvSpPr>
          <p:nvPr>
            <p:ph idx="1"/>
          </p:nvPr>
        </p:nvSpPr>
        <p:spPr>
          <a:xfrm>
            <a:off x="838200" y="1163782"/>
            <a:ext cx="10515600" cy="5013181"/>
          </a:xfrm>
        </p:spPr>
        <p:txBody>
          <a:bodyPr>
            <a:normAutofit/>
          </a:bodyPr>
          <a:lstStyle/>
          <a:p>
            <a:pPr marL="514350" indent="-514350" algn="l">
              <a:buFont typeface="+mj-lt"/>
              <a:buAutoNum type="arabicPeriod" startAt="3"/>
            </a:pPr>
            <a:r>
              <a:rPr lang="en-MY" b="1" i="0" dirty="0">
                <a:solidFill>
                  <a:srgbClr val="374151"/>
                </a:solidFill>
                <a:effectLst/>
                <a:latin typeface="Söhne"/>
              </a:rPr>
              <a:t>ESG Integration by Investment Firms:</a:t>
            </a:r>
            <a:endParaRPr lang="en-MY" b="0" i="0" dirty="0">
              <a:solidFill>
                <a:srgbClr val="374151"/>
              </a:solidFill>
              <a:effectLst/>
              <a:latin typeface="Söhne"/>
            </a:endParaRPr>
          </a:p>
          <a:p>
            <a:pPr lvl="1"/>
            <a:r>
              <a:rPr lang="en-MY" b="0" i="1" dirty="0">
                <a:solidFill>
                  <a:srgbClr val="374151"/>
                </a:solidFill>
                <a:effectLst/>
                <a:latin typeface="Söhne"/>
              </a:rPr>
              <a:t>Example:</a:t>
            </a:r>
            <a:r>
              <a:rPr lang="en-MY" b="0" i="0" dirty="0">
                <a:solidFill>
                  <a:srgbClr val="374151"/>
                </a:solidFill>
                <a:effectLst/>
                <a:latin typeface="Söhne"/>
              </a:rPr>
              <a:t> Investment firms adopting ESG integration principles in their decision-making processes, considering the environmental impact, social aspects, and governance practices of companies in their portfolios.</a:t>
            </a:r>
          </a:p>
          <a:p>
            <a:pPr lvl="1"/>
            <a:r>
              <a:rPr lang="en-MY" b="0" i="1" dirty="0">
                <a:solidFill>
                  <a:srgbClr val="374151"/>
                </a:solidFill>
                <a:effectLst/>
                <a:latin typeface="Söhne"/>
              </a:rPr>
              <a:t>Outcome:</a:t>
            </a:r>
            <a:r>
              <a:rPr lang="en-MY" b="0" i="0" dirty="0">
                <a:solidFill>
                  <a:srgbClr val="374151"/>
                </a:solidFill>
                <a:effectLst/>
                <a:latin typeface="Söhne"/>
              </a:rPr>
              <a:t> Increased focus on sustainable investments, driving capital towards businesses that demonstrate responsible and climate-friendly practices.</a:t>
            </a:r>
          </a:p>
          <a:p>
            <a:pPr lvl="1"/>
            <a:endParaRPr lang="en-MY" b="0" i="0" dirty="0">
              <a:solidFill>
                <a:srgbClr val="374151"/>
              </a:solidFill>
              <a:effectLst/>
              <a:latin typeface="Söhne"/>
            </a:endParaRPr>
          </a:p>
          <a:p>
            <a:pPr algn="l">
              <a:buFont typeface="+mj-lt"/>
              <a:buAutoNum type="arabicPeriod" startAt="3"/>
            </a:pPr>
            <a:r>
              <a:rPr lang="en-MY" b="1" i="0" dirty="0">
                <a:solidFill>
                  <a:srgbClr val="374151"/>
                </a:solidFill>
                <a:effectLst/>
                <a:latin typeface="Söhne"/>
              </a:rPr>
              <a:t>Issuance of Climate Bonds for Renewable Energy Projects:</a:t>
            </a:r>
            <a:endParaRPr lang="en-MY" b="0" i="0" dirty="0">
              <a:solidFill>
                <a:srgbClr val="374151"/>
              </a:solidFill>
              <a:effectLst/>
              <a:latin typeface="Söhne"/>
            </a:endParaRPr>
          </a:p>
          <a:p>
            <a:pPr lvl="1"/>
            <a:r>
              <a:rPr lang="en-MY" b="0" i="1" dirty="0">
                <a:solidFill>
                  <a:srgbClr val="374151"/>
                </a:solidFill>
                <a:effectLst/>
                <a:latin typeface="Söhne"/>
              </a:rPr>
              <a:t>Example:</a:t>
            </a:r>
            <a:r>
              <a:rPr lang="en-MY" b="0" i="0" dirty="0">
                <a:solidFill>
                  <a:srgbClr val="374151"/>
                </a:solidFill>
                <a:effectLst/>
                <a:latin typeface="Söhne"/>
              </a:rPr>
              <a:t> Governments and private entities issuing climate bonds specifically earmarked for financing large-scale renewable energy projects.</a:t>
            </a:r>
          </a:p>
          <a:p>
            <a:pPr lvl="1"/>
            <a:r>
              <a:rPr lang="en-MY" b="0" i="1" dirty="0">
                <a:solidFill>
                  <a:srgbClr val="374151"/>
                </a:solidFill>
                <a:effectLst/>
                <a:latin typeface="Söhne"/>
              </a:rPr>
              <a:t>Outcome:</a:t>
            </a:r>
            <a:r>
              <a:rPr lang="en-MY" b="0" i="0" dirty="0">
                <a:solidFill>
                  <a:srgbClr val="374151"/>
                </a:solidFill>
                <a:effectLst/>
                <a:latin typeface="Söhne"/>
              </a:rPr>
              <a:t> Attracts investment from environmentally conscious investors, providing a dedicated source of funding for expanding renewable energy capacity and reducing reliance on fossil fuels.</a:t>
            </a:r>
          </a:p>
          <a:p>
            <a:endParaRPr lang="en-US" dirty="0"/>
          </a:p>
        </p:txBody>
      </p:sp>
    </p:spTree>
    <p:extLst>
      <p:ext uri="{BB962C8B-B14F-4D97-AF65-F5344CB8AC3E}">
        <p14:creationId xmlns:p14="http://schemas.microsoft.com/office/powerpoint/2010/main" val="3266673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971D75-B916-A572-C1D1-25057455F2FB}"/>
              </a:ext>
            </a:extLst>
          </p:cNvPr>
          <p:cNvSpPr>
            <a:spLocks noGrp="1"/>
          </p:cNvSpPr>
          <p:nvPr>
            <p:ph idx="1"/>
          </p:nvPr>
        </p:nvSpPr>
        <p:spPr>
          <a:xfrm>
            <a:off x="838199" y="340518"/>
            <a:ext cx="10903527" cy="6176963"/>
          </a:xfrm>
        </p:spPr>
        <p:txBody>
          <a:bodyPr>
            <a:normAutofit/>
          </a:bodyPr>
          <a:lstStyle/>
          <a:p>
            <a:pPr marL="0" indent="0">
              <a:lnSpc>
                <a:spcPct val="110000"/>
              </a:lnSpc>
              <a:spcBef>
                <a:spcPts val="0"/>
              </a:spcBef>
              <a:buNone/>
            </a:pPr>
            <a:r>
              <a:rPr lang="en-MY" sz="2400" b="1" kern="100" dirty="0">
                <a:latin typeface="Calibri" panose="020F0502020204030204" pitchFamily="34" charset="0"/>
                <a:cs typeface="Times New Roman" panose="02020603050405020304" pitchFamily="18" charset="0"/>
              </a:rPr>
              <a:t>5. Green </a:t>
            </a:r>
            <a:r>
              <a:rPr lang="en-MY" sz="2400" b="1" kern="100" dirty="0">
                <a:effectLst/>
                <a:latin typeface="Calibri" panose="020F0502020204030204" pitchFamily="34" charset="0"/>
                <a:ea typeface="Calibri" panose="020F0502020204030204" pitchFamily="34" charset="0"/>
                <a:cs typeface="Times New Roman" panose="02020603050405020304" pitchFamily="18" charset="0"/>
              </a:rPr>
              <a:t>Technology Financing Scheme (GTFS) in Malaysia</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Promoting the adoption of green technology among businesses.</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Features:  Low-interest loans for green projects/ Support for renewable energy and energy efficiency initiatives.</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Outcome: Increased investment in green projects, growth of the green technology sector.</a:t>
            </a:r>
          </a:p>
          <a:p>
            <a:pPr marL="0" indent="0">
              <a:lnSpc>
                <a:spcPct val="110000"/>
              </a:lnSpc>
              <a:spcBef>
                <a:spcPts val="0"/>
              </a:spcBef>
              <a:buNone/>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10000"/>
              </a:lnSpc>
              <a:spcBef>
                <a:spcPts val="0"/>
              </a:spcBef>
              <a:buNone/>
            </a:pPr>
            <a:r>
              <a:rPr lang="en-MY" sz="2400" b="1" kern="100" dirty="0">
                <a:latin typeface="Calibri" panose="020F0502020204030204" pitchFamily="34" charset="0"/>
                <a:ea typeface="Calibri" panose="020F0502020204030204" pitchFamily="34" charset="0"/>
                <a:cs typeface="Times New Roman" panose="02020603050405020304" pitchFamily="18" charset="0"/>
              </a:rPr>
              <a:t>5. </a:t>
            </a:r>
            <a:r>
              <a:rPr lang="en-MY" sz="2400" b="1" kern="100" dirty="0">
                <a:effectLst/>
                <a:latin typeface="Calibri" panose="020F0502020204030204" pitchFamily="34" charset="0"/>
                <a:ea typeface="Calibri" panose="020F0502020204030204" pitchFamily="34" charset="0"/>
                <a:cs typeface="Times New Roman" panose="02020603050405020304" pitchFamily="18" charset="0"/>
              </a:rPr>
              <a:t>Malaysian Green Sukuk</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Nature of Sukuk: Islamic bonds compliant with Shariah principles.</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Use in Energy Sector: Funding renewable energy projects/ Attracting Islamic investors to sustainable energy.</a:t>
            </a:r>
          </a:p>
          <a:p>
            <a:pPr marL="0" indent="0">
              <a:lnSpc>
                <a:spcPct val="110000"/>
              </a:lnSpc>
              <a:spcBef>
                <a:spcPts val="0"/>
              </a:spcBef>
              <a:buNone/>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10000"/>
              </a:lnSpc>
              <a:spcBef>
                <a:spcPts val="0"/>
              </a:spcBef>
              <a:buNone/>
            </a:pPr>
            <a:r>
              <a:rPr lang="en-MY" sz="2400" b="1" kern="100" dirty="0">
                <a:latin typeface="Calibri" panose="020F0502020204030204" pitchFamily="34" charset="0"/>
                <a:ea typeface="Calibri" panose="020F0502020204030204" pitchFamily="34" charset="0"/>
                <a:cs typeface="Times New Roman" panose="02020603050405020304" pitchFamily="18" charset="0"/>
              </a:rPr>
              <a:t>7. </a:t>
            </a:r>
            <a:r>
              <a:rPr lang="en-MY" sz="2400" b="1" kern="100" dirty="0">
                <a:effectLst/>
                <a:latin typeface="Calibri" panose="020F0502020204030204" pitchFamily="34" charset="0"/>
                <a:ea typeface="Calibri" panose="020F0502020204030204" pitchFamily="34" charset="0"/>
                <a:cs typeface="Times New Roman" panose="02020603050405020304" pitchFamily="18" charset="0"/>
              </a:rPr>
              <a:t>Partnership for Clean Energy (PACE) – UAE-US</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Objective: Facilitating private sector investments in clean energy projects.</a:t>
            </a:r>
          </a:p>
          <a:p>
            <a:pPr>
              <a:lnSpc>
                <a:spcPct val="110000"/>
              </a:lnSpc>
              <a:spcBef>
                <a:spcPts val="0"/>
              </a:spcBef>
            </a:pPr>
            <a:r>
              <a:rPr lang="en-MY" sz="2400" kern="100" dirty="0">
                <a:effectLst/>
                <a:latin typeface="Calibri" panose="020F0502020204030204" pitchFamily="34" charset="0"/>
                <a:ea typeface="Calibri" panose="020F0502020204030204" pitchFamily="34" charset="0"/>
                <a:cs typeface="Times New Roman" panose="02020603050405020304" pitchFamily="18" charset="0"/>
              </a:rPr>
              <a:t>Features: Investment in renewable energy and energy efficiency</a:t>
            </a:r>
            <a:endParaRPr lang="en-US" sz="2400" dirty="0"/>
          </a:p>
        </p:txBody>
      </p:sp>
    </p:spTree>
    <p:extLst>
      <p:ext uri="{BB962C8B-B14F-4D97-AF65-F5344CB8AC3E}">
        <p14:creationId xmlns:p14="http://schemas.microsoft.com/office/powerpoint/2010/main" val="271709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6C0AA2-5A43-1F9B-0FD5-298282250D23}"/>
              </a:ext>
            </a:extLst>
          </p:cNvPr>
          <p:cNvSpPr>
            <a:spLocks noGrp="1"/>
          </p:cNvSpPr>
          <p:nvPr>
            <p:ph idx="1"/>
          </p:nvPr>
        </p:nvSpPr>
        <p:spPr>
          <a:xfrm>
            <a:off x="838200" y="1253331"/>
            <a:ext cx="10515600" cy="4351338"/>
          </a:xfrm>
        </p:spPr>
        <p:txBody>
          <a:bodyPr>
            <a:normAutofit lnSpcReduction="10000"/>
          </a:bodyPr>
          <a:lstStyle/>
          <a:p>
            <a:r>
              <a:rPr lang="en-MY" b="0" i="0" dirty="0">
                <a:solidFill>
                  <a:srgbClr val="374151"/>
                </a:solidFill>
                <a:effectLst/>
                <a:latin typeface="Söhne"/>
              </a:rPr>
              <a:t>Climate finance in Malaysia's energy sectors plays a crucial role in supporting the country's efforts to transition to a low-carbon, climate-resilient future. </a:t>
            </a:r>
          </a:p>
          <a:p>
            <a:r>
              <a:rPr lang="en-MY" b="0" i="0" dirty="0">
                <a:solidFill>
                  <a:srgbClr val="374151"/>
                </a:solidFill>
                <a:effectLst/>
                <a:latin typeface="Söhne"/>
              </a:rPr>
              <a:t>The allocation of funds to renewable energy, energy efficiency, and climate-resilient infrastructure projects contributes to Malaysia's commitment to addressing climate change and achieving sustainable development goals. </a:t>
            </a:r>
          </a:p>
          <a:p>
            <a:r>
              <a:rPr lang="en-MY" b="0" i="0" dirty="0">
                <a:solidFill>
                  <a:srgbClr val="374151"/>
                </a:solidFill>
                <a:effectLst/>
                <a:latin typeface="Söhne"/>
              </a:rPr>
              <a:t>Climate finance in Malaysia faces challenges such as the need for increased private sector involvement, policy alignment, and effective project implementation. However, it also presents opportunities for fostering innovation, economic growth, and sustainable development.</a:t>
            </a:r>
          </a:p>
          <a:p>
            <a:endParaRPr lang="en-US" dirty="0"/>
          </a:p>
        </p:txBody>
      </p:sp>
    </p:spTree>
    <p:extLst>
      <p:ext uri="{BB962C8B-B14F-4D97-AF65-F5344CB8AC3E}">
        <p14:creationId xmlns:p14="http://schemas.microsoft.com/office/powerpoint/2010/main" val="3159443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A9640-566A-6FAE-1E3C-7FA24B2E21A4}"/>
              </a:ext>
            </a:extLst>
          </p:cNvPr>
          <p:cNvSpPr>
            <a:spLocks noGrp="1"/>
          </p:cNvSpPr>
          <p:nvPr>
            <p:ph type="title"/>
          </p:nvPr>
        </p:nvSpPr>
        <p:spPr/>
        <p:txBody>
          <a:bodyPr/>
          <a:lstStyle/>
          <a:p>
            <a:r>
              <a:rPr lang="en-MY" dirty="0">
                <a:solidFill>
                  <a:srgbClr val="374151"/>
                </a:solidFill>
                <a:latin typeface="Söhne"/>
              </a:rPr>
              <a:t>O</a:t>
            </a:r>
            <a:r>
              <a:rPr lang="en-MY" b="0" i="0" dirty="0">
                <a:solidFill>
                  <a:srgbClr val="374151"/>
                </a:solidFill>
                <a:effectLst/>
                <a:latin typeface="Söhne"/>
              </a:rPr>
              <a:t>verview of climate finance and investment in Malaysia's energy sectors</a:t>
            </a:r>
            <a:endParaRPr lang="en-US" dirty="0"/>
          </a:p>
        </p:txBody>
      </p:sp>
      <p:sp>
        <p:nvSpPr>
          <p:cNvPr id="3" name="Content Placeholder 2">
            <a:extLst>
              <a:ext uri="{FF2B5EF4-FFF2-40B4-BE49-F238E27FC236}">
                <a16:creationId xmlns:a16="http://schemas.microsoft.com/office/drawing/2014/main" id="{91E1E8E5-7B40-BACD-0146-F4AF6F9924AC}"/>
              </a:ext>
            </a:extLst>
          </p:cNvPr>
          <p:cNvSpPr>
            <a:spLocks noGrp="1"/>
          </p:cNvSpPr>
          <p:nvPr>
            <p:ph idx="1"/>
          </p:nvPr>
        </p:nvSpPr>
        <p:spPr/>
        <p:txBody>
          <a:bodyPr/>
          <a:lstStyle/>
          <a:p>
            <a:pPr algn="l"/>
            <a:r>
              <a:rPr lang="en-MY" b="1" i="0" dirty="0">
                <a:solidFill>
                  <a:srgbClr val="374151"/>
                </a:solidFill>
                <a:effectLst/>
                <a:latin typeface="Söhne"/>
              </a:rPr>
              <a:t>1. Renewable Energy Projects:</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Climate finance supports the development and expansion of renewable energy projects, including solar, wind, hydro, and biomass.</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Funds are directed towards increasing the share of clean and sustainable energy sources in the overall energy mix, reducing reliance on fossil fuels.</a:t>
            </a:r>
          </a:p>
          <a:p>
            <a:pPr marL="0" indent="0">
              <a:buNone/>
            </a:pPr>
            <a:endParaRPr lang="en-US" dirty="0"/>
          </a:p>
        </p:txBody>
      </p:sp>
    </p:spTree>
    <p:extLst>
      <p:ext uri="{BB962C8B-B14F-4D97-AF65-F5344CB8AC3E}">
        <p14:creationId xmlns:p14="http://schemas.microsoft.com/office/powerpoint/2010/main" val="3715041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03A952-9890-1858-44D6-46702D1637B2}"/>
              </a:ext>
            </a:extLst>
          </p:cNvPr>
          <p:cNvSpPr>
            <a:spLocks noGrp="1"/>
          </p:cNvSpPr>
          <p:nvPr>
            <p:ph idx="1"/>
          </p:nvPr>
        </p:nvSpPr>
        <p:spPr>
          <a:xfrm>
            <a:off x="838200" y="415636"/>
            <a:ext cx="10515600" cy="5761327"/>
          </a:xfrm>
        </p:spPr>
        <p:txBody>
          <a:bodyPr>
            <a:normAutofit fontScale="92500"/>
          </a:bodyPr>
          <a:lstStyle/>
          <a:p>
            <a:pPr algn="l"/>
            <a:r>
              <a:rPr lang="en-MY" b="1" i="0" dirty="0">
                <a:solidFill>
                  <a:srgbClr val="374151"/>
                </a:solidFill>
                <a:effectLst/>
                <a:latin typeface="Söhne"/>
              </a:rPr>
              <a:t>. Energy Efficiency Initiatives:</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Climate finance is </a:t>
            </a:r>
            <a:r>
              <a:rPr lang="en-MY" b="0" i="0" dirty="0" err="1">
                <a:solidFill>
                  <a:srgbClr val="374151"/>
                </a:solidFill>
                <a:effectLst/>
                <a:latin typeface="Söhne"/>
              </a:rPr>
              <a:t>channeled</a:t>
            </a:r>
            <a:r>
              <a:rPr lang="en-MY" b="0" i="0" dirty="0">
                <a:solidFill>
                  <a:srgbClr val="374151"/>
                </a:solidFill>
                <a:effectLst/>
                <a:latin typeface="Söhne"/>
              </a:rPr>
              <a:t> into energy efficiency projects and initiatives that promote the adoption of efficient technologies and practices in industries, buildings, and transportation.</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Aims to reduce energy consumption, lower greenhouse gas emissions, and improve overall energy efficiency across various sectors.</a:t>
            </a:r>
          </a:p>
          <a:p>
            <a:pPr algn="l">
              <a:buFont typeface="Arial" panose="020B0604020202020204" pitchFamily="34" charset="0"/>
              <a:buChar char="•"/>
            </a:pPr>
            <a:endParaRPr lang="en-MY" dirty="0">
              <a:solidFill>
                <a:srgbClr val="374151"/>
              </a:solidFill>
              <a:latin typeface="Söhne"/>
            </a:endParaRPr>
          </a:p>
          <a:p>
            <a:pPr algn="l"/>
            <a:r>
              <a:rPr lang="en-MY" b="1" i="0" dirty="0">
                <a:solidFill>
                  <a:srgbClr val="374151"/>
                </a:solidFill>
                <a:effectLst/>
                <a:latin typeface="Söhne"/>
              </a:rPr>
              <a:t>3. Sustainable Transportation:</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Funding is directed towards projects that promote sustainable transportation, including the development of public transportation systems and the adoption of electric vehicles.</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Supports efforts to reduce emissions from the transportation sector and enhance the sustainability of urban mobility.</a:t>
            </a:r>
          </a:p>
          <a:p>
            <a:pPr algn="l">
              <a:buFont typeface="Arial" panose="020B0604020202020204" pitchFamily="34" charset="0"/>
              <a:buChar char="•"/>
            </a:pPr>
            <a:endParaRPr lang="en-MY" b="0" i="0" dirty="0">
              <a:solidFill>
                <a:srgbClr val="374151"/>
              </a:solidFill>
              <a:effectLst/>
              <a:latin typeface="Söhne"/>
            </a:endParaRPr>
          </a:p>
          <a:p>
            <a:endParaRPr lang="en-US" dirty="0"/>
          </a:p>
        </p:txBody>
      </p:sp>
    </p:spTree>
    <p:extLst>
      <p:ext uri="{BB962C8B-B14F-4D97-AF65-F5344CB8AC3E}">
        <p14:creationId xmlns:p14="http://schemas.microsoft.com/office/powerpoint/2010/main" val="243096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FA3FC6-4C0F-117A-56E1-4492A0CA95FE}"/>
              </a:ext>
            </a:extLst>
          </p:cNvPr>
          <p:cNvSpPr>
            <a:spLocks noGrp="1"/>
          </p:cNvSpPr>
          <p:nvPr>
            <p:ph idx="1"/>
          </p:nvPr>
        </p:nvSpPr>
        <p:spPr>
          <a:xfrm>
            <a:off x="838200" y="720436"/>
            <a:ext cx="10515600" cy="5456527"/>
          </a:xfrm>
        </p:spPr>
        <p:txBody>
          <a:bodyPr>
            <a:normAutofit fontScale="92500" lnSpcReduction="10000"/>
          </a:bodyPr>
          <a:lstStyle/>
          <a:p>
            <a:pPr algn="l"/>
            <a:r>
              <a:rPr lang="en-MY" b="1" i="0" dirty="0">
                <a:solidFill>
                  <a:srgbClr val="374151"/>
                </a:solidFill>
                <a:effectLst/>
                <a:latin typeface="Söhne"/>
              </a:rPr>
              <a:t>4. Green Infrastructure and Technology:</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Climate finance is used to support the development of green infrastructure, such as smart grids and energy storage systems, and the adoption of innovative technologies in the energy sector.</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Advances the deployment of modern and environmentally friendly technologies to improve the efficiency and resilience of the energy infrastructure.</a:t>
            </a:r>
          </a:p>
          <a:p>
            <a:pPr algn="l">
              <a:buFont typeface="Arial" panose="020B0604020202020204" pitchFamily="34" charset="0"/>
              <a:buChar char="•"/>
            </a:pPr>
            <a:endParaRPr lang="en-MY" b="0" i="0" dirty="0">
              <a:solidFill>
                <a:srgbClr val="374151"/>
              </a:solidFill>
              <a:effectLst/>
              <a:latin typeface="Söhne"/>
            </a:endParaRPr>
          </a:p>
          <a:p>
            <a:pPr algn="l"/>
            <a:r>
              <a:rPr lang="en-MY" b="1" i="0" dirty="0">
                <a:solidFill>
                  <a:srgbClr val="374151"/>
                </a:solidFill>
                <a:effectLst/>
                <a:latin typeface="Söhne"/>
              </a:rPr>
              <a:t>5. Climate-Resilient Energy Systems:</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Funding is directed towards projects that enhance the resilience of energy systems to climate change impacts, such as extreme weather events and changes in precipitation patterns.</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Aims to ensure the reliability and sustainability of energy supply in the face of climate-related challenges.</a:t>
            </a:r>
          </a:p>
          <a:p>
            <a:endParaRPr lang="en-US" dirty="0"/>
          </a:p>
        </p:txBody>
      </p:sp>
    </p:spTree>
    <p:extLst>
      <p:ext uri="{BB962C8B-B14F-4D97-AF65-F5344CB8AC3E}">
        <p14:creationId xmlns:p14="http://schemas.microsoft.com/office/powerpoint/2010/main" val="4192335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61A0D0-C889-8509-2AA6-28F451970984}"/>
              </a:ext>
            </a:extLst>
          </p:cNvPr>
          <p:cNvSpPr>
            <a:spLocks noGrp="1"/>
          </p:cNvSpPr>
          <p:nvPr>
            <p:ph idx="1"/>
          </p:nvPr>
        </p:nvSpPr>
        <p:spPr>
          <a:xfrm>
            <a:off x="838200" y="665018"/>
            <a:ext cx="10515600" cy="5511945"/>
          </a:xfrm>
        </p:spPr>
        <p:txBody>
          <a:bodyPr>
            <a:normAutofit lnSpcReduction="10000"/>
          </a:bodyPr>
          <a:lstStyle/>
          <a:p>
            <a:pPr algn="l"/>
            <a:r>
              <a:rPr lang="en-MY" b="1" i="0" dirty="0">
                <a:solidFill>
                  <a:srgbClr val="374151"/>
                </a:solidFill>
                <a:effectLst/>
                <a:latin typeface="Söhne"/>
              </a:rPr>
              <a:t>6. Regulatory and Policy Support:</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Climate finance supports the development and implementation of supportive policies and regulations for the transition to a low-carbon and climate-resilient energy sector.</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Facilitates an enabling environment for sustainable and climate-friendly energy investments.</a:t>
            </a:r>
          </a:p>
          <a:p>
            <a:pPr algn="l">
              <a:buFont typeface="Arial" panose="020B0604020202020204" pitchFamily="34" charset="0"/>
              <a:buChar char="•"/>
            </a:pPr>
            <a:endParaRPr lang="en-MY" b="0" i="0" dirty="0">
              <a:solidFill>
                <a:srgbClr val="374151"/>
              </a:solidFill>
              <a:effectLst/>
              <a:latin typeface="Söhne"/>
            </a:endParaRPr>
          </a:p>
          <a:p>
            <a:pPr algn="l"/>
            <a:r>
              <a:rPr lang="en-MY" b="1" i="0" dirty="0">
                <a:solidFill>
                  <a:srgbClr val="374151"/>
                </a:solidFill>
                <a:effectLst/>
                <a:latin typeface="Söhne"/>
              </a:rPr>
              <a:t>7. Capacity Building and Knowledge Transfer:</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Climate finance contributes to capacity building and knowledge transfer initiatives to enhance local expertise in managing and implementing climate-friendly energy projects.</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Builds local capacity to plan, implement, and sustain climate-resilient and low-carbon energy solutions.</a:t>
            </a:r>
          </a:p>
          <a:p>
            <a:endParaRPr lang="en-US" dirty="0"/>
          </a:p>
        </p:txBody>
      </p:sp>
    </p:spTree>
    <p:extLst>
      <p:ext uri="{BB962C8B-B14F-4D97-AF65-F5344CB8AC3E}">
        <p14:creationId xmlns:p14="http://schemas.microsoft.com/office/powerpoint/2010/main" val="427268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33E1E-5E11-68CF-1DC5-82FABB2787BF}"/>
              </a:ext>
            </a:extLst>
          </p:cNvPr>
          <p:cNvSpPr>
            <a:spLocks noGrp="1"/>
          </p:cNvSpPr>
          <p:nvPr>
            <p:ph idx="1"/>
          </p:nvPr>
        </p:nvSpPr>
        <p:spPr>
          <a:xfrm>
            <a:off x="838200" y="803564"/>
            <a:ext cx="10515600" cy="5373399"/>
          </a:xfrm>
        </p:spPr>
        <p:txBody>
          <a:bodyPr>
            <a:normAutofit/>
          </a:bodyPr>
          <a:lstStyle/>
          <a:p>
            <a:pPr algn="l"/>
            <a:r>
              <a:rPr lang="en-MY" b="1" i="0" dirty="0">
                <a:solidFill>
                  <a:srgbClr val="374151"/>
                </a:solidFill>
                <a:effectLst/>
                <a:latin typeface="Söhne"/>
              </a:rPr>
              <a:t>8. International Collaboration and Funding:</a:t>
            </a:r>
            <a:endParaRPr lang="en-MY" b="0" i="0" dirty="0">
              <a:solidFill>
                <a:srgbClr val="374151"/>
              </a:solidFill>
              <a:effectLst/>
              <a:latin typeface="Söhne"/>
            </a:endParaRPr>
          </a:p>
          <a:p>
            <a:pPr algn="l">
              <a:buFont typeface="Arial" panose="020B0604020202020204" pitchFamily="34" charset="0"/>
              <a:buChar char="•"/>
            </a:pPr>
            <a:r>
              <a:rPr lang="en-MY" b="0" i="1" dirty="0">
                <a:solidFill>
                  <a:srgbClr val="374151"/>
                </a:solidFill>
                <a:effectLst/>
                <a:latin typeface="Söhne"/>
              </a:rPr>
              <a:t>Investment Focus:</a:t>
            </a:r>
            <a:r>
              <a:rPr lang="en-MY" b="0" i="0" dirty="0">
                <a:solidFill>
                  <a:srgbClr val="374151"/>
                </a:solidFill>
                <a:effectLst/>
                <a:latin typeface="Söhne"/>
              </a:rPr>
              <a:t> Malaysia may receive climate finance through international collaborations, partnerships, and funds dedicated to supporting climate action in developing countries.</a:t>
            </a:r>
          </a:p>
          <a:p>
            <a:pPr algn="l">
              <a:buFont typeface="Arial" panose="020B0604020202020204" pitchFamily="34" charset="0"/>
              <a:buChar char="•"/>
            </a:pPr>
            <a:r>
              <a:rPr lang="en-MY" b="0" i="1" dirty="0">
                <a:solidFill>
                  <a:srgbClr val="374151"/>
                </a:solidFill>
                <a:effectLst/>
                <a:latin typeface="Söhne"/>
              </a:rPr>
              <a:t>Purpose:</a:t>
            </a:r>
            <a:r>
              <a:rPr lang="en-MY" b="0" i="0" dirty="0">
                <a:solidFill>
                  <a:srgbClr val="374151"/>
                </a:solidFill>
                <a:effectLst/>
                <a:latin typeface="Söhne"/>
              </a:rPr>
              <a:t> Strengthens global efforts to address climate change and promotes the equitable distribution of resources for climate-related projects.</a:t>
            </a:r>
          </a:p>
          <a:p>
            <a:pPr algn="l">
              <a:buFont typeface="Arial" panose="020B0604020202020204" pitchFamily="34" charset="0"/>
              <a:buChar char="•"/>
            </a:pPr>
            <a:endParaRPr lang="en-MY" b="0" i="0" dirty="0">
              <a:solidFill>
                <a:srgbClr val="374151"/>
              </a:solidFill>
              <a:effectLst/>
              <a:latin typeface="Söhne"/>
            </a:endParaRPr>
          </a:p>
        </p:txBody>
      </p:sp>
    </p:spTree>
    <p:extLst>
      <p:ext uri="{BB962C8B-B14F-4D97-AF65-F5344CB8AC3E}">
        <p14:creationId xmlns:p14="http://schemas.microsoft.com/office/powerpoint/2010/main" val="4166493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08244-6019-9DB0-5F82-F131CDDCE1F4}"/>
              </a:ext>
            </a:extLst>
          </p:cNvPr>
          <p:cNvSpPr>
            <a:spLocks noGrp="1"/>
          </p:cNvSpPr>
          <p:nvPr>
            <p:ph type="title"/>
          </p:nvPr>
        </p:nvSpPr>
        <p:spPr/>
        <p:txBody>
          <a:bodyPr/>
          <a:lstStyle/>
          <a:p>
            <a:r>
              <a:rPr lang="en-MY" b="1" i="0" dirty="0">
                <a:effectLst/>
                <a:latin typeface="Söhne"/>
              </a:rPr>
              <a:t>International Commitments in Funding Climate Change Projects </a:t>
            </a:r>
            <a:endParaRPr lang="en-US" dirty="0"/>
          </a:p>
        </p:txBody>
      </p:sp>
      <p:sp>
        <p:nvSpPr>
          <p:cNvPr id="3" name="Content Placeholder 2">
            <a:extLst>
              <a:ext uri="{FF2B5EF4-FFF2-40B4-BE49-F238E27FC236}">
                <a16:creationId xmlns:a16="http://schemas.microsoft.com/office/drawing/2014/main" id="{B78490E5-FBB9-AC35-1A1B-3716C16F7E8D}"/>
              </a:ext>
            </a:extLst>
          </p:cNvPr>
          <p:cNvSpPr>
            <a:spLocks noGrp="1"/>
          </p:cNvSpPr>
          <p:nvPr>
            <p:ph idx="1"/>
          </p:nvPr>
        </p:nvSpPr>
        <p:spPr>
          <a:xfrm>
            <a:off x="838199" y="1825625"/>
            <a:ext cx="10910455" cy="4667250"/>
          </a:xfrm>
        </p:spPr>
        <p:txBody>
          <a:bodyPr>
            <a:normAutofit fontScale="92500"/>
          </a:bodyPr>
          <a:lstStyle/>
          <a:p>
            <a:r>
              <a:rPr lang="en-MY" dirty="0">
                <a:solidFill>
                  <a:srgbClr val="374151"/>
                </a:solidFill>
                <a:latin typeface="Söhne"/>
              </a:rPr>
              <a:t>I</a:t>
            </a:r>
            <a:r>
              <a:rPr lang="en-MY" b="0" i="0" dirty="0">
                <a:solidFill>
                  <a:srgbClr val="374151"/>
                </a:solidFill>
                <a:effectLst/>
                <a:latin typeface="Söhne"/>
              </a:rPr>
              <a:t>nternational climate finance mechanisms play a pivotal role in supporting a range of projects aimed at addressing climate change, with a specific focus on adaptation and mitigation in the energy sectors. Balancing these efforts is essential for fostering sustainable development and resilience to the impacts of a changing climate.</a:t>
            </a:r>
            <a:endParaRPr lang="en-MY" b="1" i="0" dirty="0">
              <a:solidFill>
                <a:srgbClr val="374151"/>
              </a:solidFill>
              <a:effectLst/>
              <a:latin typeface="Söhne"/>
            </a:endParaRPr>
          </a:p>
          <a:p>
            <a:pPr algn="l">
              <a:buFont typeface="+mj-lt"/>
              <a:buAutoNum type="arabicPeriod"/>
            </a:pPr>
            <a:r>
              <a:rPr lang="en-MY" b="1" i="0" dirty="0">
                <a:solidFill>
                  <a:srgbClr val="374151"/>
                </a:solidFill>
                <a:effectLst/>
                <a:latin typeface="Söhne"/>
              </a:rPr>
              <a:t>Green Climate Fund (GCF):</a:t>
            </a:r>
            <a:r>
              <a:rPr lang="en-MY" b="0" i="0" dirty="0">
                <a:solidFill>
                  <a:srgbClr val="374151"/>
                </a:solidFill>
                <a:effectLst/>
                <a:latin typeface="Söhne"/>
              </a:rPr>
              <a:t> Established to assist developing countries in their climate change-related activities. The GCF supports projects that contribute to sustainable development while addressing climate challenges.</a:t>
            </a:r>
          </a:p>
          <a:p>
            <a:pPr algn="l">
              <a:buFont typeface="+mj-lt"/>
              <a:buAutoNum type="arabicPeriod"/>
            </a:pPr>
            <a:r>
              <a:rPr lang="en-MY" b="1" i="0" dirty="0">
                <a:solidFill>
                  <a:srgbClr val="374151"/>
                </a:solidFill>
                <a:effectLst/>
                <a:latin typeface="Söhne"/>
              </a:rPr>
              <a:t>Global Environment Facility (GEF):</a:t>
            </a:r>
            <a:r>
              <a:rPr lang="en-MY" b="0" i="0" dirty="0">
                <a:solidFill>
                  <a:srgbClr val="374151"/>
                </a:solidFill>
                <a:effectLst/>
                <a:latin typeface="Söhne"/>
              </a:rPr>
              <a:t> Functioning as a financial mechanism for the United Nations Framework Convention on Climate Change (UNFCCC), the GEF supports projects that focus on biodiversity, climate change, international waters, land degradation, and chemicals and waste.</a:t>
            </a:r>
          </a:p>
          <a:p>
            <a:endParaRPr lang="en-US" dirty="0"/>
          </a:p>
        </p:txBody>
      </p:sp>
    </p:spTree>
    <p:extLst>
      <p:ext uri="{BB962C8B-B14F-4D97-AF65-F5344CB8AC3E}">
        <p14:creationId xmlns:p14="http://schemas.microsoft.com/office/powerpoint/2010/main" val="1389805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766</TotalTime>
  <Words>2324</Words>
  <Application>Microsoft Macintosh PowerPoint</Application>
  <PresentationFormat>Widescreen</PresentationFormat>
  <Paragraphs>134</Paragraphs>
  <Slides>24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Century Gothic</vt:lpstr>
      <vt:lpstr>Söhne</vt:lpstr>
      <vt:lpstr>Office Theme</vt:lpstr>
      <vt:lpstr>PowerPoint Presentation</vt:lpstr>
      <vt:lpstr>Introduction</vt:lpstr>
      <vt:lpstr>PowerPoint Presentation</vt:lpstr>
      <vt:lpstr>Overview of climate finance and investment in Malaysia's energy sectors</vt:lpstr>
      <vt:lpstr>PowerPoint Presentation</vt:lpstr>
      <vt:lpstr>PowerPoint Presentation</vt:lpstr>
      <vt:lpstr>PowerPoint Presentation</vt:lpstr>
      <vt:lpstr>PowerPoint Presentation</vt:lpstr>
      <vt:lpstr>International Commitments in Funding Climate Change Projects </vt:lpstr>
      <vt:lpstr>Adaptation Funding</vt:lpstr>
      <vt:lpstr>Mitigation Funding</vt:lpstr>
      <vt:lpstr>Importance of Balancing Adaptation and Mitigation </vt:lpstr>
      <vt:lpstr>Challenges and Opportunities </vt:lpstr>
      <vt:lpstr>Role of Private Sector in Funding Climate Change Projects in Energy Sectors</vt:lpstr>
      <vt:lpstr>Importance of Private Sector Engagement</vt:lpstr>
      <vt:lpstr>Mechanisms for Private Sector Involvement</vt:lpstr>
      <vt:lpstr>Challenges and Opportunities</vt:lpstr>
      <vt:lpstr>Emerging Trends and Future Considerations</vt:lpstr>
      <vt:lpstr>A. Sustainable Finance Standards</vt:lpstr>
      <vt:lpstr>B. Innovative Financing Mechanisms</vt:lpstr>
      <vt:lpstr>C. Enhanced Collaboration </vt:lpstr>
      <vt:lpstr>Case Studies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 Zulhafiz Wan Zahari</dc:creator>
  <cp:lastModifiedBy>WAN MOHD. ZULHAFIZ BIN WAN ZAHARI</cp:lastModifiedBy>
  <cp:revision>1</cp:revision>
  <dcterms:created xsi:type="dcterms:W3CDTF">2023-10-11T08:27:37Z</dcterms:created>
  <dcterms:modified xsi:type="dcterms:W3CDTF">2024-01-08T04:26:45Z</dcterms:modified>
</cp:coreProperties>
</file>