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9"/>
  </p:notesMasterIdLst>
  <p:sldIdLst>
    <p:sldId id="256" r:id="rId2"/>
    <p:sldId id="263" r:id="rId3"/>
    <p:sldId id="291" r:id="rId4"/>
    <p:sldId id="266" r:id="rId5"/>
    <p:sldId id="267" r:id="rId6"/>
    <p:sldId id="277" r:id="rId7"/>
    <p:sldId id="268" r:id="rId8"/>
    <p:sldId id="269" r:id="rId9"/>
    <p:sldId id="270" r:id="rId10"/>
    <p:sldId id="271" r:id="rId11"/>
    <p:sldId id="272" r:id="rId12"/>
    <p:sldId id="274" r:id="rId13"/>
    <p:sldId id="275" r:id="rId14"/>
    <p:sldId id="276" r:id="rId15"/>
    <p:sldId id="278" r:id="rId16"/>
    <p:sldId id="280" r:id="rId17"/>
    <p:sldId id="279" r:id="rId18"/>
    <p:sldId id="281" r:id="rId19"/>
    <p:sldId id="282" r:id="rId20"/>
    <p:sldId id="283" r:id="rId21"/>
    <p:sldId id="285" r:id="rId22"/>
    <p:sldId id="284" r:id="rId23"/>
    <p:sldId id="287" r:id="rId24"/>
    <p:sldId id="288" r:id="rId25"/>
    <p:sldId id="289" r:id="rId26"/>
    <p:sldId id="290" r:id="rId27"/>
    <p:sldId id="292" r:id="rId28"/>
  </p:sldIdLst>
  <p:sldSz cx="12192000" cy="6858000"/>
  <p:notesSz cx="6951663" cy="10082213"/>
  <p:embeddedFontLs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9"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59" d="100"/>
          <a:sy n="159" d="100"/>
        </p:scale>
        <p:origin x="300" y="1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49"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C00BA88-B9FA-9D33-3860-51222A0C5AB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1F0A4BB-3768-FF2B-5B88-5D23E44ED4D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68854F-B1BE-AE3B-F028-9FF6C2326D1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3799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21C5B91-4F08-75DA-36C4-390386338DD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FB1EC9E-9308-32D2-BB5C-4DC1997F4D2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71427E5-FE94-A4C1-8EA2-2C59BC45C1B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11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A58CB2-82D8-5D72-67A0-C7D8E031188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C4F8DC-3E89-B1FC-FBEF-E730DFDF14A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847C8B3-8BE8-5D18-B111-3488A64C22D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002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BE9BB60-7104-01EB-6B65-6CADC56276B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678C655-4A48-E6BD-934E-FEC97058EE0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1C171A2-4AA4-73BF-5562-91C53367367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9842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32D9817-956F-8DA4-2A09-A3CC1CF7760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FE27989-560E-D8C8-2316-D9491345938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CEAE5DD-C20A-D074-FA6A-05249965455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10190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36F3245-76BF-5F90-EF26-A5B62B7E6D2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B6FCFB8-3237-18A4-CBB0-1ABEC370086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6E07704-F243-303E-0411-C833EE8CC67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6540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CE60BB7-7431-8930-35D9-408F6A704A9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701A4297-418B-9F35-B9A1-52672531F2D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5162426-6B22-21D3-1262-302DE0EB83B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5685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FD29A60-5661-F5FD-87AD-A4D0C926B2A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38AFA49-A42C-1E3C-0D1C-CB460A1D4DB9}"/>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964604F-1F7D-7FE0-97FA-9CDAE999243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0780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E843928-BF99-3138-4AB9-4F9DC91C9E3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91514B8-3F02-DB26-3E67-2EE53304285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082444E-E685-42DF-CF75-DAAF6A9E22E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1337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C56B8BB-6A6D-5835-38FB-B1100F7A394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962035C-0C21-4C39-E7CB-2C3C325EE63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D203656-EDE5-7BCE-3D47-F448E52C919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33432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AA02A99-908C-E410-3FF4-A546F7DD8FF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CDDB7A7-183D-BB2F-CF09-B4A5D9A693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F34E622-5C27-FD27-E611-4AD034EA40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97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9EBBE239-0EF9-285A-7204-95BE6D320547}"/>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57933A6-EF3E-F258-8D5C-1FD784AD532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6AB206B-D2C5-000D-37A2-EA36EFBA19D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7960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55F57CC-8F6C-3465-A80A-6C4BB9C9F5A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DCE1C04-F78A-2F71-975A-46B8E4EC746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0665019-71B1-4FE6-B750-1D1608BEE85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5259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9C5E223-09D4-BC6F-E113-A01D35163A0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68573E7-97AC-3BED-9D79-5130F0BFD7D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E956B7A-6D3A-BE6B-06CC-5A97BD53E26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7252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2C74FB-587B-EF18-F5E1-92BA7F55BD7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8949CFC-32C8-F7A0-F126-678B493EAE3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BEF2218-C1B3-13B3-5BA9-F2C5939BC97C}"/>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216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68A27E3-7EBB-8019-4118-9E6F4C96AA8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049FAEE-6923-1E94-4AAA-01C809135C7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1B02CCE-9E4A-0C00-57F7-6E5EAD6FEBE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7825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2FCCD89-D9A5-57E3-A7F1-3E31F951ABD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E5C15EB-E596-4CFB-949A-EE15E5191BD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BEFFDDA-5A68-3800-8444-AC61116379C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534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34B0E9-54DB-F1BC-5548-0BBC5D49B1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69B7C0F-E21A-D1A0-173D-A0A2D60E28E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3C3987F-BB5F-65AD-F450-0485700FC2D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974157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334B0E9-54DB-F1BC-5548-0BBC5D49B1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69B7C0F-E21A-D1A0-173D-A0A2D60E28E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3C3987F-BB5F-65AD-F450-0485700FC2D1}"/>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745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E2B4325-468B-C737-B4BD-32A0646E3A8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104BE53-4A46-4C6C-A056-91634DA3E41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96F7E77-AED8-DBFD-764A-D08C6DC9E97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236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B430D48-266D-1E1F-5E67-F750D7C8B54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9B99AD2-F445-9EBB-278E-03B9DE5E86B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0DA99F5-80CB-8D2F-6132-9C2C0F57DD1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18849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84B0437-F9D8-98CF-181B-4BABFC1D60B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8D9095F-53D6-B340-2C73-0E343ACBD72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7F1E5F6-9D33-1A76-AAD7-0259468CE65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16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71A9690-84A4-EA47-0544-32C128B9525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92EF0B3-EAE4-B6CF-4B79-BF218E52C05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F8C78D73-0845-F865-D81F-EDB3ABAD74E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7967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E2F7F03-8106-4123-62DD-3753B9E859D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39C7452-E2EF-D86A-0172-93FEE810A44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FAB5610-9BB2-C221-5241-47A67C0A46A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917655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0CE79B9D-210A-473F-1F13-A95C135FAF9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8BBCDB7F-4560-EBC9-4CCF-B709E846C4C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A65B640-786F-8726-78EB-7C907EC7BEE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41514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0170D57-E279-F2DE-A77F-FA060E297E30}"/>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78AEDDD-0C9C-C851-4721-4B24B8847D32}"/>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2FA7AB5-01C9-F9A1-941A-21C594D872F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5965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239643" y="2908665"/>
            <a:ext cx="11150343" cy="2041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L="0" indent="0">
              <a:lnSpc>
                <a:spcPct val="107000"/>
              </a:lnSpc>
              <a:spcBef>
                <a:spcPts val="800"/>
              </a:spcBef>
              <a:spcAft>
                <a:spcPts val="800"/>
              </a:spcAft>
              <a:buNone/>
              <a:defRPr sz="2700" b="1">
                <a:solidFill>
                  <a:srgbClr val="003399"/>
                </a:solidFill>
                <a:latin typeface="Century Gothic"/>
                <a:ea typeface="Century Gothic"/>
                <a:cs typeface="Century Gothic"/>
              </a:defRPr>
            </a:lvl1pPr>
          </a:lstStyle>
          <a:p>
            <a:r>
              <a:rPr lang="en-US" dirty="0">
                <a:sym typeface="Century Gothic"/>
              </a:rPr>
              <a:t>Subject title: </a:t>
            </a:r>
            <a:r>
              <a:rPr lang="en-GB" dirty="0"/>
              <a:t>CLIMATE CHANGE DISPUTE RESOLUTION</a:t>
            </a:r>
            <a:endParaRPr lang="en-US" dirty="0">
              <a:sym typeface="Century Gothic"/>
            </a:endParaRPr>
          </a:p>
          <a:p>
            <a:endParaRPr lang="en-US" dirty="0">
              <a:sym typeface="Century Gothic"/>
            </a:endParaRPr>
          </a:p>
          <a:p>
            <a:r>
              <a:rPr lang="en-US" dirty="0">
                <a:sym typeface="Century Gothic"/>
              </a:rPr>
              <a:t>Instructor Name: Tran Anh Tuan</a:t>
            </a:r>
            <a:endParaRPr dirty="0">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C2E5068-E69E-D65E-EEB0-2FEB1958D4B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AC886A2-3A00-BD89-C90B-1BD2ACF6F99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509B413-0633-9573-0110-440B02678A24}"/>
              </a:ext>
            </a:extLst>
          </p:cNvPr>
          <p:cNvSpPr>
            <a:spLocks noGrp="1"/>
          </p:cNvSpPr>
          <p:nvPr>
            <p:ph type="title"/>
          </p:nvPr>
        </p:nvSpPr>
        <p:spPr>
          <a:xfrm>
            <a:off x="768592" y="1144372"/>
            <a:ext cx="5584082"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D93E592F-5491-2048-9B71-5AFF4844DB4D}"/>
              </a:ext>
            </a:extLst>
          </p:cNvPr>
          <p:cNvSpPr>
            <a:spLocks noGrp="1"/>
          </p:cNvSpPr>
          <p:nvPr>
            <p:ph type="body" idx="1"/>
          </p:nvPr>
        </p:nvSpPr>
        <p:spPr>
          <a:xfrm>
            <a:off x="806562" y="2237874"/>
            <a:ext cx="5584081" cy="29026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2000" b="1" dirty="0">
                <a:solidFill>
                  <a:srgbClr val="29261B"/>
                </a:solidFill>
                <a:latin typeface="Arial" panose="020B0604020202020204" pitchFamily="34" charset="0"/>
                <a:cs typeface="Arial" panose="020B0604020202020204" pitchFamily="34" charset="0"/>
              </a:rPr>
              <a:t>Some of the main types of ODR: </a:t>
            </a:r>
          </a:p>
          <a:p>
            <a:pPr algn="just">
              <a:lnSpc>
                <a:spcPct val="100000"/>
              </a:lnSpc>
              <a:spcBef>
                <a:spcPts val="12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Consensus-Based Approaches: Including collaborative problem-solving, facilitated communication, and group decision-making</a:t>
            </a:r>
          </a:p>
          <a:p>
            <a:pPr algn="just">
              <a:lnSpc>
                <a:spcPct val="100000"/>
              </a:lnSpc>
              <a:spcBef>
                <a:spcPts val="12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Hybrid Models: Combining elements of multiple ODR techniques, such as automated negotiation followed by human intervention</a:t>
            </a:r>
          </a:p>
        </p:txBody>
      </p:sp>
      <p:pic>
        <p:nvPicPr>
          <p:cNvPr id="6" name="Εικόνα 5">
            <a:extLst>
              <a:ext uri="{FF2B5EF4-FFF2-40B4-BE49-F238E27FC236}">
                <a16:creationId xmlns:a16="http://schemas.microsoft.com/office/drawing/2014/main" id="{A2355707-302E-BB1E-F321-C182ACB18788}"/>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35B8E60-1B5C-609B-4C23-8944196F0692}"/>
              </a:ext>
            </a:extLst>
          </p:cNvPr>
          <p:cNvPicPr>
            <a:picLocks noChangeAspect="1"/>
          </p:cNvPicPr>
          <p:nvPr/>
        </p:nvPicPr>
        <p:blipFill>
          <a:blip r:embed="rId4"/>
          <a:stretch>
            <a:fillRect/>
          </a:stretch>
        </p:blipFill>
        <p:spPr>
          <a:xfrm>
            <a:off x="6882064" y="2074271"/>
            <a:ext cx="3972426" cy="2648284"/>
          </a:xfrm>
          <a:prstGeom prst="rect">
            <a:avLst/>
          </a:prstGeom>
        </p:spPr>
      </p:pic>
    </p:spTree>
    <p:extLst>
      <p:ext uri="{BB962C8B-B14F-4D97-AF65-F5344CB8AC3E}">
        <p14:creationId xmlns:p14="http://schemas.microsoft.com/office/powerpoint/2010/main" val="2091310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7FA7A37-1FE2-78F7-15A1-413E939AEE5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193CE21-A10E-32B2-F7A2-025A2975BC92}"/>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FF00451-42B1-A49C-A2BE-54FE38029D04}"/>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AD0A12D-7D9A-5B87-BD3A-E75D1D627E01}"/>
              </a:ext>
            </a:extLst>
          </p:cNvPr>
          <p:cNvSpPr>
            <a:spLocks noGrp="1"/>
          </p:cNvSpPr>
          <p:nvPr>
            <p:ph type="body" idx="1"/>
          </p:nvPr>
        </p:nvSpPr>
        <p:spPr>
          <a:xfrm>
            <a:off x="806563" y="2350477"/>
            <a:ext cx="6062836" cy="297766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2000" b="1" dirty="0">
                <a:solidFill>
                  <a:srgbClr val="29261B"/>
                </a:solidFill>
                <a:latin typeface="Arial" panose="020B0604020202020204" pitchFamily="34" charset="0"/>
                <a:cs typeface="Arial" panose="020B0604020202020204" pitchFamily="34" charset="0"/>
              </a:rPr>
              <a:t>Some of the main types of ODR: </a:t>
            </a:r>
          </a:p>
          <a:p>
            <a:pPr marL="400050" indent="-285750" algn="just">
              <a:spcBef>
                <a:spcPts val="1200"/>
              </a:spcBef>
              <a:spcAft>
                <a:spcPts val="600"/>
              </a:spcAft>
              <a:buFont typeface="Arial" panose="020B0604020202020204" pitchFamily="34" charset="0"/>
              <a:buChar char="•"/>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Legal framework: Relevant laws and regulations must permit ODR use for the jurisdiction, types of disputes, enforcement of resolution, limitations etc.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400050" indent="-285750" algn="just">
              <a:spcBef>
                <a:spcPts val="12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Internet connectivity and access: For effective Online Dispute Resolution (ODR), participants must have dependable high-speed internet for digital interactions and sharing files.</a:t>
            </a:r>
          </a:p>
        </p:txBody>
      </p:sp>
      <p:pic>
        <p:nvPicPr>
          <p:cNvPr id="6" name="Εικόνα 5">
            <a:extLst>
              <a:ext uri="{FF2B5EF4-FFF2-40B4-BE49-F238E27FC236}">
                <a16:creationId xmlns:a16="http://schemas.microsoft.com/office/drawing/2014/main" id="{B3C96E77-6219-DA86-E844-1BA16778B8B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03CEEF4-131A-EB1F-084F-83AED5FC318F}"/>
              </a:ext>
            </a:extLst>
          </p:cNvPr>
          <p:cNvPicPr>
            <a:picLocks noChangeAspect="1"/>
          </p:cNvPicPr>
          <p:nvPr/>
        </p:nvPicPr>
        <p:blipFill>
          <a:blip r:embed="rId4"/>
          <a:stretch>
            <a:fillRect/>
          </a:stretch>
        </p:blipFill>
        <p:spPr>
          <a:xfrm>
            <a:off x="7551870" y="1547491"/>
            <a:ext cx="3322171" cy="3066619"/>
          </a:xfrm>
          <a:prstGeom prst="rect">
            <a:avLst/>
          </a:prstGeom>
        </p:spPr>
      </p:pic>
    </p:spTree>
    <p:extLst>
      <p:ext uri="{BB962C8B-B14F-4D97-AF65-F5344CB8AC3E}">
        <p14:creationId xmlns:p14="http://schemas.microsoft.com/office/powerpoint/2010/main" val="170521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D443DC0-D12B-4920-ADD2-84501526C72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EF37FD1-707E-3C9C-2255-18C39ED7A238}"/>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1C3D58A-DFFB-6682-F866-87DBB78A67D2}"/>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17D8045-BC36-463D-6C90-3DE7A973D2E5}"/>
              </a:ext>
            </a:extLst>
          </p:cNvPr>
          <p:cNvSpPr>
            <a:spLocks noGrp="1"/>
          </p:cNvSpPr>
          <p:nvPr>
            <p:ph type="body" idx="1"/>
          </p:nvPr>
        </p:nvSpPr>
        <p:spPr>
          <a:xfrm>
            <a:off x="806563" y="2113659"/>
            <a:ext cx="6062836" cy="3425495"/>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1800" b="1" dirty="0">
                <a:solidFill>
                  <a:srgbClr val="29261B"/>
                </a:solidFill>
                <a:latin typeface="Arial" panose="020B0604020202020204" pitchFamily="34" charset="0"/>
                <a:cs typeface="Arial" panose="020B0604020202020204" pitchFamily="34" charset="0"/>
              </a:rPr>
              <a:t>Some of the main types of ODR: </a:t>
            </a:r>
          </a:p>
          <a:p>
            <a:pPr marL="400050" lvl="0" indent="-285750" algn="just">
              <a:spcBef>
                <a:spcPts val="1200"/>
              </a:spcBef>
              <a:spcAft>
                <a:spcPts val="600"/>
              </a:spcAft>
              <a:buFont typeface="Arial" panose="020B0604020202020204" pitchFamily="34" charset="0"/>
              <a:buChar char="•"/>
              <a:tabLst>
                <a:tab pos="457200" algn="l"/>
              </a:tabLst>
            </a:pPr>
            <a:r>
              <a:rPr lang="en-US" sz="1800" dirty="0">
                <a:solidFill>
                  <a:srgbClr val="29261B"/>
                </a:solidFill>
                <a:latin typeface="Arial" panose="020B0604020202020204" pitchFamily="34" charset="0"/>
                <a:cs typeface="Arial" panose="020B0604020202020204" pitchFamily="34" charset="0"/>
              </a:rPr>
              <a:t>ODR platform software: A dedicated ODR platform is needed to host the end-to-end dispute resolution process online. This includes case management, scheduling, document sharing, video and messaging capabilities, mobile access etc. </a:t>
            </a:r>
          </a:p>
          <a:p>
            <a:pPr marL="400050" lvl="0" indent="-285750" algn="just">
              <a:spcBef>
                <a:spcPts val="1200"/>
              </a:spcBef>
              <a:spcAft>
                <a:spcPts val="600"/>
              </a:spcAft>
              <a:buFont typeface="Arial" panose="020B0604020202020204" pitchFamily="34" charset="0"/>
              <a:buChar char="•"/>
              <a:tabLst>
                <a:tab pos="457200" algn="l"/>
              </a:tabLst>
            </a:pPr>
            <a:r>
              <a:rPr lang="en-US" sz="1800" dirty="0">
                <a:solidFill>
                  <a:srgbClr val="29261B"/>
                </a:solidFill>
                <a:latin typeface="Arial" panose="020B0604020202020204" pitchFamily="34" charset="0"/>
                <a:cs typeface="Arial" panose="020B0604020202020204" pitchFamily="34" charset="0"/>
              </a:rPr>
              <a:t>Artificial intelligence: AI could be used to automate certain parts of the process like drafting agreements, predicting outcomes, reviewing documents, etc. This improves efficiency and consistency.</a:t>
            </a:r>
          </a:p>
        </p:txBody>
      </p:sp>
      <p:pic>
        <p:nvPicPr>
          <p:cNvPr id="6" name="Εικόνα 5">
            <a:extLst>
              <a:ext uri="{FF2B5EF4-FFF2-40B4-BE49-F238E27FC236}">
                <a16:creationId xmlns:a16="http://schemas.microsoft.com/office/drawing/2014/main" id="{3A97C12A-1BC2-7FFE-417B-F366440FE67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55AFFB5-ABD3-64D1-E93F-CF92377D301A}"/>
              </a:ext>
            </a:extLst>
          </p:cNvPr>
          <p:cNvPicPr>
            <a:picLocks noChangeAspect="1"/>
          </p:cNvPicPr>
          <p:nvPr/>
        </p:nvPicPr>
        <p:blipFill>
          <a:blip r:embed="rId4"/>
          <a:stretch>
            <a:fillRect/>
          </a:stretch>
        </p:blipFill>
        <p:spPr>
          <a:xfrm>
            <a:off x="7153844" y="1944430"/>
            <a:ext cx="4745388" cy="2701966"/>
          </a:xfrm>
          <a:prstGeom prst="rect">
            <a:avLst/>
          </a:prstGeom>
        </p:spPr>
      </p:pic>
    </p:spTree>
    <p:extLst>
      <p:ext uri="{BB962C8B-B14F-4D97-AF65-F5344CB8AC3E}">
        <p14:creationId xmlns:p14="http://schemas.microsoft.com/office/powerpoint/2010/main" val="1941105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5D544F3-16CE-19D6-22F5-F6718890F3CC}"/>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3974187-517B-D58A-7BCA-63693F4B6CB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95629CE-6288-9F53-C44B-745AFAFA5AEF}"/>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4.3.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49251A6-C6A6-20F3-D607-CB87C1D07493}"/>
              </a:ext>
            </a:extLst>
          </p:cNvPr>
          <p:cNvSpPr>
            <a:spLocks noGrp="1"/>
          </p:cNvSpPr>
          <p:nvPr>
            <p:ph type="body" idx="1"/>
          </p:nvPr>
        </p:nvSpPr>
        <p:spPr>
          <a:xfrm>
            <a:off x="806563" y="2382253"/>
            <a:ext cx="6062836" cy="305139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1800" b="1" dirty="0">
                <a:solidFill>
                  <a:srgbClr val="29261B"/>
                </a:solidFill>
                <a:latin typeface="Arial" panose="020B0604020202020204" pitchFamily="34" charset="0"/>
                <a:cs typeface="Arial" panose="020B0604020202020204" pitchFamily="34" charset="0"/>
              </a:rPr>
              <a:t>Some of the main types of ODR: </a:t>
            </a:r>
          </a:p>
          <a:p>
            <a:pPr marL="342900" lvl="0" indent="-342900" algn="just">
              <a:spcBef>
                <a:spcPts val="600"/>
              </a:spcBef>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Digital signatures - Legally valid digital signatures are essential for signing binding agreements and approvals reached online. Compatible software and legal framework must support this.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Bef>
                <a:spcPts val="600"/>
              </a:spcBef>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Payment systems - Integrated electronic payment systems enable online payment transfers as required as part of the dispute resolution. This could include settlements, arbitration fees, etc.</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2400" dirty="0">
              <a:solidFill>
                <a:srgbClr val="29261B"/>
              </a:solidFill>
              <a:latin typeface="-apple-system"/>
            </a:endParaRPr>
          </a:p>
        </p:txBody>
      </p:sp>
      <p:pic>
        <p:nvPicPr>
          <p:cNvPr id="6" name="Εικόνα 5">
            <a:extLst>
              <a:ext uri="{FF2B5EF4-FFF2-40B4-BE49-F238E27FC236}">
                <a16:creationId xmlns:a16="http://schemas.microsoft.com/office/drawing/2014/main" id="{3B19C847-2222-F57E-B7E9-4EA543C9F47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 name="Picture 9">
            <a:extLst>
              <a:ext uri="{FF2B5EF4-FFF2-40B4-BE49-F238E27FC236}">
                <a16:creationId xmlns:a16="http://schemas.microsoft.com/office/drawing/2014/main" id="{8FC34127-D7DE-FC5D-1F85-7FD9B8CC527C}"/>
              </a:ext>
            </a:extLst>
          </p:cNvPr>
          <p:cNvPicPr>
            <a:picLocks noChangeAspect="1"/>
          </p:cNvPicPr>
          <p:nvPr/>
        </p:nvPicPr>
        <p:blipFill>
          <a:blip r:embed="rId4"/>
          <a:stretch>
            <a:fillRect/>
          </a:stretch>
        </p:blipFill>
        <p:spPr>
          <a:xfrm>
            <a:off x="7435516" y="2323146"/>
            <a:ext cx="4467726" cy="2511855"/>
          </a:xfrm>
          <a:prstGeom prst="rect">
            <a:avLst/>
          </a:prstGeom>
        </p:spPr>
      </p:pic>
    </p:spTree>
    <p:extLst>
      <p:ext uri="{BB962C8B-B14F-4D97-AF65-F5344CB8AC3E}">
        <p14:creationId xmlns:p14="http://schemas.microsoft.com/office/powerpoint/2010/main" val="10139504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ECA6F11-1E84-86EF-280A-8BAC5102FCB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9340B8C-6B46-199D-1D94-3705352721F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2641D8D-C72D-9A7A-3D4C-4B1FFFF7D98B}"/>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3</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Infrastructure</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E220450C-A9C3-659F-3C3D-E498A1BAB9F8}"/>
              </a:ext>
            </a:extLst>
          </p:cNvPr>
          <p:cNvSpPr>
            <a:spLocks noGrp="1"/>
          </p:cNvSpPr>
          <p:nvPr>
            <p:ph type="body" idx="1"/>
          </p:nvPr>
        </p:nvSpPr>
        <p:spPr>
          <a:xfrm>
            <a:off x="806563" y="2192437"/>
            <a:ext cx="6062836" cy="304191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lnSpc>
                <a:spcPct val="110000"/>
              </a:lnSpc>
              <a:spcBef>
                <a:spcPts val="1200"/>
              </a:spcBef>
              <a:spcAft>
                <a:spcPts val="600"/>
              </a:spcAft>
            </a:pPr>
            <a:r>
              <a:rPr lang="en-US" sz="1800" b="1" dirty="0">
                <a:solidFill>
                  <a:srgbClr val="29261B"/>
                </a:solidFill>
                <a:latin typeface="Arial" panose="020B0604020202020204" pitchFamily="34" charset="0"/>
                <a:cs typeface="Arial" panose="020B0604020202020204" pitchFamily="34" charset="0"/>
              </a:rPr>
              <a:t>Some of the main types of ODR: </a:t>
            </a:r>
          </a:p>
          <a:p>
            <a:pPr marL="342900" lvl="0" indent="-342900" algn="just">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Data security and privacy: The ODR platform and associated data storage must be secure with encryption, cybersecurity protections, access controls and privacy safeguards.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600"/>
              </a:spcAft>
              <a:buSzPts val="1000"/>
              <a:buFont typeface="Symbol" panose="05050102010706020507" pitchFamily="18" charset="2"/>
              <a:buChar char=""/>
              <a:tabLst>
                <a:tab pos="457200" algn="l"/>
              </a:tabLst>
            </a:pPr>
            <a:r>
              <a:rPr lang="en-US" sz="1800" dirty="0">
                <a:solidFill>
                  <a:srgbClr val="29261B"/>
                </a:solidFill>
                <a:effectLst/>
                <a:latin typeface="Arial" panose="020B0604020202020204" pitchFamily="34" charset="0"/>
                <a:ea typeface="Times New Roman" panose="02020603050405020304" pitchFamily="18" charset="0"/>
                <a:cs typeface="Arial" panose="020B0604020202020204" pitchFamily="34" charset="0"/>
              </a:rPr>
              <a:t>Training and support: Users of the system need training on how to use the ODR platform effectively. Technical support must be available in case users face any issues.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Εικόνα 5">
            <a:extLst>
              <a:ext uri="{FF2B5EF4-FFF2-40B4-BE49-F238E27FC236}">
                <a16:creationId xmlns:a16="http://schemas.microsoft.com/office/drawing/2014/main" id="{5D55DECB-E200-2C15-9920-35074B6EF1AE}"/>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E2B47D9-931E-2984-4706-B167EF25ACF9}"/>
              </a:ext>
            </a:extLst>
          </p:cNvPr>
          <p:cNvPicPr>
            <a:picLocks noChangeAspect="1"/>
          </p:cNvPicPr>
          <p:nvPr/>
        </p:nvPicPr>
        <p:blipFill>
          <a:blip r:embed="rId4"/>
          <a:stretch>
            <a:fillRect/>
          </a:stretch>
        </p:blipFill>
        <p:spPr>
          <a:xfrm>
            <a:off x="7303168" y="1950613"/>
            <a:ext cx="4285247" cy="2849689"/>
          </a:xfrm>
          <a:prstGeom prst="rect">
            <a:avLst/>
          </a:prstGeom>
        </p:spPr>
      </p:pic>
    </p:spTree>
    <p:extLst>
      <p:ext uri="{BB962C8B-B14F-4D97-AF65-F5344CB8AC3E}">
        <p14:creationId xmlns:p14="http://schemas.microsoft.com/office/powerpoint/2010/main" val="5840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FFEB660-17CC-9771-7009-F1B6C08379B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3E60BFBA-FA6A-FFD0-35D8-6858B324CD1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4A9F3EFC-04AC-93AF-B7F6-257E50193964}"/>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4.4. Applications of ODR for resolving climate change disputes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C0FB830-51D1-33D4-1A36-D6CCEEE0C56C}"/>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Aft>
                <a:spcPts val="600"/>
              </a:spcAft>
              <a:buSzPts val="1000"/>
              <a:tabLst>
                <a:tab pos="457200" algn="l"/>
              </a:tabLst>
            </a:pPr>
            <a:r>
              <a:rPr lang="en-US" sz="1900" b="1" dirty="0">
                <a:solidFill>
                  <a:srgbClr val="29261B"/>
                </a:solidFill>
                <a:latin typeface="Arial" panose="020B0604020202020204" pitchFamily="34" charset="0"/>
                <a:cs typeface="Arial" panose="020B0604020202020204" pitchFamily="34" charset="0"/>
              </a:rPr>
              <a:t>A</a:t>
            </a:r>
            <a:r>
              <a:rPr lang="en-US" sz="1900" b="1" i="0" dirty="0">
                <a:solidFill>
                  <a:srgbClr val="29261B"/>
                </a:solidFill>
                <a:effectLst/>
                <a:latin typeface="Arial" panose="020B0604020202020204" pitchFamily="34" charset="0"/>
                <a:cs typeface="Arial" panose="020B0604020202020204" pitchFamily="34" charset="0"/>
              </a:rPr>
              <a:t> few ways ODR could be applied to help resolve climate change disputes:</a:t>
            </a:r>
          </a:p>
          <a:p>
            <a:pPr algn="just">
              <a:lnSpc>
                <a:spcPct val="100000"/>
              </a:lnSpc>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Facilitating negotiations between countries on climate agreements and emission targets. ODR systems could allow asynchronous negotiations and mediate between different parties.</a:t>
            </a:r>
          </a:p>
          <a:p>
            <a:pPr algn="just">
              <a:lnSpc>
                <a:spcPct val="100000"/>
              </a:lnSpc>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Resolving disputes over climate adaptation and mitigation projects. ODR could provide a faster and cheaper way to settle disputes compared to traditional litigation.</a:t>
            </a:r>
          </a:p>
        </p:txBody>
      </p:sp>
      <p:pic>
        <p:nvPicPr>
          <p:cNvPr id="6" name="Εικόνα 5">
            <a:extLst>
              <a:ext uri="{FF2B5EF4-FFF2-40B4-BE49-F238E27FC236}">
                <a16:creationId xmlns:a16="http://schemas.microsoft.com/office/drawing/2014/main" id="{7544E9E0-E972-9EA5-5F9C-65EF00578A6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37AB4629-EBAA-A10F-8D2D-2F922680D3C3}"/>
              </a:ext>
            </a:extLst>
          </p:cNvPr>
          <p:cNvPicPr>
            <a:picLocks noChangeAspect="1"/>
          </p:cNvPicPr>
          <p:nvPr/>
        </p:nvPicPr>
        <p:blipFill>
          <a:blip r:embed="rId4"/>
          <a:stretch>
            <a:fillRect/>
          </a:stretch>
        </p:blipFill>
        <p:spPr>
          <a:xfrm>
            <a:off x="7279104" y="2113659"/>
            <a:ext cx="4525879" cy="2536546"/>
          </a:xfrm>
          <a:prstGeom prst="rect">
            <a:avLst/>
          </a:prstGeom>
        </p:spPr>
      </p:pic>
    </p:spTree>
    <p:extLst>
      <p:ext uri="{BB962C8B-B14F-4D97-AF65-F5344CB8AC3E}">
        <p14:creationId xmlns:p14="http://schemas.microsoft.com/office/powerpoint/2010/main" val="1288596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D19D328-B59F-2F01-27D4-C8269EBC85A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9132B4A-E73B-D0B7-93D7-4618FAA8E284}"/>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1EFB147D-DB6F-8465-FCB5-68658D215AB5}"/>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4.4. Applications of ODR for resolving climate change disputes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323A05C-F8FC-CDC1-F238-529CC2C57592}"/>
              </a:ext>
            </a:extLst>
          </p:cNvPr>
          <p:cNvSpPr>
            <a:spLocks noGrp="1"/>
          </p:cNvSpPr>
          <p:nvPr>
            <p:ph type="body" idx="1"/>
          </p:nvPr>
        </p:nvSpPr>
        <p:spPr>
          <a:xfrm>
            <a:off x="806563" y="2192437"/>
            <a:ext cx="6062836" cy="3537424"/>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Aft>
                <a:spcPts val="600"/>
              </a:spcAft>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A</a:t>
            </a:r>
            <a:r>
              <a:rPr lang="en-US" sz="2000" b="1" i="0" dirty="0">
                <a:solidFill>
                  <a:srgbClr val="29261B"/>
                </a:solidFill>
                <a:effectLst/>
                <a:latin typeface="Arial" panose="020B0604020202020204" pitchFamily="34" charset="0"/>
                <a:cs typeface="Arial" panose="020B0604020202020204" pitchFamily="34" charset="0"/>
              </a:rPr>
              <a:t> few ways ODR could be applied to help resolve climate change disputes:</a:t>
            </a:r>
          </a:p>
          <a:p>
            <a:pPr algn="just">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Facilitating negotiations between countries on climate agreements and emission targets. ODR systems could allow asynchronous negotiations and mediate between different parties.</a:t>
            </a:r>
          </a:p>
          <a:p>
            <a:pPr algn="just">
              <a:spcAft>
                <a:spcPts val="600"/>
              </a:spcAf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Resolving disputes over climate adaptation and mitigation projects. ODR could provide a faster and cheaper way to settle disputes compared to traditional litigation.</a:t>
            </a:r>
          </a:p>
        </p:txBody>
      </p:sp>
      <p:pic>
        <p:nvPicPr>
          <p:cNvPr id="6" name="Εικόνα 5">
            <a:extLst>
              <a:ext uri="{FF2B5EF4-FFF2-40B4-BE49-F238E27FC236}">
                <a16:creationId xmlns:a16="http://schemas.microsoft.com/office/drawing/2014/main" id="{8D2D8D24-74E4-F603-5C37-E126D65C4F2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5AE2C215-6FE9-9DAF-68D2-3962E8B6386A}"/>
              </a:ext>
            </a:extLst>
          </p:cNvPr>
          <p:cNvPicPr>
            <a:picLocks noChangeAspect="1"/>
          </p:cNvPicPr>
          <p:nvPr/>
        </p:nvPicPr>
        <p:blipFill>
          <a:blip r:embed="rId4"/>
          <a:stretch>
            <a:fillRect/>
          </a:stretch>
        </p:blipFill>
        <p:spPr>
          <a:xfrm>
            <a:off x="7339485" y="1547491"/>
            <a:ext cx="4375192" cy="3277171"/>
          </a:xfrm>
          <a:prstGeom prst="rect">
            <a:avLst/>
          </a:prstGeom>
        </p:spPr>
      </p:pic>
    </p:spTree>
    <p:extLst>
      <p:ext uri="{BB962C8B-B14F-4D97-AF65-F5344CB8AC3E}">
        <p14:creationId xmlns:p14="http://schemas.microsoft.com/office/powerpoint/2010/main" val="2020407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119BC8D-5419-3AEE-AFB2-C412CD8019D5}"/>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0905D3C-3546-2F66-14B3-D30A995567A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11F9EDC-53BD-599F-814F-E016001283A1}"/>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4.4. Applications of ODR for resolving climate change disputes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E83FF9F-A4C4-5FD3-C831-C8F0B05DF8AF}"/>
              </a:ext>
            </a:extLst>
          </p:cNvPr>
          <p:cNvSpPr>
            <a:spLocks noGrp="1"/>
          </p:cNvSpPr>
          <p:nvPr>
            <p:ph type="body" idx="1"/>
          </p:nvPr>
        </p:nvSpPr>
        <p:spPr>
          <a:xfrm>
            <a:off x="806563" y="2225841"/>
            <a:ext cx="6062836" cy="350401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Aft>
                <a:spcPts val="600"/>
              </a:spcAft>
              <a:buSzPts val="1000"/>
              <a:tabLst>
                <a:tab pos="457200" algn="l"/>
              </a:tabLst>
            </a:pPr>
            <a:r>
              <a:rPr lang="en-US" sz="1900" b="1" dirty="0">
                <a:solidFill>
                  <a:srgbClr val="29261B"/>
                </a:solidFill>
                <a:latin typeface="Arial" panose="020B0604020202020204" pitchFamily="34" charset="0"/>
                <a:cs typeface="Arial" panose="020B0604020202020204" pitchFamily="34" charset="0"/>
              </a:rPr>
              <a:t>A</a:t>
            </a:r>
            <a:r>
              <a:rPr lang="en-US" sz="1900" b="1" i="0" dirty="0">
                <a:solidFill>
                  <a:srgbClr val="29261B"/>
                </a:solidFill>
                <a:effectLst/>
                <a:latin typeface="Arial" panose="020B0604020202020204" pitchFamily="34" charset="0"/>
                <a:cs typeface="Arial" panose="020B0604020202020204" pitchFamily="34" charset="0"/>
              </a:rPr>
              <a:t> few ways ODR could be applied to help resolve climate change disputes:</a:t>
            </a:r>
          </a:p>
          <a:p>
            <a:pPr algn="just">
              <a:lnSpc>
                <a:spcPct val="100000"/>
              </a:lnSpc>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Handling disputes over carbon credits and emissions trading. ODR systems could help verify carbon credits and handle transaction disputes in carbon markets.</a:t>
            </a:r>
          </a:p>
          <a:p>
            <a:pPr algn="just">
              <a:lnSpc>
                <a:spcPct val="100000"/>
              </a:lnSpc>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Settling disputes over climate refugees and migration. As climate change displacement increases, ODR may help mediate cross-border resettlement and compensation issues.</a:t>
            </a:r>
          </a:p>
        </p:txBody>
      </p:sp>
      <p:pic>
        <p:nvPicPr>
          <p:cNvPr id="6" name="Εικόνα 5">
            <a:extLst>
              <a:ext uri="{FF2B5EF4-FFF2-40B4-BE49-F238E27FC236}">
                <a16:creationId xmlns:a16="http://schemas.microsoft.com/office/drawing/2014/main" id="{0C32D3C1-1435-91BB-35B5-DE733EA76EC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0C88D804-5B3F-1FCF-C4F6-C0F984548CAD}"/>
              </a:ext>
            </a:extLst>
          </p:cNvPr>
          <p:cNvPicPr>
            <a:picLocks noChangeAspect="1"/>
          </p:cNvPicPr>
          <p:nvPr/>
        </p:nvPicPr>
        <p:blipFill>
          <a:blip r:embed="rId4"/>
          <a:stretch>
            <a:fillRect/>
          </a:stretch>
        </p:blipFill>
        <p:spPr>
          <a:xfrm>
            <a:off x="7058064" y="2225842"/>
            <a:ext cx="4915362" cy="2662488"/>
          </a:xfrm>
          <a:prstGeom prst="rect">
            <a:avLst/>
          </a:prstGeom>
        </p:spPr>
      </p:pic>
    </p:spTree>
    <p:extLst>
      <p:ext uri="{BB962C8B-B14F-4D97-AF65-F5344CB8AC3E}">
        <p14:creationId xmlns:p14="http://schemas.microsoft.com/office/powerpoint/2010/main" val="870784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D77B5DC5-9B63-0A5F-E445-66D2B718E69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63FE4AB-D681-E50C-E9B6-C8F451D3FB7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044A211-3F20-7B35-0A6F-C35E5B40140E}"/>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4.4. Applications of ODR for resolving climate change disputes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48E93A73-08FD-338B-DF03-9AC8A66E86ED}"/>
              </a:ext>
            </a:extLst>
          </p:cNvPr>
          <p:cNvSpPr>
            <a:spLocks noGrp="1"/>
          </p:cNvSpPr>
          <p:nvPr>
            <p:ph type="body" idx="1"/>
          </p:nvPr>
        </p:nvSpPr>
        <p:spPr>
          <a:xfrm>
            <a:off x="806563" y="2244969"/>
            <a:ext cx="6062836" cy="324143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A</a:t>
            </a:r>
            <a:r>
              <a:rPr lang="en-US" sz="1800" b="1" i="0" dirty="0">
                <a:solidFill>
                  <a:srgbClr val="29261B"/>
                </a:solidFill>
                <a:effectLst/>
                <a:latin typeface="Arial" panose="020B0604020202020204" pitchFamily="34" charset="0"/>
                <a:cs typeface="Arial" panose="020B0604020202020204" pitchFamily="34" charset="0"/>
              </a:rPr>
              <a:t> few ways ODR could be applied to help resolve climate change disputes:</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Managing disputes over climate responsibility and liability. ODR could facilitate arbitration and restorative justice processes to determine liability for climate damage.</a:t>
            </a:r>
          </a:p>
          <a:p>
            <a:pPr algn="just">
              <a:buFont typeface="Arial" panose="020B0604020202020204" pitchFamily="34" charset="0"/>
              <a:buChar char="•"/>
            </a:pPr>
            <a:r>
              <a:rPr lang="en-US" sz="1800" b="0" i="0" dirty="0">
                <a:solidFill>
                  <a:srgbClr val="29261B"/>
                </a:solidFill>
                <a:effectLst/>
                <a:latin typeface="Arial" panose="020B0604020202020204" pitchFamily="34" charset="0"/>
                <a:cs typeface="Arial" panose="020B0604020202020204" pitchFamily="34" charset="0"/>
              </a:rPr>
              <a:t>Resolving local community disputes related to renewable energy projects, geoengineering proposals, etc. ODR can help give voice to local concerns and broker agreements.</a:t>
            </a:r>
          </a:p>
          <a:p>
            <a:pPr marL="0" indent="0" algn="just">
              <a:buSzPts val="1000"/>
              <a:tabLst>
                <a:tab pos="457200" algn="l"/>
              </a:tabLst>
            </a:pPr>
            <a:endParaRPr lang="en-US" sz="1800" dirty="0">
              <a:effectLst/>
              <a:latin typeface="Times New Roman" panose="02020603050405020304" pitchFamily="18" charset="0"/>
              <a:ea typeface="Times New Roman" panose="02020603050405020304" pitchFamily="18" charset="0"/>
            </a:endParaRPr>
          </a:p>
        </p:txBody>
      </p:sp>
      <p:pic>
        <p:nvPicPr>
          <p:cNvPr id="6" name="Εικόνα 5">
            <a:extLst>
              <a:ext uri="{FF2B5EF4-FFF2-40B4-BE49-F238E27FC236}">
                <a16:creationId xmlns:a16="http://schemas.microsoft.com/office/drawing/2014/main" id="{23A35EE3-0C51-706C-4A8B-5AC299A312CB}"/>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1A602C0-E244-1B09-1678-950844E86DB9}"/>
              </a:ext>
            </a:extLst>
          </p:cNvPr>
          <p:cNvPicPr>
            <a:picLocks noChangeAspect="1"/>
          </p:cNvPicPr>
          <p:nvPr/>
        </p:nvPicPr>
        <p:blipFill>
          <a:blip r:embed="rId4"/>
          <a:stretch>
            <a:fillRect/>
          </a:stretch>
        </p:blipFill>
        <p:spPr>
          <a:xfrm>
            <a:off x="7206916" y="2051621"/>
            <a:ext cx="4638672" cy="2650670"/>
          </a:xfrm>
          <a:prstGeom prst="rect">
            <a:avLst/>
          </a:prstGeom>
        </p:spPr>
      </p:pic>
    </p:spTree>
    <p:extLst>
      <p:ext uri="{BB962C8B-B14F-4D97-AF65-F5344CB8AC3E}">
        <p14:creationId xmlns:p14="http://schemas.microsoft.com/office/powerpoint/2010/main" val="4157884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C9639F0-C7DC-65D5-977B-F7F69028704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F1F5C0E-9BC0-532E-6768-C3BF7A5089B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15FB658-5FEF-54C2-A5B5-E147C389FEE4}"/>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4.4. Applications of ODR for resolving climate change disputes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B5145888-DA8A-E823-CFDF-12EE0B3BBB20}"/>
              </a:ext>
            </a:extLst>
          </p:cNvPr>
          <p:cNvSpPr>
            <a:spLocks noGrp="1"/>
          </p:cNvSpPr>
          <p:nvPr>
            <p:ph type="body" idx="1"/>
          </p:nvPr>
        </p:nvSpPr>
        <p:spPr>
          <a:xfrm>
            <a:off x="806563" y="2328111"/>
            <a:ext cx="6062836" cy="318759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00000"/>
              </a:lnSpc>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A</a:t>
            </a:r>
            <a:r>
              <a:rPr lang="en-US" sz="1800" b="1" i="0" dirty="0">
                <a:solidFill>
                  <a:srgbClr val="29261B"/>
                </a:solidFill>
                <a:effectLst/>
                <a:latin typeface="Arial" panose="020B0604020202020204" pitchFamily="34" charset="0"/>
                <a:cs typeface="Arial" panose="020B0604020202020204" pitchFamily="34" charset="0"/>
              </a:rPr>
              <a:t> few ways ODR could be applied to help resolve climate change disputes:</a:t>
            </a:r>
          </a:p>
          <a:p>
            <a:pPr marL="342900" indent="-342900" algn="just">
              <a:buSzPts val="1000"/>
              <a:buFont typeface="Arial" panose="020B0604020202020204" pitchFamily="34" charset="0"/>
              <a:buChar char="•"/>
              <a:tabLst>
                <a:tab pos="457200" algn="l"/>
              </a:tabLst>
            </a:pPr>
            <a:r>
              <a:rPr lang="en-US" sz="1800" b="0" i="0" dirty="0">
                <a:solidFill>
                  <a:srgbClr val="29261B"/>
                </a:solidFill>
                <a:effectLst/>
                <a:latin typeface="Arial" panose="020B0604020202020204" pitchFamily="34" charset="0"/>
                <a:cs typeface="Arial" panose="020B0604020202020204" pitchFamily="34" charset="0"/>
              </a:rPr>
              <a:t>Providing access to climate justice for vulnerable groups and future generations. ODR can enable forms of litigation and advocacy not possible solely through in-person processes.</a:t>
            </a:r>
          </a:p>
          <a:p>
            <a:pPr marL="342900" indent="-342900" algn="just">
              <a:buSzPts val="1000"/>
              <a:buFont typeface="Arial" panose="020B0604020202020204" pitchFamily="34" charset="0"/>
              <a:buChar char="•"/>
              <a:tabLst>
                <a:tab pos="457200" algn="l"/>
              </a:tabLst>
            </a:pPr>
            <a:r>
              <a:rPr lang="en-US" sz="1800" dirty="0">
                <a:solidFill>
                  <a:srgbClr val="29261B"/>
                </a:solidFill>
                <a:latin typeface="Arial" panose="020B0604020202020204" pitchFamily="34" charset="0"/>
                <a:cs typeface="Arial" panose="020B0604020202020204" pitchFamily="34" charset="0"/>
              </a:rPr>
              <a:t>Supporting dialogues and agreements within communities affected by climate change impacts, fostering local solutions and reducing reliance on traditional legal systems.</a:t>
            </a:r>
          </a:p>
        </p:txBody>
      </p:sp>
      <p:pic>
        <p:nvPicPr>
          <p:cNvPr id="6" name="Εικόνα 5">
            <a:extLst>
              <a:ext uri="{FF2B5EF4-FFF2-40B4-BE49-F238E27FC236}">
                <a16:creationId xmlns:a16="http://schemas.microsoft.com/office/drawing/2014/main" id="{01D0516A-86A2-A9EF-834D-690CEAFCBB5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2CCD558-8FCE-5815-150F-B5A8A37E4305}"/>
              </a:ext>
            </a:extLst>
          </p:cNvPr>
          <p:cNvPicPr>
            <a:picLocks noChangeAspect="1"/>
          </p:cNvPicPr>
          <p:nvPr/>
        </p:nvPicPr>
        <p:blipFill>
          <a:blip r:embed="rId4"/>
          <a:stretch>
            <a:fillRect/>
          </a:stretch>
        </p:blipFill>
        <p:spPr>
          <a:xfrm>
            <a:off x="7380676" y="2038542"/>
            <a:ext cx="4004761" cy="2552257"/>
          </a:xfrm>
          <a:prstGeom prst="rect">
            <a:avLst/>
          </a:prstGeom>
        </p:spPr>
      </p:pic>
    </p:spTree>
    <p:extLst>
      <p:ext uri="{BB962C8B-B14F-4D97-AF65-F5344CB8AC3E}">
        <p14:creationId xmlns:p14="http://schemas.microsoft.com/office/powerpoint/2010/main" val="679585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B182A2ED-F424-2877-C3D6-F1A377D76AA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C3517D1-0D97-8B72-BDD0-B80EA86C885C}"/>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D06BC47-2D9A-7688-75EB-7C04F07B27C6}"/>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Features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E3A2482-F3BC-F55D-6707-EB85057658D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r>
              <a:rPr lang="en-US" sz="1900" b="1" i="0" dirty="0">
                <a:solidFill>
                  <a:srgbClr val="29261B"/>
                </a:solidFill>
                <a:effectLst/>
                <a:latin typeface="Arial" panose="020B0604020202020204" pitchFamily="34" charset="0"/>
                <a:cs typeface="Arial" panose="020B0604020202020204" pitchFamily="34" charset="0"/>
              </a:rPr>
              <a:t>Key features: </a:t>
            </a:r>
          </a:p>
          <a:p>
            <a:pPr marL="403225" indent="-342900" algn="just">
              <a:buFont typeface="Arial" panose="020B0604020202020204" pitchFamily="34" charset="0"/>
              <a:buChar char="•"/>
            </a:pPr>
            <a:r>
              <a:rPr lang="en-US" sz="1900" b="0" i="0" dirty="0">
                <a:solidFill>
                  <a:srgbClr val="29261B"/>
                </a:solidFill>
                <a:effectLst/>
                <a:latin typeface="Arial" panose="020B0604020202020204" pitchFamily="34" charset="0"/>
                <a:cs typeface="Arial" panose="020B0604020202020204" pitchFamily="34" charset="0"/>
              </a:rPr>
              <a:t>Online Dispute Resolution (ODR) refers to the use of </a:t>
            </a:r>
            <a:r>
              <a:rPr lang="en-US" sz="1900" dirty="0">
                <a:solidFill>
                  <a:srgbClr val="29261B"/>
                </a:solidFill>
                <a:latin typeface="Arial" panose="020B0604020202020204" pitchFamily="34" charset="0"/>
                <a:cs typeface="Arial" panose="020B0604020202020204" pitchFamily="34" charset="0"/>
              </a:rPr>
              <a:t>internet and communications technology to facilitate the resolution of disputes.</a:t>
            </a:r>
          </a:p>
          <a:p>
            <a:pPr marL="403225" indent="-342900" algn="just">
              <a:buFont typeface="Arial" panose="020B0604020202020204" pitchFamily="34" charset="0"/>
              <a:buChar char="•"/>
            </a:pPr>
            <a:r>
              <a:rPr lang="en-US" sz="1900" dirty="0">
                <a:solidFill>
                  <a:srgbClr val="29261B"/>
                </a:solidFill>
                <a:latin typeface="Arial" panose="020B0604020202020204" pitchFamily="34" charset="0"/>
                <a:cs typeface="Arial" panose="020B0604020202020204" pitchFamily="34" charset="0"/>
              </a:rPr>
              <a:t>It offers an alternative to in-person litigation, providing a more accessible, efficient, and often less expensive way to resolve disputes.</a:t>
            </a:r>
          </a:p>
          <a:p>
            <a:pPr marL="403225" indent="-342900" algn="just">
              <a:buFont typeface="Arial" panose="020B0604020202020204" pitchFamily="34" charset="0"/>
              <a:buChar char="•"/>
            </a:pPr>
            <a:r>
              <a:rPr lang="en-US" sz="1900" dirty="0">
                <a:solidFill>
                  <a:srgbClr val="29261B"/>
                </a:solidFill>
                <a:latin typeface="Arial" panose="020B0604020202020204" pitchFamily="34" charset="0"/>
                <a:cs typeface="Arial" panose="020B0604020202020204" pitchFamily="34" charset="0"/>
              </a:rPr>
              <a:t>ODR offers unique features that can address specific needs in dispute resolution. However, it's crucial to evaluate its suitability for each situation considering its limitations and potential challenges.</a:t>
            </a:r>
          </a:p>
        </p:txBody>
      </p:sp>
      <p:pic>
        <p:nvPicPr>
          <p:cNvPr id="6" name="Εικόνα 5">
            <a:extLst>
              <a:ext uri="{FF2B5EF4-FFF2-40B4-BE49-F238E27FC236}">
                <a16:creationId xmlns:a16="http://schemas.microsoft.com/office/drawing/2014/main" id="{B67DB1E2-10AD-2AED-FB4F-4201E2728A11}"/>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F707DFF-6EFD-C65E-33BE-842097B6CA00}"/>
              </a:ext>
            </a:extLst>
          </p:cNvPr>
          <p:cNvPicPr>
            <a:picLocks noChangeAspect="1"/>
          </p:cNvPicPr>
          <p:nvPr/>
        </p:nvPicPr>
        <p:blipFill>
          <a:blip r:embed="rId4"/>
          <a:stretch>
            <a:fillRect/>
          </a:stretch>
        </p:blipFill>
        <p:spPr>
          <a:xfrm>
            <a:off x="7877984" y="1950613"/>
            <a:ext cx="3419530" cy="3156489"/>
          </a:xfrm>
          <a:prstGeom prst="rect">
            <a:avLst/>
          </a:prstGeom>
        </p:spPr>
      </p:pic>
    </p:spTree>
    <p:extLst>
      <p:ext uri="{BB962C8B-B14F-4D97-AF65-F5344CB8AC3E}">
        <p14:creationId xmlns:p14="http://schemas.microsoft.com/office/powerpoint/2010/main" val="2906719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35F2BD1-ED9B-6657-F9A9-44095A55F4B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CED40A2-4E37-37EA-EBF9-2ABFBA311A15}"/>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CB2EE5E-79D0-D3A7-B5C2-6C21C679D5E9}"/>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92C0C5A5-1551-96EA-73E4-1495BD802A5D}"/>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10000"/>
              </a:lnSpc>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r>
              <a:rPr lang="en-US" sz="1900" b="1" i="0" dirty="0">
                <a:solidFill>
                  <a:srgbClr val="29261B"/>
                </a:solidFill>
                <a:effectLst/>
                <a:latin typeface="Arial" panose="020B0604020202020204" pitchFamily="34" charset="0"/>
                <a:cs typeface="Arial" panose="020B0604020202020204" pitchFamily="34" charset="0"/>
              </a:rPr>
              <a:t>Advantages: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Cost-effectiveness:</a:t>
            </a:r>
            <a:r>
              <a:rPr lang="en-US" sz="1900" b="0" i="0" dirty="0">
                <a:solidFill>
                  <a:srgbClr val="1F1F1F"/>
                </a:solidFill>
                <a:effectLst/>
                <a:latin typeface="Arial" panose="020B0604020202020204" pitchFamily="34" charset="0"/>
                <a:cs typeface="Arial" panose="020B0604020202020204" pitchFamily="34" charset="0"/>
              </a:rPr>
              <a:t> ODR eliminates travel and venue costs, making it cheaper than traditional in-person methods.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Accessibility:</a:t>
            </a:r>
            <a:r>
              <a:rPr lang="en-US" sz="1900" b="0" i="0" dirty="0">
                <a:solidFill>
                  <a:srgbClr val="1F1F1F"/>
                </a:solidFill>
                <a:effectLst/>
                <a:latin typeface="Arial" panose="020B0604020202020204" pitchFamily="34" charset="0"/>
                <a:cs typeface="Arial" panose="020B0604020202020204" pitchFamily="34" charset="0"/>
              </a:rPr>
              <a:t> ODR platforms are accessible 24/7, allowing for dispute resolution at any time and from anywhere with internet access.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Flexibility:</a:t>
            </a:r>
            <a:r>
              <a:rPr lang="en-US" sz="1900" b="0" i="0" dirty="0">
                <a:solidFill>
                  <a:srgbClr val="1F1F1F"/>
                </a:solidFill>
                <a:effectLst/>
                <a:latin typeface="Arial" panose="020B0604020202020204" pitchFamily="34" charset="0"/>
                <a:cs typeface="Arial" panose="020B0604020202020204" pitchFamily="34" charset="0"/>
              </a:rPr>
              <a:t> ODR processes often offer asynchronous communication, allowing parties to participate at their own pace and convenience.</a:t>
            </a:r>
          </a:p>
        </p:txBody>
      </p:sp>
      <p:pic>
        <p:nvPicPr>
          <p:cNvPr id="6" name="Εικόνα 5">
            <a:extLst>
              <a:ext uri="{FF2B5EF4-FFF2-40B4-BE49-F238E27FC236}">
                <a16:creationId xmlns:a16="http://schemas.microsoft.com/office/drawing/2014/main" id="{03DB39B1-02A7-2749-CDD2-0124B5E5E462}"/>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C7C1A52-544C-69A3-B98B-A273796CC8A1}"/>
              </a:ext>
            </a:extLst>
          </p:cNvPr>
          <p:cNvPicPr>
            <a:picLocks noChangeAspect="1"/>
          </p:cNvPicPr>
          <p:nvPr/>
        </p:nvPicPr>
        <p:blipFill>
          <a:blip r:embed="rId4"/>
          <a:stretch>
            <a:fillRect/>
          </a:stretch>
        </p:blipFill>
        <p:spPr>
          <a:xfrm>
            <a:off x="7433511" y="2026820"/>
            <a:ext cx="3810000" cy="2419350"/>
          </a:xfrm>
          <a:prstGeom prst="rect">
            <a:avLst/>
          </a:prstGeom>
        </p:spPr>
      </p:pic>
    </p:spTree>
    <p:extLst>
      <p:ext uri="{BB962C8B-B14F-4D97-AF65-F5344CB8AC3E}">
        <p14:creationId xmlns:p14="http://schemas.microsoft.com/office/powerpoint/2010/main" val="239799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9C449DF-201A-A4D9-65BC-29CB50FF82E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CDE8588-E0B4-3812-F8E2-995FFC3699A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FBA5145-5EBC-1A99-16D5-EC402FC57551}"/>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D035498-455D-3259-6D75-D2459CBD484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10000"/>
              </a:lnSpc>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r>
              <a:rPr lang="en-US" sz="2000" b="1" i="0" dirty="0">
                <a:solidFill>
                  <a:schemeClr val="tx1"/>
                </a:solidFill>
                <a:effectLst/>
                <a:latin typeface="Arial" panose="020B0604020202020204" pitchFamily="34" charset="0"/>
                <a:cs typeface="Arial" panose="020B0604020202020204" pitchFamily="34" charset="0"/>
              </a:rPr>
              <a:t>Advantages: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Efficiency:</a:t>
            </a:r>
            <a:r>
              <a:rPr lang="en-US" sz="1900" b="0" i="0" dirty="0">
                <a:solidFill>
                  <a:srgbClr val="1F1F1F"/>
                </a:solidFill>
                <a:effectLst/>
                <a:latin typeface="Arial" panose="020B0604020202020204" pitchFamily="34" charset="0"/>
                <a:cs typeface="Arial" panose="020B0604020202020204" pitchFamily="34" charset="0"/>
              </a:rPr>
              <a:t> Streamlined processes and automated features can expedite dispute resolution compared to traditional methods.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Confidentiality:</a:t>
            </a:r>
            <a:r>
              <a:rPr lang="en-US" sz="1900" b="0" i="0" dirty="0">
                <a:solidFill>
                  <a:srgbClr val="1F1F1F"/>
                </a:solidFill>
                <a:effectLst/>
                <a:latin typeface="Arial" panose="020B0604020202020204" pitchFamily="34" charset="0"/>
                <a:cs typeface="Arial" panose="020B0604020202020204" pitchFamily="34" charset="0"/>
              </a:rPr>
              <a:t> Online platforms can offer greater privacy and confidentiality than public court proceedings.</a:t>
            </a:r>
          </a:p>
          <a:p>
            <a:pPr algn="jus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Informal and less intimidating:</a:t>
            </a:r>
            <a:r>
              <a:rPr lang="en-US" sz="1900" b="0" i="0" dirty="0">
                <a:solidFill>
                  <a:srgbClr val="1F1F1F"/>
                </a:solidFill>
                <a:effectLst/>
                <a:latin typeface="Arial" panose="020B0604020202020204" pitchFamily="34" charset="0"/>
                <a:cs typeface="Arial" panose="020B0604020202020204" pitchFamily="34" charset="0"/>
              </a:rPr>
              <a:t> ODR can create a less stressful and confrontational environment for parties compared to court.</a:t>
            </a:r>
          </a:p>
        </p:txBody>
      </p:sp>
      <p:pic>
        <p:nvPicPr>
          <p:cNvPr id="6" name="Εικόνα 5">
            <a:extLst>
              <a:ext uri="{FF2B5EF4-FFF2-40B4-BE49-F238E27FC236}">
                <a16:creationId xmlns:a16="http://schemas.microsoft.com/office/drawing/2014/main" id="{AC115159-B4C4-14E7-267D-B890AFBC863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9515ACAF-3BE7-3E4F-9E56-607E30F661B2}"/>
              </a:ext>
            </a:extLst>
          </p:cNvPr>
          <p:cNvPicPr>
            <a:picLocks noChangeAspect="1"/>
          </p:cNvPicPr>
          <p:nvPr/>
        </p:nvPicPr>
        <p:blipFill>
          <a:blip r:embed="rId4"/>
          <a:stretch>
            <a:fillRect/>
          </a:stretch>
        </p:blipFill>
        <p:spPr>
          <a:xfrm>
            <a:off x="7297153" y="1878207"/>
            <a:ext cx="4502947" cy="3040412"/>
          </a:xfrm>
          <a:prstGeom prst="rect">
            <a:avLst/>
          </a:prstGeom>
        </p:spPr>
      </p:pic>
    </p:spTree>
    <p:extLst>
      <p:ext uri="{BB962C8B-B14F-4D97-AF65-F5344CB8AC3E}">
        <p14:creationId xmlns:p14="http://schemas.microsoft.com/office/powerpoint/2010/main" val="23983421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CFB2AE8-1B12-EBB9-E114-D1C4AA67F70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8D1426F-043D-9504-0210-4F0D93F3EFD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95C23D3-BCAE-C08A-ACD3-3733944426D1}"/>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25F97D6-F69E-6FDD-9443-E2AD405AAE30}"/>
              </a:ext>
            </a:extLst>
          </p:cNvPr>
          <p:cNvSpPr>
            <a:spLocks noGrp="1"/>
          </p:cNvSpPr>
          <p:nvPr>
            <p:ph type="body" idx="1"/>
          </p:nvPr>
        </p:nvSpPr>
        <p:spPr>
          <a:xfrm>
            <a:off x="806563" y="2113658"/>
            <a:ext cx="6062836" cy="3700987"/>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0" indent="0" algn="just">
              <a:lnSpc>
                <a:spcPct val="110000"/>
              </a:lnSpc>
              <a:buSzPts val="1000"/>
              <a:tabLst>
                <a:tab pos="457200" algn="l"/>
              </a:tabLst>
            </a:pPr>
            <a:r>
              <a:rPr lang="en-US" sz="2000" b="1" dirty="0">
                <a:solidFill>
                  <a:srgbClr val="29261B"/>
                </a:solidFill>
                <a:latin typeface="Arial" panose="020B0604020202020204" pitchFamily="34" charset="0"/>
                <a:cs typeface="Arial" panose="020B0604020202020204" pitchFamily="34" charset="0"/>
              </a:rPr>
              <a:t>S</a:t>
            </a:r>
            <a:r>
              <a:rPr lang="en-US" sz="20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lnSpc>
                <a:spcPct val="110000"/>
              </a:lnSpc>
            </a:pPr>
            <a:r>
              <a:rPr lang="en-US" sz="2000" b="1" i="0" dirty="0">
                <a:solidFill>
                  <a:schemeClr val="tx1"/>
                </a:solidFill>
                <a:effectLst/>
                <a:latin typeface="Arial" panose="020B0604020202020204" pitchFamily="34" charset="0"/>
                <a:cs typeface="Arial" panose="020B0604020202020204" pitchFamily="34" charset="0"/>
              </a:rPr>
              <a:t>Advantages:</a:t>
            </a:r>
          </a:p>
          <a:p>
            <a:pPr algn="just">
              <a:lnSpc>
                <a:spcPct val="110000"/>
              </a:lnSpc>
              <a:buFont typeface="Arial" panose="020B0604020202020204" pitchFamily="34" charset="0"/>
              <a:buChar char="•"/>
            </a:pPr>
            <a:r>
              <a:rPr lang="en-US" sz="2100" b="1" dirty="0">
                <a:solidFill>
                  <a:srgbClr val="1F1F1F"/>
                </a:solidFill>
                <a:latin typeface="Arial" panose="020B0604020202020204" pitchFamily="34" charset="0"/>
                <a:cs typeface="Arial" panose="020B0604020202020204" pitchFamily="34" charset="0"/>
              </a:rPr>
              <a:t>Speed: </a:t>
            </a:r>
            <a:r>
              <a:rPr lang="en-US" sz="2000" b="0" i="0" dirty="0">
                <a:solidFill>
                  <a:srgbClr val="29261B"/>
                </a:solidFill>
                <a:effectLst/>
                <a:latin typeface="Arial" panose="020B0604020202020204" pitchFamily="34" charset="0"/>
                <a:cs typeface="Arial" panose="020B0604020202020204" pitchFamily="34" charset="0"/>
              </a:rPr>
              <a:t>ODR systems can facilitate faster resolutions than traditional court litigation or in-person mediation. Automation like document filing speeds the process.</a:t>
            </a:r>
          </a:p>
          <a:p>
            <a:pPr algn="just">
              <a:lnSpc>
                <a:spcPct val="110000"/>
              </a:lnSpc>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Data preservation:</a:t>
            </a:r>
            <a:r>
              <a:rPr lang="en-US" sz="2000" b="0" i="0" dirty="0">
                <a:solidFill>
                  <a:srgbClr val="1F1F1F"/>
                </a:solidFill>
                <a:effectLst/>
                <a:latin typeface="Arial" panose="020B0604020202020204" pitchFamily="34" charset="0"/>
                <a:cs typeface="Arial" panose="020B0604020202020204" pitchFamily="34" charset="0"/>
              </a:rPr>
              <a:t> Online platforms provide a digital record of the entire process, facilitating future reference and transparency.</a:t>
            </a:r>
          </a:p>
          <a:p>
            <a:pPr algn="just">
              <a:lnSpc>
                <a:spcPct val="110000"/>
              </a:lnSpc>
              <a:buFont typeface="Arial" panose="020B0604020202020204" pitchFamily="34" charset="0"/>
              <a:buChar char="•"/>
            </a:pPr>
            <a:r>
              <a:rPr lang="en-US" sz="2000" b="1" i="0" dirty="0">
                <a:solidFill>
                  <a:srgbClr val="1F1F1F"/>
                </a:solidFill>
                <a:effectLst/>
                <a:latin typeface="Arial" panose="020B0604020202020204" pitchFamily="34" charset="0"/>
                <a:cs typeface="Arial" panose="020B0604020202020204" pitchFamily="34" charset="0"/>
              </a:rPr>
              <a:t>Wider reach:</a:t>
            </a:r>
            <a:r>
              <a:rPr lang="en-US" sz="2000" b="0" i="0" dirty="0">
                <a:solidFill>
                  <a:srgbClr val="1F1F1F"/>
                </a:solidFill>
                <a:effectLst/>
                <a:latin typeface="Arial" panose="020B0604020202020204" pitchFamily="34" charset="0"/>
                <a:cs typeface="Arial" panose="020B0604020202020204" pitchFamily="34" charset="0"/>
              </a:rPr>
              <a:t> ODR can connect parties across geographical boundaries, making it suitable for international disputes.</a:t>
            </a:r>
          </a:p>
        </p:txBody>
      </p:sp>
      <p:pic>
        <p:nvPicPr>
          <p:cNvPr id="6" name="Εικόνα 5">
            <a:extLst>
              <a:ext uri="{FF2B5EF4-FFF2-40B4-BE49-F238E27FC236}">
                <a16:creationId xmlns:a16="http://schemas.microsoft.com/office/drawing/2014/main" id="{C0AC30FF-F043-B4B7-2D04-996837D7BC3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8218CA43-47FD-746C-5F1A-2073DC217108}"/>
              </a:ext>
            </a:extLst>
          </p:cNvPr>
          <p:cNvPicPr>
            <a:picLocks noChangeAspect="1"/>
          </p:cNvPicPr>
          <p:nvPr/>
        </p:nvPicPr>
        <p:blipFill>
          <a:blip r:embed="rId4"/>
          <a:stretch>
            <a:fillRect/>
          </a:stretch>
        </p:blipFill>
        <p:spPr>
          <a:xfrm>
            <a:off x="7176836" y="2052052"/>
            <a:ext cx="4537911" cy="3025274"/>
          </a:xfrm>
          <a:prstGeom prst="rect">
            <a:avLst/>
          </a:prstGeom>
        </p:spPr>
      </p:pic>
    </p:spTree>
    <p:extLst>
      <p:ext uri="{BB962C8B-B14F-4D97-AF65-F5344CB8AC3E}">
        <p14:creationId xmlns:p14="http://schemas.microsoft.com/office/powerpoint/2010/main" val="2409839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2EC9C29-6202-7F1C-FAEF-E1FB9F3DA42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84150A0-504B-D514-A734-BFADA2D9C2F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22FB6DA-E4FA-BA54-1E08-26AD606EE92B}"/>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055F6A7D-9F75-50AE-6CA2-88DEE3AFBDBE}"/>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lnSpc>
                <a:spcPct val="100000"/>
              </a:lnSpc>
              <a:spcBef>
                <a:spcPts val="0"/>
              </a:spcBef>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S</a:t>
            </a:r>
            <a:r>
              <a:rPr lang="en-US" sz="18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lnSpc>
                <a:spcPct val="100000"/>
              </a:lnSpc>
              <a:spcBef>
                <a:spcPts val="0"/>
              </a:spcBef>
              <a:spcAft>
                <a:spcPts val="600"/>
              </a:spcAft>
            </a:pPr>
            <a:r>
              <a:rPr lang="en-US" sz="1800" b="1" dirty="0">
                <a:solidFill>
                  <a:srgbClr val="29261B"/>
                </a:solidFill>
                <a:latin typeface="+mn-lt"/>
                <a:cs typeface="Arial" panose="020B0604020202020204" pitchFamily="34" charset="0"/>
              </a:rPr>
              <a:t>C</a:t>
            </a:r>
            <a:r>
              <a:rPr lang="en-US" sz="1800" b="1" i="0" dirty="0">
                <a:solidFill>
                  <a:srgbClr val="29261B"/>
                </a:solidFill>
                <a:effectLst/>
                <a:latin typeface="+mn-lt"/>
                <a:cs typeface="Arial" panose="020B0604020202020204" pitchFamily="34" charset="0"/>
              </a:rPr>
              <a:t>hallenges:</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mn-lt"/>
              </a:rPr>
              <a:t>Technical barriers:</a:t>
            </a:r>
            <a:r>
              <a:rPr lang="en-US" sz="1800" b="0" i="0" dirty="0">
                <a:solidFill>
                  <a:srgbClr val="1F1F1F"/>
                </a:solidFill>
                <a:effectLst/>
                <a:latin typeface="+mn-lt"/>
              </a:rPr>
              <a:t> Unequal access to technology and digital literacy can exclude certain parties from participating.</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mn-lt"/>
              </a:rPr>
              <a:t>Lack of human interaction:</a:t>
            </a:r>
            <a:r>
              <a:rPr lang="en-US" sz="1800" b="0" i="0" dirty="0">
                <a:solidFill>
                  <a:srgbClr val="1F1F1F"/>
                </a:solidFill>
                <a:effectLst/>
                <a:latin typeface="+mn-lt"/>
              </a:rPr>
              <a:t> The absence of face-to-face interaction can hinder building trust and rapport between parties.</a:t>
            </a:r>
          </a:p>
          <a:p>
            <a:pPr algn="just">
              <a:lnSpc>
                <a:spcPct val="100000"/>
              </a:lnSpc>
              <a:spcBef>
                <a:spcPts val="0"/>
              </a:spcBef>
              <a:spcAft>
                <a:spcPts val="600"/>
              </a:spcAft>
              <a:buFont typeface="Arial" panose="020B0604020202020204" pitchFamily="34" charset="0"/>
              <a:buChar char="•"/>
            </a:pPr>
            <a:r>
              <a:rPr lang="en-US" sz="1800" b="1" i="0" dirty="0">
                <a:solidFill>
                  <a:srgbClr val="1F1F1F"/>
                </a:solidFill>
                <a:effectLst/>
                <a:latin typeface="+mn-lt"/>
              </a:rPr>
              <a:t>Limited scope:</a:t>
            </a:r>
            <a:r>
              <a:rPr lang="en-US" sz="1800" b="0" i="0" dirty="0">
                <a:solidFill>
                  <a:srgbClr val="1F1F1F"/>
                </a:solidFill>
                <a:effectLst/>
                <a:latin typeface="+mn-lt"/>
              </a:rPr>
              <a:t> ODR may not be suitable for complex legal disputes requiring extensive evidence presentation or nuanced judgment.</a:t>
            </a:r>
          </a:p>
        </p:txBody>
      </p:sp>
      <p:pic>
        <p:nvPicPr>
          <p:cNvPr id="6" name="Εικόνα 5">
            <a:extLst>
              <a:ext uri="{FF2B5EF4-FFF2-40B4-BE49-F238E27FC236}">
                <a16:creationId xmlns:a16="http://schemas.microsoft.com/office/drawing/2014/main" id="{21D24E2D-C494-E22E-006A-A8D619D1862F}"/>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B7DB9940-8DD5-8495-C3F5-5776A7F7B75D}"/>
              </a:ext>
            </a:extLst>
          </p:cNvPr>
          <p:cNvPicPr>
            <a:picLocks noChangeAspect="1"/>
          </p:cNvPicPr>
          <p:nvPr/>
        </p:nvPicPr>
        <p:blipFill>
          <a:blip r:embed="rId4"/>
          <a:stretch>
            <a:fillRect/>
          </a:stretch>
        </p:blipFill>
        <p:spPr>
          <a:xfrm>
            <a:off x="7333248" y="1950613"/>
            <a:ext cx="4194604" cy="2799898"/>
          </a:xfrm>
          <a:prstGeom prst="rect">
            <a:avLst/>
          </a:prstGeom>
        </p:spPr>
      </p:pic>
    </p:spTree>
    <p:extLst>
      <p:ext uri="{BB962C8B-B14F-4D97-AF65-F5344CB8AC3E}">
        <p14:creationId xmlns:p14="http://schemas.microsoft.com/office/powerpoint/2010/main" val="13559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832FA510-80D5-C37C-97B3-673FB607B3C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92BE1EE-1F3C-9C2B-6677-F26E5D0DF7E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F4AD226-EE68-9E73-07B9-191AAD2291AB}"/>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27FB0042-AEC6-D8EC-404C-28ED3584384A}"/>
              </a:ext>
            </a:extLst>
          </p:cNvPr>
          <p:cNvSpPr>
            <a:spLocks noGrp="1"/>
          </p:cNvSpPr>
          <p:nvPr>
            <p:ph type="body" idx="1"/>
          </p:nvPr>
        </p:nvSpPr>
        <p:spPr>
          <a:xfrm>
            <a:off x="806563" y="2280137"/>
            <a:ext cx="6062836" cy="3449723"/>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0" indent="0" algn="just">
              <a:lnSpc>
                <a:spcPct val="110000"/>
              </a:lnSpc>
              <a:spcBef>
                <a:spcPts val="0"/>
              </a:spcBef>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S</a:t>
            </a:r>
            <a:r>
              <a:rPr lang="en-US" sz="18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spcBef>
                <a:spcPts val="0"/>
              </a:spcBef>
              <a:spcAft>
                <a:spcPts val="600"/>
              </a:spcAft>
            </a:pPr>
            <a:r>
              <a:rPr lang="en-US" sz="1800" b="1" dirty="0">
                <a:solidFill>
                  <a:srgbClr val="29261B"/>
                </a:solidFill>
                <a:latin typeface="Arial" panose="020B0604020202020204" pitchFamily="34" charset="0"/>
                <a:cs typeface="Arial" panose="020B0604020202020204" pitchFamily="34" charset="0"/>
              </a:rPr>
              <a:t>C</a:t>
            </a:r>
            <a:r>
              <a:rPr lang="en-US" sz="1800" b="1" i="0" dirty="0">
                <a:solidFill>
                  <a:srgbClr val="29261B"/>
                </a:solidFill>
                <a:effectLst/>
                <a:latin typeface="Arial" panose="020B0604020202020204" pitchFamily="34" charset="0"/>
                <a:cs typeface="Arial" panose="020B0604020202020204" pitchFamily="34" charset="0"/>
              </a:rPr>
              <a:t>hallenges:</a:t>
            </a:r>
          </a:p>
          <a:p>
            <a:pPr algn="just">
              <a:spcBef>
                <a:spcPts val="0"/>
              </a:spcBef>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Enforcement of agreements:</a:t>
            </a:r>
            <a:r>
              <a:rPr lang="en-US" sz="1900" b="0" i="0" dirty="0">
                <a:solidFill>
                  <a:srgbClr val="1F1F1F"/>
                </a:solidFill>
                <a:effectLst/>
                <a:latin typeface="Arial" panose="020B0604020202020204" pitchFamily="34" charset="0"/>
                <a:cs typeface="Arial" panose="020B0604020202020204" pitchFamily="34" charset="0"/>
              </a:rPr>
              <a:t> ODR agreements may lack the same enforceability as court judgments, requiring alternative mechanisms.</a:t>
            </a:r>
          </a:p>
          <a:p>
            <a:pPr algn="just">
              <a:spcBef>
                <a:spcPts val="0"/>
              </a:spcBef>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Security and privacy concerns:</a:t>
            </a:r>
            <a:r>
              <a:rPr lang="en-US" sz="1900" b="0" i="0" dirty="0">
                <a:solidFill>
                  <a:srgbClr val="1F1F1F"/>
                </a:solidFill>
                <a:effectLst/>
                <a:latin typeface="Arial" panose="020B0604020202020204" pitchFamily="34" charset="0"/>
                <a:cs typeface="Arial" panose="020B0604020202020204" pitchFamily="34" charset="0"/>
              </a:rPr>
              <a:t> Data security breaches and privacy violations can be risks associated with online platforms.</a:t>
            </a:r>
          </a:p>
          <a:p>
            <a:pPr algn="just">
              <a:spcBef>
                <a:spcPts val="0"/>
              </a:spcBef>
              <a:spcAft>
                <a:spcPts val="600"/>
              </a:spcAft>
              <a:buFont typeface="Arial" panose="020B0604020202020204" pitchFamily="34" charset="0"/>
              <a:buChar char="•"/>
            </a:pPr>
            <a:r>
              <a:rPr lang="en-US" sz="1900" b="1" i="0" dirty="0">
                <a:solidFill>
                  <a:srgbClr val="1F1F1F"/>
                </a:solidFill>
                <a:effectLst/>
                <a:latin typeface="Arial" panose="020B0604020202020204" pitchFamily="34" charset="0"/>
                <a:cs typeface="Arial" panose="020B0604020202020204" pitchFamily="34" charset="0"/>
              </a:rPr>
              <a:t>Potential for bias:</a:t>
            </a:r>
            <a:r>
              <a:rPr lang="en-US" sz="1900" b="0" i="0" dirty="0">
                <a:solidFill>
                  <a:srgbClr val="1F1F1F"/>
                </a:solidFill>
                <a:effectLst/>
                <a:latin typeface="Arial" panose="020B0604020202020204" pitchFamily="34" charset="0"/>
                <a:cs typeface="Arial" panose="020B0604020202020204" pitchFamily="34" charset="0"/>
              </a:rPr>
              <a:t> Algorithms used in ODR platforms could introduce biases that disadvantage certain parties.</a:t>
            </a:r>
          </a:p>
        </p:txBody>
      </p:sp>
      <p:pic>
        <p:nvPicPr>
          <p:cNvPr id="6" name="Εικόνα 5">
            <a:extLst>
              <a:ext uri="{FF2B5EF4-FFF2-40B4-BE49-F238E27FC236}">
                <a16:creationId xmlns:a16="http://schemas.microsoft.com/office/drawing/2014/main" id="{24F690AA-5129-95EB-8B78-118E02D8862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C74C06B5-C28A-9DF1-BA54-F516DDC880C9}"/>
              </a:ext>
            </a:extLst>
          </p:cNvPr>
          <p:cNvPicPr>
            <a:picLocks noChangeAspect="1"/>
          </p:cNvPicPr>
          <p:nvPr/>
        </p:nvPicPr>
        <p:blipFill>
          <a:blip r:embed="rId4"/>
          <a:stretch>
            <a:fillRect/>
          </a:stretch>
        </p:blipFill>
        <p:spPr>
          <a:xfrm rot="10800000" flipV="1">
            <a:off x="7309184" y="2113659"/>
            <a:ext cx="4014131" cy="2679433"/>
          </a:xfrm>
          <a:prstGeom prst="rect">
            <a:avLst/>
          </a:prstGeom>
        </p:spPr>
      </p:pic>
    </p:spTree>
    <p:extLst>
      <p:ext uri="{BB962C8B-B14F-4D97-AF65-F5344CB8AC3E}">
        <p14:creationId xmlns:p14="http://schemas.microsoft.com/office/powerpoint/2010/main" val="735016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FBBF20B-3000-9A6A-B32E-7B3C24C2FB6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5CD934A2-54E0-0936-BE92-A658164539CD}"/>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2EC2B979-931D-5FC0-190C-6754C80E3336}"/>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 Advantages and </a:t>
            </a:r>
            <a:r>
              <a:rPr lang="en-GB" sz="2200" b="1" dirty="0" err="1">
                <a:solidFill>
                  <a:srgbClr val="0000CC"/>
                </a:solidFill>
                <a:effectLst/>
                <a:latin typeface="Arial" panose="020B0604020202020204" pitchFamily="34" charset="0"/>
                <a:ea typeface="Times New Roman" panose="02020603050405020304" pitchFamily="18" charset="0"/>
                <a:cs typeface="Arial" panose="020B0604020202020204" pitchFamily="34" charset="0"/>
              </a:rPr>
              <a:t>chalenges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8F5982D7-7A94-EABC-23F1-971FD942A371}"/>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0" indent="0" algn="just">
              <a:spcBef>
                <a:spcPts val="600"/>
              </a:spcBef>
              <a:spcAft>
                <a:spcPts val="600"/>
              </a:spcAft>
              <a:buSzPts val="1000"/>
              <a:tabLst>
                <a:tab pos="457200" algn="l"/>
              </a:tabLst>
            </a:pPr>
            <a:r>
              <a:rPr lang="en-US" sz="1800" b="1" dirty="0">
                <a:solidFill>
                  <a:srgbClr val="29261B"/>
                </a:solidFill>
                <a:latin typeface="Arial" panose="020B0604020202020204" pitchFamily="34" charset="0"/>
                <a:cs typeface="Arial" panose="020B0604020202020204" pitchFamily="34" charset="0"/>
              </a:rPr>
              <a:t>S</a:t>
            </a:r>
            <a:r>
              <a:rPr lang="en-US" sz="1800" b="1" i="0" dirty="0">
                <a:solidFill>
                  <a:srgbClr val="29261B"/>
                </a:solidFill>
                <a:effectLst/>
                <a:latin typeface="Arial" panose="020B0604020202020204" pitchFamily="34" charset="0"/>
                <a:cs typeface="Arial" panose="020B0604020202020204" pitchFamily="34" charset="0"/>
              </a:rPr>
              <a:t>ome key advantages and challenges of using ODR:</a:t>
            </a:r>
          </a:p>
          <a:p>
            <a:pPr algn="just">
              <a:spcBef>
                <a:spcPts val="600"/>
              </a:spcBef>
              <a:spcAft>
                <a:spcPts val="600"/>
              </a:spcAft>
            </a:pPr>
            <a:r>
              <a:rPr lang="en-US" sz="1800" b="1" dirty="0">
                <a:solidFill>
                  <a:srgbClr val="29261B"/>
                </a:solidFill>
                <a:latin typeface="Arial" panose="020B0604020202020204" pitchFamily="34" charset="0"/>
                <a:cs typeface="Arial" panose="020B0604020202020204" pitchFamily="34" charset="0"/>
              </a:rPr>
              <a:t>C</a:t>
            </a:r>
            <a:r>
              <a:rPr lang="en-US" sz="1800" b="1" i="0" dirty="0">
                <a:solidFill>
                  <a:srgbClr val="29261B"/>
                </a:solidFill>
                <a:effectLst/>
                <a:latin typeface="Arial" panose="020B0604020202020204" pitchFamily="34" charset="0"/>
                <a:cs typeface="Arial" panose="020B0604020202020204" pitchFamily="34" charset="0"/>
              </a:rPr>
              <a:t>hallenges:</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Limited legal expertise:</a:t>
            </a:r>
            <a:r>
              <a:rPr lang="en-US" sz="1800" b="0" i="0" dirty="0">
                <a:solidFill>
                  <a:srgbClr val="1F1F1F"/>
                </a:solidFill>
                <a:effectLst/>
                <a:latin typeface="Arial" panose="020B0604020202020204" pitchFamily="34" charset="0"/>
                <a:cs typeface="Arial" panose="020B0604020202020204" pitchFamily="34" charset="0"/>
              </a:rPr>
              <a:t> ODR platforms typically don't offer legal representation, which may disadvantage some users.</a:t>
            </a:r>
          </a:p>
          <a:p>
            <a:pPr algn="just">
              <a:spcBef>
                <a:spcPts val="600"/>
              </a:spcBef>
              <a:spcAft>
                <a:spcPts val="600"/>
              </a:spcAft>
              <a:buFont typeface="Arial" panose="020B0604020202020204" pitchFamily="34" charset="0"/>
              <a:buChar char="•"/>
            </a:pPr>
            <a:r>
              <a:rPr lang="en-US" sz="1800" b="1" i="0" dirty="0">
                <a:solidFill>
                  <a:srgbClr val="1F1F1F"/>
                </a:solidFill>
                <a:effectLst/>
                <a:latin typeface="Arial" panose="020B0604020202020204" pitchFamily="34" charset="0"/>
                <a:cs typeface="Arial" panose="020B0604020202020204" pitchFamily="34" charset="0"/>
              </a:rPr>
              <a:t>Cultural differences:</a:t>
            </a:r>
            <a:r>
              <a:rPr lang="en-US" sz="1800" b="0" i="0" dirty="0">
                <a:solidFill>
                  <a:srgbClr val="1F1F1F"/>
                </a:solidFill>
                <a:effectLst/>
                <a:latin typeface="Arial" panose="020B0604020202020204" pitchFamily="34" charset="0"/>
                <a:cs typeface="Arial" panose="020B0604020202020204" pitchFamily="34" charset="0"/>
              </a:rPr>
              <a:t> Cultural norms and expectations around communication and dispute resolution can pose challenges in online settings.</a:t>
            </a:r>
          </a:p>
          <a:p>
            <a:pPr algn="just">
              <a:spcBef>
                <a:spcPts val="600"/>
              </a:spcBef>
              <a:spcAft>
                <a:spcPts val="600"/>
              </a:spcAft>
              <a:buFont typeface="Arial" panose="020B0604020202020204" pitchFamily="34" charset="0"/>
              <a:buChar char="•"/>
            </a:pPr>
            <a:r>
              <a:rPr lang="en-US" sz="1800" b="1" dirty="0">
                <a:solidFill>
                  <a:srgbClr val="1F1F1F"/>
                </a:solidFill>
                <a:latin typeface="Arial" panose="020B0604020202020204" pitchFamily="34" charset="0"/>
                <a:cs typeface="Arial" panose="020B0604020202020204" pitchFamily="34" charset="0"/>
              </a:rPr>
              <a:t>Unequal power: </a:t>
            </a:r>
            <a:r>
              <a:rPr lang="en-US" sz="1800" dirty="0">
                <a:solidFill>
                  <a:srgbClr val="1F1F1F"/>
                </a:solidFill>
                <a:latin typeface="Arial" panose="020B0604020202020204" pitchFamily="34" charset="0"/>
                <a:cs typeface="Arial" panose="020B0604020202020204" pitchFamily="34" charset="0"/>
              </a:rPr>
              <a:t>Potential for stronger parties to dominate weaker parties remains without facilitator oversight.</a:t>
            </a:r>
          </a:p>
        </p:txBody>
      </p:sp>
      <p:pic>
        <p:nvPicPr>
          <p:cNvPr id="6" name="Εικόνα 5">
            <a:extLst>
              <a:ext uri="{FF2B5EF4-FFF2-40B4-BE49-F238E27FC236}">
                <a16:creationId xmlns:a16="http://schemas.microsoft.com/office/drawing/2014/main" id="{39D8BA45-CB2D-4EDF-7BA8-81DBDB3C7B46}"/>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70EE6EF0-DE50-CF96-4009-A12CCCB402DB}"/>
              </a:ext>
            </a:extLst>
          </p:cNvPr>
          <p:cNvPicPr>
            <a:picLocks noChangeAspect="1"/>
          </p:cNvPicPr>
          <p:nvPr/>
        </p:nvPicPr>
        <p:blipFill>
          <a:blip r:embed="rId4"/>
          <a:stretch>
            <a:fillRect/>
          </a:stretch>
        </p:blipFill>
        <p:spPr>
          <a:xfrm>
            <a:off x="7333247" y="2244123"/>
            <a:ext cx="4394048" cy="2472256"/>
          </a:xfrm>
          <a:prstGeom prst="rect">
            <a:avLst/>
          </a:prstGeom>
        </p:spPr>
      </p:pic>
    </p:spTree>
    <p:extLst>
      <p:ext uri="{BB962C8B-B14F-4D97-AF65-F5344CB8AC3E}">
        <p14:creationId xmlns:p14="http://schemas.microsoft.com/office/powerpoint/2010/main" val="1779789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C30C36-AC06-A16C-BAC9-BAECDD0BF58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F5343CD-A1AC-D7E7-CBCA-259CC8E1D26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B32843B-8016-CC15-9819-A06DF503052A}"/>
              </a:ext>
            </a:extLst>
          </p:cNvPr>
          <p:cNvSpPr>
            <a:spLocks noGrp="1"/>
          </p:cNvSpPr>
          <p:nvPr>
            <p:ph type="title"/>
          </p:nvPr>
        </p:nvSpPr>
        <p:spPr>
          <a:xfrm>
            <a:off x="768592" y="1144372"/>
            <a:ext cx="5674319"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a:t>
            </a:r>
            <a:r>
              <a:rPr lang="en-GB" sz="2200" b="1" dirty="0">
                <a:solidFill>
                  <a:srgbClr val="0000CC"/>
                </a:solidFill>
                <a:latin typeface="Arial" panose="020B0604020202020204" pitchFamily="34" charset="0"/>
                <a:cs typeface="Arial" panose="020B0604020202020204" pitchFamily="34" charset="0"/>
              </a:rPr>
              <a:t>. </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Advantages and challenges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B7A2946-81E2-64F1-A19E-6D8E281B9E19}"/>
              </a:ext>
            </a:extLst>
          </p:cNvPr>
          <p:cNvSpPr>
            <a:spLocks noGrp="1"/>
          </p:cNvSpPr>
          <p:nvPr>
            <p:ph type="body" idx="1"/>
          </p:nvPr>
        </p:nvSpPr>
        <p:spPr>
          <a:xfrm>
            <a:off x="806563" y="2376238"/>
            <a:ext cx="5636348" cy="3242510"/>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114300" indent="0" algn="just">
              <a:lnSpc>
                <a:spcPct val="100000"/>
              </a:lnSpc>
              <a:spcBef>
                <a:spcPts val="600"/>
              </a:spcBef>
              <a:spcAft>
                <a:spcPts val="600"/>
              </a:spcAft>
            </a:pPr>
            <a:r>
              <a:rPr lang="en-US" sz="2200" b="1" dirty="0">
                <a:solidFill>
                  <a:srgbClr val="FF0000"/>
                </a:solidFill>
                <a:latin typeface="Arial" panose="020B0604020202020204" pitchFamily="34" charset="0"/>
                <a:cs typeface="Arial" panose="020B0604020202020204" pitchFamily="34" charset="0"/>
              </a:rPr>
              <a:t>Key takeaways</a:t>
            </a:r>
            <a:endParaRPr lang="en-US" sz="2200" b="0" i="0" dirty="0">
              <a:solidFill>
                <a:srgbClr val="FF0000"/>
              </a:solidFill>
              <a:effectLst/>
              <a:latin typeface="Arial" panose="020B0604020202020204" pitchFamily="34" charset="0"/>
              <a:cs typeface="Arial" panose="020B0604020202020204" pitchFamily="34" charset="0"/>
            </a:endParaRP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ODR offers several advantages over traditional dispute resolution methods, particularly in terms of cost, accessibility, and flexibility. </a:t>
            </a: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ODR offers a valuable alternative for resolving disputes online, but its suitability depends on the specific context and challenges. </a:t>
            </a:r>
          </a:p>
        </p:txBody>
      </p:sp>
      <p:pic>
        <p:nvPicPr>
          <p:cNvPr id="6" name="Εικόνα 5">
            <a:extLst>
              <a:ext uri="{FF2B5EF4-FFF2-40B4-BE49-F238E27FC236}">
                <a16:creationId xmlns:a16="http://schemas.microsoft.com/office/drawing/2014/main" id="{65FB37A2-57C7-ADF4-B6EA-E6A54DDAA4F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3DCC2B0-E1BF-DD86-F975-2966A7028F73}"/>
              </a:ext>
            </a:extLst>
          </p:cNvPr>
          <p:cNvPicPr>
            <a:picLocks noChangeAspect="1"/>
          </p:cNvPicPr>
          <p:nvPr/>
        </p:nvPicPr>
        <p:blipFill>
          <a:blip r:embed="rId4"/>
          <a:stretch>
            <a:fillRect/>
          </a:stretch>
        </p:blipFill>
        <p:spPr>
          <a:xfrm>
            <a:off x="7491662" y="2034834"/>
            <a:ext cx="4126590" cy="2579276"/>
          </a:xfrm>
          <a:prstGeom prst="rect">
            <a:avLst/>
          </a:prstGeom>
        </p:spPr>
      </p:pic>
    </p:spTree>
    <p:extLst>
      <p:ext uri="{BB962C8B-B14F-4D97-AF65-F5344CB8AC3E}">
        <p14:creationId xmlns:p14="http://schemas.microsoft.com/office/powerpoint/2010/main" val="3072914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C30C36-AC06-A16C-BAC9-BAECDD0BF582}"/>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1F5343CD-A1AC-D7E7-CBCA-259CC8E1D26A}"/>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EB32843B-8016-CC15-9819-A06DF503052A}"/>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4.5</a:t>
            </a:r>
            <a:r>
              <a:rPr lang="en-GB" sz="2200" b="1" dirty="0">
                <a:solidFill>
                  <a:srgbClr val="0000CC"/>
                </a:solidFill>
                <a:latin typeface="Arial" panose="020B0604020202020204" pitchFamily="34" charset="0"/>
                <a:cs typeface="Arial" panose="020B0604020202020204" pitchFamily="34" charset="0"/>
              </a:rPr>
              <a:t>. </a:t>
            </a:r>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Advantages and challenges</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B7A2946-81E2-64F1-A19E-6D8E281B9E19}"/>
              </a:ext>
            </a:extLst>
          </p:cNvPr>
          <p:cNvSpPr>
            <a:spLocks noGrp="1"/>
          </p:cNvSpPr>
          <p:nvPr>
            <p:ph type="body" idx="1"/>
          </p:nvPr>
        </p:nvSpPr>
        <p:spPr>
          <a:xfrm>
            <a:off x="768592" y="2192437"/>
            <a:ext cx="6062836" cy="293301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Autofit/>
          </a:bodyPr>
          <a:lstStyle/>
          <a:p>
            <a:pPr marL="114300" indent="0" algn="just">
              <a:lnSpc>
                <a:spcPct val="100000"/>
              </a:lnSpc>
              <a:spcBef>
                <a:spcPts val="600"/>
              </a:spcBef>
              <a:spcAft>
                <a:spcPts val="600"/>
              </a:spcAft>
            </a:pPr>
            <a:r>
              <a:rPr lang="en-US" sz="2200" b="1" dirty="0">
                <a:solidFill>
                  <a:srgbClr val="FF0000"/>
                </a:solidFill>
                <a:latin typeface="Arial" panose="020B0604020202020204" pitchFamily="34" charset="0"/>
                <a:cs typeface="Arial" panose="020B0604020202020204" pitchFamily="34" charset="0"/>
              </a:rPr>
              <a:t>Key takeaways</a:t>
            </a: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It's crucial to consider its limitations and ensure its implementation is fair, transparent, and inclusive. </a:t>
            </a:r>
          </a:p>
          <a:p>
            <a:pPr marL="342900" algn="just">
              <a:lnSpc>
                <a:spcPct val="100000"/>
              </a:lnSpc>
              <a:spcBef>
                <a:spcPts val="0"/>
              </a:spcBef>
              <a:spcAft>
                <a:spcPts val="600"/>
              </a:spcAft>
              <a:buFont typeface="Arial" panose="020B0604020202020204" pitchFamily="34" charset="0"/>
              <a:buChar char="•"/>
            </a:pPr>
            <a:r>
              <a:rPr lang="en-US" sz="2000" b="0" i="0" dirty="0">
                <a:solidFill>
                  <a:srgbClr val="1F1F1F"/>
                </a:solidFill>
                <a:effectLst/>
                <a:latin typeface="Arial" panose="020B0604020202020204" pitchFamily="34" charset="0"/>
                <a:cs typeface="Arial" panose="020B0604020202020204" pitchFamily="34" charset="0"/>
              </a:rPr>
              <a:t>ODR should be seen as a complementary tool alongside other approaches, not a replacement for traditional dispute resolution in complex cases.</a:t>
            </a:r>
          </a:p>
        </p:txBody>
      </p:sp>
      <p:pic>
        <p:nvPicPr>
          <p:cNvPr id="6" name="Εικόνα 5">
            <a:extLst>
              <a:ext uri="{FF2B5EF4-FFF2-40B4-BE49-F238E27FC236}">
                <a16:creationId xmlns:a16="http://schemas.microsoft.com/office/drawing/2014/main" id="{65FB37A2-57C7-ADF4-B6EA-E6A54DDAA4F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3DCC2B0-E1BF-DD86-F975-2966A7028F73}"/>
              </a:ext>
            </a:extLst>
          </p:cNvPr>
          <p:cNvPicPr>
            <a:picLocks noChangeAspect="1"/>
          </p:cNvPicPr>
          <p:nvPr/>
        </p:nvPicPr>
        <p:blipFill>
          <a:blip r:embed="rId4"/>
          <a:stretch>
            <a:fillRect/>
          </a:stretch>
        </p:blipFill>
        <p:spPr>
          <a:xfrm>
            <a:off x="7491662" y="2034834"/>
            <a:ext cx="4126590" cy="2579276"/>
          </a:xfrm>
          <a:prstGeom prst="rect">
            <a:avLst/>
          </a:prstGeom>
        </p:spPr>
      </p:pic>
    </p:spTree>
    <p:extLst>
      <p:ext uri="{BB962C8B-B14F-4D97-AF65-F5344CB8AC3E}">
        <p14:creationId xmlns:p14="http://schemas.microsoft.com/office/powerpoint/2010/main" val="290277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041815A-A08C-FE68-EBBA-4E55AF2DA8A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811D815-8E7A-632D-29B4-02B2B63A91F0}"/>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DF93411D-F037-DE38-8BF5-C0A3A0C0035F}"/>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Features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6F9BF24B-7A42-14F5-3EE4-D43EC5AE2998}"/>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marL="60325" indent="0" algn="just"/>
            <a:r>
              <a:rPr lang="en-US" sz="1900" b="1" i="0" dirty="0">
                <a:solidFill>
                  <a:srgbClr val="1F1F1F"/>
                </a:solidFill>
                <a:effectLst/>
                <a:latin typeface="Arial" panose="020B0604020202020204" pitchFamily="34" charset="0"/>
                <a:cs typeface="Arial" panose="020B0604020202020204" pitchFamily="34" charset="0"/>
              </a:rPr>
              <a:t>Examples of ODR applications:</a:t>
            </a:r>
            <a:endParaRPr lang="en-US" sz="1900" b="0" i="0" dirty="0">
              <a:solidFill>
                <a:srgbClr val="1F1F1F"/>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Contractual disputes between businesses</a:t>
            </a:r>
          </a:p>
          <a:p>
            <a:pPr algn="l">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Intellectual property disputes</a:t>
            </a:r>
          </a:p>
          <a:p>
            <a:pPr algn="l">
              <a:buFont typeface="Arial" panose="020B0604020202020204" pitchFamily="34" charset="0"/>
              <a:buChar char="•"/>
            </a:pPr>
            <a:r>
              <a:rPr lang="en-US" sz="1900" b="0" i="0" dirty="0">
                <a:solidFill>
                  <a:srgbClr val="1F1F1F"/>
                </a:solidFill>
                <a:effectLst/>
                <a:latin typeface="Arial" panose="020B0604020202020204" pitchFamily="34" charset="0"/>
                <a:cs typeface="Arial" panose="020B0604020202020204" pitchFamily="34" charset="0"/>
              </a:rPr>
              <a:t>Neighborhood conflicts</a:t>
            </a:r>
          </a:p>
          <a:p>
            <a:pPr algn="l">
              <a:buFont typeface="Arial" panose="020B0604020202020204" pitchFamily="34" charset="0"/>
              <a:buChar char="•"/>
            </a:pPr>
            <a:r>
              <a:rPr lang="en-US" sz="1900" dirty="0">
                <a:solidFill>
                  <a:srgbClr val="1F1F1F"/>
                </a:solidFill>
                <a:latin typeface="Arial" panose="020B0604020202020204" pitchFamily="34" charset="0"/>
                <a:cs typeface="Arial" panose="020B0604020202020204" pitchFamily="34" charset="0"/>
              </a:rPr>
              <a:t>Workplace disagreements</a:t>
            </a:r>
          </a:p>
          <a:p>
            <a:pPr algn="l">
              <a:buFont typeface="Arial" panose="020B0604020202020204" pitchFamily="34" charset="0"/>
              <a:buChar char="•"/>
            </a:pPr>
            <a:r>
              <a:rPr lang="en-US" sz="1900" dirty="0">
                <a:solidFill>
                  <a:srgbClr val="1F1F1F"/>
                </a:solidFill>
                <a:latin typeface="Arial" panose="020B0604020202020204" pitchFamily="34" charset="0"/>
                <a:cs typeface="Arial" panose="020B0604020202020204" pitchFamily="34" charset="0"/>
              </a:rPr>
              <a:t>Compensation for localized damages.</a:t>
            </a:r>
          </a:p>
          <a:p>
            <a:pPr algn="l">
              <a:buFont typeface="Arial" panose="020B0604020202020204" pitchFamily="34" charset="0"/>
              <a:buChar char="•"/>
            </a:pPr>
            <a:r>
              <a:rPr lang="en-US" sz="1900" dirty="0">
                <a:solidFill>
                  <a:srgbClr val="1F1F1F"/>
                </a:solidFill>
                <a:latin typeface="Arial" panose="020B0604020202020204" pitchFamily="34" charset="0"/>
                <a:cs typeface="Arial" panose="020B0604020202020204" pitchFamily="34" charset="0"/>
              </a:rPr>
              <a:t>Addressing access to resources.</a:t>
            </a:r>
          </a:p>
          <a:p>
            <a:pPr algn="l">
              <a:buFont typeface="Arial" panose="020B0604020202020204" pitchFamily="34" charset="0"/>
              <a:buChar char="•"/>
            </a:pPr>
            <a:r>
              <a:rPr lang="en-US" sz="1900" dirty="0">
                <a:solidFill>
                  <a:srgbClr val="1F1F1F"/>
                </a:solidFill>
                <a:latin typeface="Arial" panose="020B0604020202020204" pitchFamily="34" charset="0"/>
                <a:cs typeface="Arial" panose="020B0604020202020204" pitchFamily="34" charset="0"/>
              </a:rPr>
              <a:t>Resolving intellectual property disputes related to green technologies.</a:t>
            </a:r>
          </a:p>
          <a:p>
            <a:pPr marL="60325" indent="0" algn="just"/>
            <a:endParaRPr lang="en-US" sz="2000" b="0" i="0" dirty="0">
              <a:solidFill>
                <a:srgbClr val="29261B"/>
              </a:solidFill>
              <a:effectLst/>
              <a:latin typeface="-apple-system"/>
            </a:endParaRPr>
          </a:p>
        </p:txBody>
      </p:sp>
      <p:pic>
        <p:nvPicPr>
          <p:cNvPr id="6" name="Εικόνα 5">
            <a:extLst>
              <a:ext uri="{FF2B5EF4-FFF2-40B4-BE49-F238E27FC236}">
                <a16:creationId xmlns:a16="http://schemas.microsoft.com/office/drawing/2014/main" id="{51A8D75E-3178-198E-FD6B-22B20A5368B4}"/>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1026" name="Picture 2" descr="Giải quyết tranh chấp trực tuyến vẫn tiềm ẩn rủi ro - Tạp chí Kinh tế Sài  Gòn">
            <a:extLst>
              <a:ext uri="{FF2B5EF4-FFF2-40B4-BE49-F238E27FC236}">
                <a16:creationId xmlns:a16="http://schemas.microsoft.com/office/drawing/2014/main" id="{605C2B0D-45D5-FBBA-E6E4-A2D3E320C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9737" y="2241222"/>
            <a:ext cx="3364832" cy="2052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255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40A8989-A66D-50FE-5DC7-3972B5DDEDB8}"/>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89BE1DC-2914-09C9-3D14-47A535921319}"/>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5120AEDD-C430-A332-3B2A-DBC9A67D9282}"/>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Features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5B851AF2-8696-B8F7-F8B1-7FFE217FE4C6}"/>
              </a:ext>
            </a:extLst>
          </p:cNvPr>
          <p:cNvSpPr>
            <a:spLocks noGrp="1"/>
          </p:cNvSpPr>
          <p:nvPr>
            <p:ph type="body" idx="1"/>
          </p:nvPr>
        </p:nvSpPr>
        <p:spPr>
          <a:xfrm>
            <a:off x="806563" y="2328111"/>
            <a:ext cx="6062836" cy="324621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85000" lnSpcReduction="10000"/>
          </a:bodyPr>
          <a:lstStyle/>
          <a:p>
            <a:pPr marL="0" indent="0" algn="just">
              <a:lnSpc>
                <a:spcPct val="110000"/>
              </a:lnSpc>
              <a:spcBef>
                <a:spcPts val="600"/>
              </a:spcBef>
              <a:spcAft>
                <a:spcPts val="600"/>
              </a:spcAft>
            </a:pPr>
            <a:r>
              <a:rPr lang="en-US" sz="2000" b="1" i="0" dirty="0">
                <a:solidFill>
                  <a:srgbClr val="29261B"/>
                </a:solidFill>
                <a:effectLst/>
                <a:latin typeface="Arial" panose="020B0604020202020204" pitchFamily="34" charset="0"/>
                <a:cs typeface="Arial" panose="020B0604020202020204" pitchFamily="34" charset="0"/>
              </a:rPr>
              <a:t>Examples of online dispute resolution mechanisms being applied in the climate change context:</a:t>
            </a:r>
          </a:p>
          <a:p>
            <a:pPr algn="just">
              <a:lnSpc>
                <a:spcPct val="110000"/>
              </a:lnSpc>
              <a:spcBef>
                <a:spcPts val="600"/>
              </a:spcBef>
              <a:spcAft>
                <a:spcPts val="600"/>
              </a:spcAft>
              <a:buFont typeface="Arial" panose="020B0604020202020204" pitchFamily="34" charset="0"/>
              <a:buChar char="•"/>
            </a:pPr>
            <a:r>
              <a:rPr lang="en-US" sz="2000" b="0" i="0" dirty="0">
                <a:solidFill>
                  <a:srgbClr val="29261B"/>
                </a:solidFill>
                <a:effectLst/>
                <a:latin typeface="Arial" panose="020B0604020202020204" pitchFamily="34" charset="0"/>
                <a:cs typeface="Arial" panose="020B0604020202020204" pitchFamily="34" charset="0"/>
              </a:rPr>
              <a:t>UNFCCC Climate Neutral Now - This initiative by the UNFCCC includes an ODR mechanism for resolving disputes related to their carbon offsetting program. It utilizes online negotiation, mediation, and arbitration.</a:t>
            </a:r>
          </a:p>
          <a:p>
            <a:pPr algn="just">
              <a:lnSpc>
                <a:spcPct val="110000"/>
              </a:lnSpc>
              <a:spcBef>
                <a:spcPts val="600"/>
              </a:spcBef>
              <a:spcAft>
                <a:spcPts val="600"/>
              </a:spcAft>
              <a:buFont typeface="Arial" panose="020B0604020202020204" pitchFamily="34" charset="0"/>
              <a:buChar char="•"/>
            </a:pPr>
            <a:r>
              <a:rPr lang="en-US" sz="2000" b="0" i="0" dirty="0">
                <a:solidFill>
                  <a:srgbClr val="29261B"/>
                </a:solidFill>
                <a:effectLst/>
                <a:latin typeface="Arial" panose="020B0604020202020204" pitchFamily="34" charset="0"/>
                <a:cs typeface="Arial" panose="020B0604020202020204" pitchFamily="34" charset="0"/>
              </a:rPr>
              <a:t>International Chamber of Commerce - The ICC has ODR procedures for disputes in areas like carbon trading, emissions regulation, and climate finance. Arbitrators with climate expertise facilitate resolution.</a:t>
            </a:r>
          </a:p>
        </p:txBody>
      </p:sp>
      <p:pic>
        <p:nvPicPr>
          <p:cNvPr id="6" name="Εικόνα 5">
            <a:extLst>
              <a:ext uri="{FF2B5EF4-FFF2-40B4-BE49-F238E27FC236}">
                <a16:creationId xmlns:a16="http://schemas.microsoft.com/office/drawing/2014/main" id="{81908D21-5838-0870-3CDD-269456926050}"/>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278922A6-1EE8-3DC6-E16A-89AA7116E165}"/>
              </a:ext>
            </a:extLst>
          </p:cNvPr>
          <p:cNvPicPr>
            <a:picLocks noChangeAspect="1"/>
          </p:cNvPicPr>
          <p:nvPr/>
        </p:nvPicPr>
        <p:blipFill>
          <a:blip r:embed="rId4"/>
          <a:stretch>
            <a:fillRect/>
          </a:stretch>
        </p:blipFill>
        <p:spPr>
          <a:xfrm>
            <a:off x="7531767" y="1782177"/>
            <a:ext cx="3929313" cy="2946985"/>
          </a:xfrm>
          <a:prstGeom prst="rect">
            <a:avLst/>
          </a:prstGeom>
        </p:spPr>
      </p:pic>
    </p:spTree>
    <p:extLst>
      <p:ext uri="{BB962C8B-B14F-4D97-AF65-F5344CB8AC3E}">
        <p14:creationId xmlns:p14="http://schemas.microsoft.com/office/powerpoint/2010/main" val="1031527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4FED6BE-C705-A6B3-CD48-76834867EDF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D61910BE-8F27-0159-7AD6-C461AC844E0F}"/>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C0F0BD4F-2DD2-FF22-F129-481428B9EBCC}"/>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Features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pic>
        <p:nvPicPr>
          <p:cNvPr id="7" name="Picture Placeholder 6">
            <a:extLst>
              <a:ext uri="{FF2B5EF4-FFF2-40B4-BE49-F238E27FC236}">
                <a16:creationId xmlns:a16="http://schemas.microsoft.com/office/drawing/2014/main" id="{798692C6-7A06-2F4F-06BE-1B8F112A3159}"/>
              </a:ext>
            </a:extLst>
          </p:cNvPr>
          <p:cNvPicPr>
            <a:picLocks noGrp="1" noChangeAspect="1"/>
          </p:cNvPicPr>
          <p:nvPr>
            <p:ph type="pic" idx="2"/>
          </p:nvPr>
        </p:nvPicPr>
        <p:blipFill>
          <a:blip r:embed="rId3"/>
          <a:srcRect l="19898" r="19898"/>
          <a:stretch>
            <a:fillRect/>
          </a:stretch>
        </p:blipFill>
        <p:spPr>
          <a:xfrm>
            <a:off x="7424738" y="1252538"/>
            <a:ext cx="4046537" cy="4475162"/>
          </a:xfrm>
          <a:ln>
            <a:noFill/>
          </a:ln>
        </p:spPr>
        <p:style>
          <a:lnRef idx="2">
            <a:schemeClr val="accent2"/>
          </a:lnRef>
          <a:fillRef idx="1">
            <a:schemeClr val="lt1"/>
          </a:fillRef>
          <a:effectRef idx="0">
            <a:schemeClr val="accent2"/>
          </a:effectRef>
          <a:fontRef idx="minor">
            <a:schemeClr val="dk1"/>
          </a:fontRef>
        </p:style>
      </p:pic>
      <p:sp>
        <p:nvSpPr>
          <p:cNvPr id="3" name="Θέση κειμένου 2">
            <a:extLst>
              <a:ext uri="{FF2B5EF4-FFF2-40B4-BE49-F238E27FC236}">
                <a16:creationId xmlns:a16="http://schemas.microsoft.com/office/drawing/2014/main" id="{EC824C9C-61E3-145A-EA2C-790FD5803940}"/>
              </a:ext>
            </a:extLst>
          </p:cNvPr>
          <p:cNvSpPr>
            <a:spLocks noGrp="1"/>
          </p:cNvSpPr>
          <p:nvPr>
            <p:ph type="body" idx="1"/>
          </p:nvPr>
        </p:nvSpPr>
        <p:spPr>
          <a:xfrm>
            <a:off x="806563" y="2268415"/>
            <a:ext cx="6062836" cy="3461446"/>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20000"/>
          </a:bodyPr>
          <a:lstStyle/>
          <a:p>
            <a:pPr marL="0" indent="0" algn="just">
              <a:lnSpc>
                <a:spcPct val="110000"/>
              </a:lnSpc>
              <a:spcBef>
                <a:spcPts val="600"/>
              </a:spcBef>
              <a:spcAft>
                <a:spcPts val="600"/>
              </a:spcAft>
            </a:pPr>
            <a:r>
              <a:rPr lang="en-US" sz="2000" b="1" i="0" dirty="0">
                <a:solidFill>
                  <a:srgbClr val="29261B"/>
                </a:solidFill>
                <a:effectLst/>
                <a:latin typeface="Arial" panose="020B0604020202020204" pitchFamily="34" charset="0"/>
                <a:cs typeface="Arial" panose="020B0604020202020204" pitchFamily="34" charset="0"/>
              </a:rPr>
              <a:t>Examples of online dispute resolution mechanisms being applied in the climate change context:</a:t>
            </a:r>
          </a:p>
          <a:p>
            <a:pPr algn="just">
              <a:lnSpc>
                <a:spcPct val="12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Stockholm Chamber of Commerce - They administer a Green Claims ODR platform for resolving false/misleading environmental claims disputes in advertising and marketing. Relevant for carbon claims.</a:t>
            </a:r>
          </a:p>
          <a:p>
            <a:pPr algn="just">
              <a:lnSpc>
                <a:spcPct val="12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Sustainability Standards ODR - Organizations like the Rainforest Alliance provide ODR for disputes related to sustainability certification standards and climate commitments.</a:t>
            </a:r>
          </a:p>
        </p:txBody>
      </p:sp>
      <p:pic>
        <p:nvPicPr>
          <p:cNvPr id="6" name="Εικόνα 5">
            <a:extLst>
              <a:ext uri="{FF2B5EF4-FFF2-40B4-BE49-F238E27FC236}">
                <a16:creationId xmlns:a16="http://schemas.microsoft.com/office/drawing/2014/main" id="{74F74093-49BD-C45A-72D4-10AEFBD693F0}"/>
              </a:ext>
            </a:extLst>
          </p:cNvPr>
          <p:cNvPicPr>
            <a:picLocks noChangeAspect="1"/>
          </p:cNvPicPr>
          <p:nvPr/>
        </p:nvPicPr>
        <p:blipFill rotWithShape="1">
          <a:blip r:embed="rId4"/>
          <a:srcRect l="31333" t="85035" r="16916" b="5476"/>
          <a:stretch/>
        </p:blipFill>
        <p:spPr>
          <a:xfrm>
            <a:off x="1120875" y="5894278"/>
            <a:ext cx="9950250" cy="957942"/>
          </a:xfrm>
          <a:prstGeom prst="rect">
            <a:avLst/>
          </a:prstGeom>
        </p:spPr>
      </p:pic>
    </p:spTree>
    <p:extLst>
      <p:ext uri="{BB962C8B-B14F-4D97-AF65-F5344CB8AC3E}">
        <p14:creationId xmlns:p14="http://schemas.microsoft.com/office/powerpoint/2010/main" val="5924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5EBE8833-B5DD-DF1C-75A4-BE886E3AD3D9}"/>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A9F02F8-DB44-6279-A214-049ED4074F36}"/>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86F7EAC3-3274-6938-BBA1-D36F10B9F9CD}"/>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4.1.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Features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AB8CC78-D90D-93B8-FD03-1366535936B3}"/>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lgn="just">
              <a:lnSpc>
                <a:spcPct val="110000"/>
              </a:lnSpc>
              <a:spcBef>
                <a:spcPts val="600"/>
              </a:spcBef>
              <a:spcAft>
                <a:spcPts val="600"/>
              </a:spcAft>
            </a:pPr>
            <a:r>
              <a:rPr lang="en-US" sz="2000" b="1" i="0" dirty="0">
                <a:solidFill>
                  <a:srgbClr val="29261B"/>
                </a:solidFill>
                <a:effectLst/>
                <a:latin typeface="Arial" panose="020B0604020202020204" pitchFamily="34" charset="0"/>
                <a:cs typeface="Arial" panose="020B0604020202020204" pitchFamily="34" charset="0"/>
              </a:rPr>
              <a:t>Examples of online dispute resolution mechanisms being applied in the climate change context:</a:t>
            </a:r>
          </a:p>
          <a:p>
            <a:pPr algn="just">
              <a:lnSpc>
                <a:spcPct val="11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Georgetown Environmental Law Program - Runs an ODR simulation for negotiating a global climate agreement involving climate modeling, online facilitation, and document sharing.</a:t>
            </a:r>
          </a:p>
          <a:p>
            <a:pPr algn="just">
              <a:lnSpc>
                <a:spcPct val="11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Investor-State disputes - There are examples of investor-state climate disputes handled through online arbitration platforms like that of the Permanent Court of Arbitration.</a:t>
            </a:r>
          </a:p>
        </p:txBody>
      </p:sp>
      <p:pic>
        <p:nvPicPr>
          <p:cNvPr id="6" name="Εικόνα 5">
            <a:extLst>
              <a:ext uri="{FF2B5EF4-FFF2-40B4-BE49-F238E27FC236}">
                <a16:creationId xmlns:a16="http://schemas.microsoft.com/office/drawing/2014/main" id="{DE21B42B-15D9-F558-D193-42E54F184879}"/>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1CCB469F-1E95-EA8A-C16F-32C80C7EFFAA}"/>
              </a:ext>
            </a:extLst>
          </p:cNvPr>
          <p:cNvPicPr>
            <a:picLocks noChangeAspect="1"/>
          </p:cNvPicPr>
          <p:nvPr/>
        </p:nvPicPr>
        <p:blipFill>
          <a:blip r:embed="rId4"/>
          <a:stretch>
            <a:fillRect/>
          </a:stretch>
        </p:blipFill>
        <p:spPr>
          <a:xfrm>
            <a:off x="7164805" y="2232610"/>
            <a:ext cx="4672263" cy="2628148"/>
          </a:xfrm>
          <a:prstGeom prst="rect">
            <a:avLst/>
          </a:prstGeom>
        </p:spPr>
      </p:pic>
    </p:spTree>
    <p:extLst>
      <p:ext uri="{BB962C8B-B14F-4D97-AF65-F5344CB8AC3E}">
        <p14:creationId xmlns:p14="http://schemas.microsoft.com/office/powerpoint/2010/main" val="2807951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C45390E-DE11-60E4-AF1D-96F9EE41348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761D6240-794E-2C03-8B4B-F76257CFDA7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AFDE229E-84FE-3ED6-E887-8F2451285DF5}"/>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357A7590-21C8-8D41-1C90-B3C1BF263C2B}"/>
              </a:ext>
            </a:extLst>
          </p:cNvPr>
          <p:cNvSpPr>
            <a:spLocks noGrp="1"/>
          </p:cNvSpPr>
          <p:nvPr>
            <p:ph type="body" idx="1"/>
          </p:nvPr>
        </p:nvSpPr>
        <p:spPr>
          <a:xfrm>
            <a:off x="806563" y="2113659"/>
            <a:ext cx="6062836" cy="361620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60325" indent="0" algn="just">
              <a:lnSpc>
                <a:spcPct val="110000"/>
              </a:lnSpc>
              <a:spcBef>
                <a:spcPts val="1200"/>
              </a:spcBef>
              <a:spcAft>
                <a:spcPts val="600"/>
              </a:spcAft>
            </a:pPr>
            <a:r>
              <a:rPr lang="en-US" sz="2000" b="1" dirty="0">
                <a:solidFill>
                  <a:srgbClr val="29261B"/>
                </a:solidFill>
                <a:latin typeface="Arial" panose="020B0604020202020204" pitchFamily="34" charset="0"/>
                <a:cs typeface="Arial" panose="020B0604020202020204" pitchFamily="34" charset="0"/>
              </a:rPr>
              <a:t>Some of the main types of ODR: </a:t>
            </a:r>
          </a:p>
          <a:p>
            <a:pPr algn="just">
              <a:lnSpc>
                <a:spcPct val="12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Automated Negotiation: This involves the use of software and algorithms to facilitate negotiation and settlement between parties without third party intervention. The software can help parties calculate settlement options.</a:t>
            </a:r>
          </a:p>
          <a:p>
            <a:pPr algn="just">
              <a:lnSpc>
                <a:spcPct val="120000"/>
              </a:lnSpc>
              <a:spcBef>
                <a:spcPts val="600"/>
              </a:spcBef>
              <a:spcAft>
                <a:spcPts val="600"/>
              </a:spcAft>
              <a:buFont typeface="Arial" panose="020B0604020202020204" pitchFamily="34" charset="0"/>
              <a:buChar char="•"/>
            </a:pPr>
            <a:r>
              <a:rPr lang="en-US" sz="1800" dirty="0">
                <a:solidFill>
                  <a:srgbClr val="29261B"/>
                </a:solidFill>
                <a:latin typeface="Arial" panose="020B0604020202020204" pitchFamily="34" charset="0"/>
                <a:cs typeface="Arial" panose="020B0604020202020204" pitchFamily="34" charset="0"/>
              </a:rPr>
              <a:t>Online Mediation: A neutral third-party mediator facilitates negotiations between parties remotely through videoconferencing, chat, or messaging. The mediator helps parties communicate and find common ground.</a:t>
            </a:r>
          </a:p>
        </p:txBody>
      </p:sp>
      <p:pic>
        <p:nvPicPr>
          <p:cNvPr id="6" name="Εικόνα 5">
            <a:extLst>
              <a:ext uri="{FF2B5EF4-FFF2-40B4-BE49-F238E27FC236}">
                <a16:creationId xmlns:a16="http://schemas.microsoft.com/office/drawing/2014/main" id="{6DB57474-60F4-EC90-FCAA-6A212C24F3E3}"/>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A244E631-0903-AE39-239E-5D1FE9C9563F}"/>
              </a:ext>
            </a:extLst>
          </p:cNvPr>
          <p:cNvPicPr>
            <a:picLocks noChangeAspect="1"/>
          </p:cNvPicPr>
          <p:nvPr/>
        </p:nvPicPr>
        <p:blipFill>
          <a:blip r:embed="rId4"/>
          <a:stretch>
            <a:fillRect/>
          </a:stretch>
        </p:blipFill>
        <p:spPr>
          <a:xfrm>
            <a:off x="7377865" y="1842084"/>
            <a:ext cx="4210050" cy="2752725"/>
          </a:xfrm>
          <a:prstGeom prst="rect">
            <a:avLst/>
          </a:prstGeom>
        </p:spPr>
      </p:pic>
    </p:spTree>
    <p:extLst>
      <p:ext uri="{BB962C8B-B14F-4D97-AF65-F5344CB8AC3E}">
        <p14:creationId xmlns:p14="http://schemas.microsoft.com/office/powerpoint/2010/main" val="2987552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CA0CD04-E84F-9013-DF11-6802BB30C000}"/>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84F1E67-63D9-003C-10A5-F3D593395807}"/>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00FDB282-46CC-30C3-648A-A3AF65FA40A2}"/>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CD389AB4-BE5D-6E33-1F04-2898D3AC0402}"/>
              </a:ext>
            </a:extLst>
          </p:cNvPr>
          <p:cNvSpPr>
            <a:spLocks noGrp="1"/>
          </p:cNvSpPr>
          <p:nvPr>
            <p:ph type="body" idx="1"/>
          </p:nvPr>
        </p:nvSpPr>
        <p:spPr>
          <a:xfrm>
            <a:off x="806563" y="2113659"/>
            <a:ext cx="6062836" cy="317344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60325" indent="0" algn="just">
              <a:lnSpc>
                <a:spcPct val="110000"/>
              </a:lnSpc>
              <a:spcBef>
                <a:spcPts val="1200"/>
              </a:spcBef>
              <a:spcAft>
                <a:spcPts val="600"/>
              </a:spcAft>
            </a:pPr>
            <a:r>
              <a:rPr lang="en-US" sz="2400" b="1" dirty="0">
                <a:solidFill>
                  <a:srgbClr val="29261B"/>
                </a:solidFill>
                <a:latin typeface="Arial" panose="020B0604020202020204" pitchFamily="34" charset="0"/>
                <a:cs typeface="Arial" panose="020B0604020202020204" pitchFamily="34" charset="0"/>
              </a:rPr>
              <a:t>Some of the main types of ODR: </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Online Arbitration: Parties present their case before an arbitrator online who then makes a final and binding decision to resolve the dispute. It is typically faster and less expensive than traditional arbitration.</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Online Judging: A qualified neutral third-party with judicial training makes a decision on the dispute after reviewing arguments and evidence submitted by the parties online. The judge's decision is legally binding.</a:t>
            </a:r>
          </a:p>
        </p:txBody>
      </p:sp>
      <p:pic>
        <p:nvPicPr>
          <p:cNvPr id="6" name="Εικόνα 5">
            <a:extLst>
              <a:ext uri="{FF2B5EF4-FFF2-40B4-BE49-F238E27FC236}">
                <a16:creationId xmlns:a16="http://schemas.microsoft.com/office/drawing/2014/main" id="{8E36F71D-8F3B-125C-5756-50525E4134FC}"/>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4EEE6686-82BB-6AE3-2E22-AF935DDF3B9A}"/>
              </a:ext>
            </a:extLst>
          </p:cNvPr>
          <p:cNvPicPr>
            <a:picLocks noChangeAspect="1"/>
          </p:cNvPicPr>
          <p:nvPr/>
        </p:nvPicPr>
        <p:blipFill>
          <a:blip r:embed="rId4"/>
          <a:stretch>
            <a:fillRect/>
          </a:stretch>
        </p:blipFill>
        <p:spPr>
          <a:xfrm>
            <a:off x="7056520" y="1684543"/>
            <a:ext cx="4506829" cy="3214565"/>
          </a:xfrm>
          <a:prstGeom prst="rect">
            <a:avLst/>
          </a:prstGeom>
        </p:spPr>
      </p:pic>
    </p:spTree>
    <p:extLst>
      <p:ext uri="{BB962C8B-B14F-4D97-AF65-F5344CB8AC3E}">
        <p14:creationId xmlns:p14="http://schemas.microsoft.com/office/powerpoint/2010/main" val="3750850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F6D55CF9-F01F-BE59-89BE-A30EA3E990F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8C30B741-D044-E015-303B-A18AE65B5E2E}"/>
              </a:ext>
            </a:extLst>
          </p:cNvPr>
          <p:cNvSpPr/>
          <p:nvPr/>
        </p:nvSpPr>
        <p:spPr>
          <a:xfrm>
            <a:off x="993058" y="379368"/>
            <a:ext cx="9488131" cy="523180"/>
          </a:xfrm>
          <a:prstGeom prst="rect">
            <a:avLst/>
          </a:prstGeom>
          <a:solidFill>
            <a:srgbClr val="003399"/>
          </a:solidFill>
          <a:ln>
            <a:noFill/>
          </a:ln>
        </p:spPr>
        <p:txBody>
          <a:bodyPr spcFirstLastPara="1" wrap="square" lIns="91425" tIns="45700" rIns="91425" bIns="45700" anchor="t" anchorCtr="0">
            <a:spAutoFit/>
          </a:bodyPr>
          <a:lstStyle/>
          <a:p>
            <a:pPr>
              <a:buClr>
                <a:srgbClr val="FFFFFF"/>
              </a:buClr>
              <a:buSzPts val="2800"/>
            </a:pPr>
            <a:r>
              <a:rPr lang="en-US" sz="2800" b="1" kern="0"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4. </a:t>
            </a:r>
            <a:r>
              <a:rPr lang="en-GB" sz="2800" b="1" dirty="0">
                <a:solidFill>
                  <a:srgbClr val="FFFF00"/>
                </a:solidFill>
                <a:latin typeface="Arial" panose="020B0604020202020204" pitchFamily="34" charset="0"/>
                <a:cs typeface="Arial" panose="020B0604020202020204" pitchFamily="34" charset="0"/>
              </a:rPr>
              <a:t>Online Dispute Resolution (ODR)</a:t>
            </a:r>
            <a:endParaRPr lang="en-US" sz="2800" b="1" dirty="0">
              <a:solidFill>
                <a:srgbClr val="FFFF00"/>
              </a:solidFill>
              <a:latin typeface="Arial" panose="020B0604020202020204" pitchFamily="34" charset="0"/>
              <a:cs typeface="Arial" panose="020B0604020202020204" pitchFamily="34" charset="0"/>
            </a:endParaRPr>
          </a:p>
        </p:txBody>
      </p:sp>
      <p:sp>
        <p:nvSpPr>
          <p:cNvPr id="2" name="Τίτλος 1">
            <a:extLst>
              <a:ext uri="{FF2B5EF4-FFF2-40B4-BE49-F238E27FC236}">
                <a16:creationId xmlns:a16="http://schemas.microsoft.com/office/drawing/2014/main" id="{70714235-D3BD-44C2-42D1-1616730794E0}"/>
              </a:ext>
            </a:extLst>
          </p:cNvPr>
          <p:cNvSpPr>
            <a:spLocks noGrp="1"/>
          </p:cNvSpPr>
          <p:nvPr>
            <p:ph type="title"/>
          </p:nvPr>
        </p:nvSpPr>
        <p:spPr>
          <a:xfrm>
            <a:off x="768592" y="1144372"/>
            <a:ext cx="6062836" cy="806241"/>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pPr algn="just"/>
            <a:r>
              <a:rPr lang="en-GB" sz="2200" b="1"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4.2. </a:t>
            </a:r>
            <a:r>
              <a:rPr lang="en-GB" sz="2200" b="1" dirty="0">
                <a:solidFill>
                  <a:srgbClr val="0000CC"/>
                </a:solidFill>
                <a:latin typeface="Arial" panose="020B0604020202020204" pitchFamily="34" charset="0"/>
                <a:ea typeface="Times New Roman" panose="02020603050405020304" pitchFamily="18" charset="0"/>
                <a:cs typeface="Arial" panose="020B0604020202020204" pitchFamily="34" charset="0"/>
              </a:rPr>
              <a:t>Types </a:t>
            </a:r>
            <a:r>
              <a:rPr lang="en-GB" sz="2200" b="1" dirty="0">
                <a:solidFill>
                  <a:srgbClr val="0000CC"/>
                </a:solidFill>
                <a:latin typeface="Arial" panose="020B0604020202020204" pitchFamily="34" charset="0"/>
                <a:cs typeface="Arial" panose="020B0604020202020204" pitchFamily="34" charset="0"/>
              </a:rPr>
              <a:t>of Online Dispute Resolution </a:t>
            </a:r>
            <a:endParaRPr lang="LID4096" sz="2200" b="1" dirty="0">
              <a:solidFill>
                <a:srgbClr val="0000CC"/>
              </a:solidFill>
              <a:latin typeface="Arial" panose="020B0604020202020204" pitchFamily="34" charset="0"/>
              <a:cs typeface="Arial" panose="020B0604020202020204" pitchFamily="34" charset="0"/>
            </a:endParaRPr>
          </a:p>
        </p:txBody>
      </p:sp>
      <p:sp>
        <p:nvSpPr>
          <p:cNvPr id="3" name="Θέση κειμένου 2">
            <a:extLst>
              <a:ext uri="{FF2B5EF4-FFF2-40B4-BE49-F238E27FC236}">
                <a16:creationId xmlns:a16="http://schemas.microsoft.com/office/drawing/2014/main" id="{A271DA9A-41D0-F501-C738-FE1F6D964946}"/>
              </a:ext>
            </a:extLst>
          </p:cNvPr>
          <p:cNvSpPr>
            <a:spLocks noGrp="1"/>
          </p:cNvSpPr>
          <p:nvPr>
            <p:ph type="body" idx="1"/>
          </p:nvPr>
        </p:nvSpPr>
        <p:spPr>
          <a:xfrm>
            <a:off x="806563" y="2113660"/>
            <a:ext cx="6062836" cy="3414852"/>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fontScale="77500" lnSpcReduction="20000"/>
          </a:bodyPr>
          <a:lstStyle/>
          <a:p>
            <a:pPr marL="60325" indent="0" algn="just">
              <a:lnSpc>
                <a:spcPct val="110000"/>
              </a:lnSpc>
              <a:spcBef>
                <a:spcPts val="1200"/>
              </a:spcBef>
              <a:spcAft>
                <a:spcPts val="600"/>
              </a:spcAft>
            </a:pPr>
            <a:r>
              <a:rPr lang="en-US" sz="2400" b="1" dirty="0">
                <a:solidFill>
                  <a:srgbClr val="29261B"/>
                </a:solidFill>
                <a:latin typeface="Arial" panose="020B0604020202020204" pitchFamily="34" charset="0"/>
                <a:cs typeface="Arial" panose="020B0604020202020204" pitchFamily="34" charset="0"/>
              </a:rPr>
              <a:t>Some of the main types of ODR: </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Peer Review Panels: A dispute is presented online to a panel of peers, experts, or stakeholders selected by the parties, who review the information and make a determination. The panel could be voting-based.</a:t>
            </a:r>
          </a:p>
          <a:p>
            <a:pPr algn="just">
              <a:lnSpc>
                <a:spcPct val="110000"/>
              </a:lnSpc>
              <a:spcBef>
                <a:spcPts val="1200"/>
              </a:spcBef>
              <a:spcAft>
                <a:spcPts val="600"/>
              </a:spcAft>
              <a:buFont typeface="Arial" panose="020B0604020202020204" pitchFamily="34" charset="0"/>
              <a:buChar char="•"/>
            </a:pPr>
            <a:r>
              <a:rPr lang="en-US" sz="2300" dirty="0">
                <a:solidFill>
                  <a:srgbClr val="29261B"/>
                </a:solidFill>
                <a:latin typeface="Arial" panose="020B0604020202020204" pitchFamily="34" charset="0"/>
                <a:cs typeface="Arial" panose="020B0604020202020204" pitchFamily="34" charset="0"/>
              </a:rPr>
              <a:t>Crowdsourced Dispute Resolution: The dispute is opened up to a larger crowd-based online community to gather opinions and input, which the parties then use to reach a resolution.</a:t>
            </a:r>
          </a:p>
          <a:p>
            <a:pPr algn="just"/>
            <a:endParaRPr lang="en-US" sz="2400" b="0" i="0" dirty="0">
              <a:solidFill>
                <a:srgbClr val="29261B"/>
              </a:solidFill>
              <a:effectLst/>
              <a:latin typeface="-apple-system"/>
            </a:endParaRPr>
          </a:p>
        </p:txBody>
      </p:sp>
      <p:pic>
        <p:nvPicPr>
          <p:cNvPr id="6" name="Εικόνα 5">
            <a:extLst>
              <a:ext uri="{FF2B5EF4-FFF2-40B4-BE49-F238E27FC236}">
                <a16:creationId xmlns:a16="http://schemas.microsoft.com/office/drawing/2014/main" id="{93ED6862-4BE2-0D04-2DC8-B9BD40B1531A}"/>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pic>
        <p:nvPicPr>
          <p:cNvPr id="8" name="Picture 7">
            <a:extLst>
              <a:ext uri="{FF2B5EF4-FFF2-40B4-BE49-F238E27FC236}">
                <a16:creationId xmlns:a16="http://schemas.microsoft.com/office/drawing/2014/main" id="{629C0181-49C2-C84E-372E-3329AE9AA5C8}"/>
              </a:ext>
            </a:extLst>
          </p:cNvPr>
          <p:cNvPicPr>
            <a:picLocks noChangeAspect="1"/>
          </p:cNvPicPr>
          <p:nvPr/>
        </p:nvPicPr>
        <p:blipFill>
          <a:blip r:embed="rId4"/>
          <a:stretch>
            <a:fillRect/>
          </a:stretch>
        </p:blipFill>
        <p:spPr>
          <a:xfrm>
            <a:off x="7264818" y="2331486"/>
            <a:ext cx="4927182" cy="1902877"/>
          </a:xfrm>
          <a:prstGeom prst="rect">
            <a:avLst/>
          </a:prstGeom>
        </p:spPr>
      </p:pic>
    </p:spTree>
    <p:extLst>
      <p:ext uri="{BB962C8B-B14F-4D97-AF65-F5344CB8AC3E}">
        <p14:creationId xmlns:p14="http://schemas.microsoft.com/office/powerpoint/2010/main" val="341621692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6023</TotalTime>
  <Words>2127</Words>
  <Application>Microsoft Office PowerPoint</Application>
  <PresentationFormat>Widescreen</PresentationFormat>
  <Paragraphs>156</Paragraphs>
  <Slides>27</Slides>
  <Notes>27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Calibri</vt:lpstr>
      <vt:lpstr>Times New Roman</vt:lpstr>
      <vt:lpstr>Century Gothic</vt:lpstr>
      <vt:lpstr>-apple-system</vt:lpstr>
      <vt:lpstr>Arial</vt:lpstr>
      <vt:lpstr>Symbol</vt:lpstr>
      <vt:lpstr>Office Theme</vt:lpstr>
      <vt:lpstr>PowerPoint Presentation</vt:lpstr>
      <vt:lpstr>4.1. Features of Online Dispute Resolution </vt:lpstr>
      <vt:lpstr>4.1. Features of Online Dispute Resolution </vt:lpstr>
      <vt:lpstr>4.1. Features of Online Dispute Resolution </vt:lpstr>
      <vt:lpstr>4.1. Features of Online Dispute Resolution </vt:lpstr>
      <vt:lpstr>4.1. Features of Online Dispute Resolution </vt:lpstr>
      <vt:lpstr>4.2. Types of Online Dispute Resolution </vt:lpstr>
      <vt:lpstr>4.2. Types of Online Dispute Resolution </vt:lpstr>
      <vt:lpstr>4.2. Types of Online Dispute Resolution </vt:lpstr>
      <vt:lpstr>4.2. Types of Online Dispute Resolution </vt:lpstr>
      <vt:lpstr>4.3. Infrastructure of Online Dispute Resolution </vt:lpstr>
      <vt:lpstr>4.3. Infrastructure of Online Dispute Resolution </vt:lpstr>
      <vt:lpstr>4.3. Infrastructure of Online Dispute Resolution </vt:lpstr>
      <vt:lpstr>4.3. Infrastructure of Online Dispute Resolution </vt:lpstr>
      <vt:lpstr>4.4. Applications of ODR for resolving climate change disputes </vt:lpstr>
      <vt:lpstr>4.4. Applications of ODR for resolving climate change disputes </vt:lpstr>
      <vt:lpstr>4.4. Applications of ODR for resolving climate change disputes </vt:lpstr>
      <vt:lpstr>4.4. Applications of ODR for resolving climate change disputes </vt:lpstr>
      <vt:lpstr>4.4. Applications of ODR for resolving climate change disputes </vt:lpstr>
      <vt:lpstr>4.5. Advantages and chalenges</vt:lpstr>
      <vt:lpstr>4.5. Advantages and chalenges</vt:lpstr>
      <vt:lpstr>4.5. Advantages and chalenges</vt:lpstr>
      <vt:lpstr>4.5. Advantages and chalenges</vt:lpstr>
      <vt:lpstr>4.5. Advantages and chalenges</vt:lpstr>
      <vt:lpstr>4.5. Advantages and chalenges</vt:lpstr>
      <vt:lpstr>4.5. Advantages and challenges</vt:lpstr>
      <vt:lpstr>4.5. Advantages and challenges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Tuan Tran</cp:lastModifiedBy>
  <cp:revision>24</cp:revision>
  <dcterms:created xsi:type="dcterms:W3CDTF">2020-01-02T01:56:26Z</dcterms:created>
  <dcterms:modified xsi:type="dcterms:W3CDTF">2024-03-15T15:27:17Z</dcterms:modified>
</cp:coreProperties>
</file>