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0" r:id="rId1"/>
  </p:sldMasterIdLst>
  <p:notesMasterIdLst>
    <p:notesMasterId r:id="rId36"/>
  </p:notesMasterIdLst>
  <p:sldIdLst>
    <p:sldId id="257" r:id="rId2"/>
    <p:sldId id="258" r:id="rId3"/>
    <p:sldId id="259" r:id="rId4"/>
    <p:sldId id="260" r:id="rId5"/>
    <p:sldId id="261" r:id="rId6"/>
    <p:sldId id="262" r:id="rId7"/>
    <p:sldId id="263" r:id="rId8"/>
    <p:sldId id="264" r:id="rId9"/>
    <p:sldId id="265" r:id="rId10"/>
    <p:sldId id="266"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68" r:id="rId26"/>
    <p:sldId id="269" r:id="rId27"/>
    <p:sldId id="271" r:id="rId28"/>
    <p:sldId id="287" r:id="rId29"/>
    <p:sldId id="270" r:id="rId30"/>
    <p:sldId id="286" r:id="rId31"/>
    <p:sldId id="288" r:id="rId32"/>
    <p:sldId id="289" r:id="rId33"/>
    <p:sldId id="290" r:id="rId34"/>
    <p:sldId id="29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9CB66F-B720-F247-660D-32E3987087F9}" v="1262" dt="2024-07-13T15:29:40.2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8" d="100"/>
          <a:sy n="88" d="100"/>
        </p:scale>
        <p:origin x="26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7.png"/><Relationship Id="rId4" Type="http://schemas.openxmlformats.org/officeDocument/2006/relationships/image" Target="../media/image28.svg"/></Relationships>
</file>

<file path=ppt/diagrams/_rels/data4.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34.svg"/><Relationship Id="rId1" Type="http://schemas.openxmlformats.org/officeDocument/2006/relationships/image" Target="../media/image29.png"/><Relationship Id="rId6" Type="http://schemas.openxmlformats.org/officeDocument/2006/relationships/image" Target="../media/image38.svg"/><Relationship Id="rId5" Type="http://schemas.openxmlformats.org/officeDocument/2006/relationships/image" Target="../media/image31.png"/><Relationship Id="rId4" Type="http://schemas.openxmlformats.org/officeDocument/2006/relationships/image" Target="../media/image36.svg"/></Relationships>
</file>

<file path=ppt/diagrams/_rels/data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6.svg"/><Relationship Id="rId1" Type="http://schemas.openxmlformats.org/officeDocument/2006/relationships/image" Target="../media/image33.png"/><Relationship Id="rId6" Type="http://schemas.openxmlformats.org/officeDocument/2006/relationships/image" Target="../media/image44.svg"/><Relationship Id="rId5" Type="http://schemas.openxmlformats.org/officeDocument/2006/relationships/image" Target="../media/image35.png"/><Relationship Id="rId4" Type="http://schemas.openxmlformats.org/officeDocument/2006/relationships/image" Target="../media/image42.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7.png"/><Relationship Id="rId4" Type="http://schemas.openxmlformats.org/officeDocument/2006/relationships/image" Target="../media/image28.svg"/></Relationships>
</file>

<file path=ppt/diagrams/_rels/drawing4.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34.svg"/><Relationship Id="rId1" Type="http://schemas.openxmlformats.org/officeDocument/2006/relationships/image" Target="../media/image29.png"/><Relationship Id="rId6" Type="http://schemas.openxmlformats.org/officeDocument/2006/relationships/image" Target="../media/image38.svg"/><Relationship Id="rId5" Type="http://schemas.openxmlformats.org/officeDocument/2006/relationships/image" Target="../media/image31.png"/><Relationship Id="rId4" Type="http://schemas.openxmlformats.org/officeDocument/2006/relationships/image" Target="../media/image36.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6.svg"/><Relationship Id="rId1" Type="http://schemas.openxmlformats.org/officeDocument/2006/relationships/image" Target="../media/image33.png"/><Relationship Id="rId6" Type="http://schemas.openxmlformats.org/officeDocument/2006/relationships/image" Target="../media/image44.svg"/><Relationship Id="rId5" Type="http://schemas.openxmlformats.org/officeDocument/2006/relationships/image" Target="../media/image35.png"/><Relationship Id="rId4" Type="http://schemas.openxmlformats.org/officeDocument/2006/relationships/image" Target="../media/image42.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EB1037-64B4-4B87-876C-51DBB063B8A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C7C7BDE-21B6-4C3C-A833-6E5B6258B431}">
      <dgm:prSet/>
      <dgm:spPr/>
      <dgm:t>
        <a:bodyPr/>
        <a:lstStyle/>
        <a:p>
          <a:r>
            <a:rPr lang="en-GB"/>
            <a:t>Exposure and vulnerability to hazards has been assessed</a:t>
          </a:r>
          <a:endParaRPr lang="en-US"/>
        </a:p>
      </dgm:t>
    </dgm:pt>
    <dgm:pt modelId="{80C5083A-019B-4EC8-AF2B-A07594DF6206}" type="parTrans" cxnId="{91176A80-BB51-4720-B93C-1D74F4FDB154}">
      <dgm:prSet/>
      <dgm:spPr/>
      <dgm:t>
        <a:bodyPr/>
        <a:lstStyle/>
        <a:p>
          <a:endParaRPr lang="en-US"/>
        </a:p>
      </dgm:t>
    </dgm:pt>
    <dgm:pt modelId="{5239F79F-0CC8-4B44-A5AD-543622326D24}" type="sibTrans" cxnId="{91176A80-BB51-4720-B93C-1D74F4FDB154}">
      <dgm:prSet/>
      <dgm:spPr/>
      <dgm:t>
        <a:bodyPr/>
        <a:lstStyle/>
        <a:p>
          <a:endParaRPr lang="en-US"/>
        </a:p>
      </dgm:t>
    </dgm:pt>
    <dgm:pt modelId="{64AC72C8-0C16-44FB-9764-6481BC8ED4BF}">
      <dgm:prSet/>
      <dgm:spPr/>
      <dgm:t>
        <a:bodyPr/>
        <a:lstStyle/>
        <a:p>
          <a:r>
            <a:rPr lang="en-GB"/>
            <a:t>Existing capacities and needs have been reviewed</a:t>
          </a:r>
          <a:endParaRPr lang="en-US"/>
        </a:p>
      </dgm:t>
    </dgm:pt>
    <dgm:pt modelId="{EC82937E-D379-43EF-9D8A-69D11B0192D9}" type="parTrans" cxnId="{BEBEAAF3-4A1D-4906-A624-E63E31E9726A}">
      <dgm:prSet/>
      <dgm:spPr/>
      <dgm:t>
        <a:bodyPr/>
        <a:lstStyle/>
        <a:p>
          <a:endParaRPr lang="en-US"/>
        </a:p>
      </dgm:t>
    </dgm:pt>
    <dgm:pt modelId="{853E2091-1A38-4A59-BD2A-FD88B6D6D472}" type="sibTrans" cxnId="{BEBEAAF3-4A1D-4906-A624-E63E31E9726A}">
      <dgm:prSet/>
      <dgm:spPr/>
      <dgm:t>
        <a:bodyPr/>
        <a:lstStyle/>
        <a:p>
          <a:endParaRPr lang="en-US"/>
        </a:p>
      </dgm:t>
    </dgm:pt>
    <dgm:pt modelId="{A878F62B-0C0B-4F1A-8BF5-677DC1FC39D6}">
      <dgm:prSet/>
      <dgm:spPr/>
      <dgm:t>
        <a:bodyPr/>
        <a:lstStyle/>
        <a:p>
          <a:r>
            <a:rPr lang="en-GB"/>
            <a:t>Increased data availability has been encouraged informing implementation</a:t>
          </a:r>
          <a:endParaRPr lang="en-US"/>
        </a:p>
      </dgm:t>
    </dgm:pt>
    <dgm:pt modelId="{82B75708-C5A5-4218-8BC4-6903DB33DED7}" type="parTrans" cxnId="{119E4B40-2334-4748-9F30-7D1244B3A350}">
      <dgm:prSet/>
      <dgm:spPr/>
      <dgm:t>
        <a:bodyPr/>
        <a:lstStyle/>
        <a:p>
          <a:endParaRPr lang="en-US"/>
        </a:p>
      </dgm:t>
    </dgm:pt>
    <dgm:pt modelId="{50AB681E-742F-404E-8563-3B44C9335A62}" type="sibTrans" cxnId="{119E4B40-2334-4748-9F30-7D1244B3A350}">
      <dgm:prSet/>
      <dgm:spPr/>
      <dgm:t>
        <a:bodyPr/>
        <a:lstStyle/>
        <a:p>
          <a:endParaRPr lang="en-US"/>
        </a:p>
      </dgm:t>
    </dgm:pt>
    <dgm:pt modelId="{9AF9B0DD-78A4-45ED-8FF8-63D80E89EF1A}">
      <dgm:prSet/>
      <dgm:spPr/>
      <dgm:t>
        <a:bodyPr/>
        <a:lstStyle/>
        <a:p>
          <a:r>
            <a:rPr lang="en-GB"/>
            <a:t>Increased incentives and encouragement of knowledge transfer</a:t>
          </a:r>
          <a:endParaRPr lang="en-US"/>
        </a:p>
      </dgm:t>
    </dgm:pt>
    <dgm:pt modelId="{7D9B0D10-2890-4F7C-BEE9-F5D73FB08F29}" type="parTrans" cxnId="{D4F084C3-AD36-410E-BD7F-87DD9ED01344}">
      <dgm:prSet/>
      <dgm:spPr/>
      <dgm:t>
        <a:bodyPr/>
        <a:lstStyle/>
        <a:p>
          <a:endParaRPr lang="en-US"/>
        </a:p>
      </dgm:t>
    </dgm:pt>
    <dgm:pt modelId="{B8E0AC64-CEBE-4E11-A598-0035561FA798}" type="sibTrans" cxnId="{D4F084C3-AD36-410E-BD7F-87DD9ED01344}">
      <dgm:prSet/>
      <dgm:spPr/>
      <dgm:t>
        <a:bodyPr/>
        <a:lstStyle/>
        <a:p>
          <a:endParaRPr lang="en-US"/>
        </a:p>
      </dgm:t>
    </dgm:pt>
    <dgm:pt modelId="{55EE6CE9-3262-4D2A-9790-5821BBD87560}">
      <dgm:prSet/>
      <dgm:spPr/>
      <dgm:t>
        <a:bodyPr/>
        <a:lstStyle/>
        <a:p>
          <a:r>
            <a:rPr lang="en-GB"/>
            <a:t>Identified essential investment for risk assessment and early warning systems</a:t>
          </a:r>
          <a:endParaRPr lang="en-US"/>
        </a:p>
      </dgm:t>
    </dgm:pt>
    <dgm:pt modelId="{642A5B3B-AA96-484E-B727-10D395B4B3A5}" type="parTrans" cxnId="{3BED8952-631F-470A-9678-7E574EE0553A}">
      <dgm:prSet/>
      <dgm:spPr/>
      <dgm:t>
        <a:bodyPr/>
        <a:lstStyle/>
        <a:p>
          <a:endParaRPr lang="en-US"/>
        </a:p>
      </dgm:t>
    </dgm:pt>
    <dgm:pt modelId="{2BFCB944-7C2C-464C-A669-1A7172DE8E0E}" type="sibTrans" cxnId="{3BED8952-631F-470A-9678-7E574EE0553A}">
      <dgm:prSet/>
      <dgm:spPr/>
      <dgm:t>
        <a:bodyPr/>
        <a:lstStyle/>
        <a:p>
          <a:endParaRPr lang="en-US"/>
        </a:p>
      </dgm:t>
    </dgm:pt>
    <dgm:pt modelId="{3002918A-E492-4D5E-BE57-62905C6F986A}" type="pres">
      <dgm:prSet presAssocID="{EFEB1037-64B4-4B87-876C-51DBB063B8A7}" presName="linear" presStyleCnt="0">
        <dgm:presLayoutVars>
          <dgm:animLvl val="lvl"/>
          <dgm:resizeHandles val="exact"/>
        </dgm:presLayoutVars>
      </dgm:prSet>
      <dgm:spPr/>
      <dgm:t>
        <a:bodyPr/>
        <a:lstStyle/>
        <a:p>
          <a:endParaRPr lang="en-US"/>
        </a:p>
      </dgm:t>
    </dgm:pt>
    <dgm:pt modelId="{A61F641B-E714-4D1E-8AC5-E981314153CB}" type="pres">
      <dgm:prSet presAssocID="{9C7C7BDE-21B6-4C3C-A833-6E5B6258B431}" presName="parentText" presStyleLbl="node1" presStyleIdx="0" presStyleCnt="5">
        <dgm:presLayoutVars>
          <dgm:chMax val="0"/>
          <dgm:bulletEnabled val="1"/>
        </dgm:presLayoutVars>
      </dgm:prSet>
      <dgm:spPr/>
      <dgm:t>
        <a:bodyPr/>
        <a:lstStyle/>
        <a:p>
          <a:endParaRPr lang="en-US"/>
        </a:p>
      </dgm:t>
    </dgm:pt>
    <dgm:pt modelId="{00ADC3FB-873A-499E-BCAA-CEC835A027F2}" type="pres">
      <dgm:prSet presAssocID="{5239F79F-0CC8-4B44-A5AD-543622326D24}" presName="spacer" presStyleCnt="0"/>
      <dgm:spPr/>
    </dgm:pt>
    <dgm:pt modelId="{2194D564-5B4B-40DD-AE03-58E12C831E15}" type="pres">
      <dgm:prSet presAssocID="{64AC72C8-0C16-44FB-9764-6481BC8ED4BF}" presName="parentText" presStyleLbl="node1" presStyleIdx="1" presStyleCnt="5">
        <dgm:presLayoutVars>
          <dgm:chMax val="0"/>
          <dgm:bulletEnabled val="1"/>
        </dgm:presLayoutVars>
      </dgm:prSet>
      <dgm:spPr/>
      <dgm:t>
        <a:bodyPr/>
        <a:lstStyle/>
        <a:p>
          <a:endParaRPr lang="en-US"/>
        </a:p>
      </dgm:t>
    </dgm:pt>
    <dgm:pt modelId="{1D014720-1F01-4781-A2C1-CE8F9F9DB17A}" type="pres">
      <dgm:prSet presAssocID="{853E2091-1A38-4A59-BD2A-FD88B6D6D472}" presName="spacer" presStyleCnt="0"/>
      <dgm:spPr/>
    </dgm:pt>
    <dgm:pt modelId="{D6006973-2F24-4DE8-AFF0-F6037E347091}" type="pres">
      <dgm:prSet presAssocID="{A878F62B-0C0B-4F1A-8BF5-677DC1FC39D6}" presName="parentText" presStyleLbl="node1" presStyleIdx="2" presStyleCnt="5">
        <dgm:presLayoutVars>
          <dgm:chMax val="0"/>
          <dgm:bulletEnabled val="1"/>
        </dgm:presLayoutVars>
      </dgm:prSet>
      <dgm:spPr/>
      <dgm:t>
        <a:bodyPr/>
        <a:lstStyle/>
        <a:p>
          <a:endParaRPr lang="en-US"/>
        </a:p>
      </dgm:t>
    </dgm:pt>
    <dgm:pt modelId="{73D227F7-8DFC-4F2D-A7A9-B9BF3EF1DAEB}" type="pres">
      <dgm:prSet presAssocID="{50AB681E-742F-404E-8563-3B44C9335A62}" presName="spacer" presStyleCnt="0"/>
      <dgm:spPr/>
    </dgm:pt>
    <dgm:pt modelId="{A5731941-54AB-4D62-8165-567C1397DF77}" type="pres">
      <dgm:prSet presAssocID="{9AF9B0DD-78A4-45ED-8FF8-63D80E89EF1A}" presName="parentText" presStyleLbl="node1" presStyleIdx="3" presStyleCnt="5">
        <dgm:presLayoutVars>
          <dgm:chMax val="0"/>
          <dgm:bulletEnabled val="1"/>
        </dgm:presLayoutVars>
      </dgm:prSet>
      <dgm:spPr/>
      <dgm:t>
        <a:bodyPr/>
        <a:lstStyle/>
        <a:p>
          <a:endParaRPr lang="en-US"/>
        </a:p>
      </dgm:t>
    </dgm:pt>
    <dgm:pt modelId="{67DA7FA4-4F99-4DB9-93E4-0588FA06D303}" type="pres">
      <dgm:prSet presAssocID="{B8E0AC64-CEBE-4E11-A598-0035561FA798}" presName="spacer" presStyleCnt="0"/>
      <dgm:spPr/>
    </dgm:pt>
    <dgm:pt modelId="{19A45B58-CD45-40C0-9AB9-C76BD1FC5D1B}" type="pres">
      <dgm:prSet presAssocID="{55EE6CE9-3262-4D2A-9790-5821BBD87560}" presName="parentText" presStyleLbl="node1" presStyleIdx="4" presStyleCnt="5">
        <dgm:presLayoutVars>
          <dgm:chMax val="0"/>
          <dgm:bulletEnabled val="1"/>
        </dgm:presLayoutVars>
      </dgm:prSet>
      <dgm:spPr/>
      <dgm:t>
        <a:bodyPr/>
        <a:lstStyle/>
        <a:p>
          <a:endParaRPr lang="en-US"/>
        </a:p>
      </dgm:t>
    </dgm:pt>
  </dgm:ptLst>
  <dgm:cxnLst>
    <dgm:cxn modelId="{BEBEAAF3-4A1D-4906-A624-E63E31E9726A}" srcId="{EFEB1037-64B4-4B87-876C-51DBB063B8A7}" destId="{64AC72C8-0C16-44FB-9764-6481BC8ED4BF}" srcOrd="1" destOrd="0" parTransId="{EC82937E-D379-43EF-9D8A-69D11B0192D9}" sibTransId="{853E2091-1A38-4A59-BD2A-FD88B6D6D472}"/>
    <dgm:cxn modelId="{818B2DBB-1005-451E-A9F2-0F1C48FD639F}" type="presOf" srcId="{A878F62B-0C0B-4F1A-8BF5-677DC1FC39D6}" destId="{D6006973-2F24-4DE8-AFF0-F6037E347091}" srcOrd="0" destOrd="0" presId="urn:microsoft.com/office/officeart/2005/8/layout/vList2"/>
    <dgm:cxn modelId="{B64FD3EE-D34D-4CB4-B136-1E1F06712126}" type="presOf" srcId="{9C7C7BDE-21B6-4C3C-A833-6E5B6258B431}" destId="{A61F641B-E714-4D1E-8AC5-E981314153CB}" srcOrd="0" destOrd="0" presId="urn:microsoft.com/office/officeart/2005/8/layout/vList2"/>
    <dgm:cxn modelId="{91176A80-BB51-4720-B93C-1D74F4FDB154}" srcId="{EFEB1037-64B4-4B87-876C-51DBB063B8A7}" destId="{9C7C7BDE-21B6-4C3C-A833-6E5B6258B431}" srcOrd="0" destOrd="0" parTransId="{80C5083A-019B-4EC8-AF2B-A07594DF6206}" sibTransId="{5239F79F-0CC8-4B44-A5AD-543622326D24}"/>
    <dgm:cxn modelId="{D4F084C3-AD36-410E-BD7F-87DD9ED01344}" srcId="{EFEB1037-64B4-4B87-876C-51DBB063B8A7}" destId="{9AF9B0DD-78A4-45ED-8FF8-63D80E89EF1A}" srcOrd="3" destOrd="0" parTransId="{7D9B0D10-2890-4F7C-BEE9-F5D73FB08F29}" sibTransId="{B8E0AC64-CEBE-4E11-A598-0035561FA798}"/>
    <dgm:cxn modelId="{C46F81C5-B80F-4509-8252-C3140A1C4ECC}" type="presOf" srcId="{9AF9B0DD-78A4-45ED-8FF8-63D80E89EF1A}" destId="{A5731941-54AB-4D62-8165-567C1397DF77}" srcOrd="0" destOrd="0" presId="urn:microsoft.com/office/officeart/2005/8/layout/vList2"/>
    <dgm:cxn modelId="{119E4B40-2334-4748-9F30-7D1244B3A350}" srcId="{EFEB1037-64B4-4B87-876C-51DBB063B8A7}" destId="{A878F62B-0C0B-4F1A-8BF5-677DC1FC39D6}" srcOrd="2" destOrd="0" parTransId="{82B75708-C5A5-4218-8BC4-6903DB33DED7}" sibTransId="{50AB681E-742F-404E-8563-3B44C9335A62}"/>
    <dgm:cxn modelId="{3BED8952-631F-470A-9678-7E574EE0553A}" srcId="{EFEB1037-64B4-4B87-876C-51DBB063B8A7}" destId="{55EE6CE9-3262-4D2A-9790-5821BBD87560}" srcOrd="4" destOrd="0" parTransId="{642A5B3B-AA96-484E-B727-10D395B4B3A5}" sibTransId="{2BFCB944-7C2C-464C-A669-1A7172DE8E0E}"/>
    <dgm:cxn modelId="{362D9E26-21EA-4C1E-8261-777766FF3403}" type="presOf" srcId="{64AC72C8-0C16-44FB-9764-6481BC8ED4BF}" destId="{2194D564-5B4B-40DD-AE03-58E12C831E15}" srcOrd="0" destOrd="0" presId="urn:microsoft.com/office/officeart/2005/8/layout/vList2"/>
    <dgm:cxn modelId="{3277B9F8-5B41-474B-86B1-8EAA926D7A2C}" type="presOf" srcId="{55EE6CE9-3262-4D2A-9790-5821BBD87560}" destId="{19A45B58-CD45-40C0-9AB9-C76BD1FC5D1B}" srcOrd="0" destOrd="0" presId="urn:microsoft.com/office/officeart/2005/8/layout/vList2"/>
    <dgm:cxn modelId="{6480755A-16BA-48AF-B683-C358C67756F0}" type="presOf" srcId="{EFEB1037-64B4-4B87-876C-51DBB063B8A7}" destId="{3002918A-E492-4D5E-BE57-62905C6F986A}" srcOrd="0" destOrd="0" presId="urn:microsoft.com/office/officeart/2005/8/layout/vList2"/>
    <dgm:cxn modelId="{566BC111-0CD4-4212-AD61-5F58C0081825}" type="presParOf" srcId="{3002918A-E492-4D5E-BE57-62905C6F986A}" destId="{A61F641B-E714-4D1E-8AC5-E981314153CB}" srcOrd="0" destOrd="0" presId="urn:microsoft.com/office/officeart/2005/8/layout/vList2"/>
    <dgm:cxn modelId="{08CD3A3F-533D-4D3F-A869-A1F057581FAC}" type="presParOf" srcId="{3002918A-E492-4D5E-BE57-62905C6F986A}" destId="{00ADC3FB-873A-499E-BCAA-CEC835A027F2}" srcOrd="1" destOrd="0" presId="urn:microsoft.com/office/officeart/2005/8/layout/vList2"/>
    <dgm:cxn modelId="{F93D183B-5E22-4F3B-AAC7-EA1EAF1C9519}" type="presParOf" srcId="{3002918A-E492-4D5E-BE57-62905C6F986A}" destId="{2194D564-5B4B-40DD-AE03-58E12C831E15}" srcOrd="2" destOrd="0" presId="urn:microsoft.com/office/officeart/2005/8/layout/vList2"/>
    <dgm:cxn modelId="{63BE7C31-A3AB-4CB2-816A-8364893F21C3}" type="presParOf" srcId="{3002918A-E492-4D5E-BE57-62905C6F986A}" destId="{1D014720-1F01-4781-A2C1-CE8F9F9DB17A}" srcOrd="3" destOrd="0" presId="urn:microsoft.com/office/officeart/2005/8/layout/vList2"/>
    <dgm:cxn modelId="{E628CFD2-E37C-40AE-BE6D-BF6A601AAAAC}" type="presParOf" srcId="{3002918A-E492-4D5E-BE57-62905C6F986A}" destId="{D6006973-2F24-4DE8-AFF0-F6037E347091}" srcOrd="4" destOrd="0" presId="urn:microsoft.com/office/officeart/2005/8/layout/vList2"/>
    <dgm:cxn modelId="{F203B356-E696-454B-9474-20BCD5935101}" type="presParOf" srcId="{3002918A-E492-4D5E-BE57-62905C6F986A}" destId="{73D227F7-8DFC-4F2D-A7A9-B9BF3EF1DAEB}" srcOrd="5" destOrd="0" presId="urn:microsoft.com/office/officeart/2005/8/layout/vList2"/>
    <dgm:cxn modelId="{67833518-CAEE-4381-81CF-BE95903D2056}" type="presParOf" srcId="{3002918A-E492-4D5E-BE57-62905C6F986A}" destId="{A5731941-54AB-4D62-8165-567C1397DF77}" srcOrd="6" destOrd="0" presId="urn:microsoft.com/office/officeart/2005/8/layout/vList2"/>
    <dgm:cxn modelId="{BAC764FF-0A43-4597-ADDE-51A2F156088C}" type="presParOf" srcId="{3002918A-E492-4D5E-BE57-62905C6F986A}" destId="{67DA7FA4-4F99-4DB9-93E4-0588FA06D303}" srcOrd="7" destOrd="0" presId="urn:microsoft.com/office/officeart/2005/8/layout/vList2"/>
    <dgm:cxn modelId="{E1FEBE68-5B19-473B-A48B-92445BF45724}" type="presParOf" srcId="{3002918A-E492-4D5E-BE57-62905C6F986A}" destId="{19A45B58-CD45-40C0-9AB9-C76BD1FC5D1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60D95C-B133-4FDB-B129-1BE0B0614629}"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11E6703A-9C65-4921-95DD-A45CD0FCB210}">
      <dgm:prSet/>
      <dgm:spPr/>
      <dgm:t>
        <a:bodyPr/>
        <a:lstStyle/>
        <a:p>
          <a:r>
            <a:rPr lang="en-GB"/>
            <a:t>Education</a:t>
          </a:r>
          <a:endParaRPr lang="en-US"/>
        </a:p>
      </dgm:t>
    </dgm:pt>
    <dgm:pt modelId="{DF3008FD-B5C2-4090-B5C5-A5331D00196D}" type="parTrans" cxnId="{F55B3E4A-81A6-48BE-8640-CF85F429686D}">
      <dgm:prSet/>
      <dgm:spPr/>
      <dgm:t>
        <a:bodyPr/>
        <a:lstStyle/>
        <a:p>
          <a:endParaRPr lang="en-US"/>
        </a:p>
      </dgm:t>
    </dgm:pt>
    <dgm:pt modelId="{7A4AC73D-ED37-4F0D-8C0D-08A3E2C3FC11}" type="sibTrans" cxnId="{F55B3E4A-81A6-48BE-8640-CF85F429686D}">
      <dgm:prSet/>
      <dgm:spPr/>
      <dgm:t>
        <a:bodyPr/>
        <a:lstStyle/>
        <a:p>
          <a:endParaRPr lang="en-US"/>
        </a:p>
      </dgm:t>
    </dgm:pt>
    <dgm:pt modelId="{B37F6CA9-B33B-4EAB-8274-EF196CBA0258}">
      <dgm:prSet/>
      <dgm:spPr/>
      <dgm:t>
        <a:bodyPr/>
        <a:lstStyle/>
        <a:p>
          <a:r>
            <a:rPr lang="en-GB"/>
            <a:t>Early warning systems</a:t>
          </a:r>
          <a:endParaRPr lang="en-US"/>
        </a:p>
      </dgm:t>
    </dgm:pt>
    <dgm:pt modelId="{29AAEF2F-A8FE-4DF8-B6DF-7ABE9327A50C}" type="parTrans" cxnId="{73A0943F-2725-4591-9F24-3A8129D89116}">
      <dgm:prSet/>
      <dgm:spPr/>
      <dgm:t>
        <a:bodyPr/>
        <a:lstStyle/>
        <a:p>
          <a:endParaRPr lang="en-US"/>
        </a:p>
      </dgm:t>
    </dgm:pt>
    <dgm:pt modelId="{2F612BD6-AF4B-4AD1-9B67-49B4D72108FF}" type="sibTrans" cxnId="{73A0943F-2725-4591-9F24-3A8129D89116}">
      <dgm:prSet/>
      <dgm:spPr/>
      <dgm:t>
        <a:bodyPr/>
        <a:lstStyle/>
        <a:p>
          <a:endParaRPr lang="en-US"/>
        </a:p>
      </dgm:t>
    </dgm:pt>
    <dgm:pt modelId="{45BB606D-A5AB-40AA-8426-BC68E2690DDE}">
      <dgm:prSet/>
      <dgm:spPr/>
      <dgm:t>
        <a:bodyPr/>
        <a:lstStyle/>
        <a:p>
          <a:r>
            <a:rPr lang="en-GB"/>
            <a:t>Land use planning</a:t>
          </a:r>
          <a:endParaRPr lang="en-US"/>
        </a:p>
      </dgm:t>
    </dgm:pt>
    <dgm:pt modelId="{E0135D33-3941-45B8-B641-9CAEF287CC68}" type="parTrans" cxnId="{D34B760B-6509-4700-9591-349F5658993B}">
      <dgm:prSet/>
      <dgm:spPr/>
      <dgm:t>
        <a:bodyPr/>
        <a:lstStyle/>
        <a:p>
          <a:endParaRPr lang="en-US"/>
        </a:p>
      </dgm:t>
    </dgm:pt>
    <dgm:pt modelId="{E1BBF3F5-F503-4EA3-8BEF-B86DDBA57036}" type="sibTrans" cxnId="{D34B760B-6509-4700-9591-349F5658993B}">
      <dgm:prSet/>
      <dgm:spPr/>
      <dgm:t>
        <a:bodyPr/>
        <a:lstStyle/>
        <a:p>
          <a:endParaRPr lang="en-US"/>
        </a:p>
      </dgm:t>
    </dgm:pt>
    <dgm:pt modelId="{9D031249-F5B1-4B7E-B23B-24F6ED90B9EE}">
      <dgm:prSet/>
      <dgm:spPr/>
      <dgm:t>
        <a:bodyPr/>
        <a:lstStyle/>
        <a:p>
          <a:r>
            <a:rPr lang="en-GB"/>
            <a:t>Amended and implementing policies and laws</a:t>
          </a:r>
          <a:endParaRPr lang="en-US"/>
        </a:p>
      </dgm:t>
    </dgm:pt>
    <dgm:pt modelId="{594FC5CF-7283-4501-A07B-DD1D2D8C663E}" type="parTrans" cxnId="{FBD49256-ECF1-44CE-BAD1-17BC1F8F3C25}">
      <dgm:prSet/>
      <dgm:spPr/>
      <dgm:t>
        <a:bodyPr/>
        <a:lstStyle/>
        <a:p>
          <a:endParaRPr lang="en-US"/>
        </a:p>
      </dgm:t>
    </dgm:pt>
    <dgm:pt modelId="{6E6BCC26-B283-4CE9-B9A6-C1100B07E5FB}" type="sibTrans" cxnId="{FBD49256-ECF1-44CE-BAD1-17BC1F8F3C25}">
      <dgm:prSet/>
      <dgm:spPr/>
      <dgm:t>
        <a:bodyPr/>
        <a:lstStyle/>
        <a:p>
          <a:endParaRPr lang="en-US"/>
        </a:p>
      </dgm:t>
    </dgm:pt>
    <dgm:pt modelId="{62BE388B-B703-4FBC-8762-527B15330B16}">
      <dgm:prSet/>
      <dgm:spPr/>
      <dgm:t>
        <a:bodyPr/>
        <a:lstStyle/>
        <a:p>
          <a:r>
            <a:rPr lang="en-GB"/>
            <a:t>Build capacity</a:t>
          </a:r>
          <a:endParaRPr lang="en-US"/>
        </a:p>
      </dgm:t>
    </dgm:pt>
    <dgm:pt modelId="{6E5B25E1-2736-48D6-B432-8A2D00294761}" type="parTrans" cxnId="{5EB4957C-F5BC-4650-BC39-8A9A851B1B01}">
      <dgm:prSet/>
      <dgm:spPr/>
      <dgm:t>
        <a:bodyPr/>
        <a:lstStyle/>
        <a:p>
          <a:endParaRPr lang="en-US"/>
        </a:p>
      </dgm:t>
    </dgm:pt>
    <dgm:pt modelId="{100AA8D9-F1A2-48DB-8DBF-AC9B825B6DCA}" type="sibTrans" cxnId="{5EB4957C-F5BC-4650-BC39-8A9A851B1B01}">
      <dgm:prSet/>
      <dgm:spPr/>
      <dgm:t>
        <a:bodyPr/>
        <a:lstStyle/>
        <a:p>
          <a:endParaRPr lang="en-US"/>
        </a:p>
      </dgm:t>
    </dgm:pt>
    <dgm:pt modelId="{DE3A67F0-2ACA-437D-8D63-9357B10A252D}">
      <dgm:prSet/>
      <dgm:spPr/>
      <dgm:t>
        <a:bodyPr/>
        <a:lstStyle/>
        <a:p>
          <a:r>
            <a:rPr lang="en-GB"/>
            <a:t>Implement risk reduction measures</a:t>
          </a:r>
          <a:endParaRPr lang="en-US"/>
        </a:p>
      </dgm:t>
    </dgm:pt>
    <dgm:pt modelId="{F981FDE3-969E-4720-8289-999586FF831E}" type="parTrans" cxnId="{55ED1DFF-55FF-4D22-9365-F5ECAC56832F}">
      <dgm:prSet/>
      <dgm:spPr/>
      <dgm:t>
        <a:bodyPr/>
        <a:lstStyle/>
        <a:p>
          <a:endParaRPr lang="en-US"/>
        </a:p>
      </dgm:t>
    </dgm:pt>
    <dgm:pt modelId="{1571027A-0639-4C12-BCAF-84F8CD9BE01F}" type="sibTrans" cxnId="{55ED1DFF-55FF-4D22-9365-F5ECAC56832F}">
      <dgm:prSet/>
      <dgm:spPr/>
      <dgm:t>
        <a:bodyPr/>
        <a:lstStyle/>
        <a:p>
          <a:endParaRPr lang="en-US"/>
        </a:p>
      </dgm:t>
    </dgm:pt>
    <dgm:pt modelId="{52C0EF45-C563-4B95-A026-2245045A2D42}">
      <dgm:prSet/>
      <dgm:spPr/>
      <dgm:t>
        <a:bodyPr/>
        <a:lstStyle/>
        <a:p>
          <a:r>
            <a:rPr lang="en-GB"/>
            <a:t>Preparedness</a:t>
          </a:r>
          <a:endParaRPr lang="en-US"/>
        </a:p>
      </dgm:t>
    </dgm:pt>
    <dgm:pt modelId="{34623BE4-22D4-4946-A5D1-85DD7B534B4D}" type="parTrans" cxnId="{EF0D481F-2851-4A50-AB04-991F1E4D5303}">
      <dgm:prSet/>
      <dgm:spPr/>
      <dgm:t>
        <a:bodyPr/>
        <a:lstStyle/>
        <a:p>
          <a:endParaRPr lang="en-US"/>
        </a:p>
      </dgm:t>
    </dgm:pt>
    <dgm:pt modelId="{64AEED1A-A9AD-467A-95B1-B83AB68008E7}" type="sibTrans" cxnId="{EF0D481F-2851-4A50-AB04-991F1E4D5303}">
      <dgm:prSet/>
      <dgm:spPr/>
      <dgm:t>
        <a:bodyPr/>
        <a:lstStyle/>
        <a:p>
          <a:endParaRPr lang="en-US"/>
        </a:p>
      </dgm:t>
    </dgm:pt>
    <dgm:pt modelId="{B995F122-B274-440E-A334-A4AE972642A2}">
      <dgm:prSet/>
      <dgm:spPr/>
      <dgm:t>
        <a:bodyPr/>
        <a:lstStyle/>
        <a:p>
          <a:r>
            <a:rPr lang="en-GB"/>
            <a:t>Pre-disaster recovery planning </a:t>
          </a:r>
          <a:endParaRPr lang="en-US"/>
        </a:p>
      </dgm:t>
    </dgm:pt>
    <dgm:pt modelId="{DB688A91-42EC-46A5-A2CF-18D0BA12CD52}" type="parTrans" cxnId="{7A24E411-EBA3-434F-A96D-B5B0587E680F}">
      <dgm:prSet/>
      <dgm:spPr/>
      <dgm:t>
        <a:bodyPr/>
        <a:lstStyle/>
        <a:p>
          <a:endParaRPr lang="en-US"/>
        </a:p>
      </dgm:t>
    </dgm:pt>
    <dgm:pt modelId="{3233B7E4-B6B5-4819-A827-A81D24024248}" type="sibTrans" cxnId="{7A24E411-EBA3-434F-A96D-B5B0587E680F}">
      <dgm:prSet/>
      <dgm:spPr/>
      <dgm:t>
        <a:bodyPr/>
        <a:lstStyle/>
        <a:p>
          <a:endParaRPr lang="en-US"/>
        </a:p>
      </dgm:t>
    </dgm:pt>
    <dgm:pt modelId="{3F344A0A-C40A-4707-9741-9E3C362FB93F}">
      <dgm:prSet/>
      <dgm:spPr/>
      <dgm:t>
        <a:bodyPr/>
        <a:lstStyle/>
        <a:p>
          <a:r>
            <a:rPr lang="en-GB"/>
            <a:t>Post-disaster needs assessment </a:t>
          </a:r>
          <a:endParaRPr lang="en-US"/>
        </a:p>
      </dgm:t>
    </dgm:pt>
    <dgm:pt modelId="{E280EDE6-8992-454B-9A2D-C727A886EE47}" type="parTrans" cxnId="{239D73AB-C874-49CE-B78E-B7FDDBF70F03}">
      <dgm:prSet/>
      <dgm:spPr/>
      <dgm:t>
        <a:bodyPr/>
        <a:lstStyle/>
        <a:p>
          <a:endParaRPr lang="en-US"/>
        </a:p>
      </dgm:t>
    </dgm:pt>
    <dgm:pt modelId="{4DB5A3F2-263E-4E94-AC82-CCE538BCBD06}" type="sibTrans" cxnId="{239D73AB-C874-49CE-B78E-B7FDDBF70F03}">
      <dgm:prSet/>
      <dgm:spPr/>
      <dgm:t>
        <a:bodyPr/>
        <a:lstStyle/>
        <a:p>
          <a:endParaRPr lang="en-US"/>
        </a:p>
      </dgm:t>
    </dgm:pt>
    <dgm:pt modelId="{0D59A136-60F4-4D80-A218-E3420F5FCA6D}" type="pres">
      <dgm:prSet presAssocID="{1960D95C-B133-4FDB-B129-1BE0B0614629}" presName="vert0" presStyleCnt="0">
        <dgm:presLayoutVars>
          <dgm:dir/>
          <dgm:animOne val="branch"/>
          <dgm:animLvl val="lvl"/>
        </dgm:presLayoutVars>
      </dgm:prSet>
      <dgm:spPr/>
      <dgm:t>
        <a:bodyPr/>
        <a:lstStyle/>
        <a:p>
          <a:endParaRPr lang="en-US"/>
        </a:p>
      </dgm:t>
    </dgm:pt>
    <dgm:pt modelId="{944DF7EA-3FCE-415D-89F9-FBA9D90186B0}" type="pres">
      <dgm:prSet presAssocID="{11E6703A-9C65-4921-95DD-A45CD0FCB210}" presName="thickLine" presStyleLbl="alignNode1" presStyleIdx="0" presStyleCnt="9"/>
      <dgm:spPr/>
    </dgm:pt>
    <dgm:pt modelId="{8DB891BA-CC84-4A3A-8DF5-E5FBABF8A091}" type="pres">
      <dgm:prSet presAssocID="{11E6703A-9C65-4921-95DD-A45CD0FCB210}" presName="horz1" presStyleCnt="0"/>
      <dgm:spPr/>
    </dgm:pt>
    <dgm:pt modelId="{02B5AD9B-CAA7-41A2-851C-093D49669DD1}" type="pres">
      <dgm:prSet presAssocID="{11E6703A-9C65-4921-95DD-A45CD0FCB210}" presName="tx1" presStyleLbl="revTx" presStyleIdx="0" presStyleCnt="9"/>
      <dgm:spPr/>
      <dgm:t>
        <a:bodyPr/>
        <a:lstStyle/>
        <a:p>
          <a:endParaRPr lang="en-US"/>
        </a:p>
      </dgm:t>
    </dgm:pt>
    <dgm:pt modelId="{2642CA6C-CD11-4788-B96D-241F5A90DAFB}" type="pres">
      <dgm:prSet presAssocID="{11E6703A-9C65-4921-95DD-A45CD0FCB210}" presName="vert1" presStyleCnt="0"/>
      <dgm:spPr/>
    </dgm:pt>
    <dgm:pt modelId="{D2E8A56D-F3F2-4BF1-A8ED-B318E0D75008}" type="pres">
      <dgm:prSet presAssocID="{B37F6CA9-B33B-4EAB-8274-EF196CBA0258}" presName="thickLine" presStyleLbl="alignNode1" presStyleIdx="1" presStyleCnt="9"/>
      <dgm:spPr/>
    </dgm:pt>
    <dgm:pt modelId="{AE4F66C0-52B5-49BC-8690-0D04619B2919}" type="pres">
      <dgm:prSet presAssocID="{B37F6CA9-B33B-4EAB-8274-EF196CBA0258}" presName="horz1" presStyleCnt="0"/>
      <dgm:spPr/>
    </dgm:pt>
    <dgm:pt modelId="{DC7ABD38-9CC3-4014-B491-1DD042E7CA74}" type="pres">
      <dgm:prSet presAssocID="{B37F6CA9-B33B-4EAB-8274-EF196CBA0258}" presName="tx1" presStyleLbl="revTx" presStyleIdx="1" presStyleCnt="9"/>
      <dgm:spPr/>
      <dgm:t>
        <a:bodyPr/>
        <a:lstStyle/>
        <a:p>
          <a:endParaRPr lang="en-US"/>
        </a:p>
      </dgm:t>
    </dgm:pt>
    <dgm:pt modelId="{330ADB61-9977-4422-82F0-A16D811006BF}" type="pres">
      <dgm:prSet presAssocID="{B37F6CA9-B33B-4EAB-8274-EF196CBA0258}" presName="vert1" presStyleCnt="0"/>
      <dgm:spPr/>
    </dgm:pt>
    <dgm:pt modelId="{92181D3C-936D-417C-B620-533D913B57EB}" type="pres">
      <dgm:prSet presAssocID="{45BB606D-A5AB-40AA-8426-BC68E2690DDE}" presName="thickLine" presStyleLbl="alignNode1" presStyleIdx="2" presStyleCnt="9"/>
      <dgm:spPr/>
    </dgm:pt>
    <dgm:pt modelId="{3D19656A-0D03-48DD-8773-4287D8F5A949}" type="pres">
      <dgm:prSet presAssocID="{45BB606D-A5AB-40AA-8426-BC68E2690DDE}" presName="horz1" presStyleCnt="0"/>
      <dgm:spPr/>
    </dgm:pt>
    <dgm:pt modelId="{87E8603D-254B-434E-9655-818E1A67996E}" type="pres">
      <dgm:prSet presAssocID="{45BB606D-A5AB-40AA-8426-BC68E2690DDE}" presName="tx1" presStyleLbl="revTx" presStyleIdx="2" presStyleCnt="9"/>
      <dgm:spPr/>
      <dgm:t>
        <a:bodyPr/>
        <a:lstStyle/>
        <a:p>
          <a:endParaRPr lang="en-US"/>
        </a:p>
      </dgm:t>
    </dgm:pt>
    <dgm:pt modelId="{5647F77D-1053-4EDD-A129-6B20B98CB172}" type="pres">
      <dgm:prSet presAssocID="{45BB606D-A5AB-40AA-8426-BC68E2690DDE}" presName="vert1" presStyleCnt="0"/>
      <dgm:spPr/>
    </dgm:pt>
    <dgm:pt modelId="{1043DAF7-9B04-48E8-A617-9D744C4B3D8F}" type="pres">
      <dgm:prSet presAssocID="{9D031249-F5B1-4B7E-B23B-24F6ED90B9EE}" presName="thickLine" presStyleLbl="alignNode1" presStyleIdx="3" presStyleCnt="9"/>
      <dgm:spPr/>
    </dgm:pt>
    <dgm:pt modelId="{08C0D6FE-C267-414D-8BBC-7CD3722FF247}" type="pres">
      <dgm:prSet presAssocID="{9D031249-F5B1-4B7E-B23B-24F6ED90B9EE}" presName="horz1" presStyleCnt="0"/>
      <dgm:spPr/>
    </dgm:pt>
    <dgm:pt modelId="{9B50520C-3366-4A11-AAA1-3366E626F909}" type="pres">
      <dgm:prSet presAssocID="{9D031249-F5B1-4B7E-B23B-24F6ED90B9EE}" presName="tx1" presStyleLbl="revTx" presStyleIdx="3" presStyleCnt="9"/>
      <dgm:spPr/>
      <dgm:t>
        <a:bodyPr/>
        <a:lstStyle/>
        <a:p>
          <a:endParaRPr lang="en-US"/>
        </a:p>
      </dgm:t>
    </dgm:pt>
    <dgm:pt modelId="{450CAD40-897A-4D48-BC0B-75F7FF69AE2A}" type="pres">
      <dgm:prSet presAssocID="{9D031249-F5B1-4B7E-B23B-24F6ED90B9EE}" presName="vert1" presStyleCnt="0"/>
      <dgm:spPr/>
    </dgm:pt>
    <dgm:pt modelId="{8DF8AB01-5797-4D80-8BEF-2F4404063AA1}" type="pres">
      <dgm:prSet presAssocID="{62BE388B-B703-4FBC-8762-527B15330B16}" presName="thickLine" presStyleLbl="alignNode1" presStyleIdx="4" presStyleCnt="9"/>
      <dgm:spPr/>
    </dgm:pt>
    <dgm:pt modelId="{1CBB36E7-761D-4275-8643-E51FE1686FB2}" type="pres">
      <dgm:prSet presAssocID="{62BE388B-B703-4FBC-8762-527B15330B16}" presName="horz1" presStyleCnt="0"/>
      <dgm:spPr/>
    </dgm:pt>
    <dgm:pt modelId="{BC7BBE68-138D-421B-B67E-3C9332A7E0A9}" type="pres">
      <dgm:prSet presAssocID="{62BE388B-B703-4FBC-8762-527B15330B16}" presName="tx1" presStyleLbl="revTx" presStyleIdx="4" presStyleCnt="9"/>
      <dgm:spPr/>
      <dgm:t>
        <a:bodyPr/>
        <a:lstStyle/>
        <a:p>
          <a:endParaRPr lang="en-US"/>
        </a:p>
      </dgm:t>
    </dgm:pt>
    <dgm:pt modelId="{362D064D-50CF-4BCF-B664-5BB1F9FF39D4}" type="pres">
      <dgm:prSet presAssocID="{62BE388B-B703-4FBC-8762-527B15330B16}" presName="vert1" presStyleCnt="0"/>
      <dgm:spPr/>
    </dgm:pt>
    <dgm:pt modelId="{FB700CC1-3A43-448D-941A-92EB95C77FF6}" type="pres">
      <dgm:prSet presAssocID="{DE3A67F0-2ACA-437D-8D63-9357B10A252D}" presName="thickLine" presStyleLbl="alignNode1" presStyleIdx="5" presStyleCnt="9"/>
      <dgm:spPr/>
    </dgm:pt>
    <dgm:pt modelId="{A6D84FDD-A315-4317-B15A-17FF1CA2C795}" type="pres">
      <dgm:prSet presAssocID="{DE3A67F0-2ACA-437D-8D63-9357B10A252D}" presName="horz1" presStyleCnt="0"/>
      <dgm:spPr/>
    </dgm:pt>
    <dgm:pt modelId="{FDB84BEA-6BEB-443B-846D-2CD7F87C3D06}" type="pres">
      <dgm:prSet presAssocID="{DE3A67F0-2ACA-437D-8D63-9357B10A252D}" presName="tx1" presStyleLbl="revTx" presStyleIdx="5" presStyleCnt="9"/>
      <dgm:spPr/>
      <dgm:t>
        <a:bodyPr/>
        <a:lstStyle/>
        <a:p>
          <a:endParaRPr lang="en-US"/>
        </a:p>
      </dgm:t>
    </dgm:pt>
    <dgm:pt modelId="{5F38AC42-DAF5-46FA-BBB7-D57A52D96196}" type="pres">
      <dgm:prSet presAssocID="{DE3A67F0-2ACA-437D-8D63-9357B10A252D}" presName="vert1" presStyleCnt="0"/>
      <dgm:spPr/>
    </dgm:pt>
    <dgm:pt modelId="{ABF5753F-D9EE-472C-9C82-7F1751E763BC}" type="pres">
      <dgm:prSet presAssocID="{52C0EF45-C563-4B95-A026-2245045A2D42}" presName="thickLine" presStyleLbl="alignNode1" presStyleIdx="6" presStyleCnt="9"/>
      <dgm:spPr/>
    </dgm:pt>
    <dgm:pt modelId="{1DA1898D-1807-480C-89E4-62770B7F568B}" type="pres">
      <dgm:prSet presAssocID="{52C0EF45-C563-4B95-A026-2245045A2D42}" presName="horz1" presStyleCnt="0"/>
      <dgm:spPr/>
    </dgm:pt>
    <dgm:pt modelId="{0B0CD95F-0B49-4CF6-8248-99E94A5E9326}" type="pres">
      <dgm:prSet presAssocID="{52C0EF45-C563-4B95-A026-2245045A2D42}" presName="tx1" presStyleLbl="revTx" presStyleIdx="6" presStyleCnt="9"/>
      <dgm:spPr/>
      <dgm:t>
        <a:bodyPr/>
        <a:lstStyle/>
        <a:p>
          <a:endParaRPr lang="en-US"/>
        </a:p>
      </dgm:t>
    </dgm:pt>
    <dgm:pt modelId="{A464C895-0DD4-4F4B-B703-833C88DBB10E}" type="pres">
      <dgm:prSet presAssocID="{52C0EF45-C563-4B95-A026-2245045A2D42}" presName="vert1" presStyleCnt="0"/>
      <dgm:spPr/>
    </dgm:pt>
    <dgm:pt modelId="{1F0301AC-FF6B-4FBF-802B-B4A68AEC5FF1}" type="pres">
      <dgm:prSet presAssocID="{B995F122-B274-440E-A334-A4AE972642A2}" presName="thickLine" presStyleLbl="alignNode1" presStyleIdx="7" presStyleCnt="9"/>
      <dgm:spPr/>
    </dgm:pt>
    <dgm:pt modelId="{15A7D274-0819-41BE-BEDF-F35E4A7FC4DD}" type="pres">
      <dgm:prSet presAssocID="{B995F122-B274-440E-A334-A4AE972642A2}" presName="horz1" presStyleCnt="0"/>
      <dgm:spPr/>
    </dgm:pt>
    <dgm:pt modelId="{EBB22122-746C-4DA5-BDC9-6D3226E2BF47}" type="pres">
      <dgm:prSet presAssocID="{B995F122-B274-440E-A334-A4AE972642A2}" presName="tx1" presStyleLbl="revTx" presStyleIdx="7" presStyleCnt="9"/>
      <dgm:spPr/>
      <dgm:t>
        <a:bodyPr/>
        <a:lstStyle/>
        <a:p>
          <a:endParaRPr lang="en-US"/>
        </a:p>
      </dgm:t>
    </dgm:pt>
    <dgm:pt modelId="{CBD3842F-D567-4AF8-82E3-4AAD9B6279AB}" type="pres">
      <dgm:prSet presAssocID="{B995F122-B274-440E-A334-A4AE972642A2}" presName="vert1" presStyleCnt="0"/>
      <dgm:spPr/>
    </dgm:pt>
    <dgm:pt modelId="{7CFE3784-5A49-40AE-8F65-2CE75E7A5B8A}" type="pres">
      <dgm:prSet presAssocID="{3F344A0A-C40A-4707-9741-9E3C362FB93F}" presName="thickLine" presStyleLbl="alignNode1" presStyleIdx="8" presStyleCnt="9"/>
      <dgm:spPr/>
    </dgm:pt>
    <dgm:pt modelId="{26956D4C-96BA-410A-AE21-927EAB1D9693}" type="pres">
      <dgm:prSet presAssocID="{3F344A0A-C40A-4707-9741-9E3C362FB93F}" presName="horz1" presStyleCnt="0"/>
      <dgm:spPr/>
    </dgm:pt>
    <dgm:pt modelId="{F6DF7F4C-21AF-44C9-84F4-DE3650467A4B}" type="pres">
      <dgm:prSet presAssocID="{3F344A0A-C40A-4707-9741-9E3C362FB93F}" presName="tx1" presStyleLbl="revTx" presStyleIdx="8" presStyleCnt="9"/>
      <dgm:spPr/>
      <dgm:t>
        <a:bodyPr/>
        <a:lstStyle/>
        <a:p>
          <a:endParaRPr lang="en-US"/>
        </a:p>
      </dgm:t>
    </dgm:pt>
    <dgm:pt modelId="{855C6221-95B1-424C-8FAD-3E5A542F3790}" type="pres">
      <dgm:prSet presAssocID="{3F344A0A-C40A-4707-9741-9E3C362FB93F}" presName="vert1" presStyleCnt="0"/>
      <dgm:spPr/>
    </dgm:pt>
  </dgm:ptLst>
  <dgm:cxnLst>
    <dgm:cxn modelId="{8A916006-82CE-4C76-9E8C-820FFDEFFCF4}" type="presOf" srcId="{3F344A0A-C40A-4707-9741-9E3C362FB93F}" destId="{F6DF7F4C-21AF-44C9-84F4-DE3650467A4B}" srcOrd="0" destOrd="0" presId="urn:microsoft.com/office/officeart/2008/layout/LinedList"/>
    <dgm:cxn modelId="{D34B760B-6509-4700-9591-349F5658993B}" srcId="{1960D95C-B133-4FDB-B129-1BE0B0614629}" destId="{45BB606D-A5AB-40AA-8426-BC68E2690DDE}" srcOrd="2" destOrd="0" parTransId="{E0135D33-3941-45B8-B641-9CAEF287CC68}" sibTransId="{E1BBF3F5-F503-4EA3-8BEF-B86DDBA57036}"/>
    <dgm:cxn modelId="{73A0943F-2725-4591-9F24-3A8129D89116}" srcId="{1960D95C-B133-4FDB-B129-1BE0B0614629}" destId="{B37F6CA9-B33B-4EAB-8274-EF196CBA0258}" srcOrd="1" destOrd="0" parTransId="{29AAEF2F-A8FE-4DF8-B6DF-7ABE9327A50C}" sibTransId="{2F612BD6-AF4B-4AD1-9B67-49B4D72108FF}"/>
    <dgm:cxn modelId="{25807460-D24D-4221-B093-E24884A48002}" type="presOf" srcId="{B37F6CA9-B33B-4EAB-8274-EF196CBA0258}" destId="{DC7ABD38-9CC3-4014-B491-1DD042E7CA74}" srcOrd="0" destOrd="0" presId="urn:microsoft.com/office/officeart/2008/layout/LinedList"/>
    <dgm:cxn modelId="{239D73AB-C874-49CE-B78E-B7FDDBF70F03}" srcId="{1960D95C-B133-4FDB-B129-1BE0B0614629}" destId="{3F344A0A-C40A-4707-9741-9E3C362FB93F}" srcOrd="8" destOrd="0" parTransId="{E280EDE6-8992-454B-9A2D-C727A886EE47}" sibTransId="{4DB5A3F2-263E-4E94-AC82-CCE538BCBD06}"/>
    <dgm:cxn modelId="{F2B6DBA3-5396-4A28-B225-87943FDB5EF6}" type="presOf" srcId="{45BB606D-A5AB-40AA-8426-BC68E2690DDE}" destId="{87E8603D-254B-434E-9655-818E1A67996E}" srcOrd="0" destOrd="0" presId="urn:microsoft.com/office/officeart/2008/layout/LinedList"/>
    <dgm:cxn modelId="{5EB4957C-F5BC-4650-BC39-8A9A851B1B01}" srcId="{1960D95C-B133-4FDB-B129-1BE0B0614629}" destId="{62BE388B-B703-4FBC-8762-527B15330B16}" srcOrd="4" destOrd="0" parTransId="{6E5B25E1-2736-48D6-B432-8A2D00294761}" sibTransId="{100AA8D9-F1A2-48DB-8DBF-AC9B825B6DCA}"/>
    <dgm:cxn modelId="{EAA444DF-A6C8-4FD2-86E3-25E521E79F60}" type="presOf" srcId="{DE3A67F0-2ACA-437D-8D63-9357B10A252D}" destId="{FDB84BEA-6BEB-443B-846D-2CD7F87C3D06}" srcOrd="0" destOrd="0" presId="urn:microsoft.com/office/officeart/2008/layout/LinedList"/>
    <dgm:cxn modelId="{7A24E411-EBA3-434F-A96D-B5B0587E680F}" srcId="{1960D95C-B133-4FDB-B129-1BE0B0614629}" destId="{B995F122-B274-440E-A334-A4AE972642A2}" srcOrd="7" destOrd="0" parTransId="{DB688A91-42EC-46A5-A2CF-18D0BA12CD52}" sibTransId="{3233B7E4-B6B5-4819-A827-A81D24024248}"/>
    <dgm:cxn modelId="{F55B3E4A-81A6-48BE-8640-CF85F429686D}" srcId="{1960D95C-B133-4FDB-B129-1BE0B0614629}" destId="{11E6703A-9C65-4921-95DD-A45CD0FCB210}" srcOrd="0" destOrd="0" parTransId="{DF3008FD-B5C2-4090-B5C5-A5331D00196D}" sibTransId="{7A4AC73D-ED37-4F0D-8C0D-08A3E2C3FC11}"/>
    <dgm:cxn modelId="{55ED1DFF-55FF-4D22-9365-F5ECAC56832F}" srcId="{1960D95C-B133-4FDB-B129-1BE0B0614629}" destId="{DE3A67F0-2ACA-437D-8D63-9357B10A252D}" srcOrd="5" destOrd="0" parTransId="{F981FDE3-969E-4720-8289-999586FF831E}" sibTransId="{1571027A-0639-4C12-BCAF-84F8CD9BE01F}"/>
    <dgm:cxn modelId="{4D00621A-F695-4743-9135-BBDDD6267219}" type="presOf" srcId="{62BE388B-B703-4FBC-8762-527B15330B16}" destId="{BC7BBE68-138D-421B-B67E-3C9332A7E0A9}" srcOrd="0" destOrd="0" presId="urn:microsoft.com/office/officeart/2008/layout/LinedList"/>
    <dgm:cxn modelId="{EDB45D4E-8171-4EC1-BA8C-9E4E5C51ABC0}" type="presOf" srcId="{11E6703A-9C65-4921-95DD-A45CD0FCB210}" destId="{02B5AD9B-CAA7-41A2-851C-093D49669DD1}" srcOrd="0" destOrd="0" presId="urn:microsoft.com/office/officeart/2008/layout/LinedList"/>
    <dgm:cxn modelId="{FBD49256-ECF1-44CE-BAD1-17BC1F8F3C25}" srcId="{1960D95C-B133-4FDB-B129-1BE0B0614629}" destId="{9D031249-F5B1-4B7E-B23B-24F6ED90B9EE}" srcOrd="3" destOrd="0" parTransId="{594FC5CF-7283-4501-A07B-DD1D2D8C663E}" sibTransId="{6E6BCC26-B283-4CE9-B9A6-C1100B07E5FB}"/>
    <dgm:cxn modelId="{08DF27DC-2774-42B6-9AEE-C3D08A2A5744}" type="presOf" srcId="{1960D95C-B133-4FDB-B129-1BE0B0614629}" destId="{0D59A136-60F4-4D80-A218-E3420F5FCA6D}" srcOrd="0" destOrd="0" presId="urn:microsoft.com/office/officeart/2008/layout/LinedList"/>
    <dgm:cxn modelId="{EF0D481F-2851-4A50-AB04-991F1E4D5303}" srcId="{1960D95C-B133-4FDB-B129-1BE0B0614629}" destId="{52C0EF45-C563-4B95-A026-2245045A2D42}" srcOrd="6" destOrd="0" parTransId="{34623BE4-22D4-4946-A5D1-85DD7B534B4D}" sibTransId="{64AEED1A-A9AD-467A-95B1-B83AB68008E7}"/>
    <dgm:cxn modelId="{69CA2A0B-FA7F-4349-BBC5-B8BBBBF30B9A}" type="presOf" srcId="{B995F122-B274-440E-A334-A4AE972642A2}" destId="{EBB22122-746C-4DA5-BDC9-6D3226E2BF47}" srcOrd="0" destOrd="0" presId="urn:microsoft.com/office/officeart/2008/layout/LinedList"/>
    <dgm:cxn modelId="{C911C76B-5EC6-4447-8821-E2C91A73D8E1}" type="presOf" srcId="{9D031249-F5B1-4B7E-B23B-24F6ED90B9EE}" destId="{9B50520C-3366-4A11-AAA1-3366E626F909}" srcOrd="0" destOrd="0" presId="urn:microsoft.com/office/officeart/2008/layout/LinedList"/>
    <dgm:cxn modelId="{9B2370D9-812B-42FB-BAAA-5A34A8CFA23C}" type="presOf" srcId="{52C0EF45-C563-4B95-A026-2245045A2D42}" destId="{0B0CD95F-0B49-4CF6-8248-99E94A5E9326}" srcOrd="0" destOrd="0" presId="urn:microsoft.com/office/officeart/2008/layout/LinedList"/>
    <dgm:cxn modelId="{7A9E9D4A-47CB-4598-8F48-7D301DEB596F}" type="presParOf" srcId="{0D59A136-60F4-4D80-A218-E3420F5FCA6D}" destId="{944DF7EA-3FCE-415D-89F9-FBA9D90186B0}" srcOrd="0" destOrd="0" presId="urn:microsoft.com/office/officeart/2008/layout/LinedList"/>
    <dgm:cxn modelId="{A14573B9-67B0-455C-AB06-42A7ED6A1677}" type="presParOf" srcId="{0D59A136-60F4-4D80-A218-E3420F5FCA6D}" destId="{8DB891BA-CC84-4A3A-8DF5-E5FBABF8A091}" srcOrd="1" destOrd="0" presId="urn:microsoft.com/office/officeart/2008/layout/LinedList"/>
    <dgm:cxn modelId="{4617438A-AE8F-49D8-8A7A-F173AB780920}" type="presParOf" srcId="{8DB891BA-CC84-4A3A-8DF5-E5FBABF8A091}" destId="{02B5AD9B-CAA7-41A2-851C-093D49669DD1}" srcOrd="0" destOrd="0" presId="urn:microsoft.com/office/officeart/2008/layout/LinedList"/>
    <dgm:cxn modelId="{A2159AFC-A0E9-4F53-9052-E0095A8424D5}" type="presParOf" srcId="{8DB891BA-CC84-4A3A-8DF5-E5FBABF8A091}" destId="{2642CA6C-CD11-4788-B96D-241F5A90DAFB}" srcOrd="1" destOrd="0" presId="urn:microsoft.com/office/officeart/2008/layout/LinedList"/>
    <dgm:cxn modelId="{6B2CE8C3-A8BD-4089-B776-E4EEBD5D0C8A}" type="presParOf" srcId="{0D59A136-60F4-4D80-A218-E3420F5FCA6D}" destId="{D2E8A56D-F3F2-4BF1-A8ED-B318E0D75008}" srcOrd="2" destOrd="0" presId="urn:microsoft.com/office/officeart/2008/layout/LinedList"/>
    <dgm:cxn modelId="{D2F88A05-3C2C-46A1-B8C7-374C317E6C32}" type="presParOf" srcId="{0D59A136-60F4-4D80-A218-E3420F5FCA6D}" destId="{AE4F66C0-52B5-49BC-8690-0D04619B2919}" srcOrd="3" destOrd="0" presId="urn:microsoft.com/office/officeart/2008/layout/LinedList"/>
    <dgm:cxn modelId="{2BD2B760-36D4-4C72-A515-4EF4F687E54C}" type="presParOf" srcId="{AE4F66C0-52B5-49BC-8690-0D04619B2919}" destId="{DC7ABD38-9CC3-4014-B491-1DD042E7CA74}" srcOrd="0" destOrd="0" presId="urn:microsoft.com/office/officeart/2008/layout/LinedList"/>
    <dgm:cxn modelId="{88416F77-ED73-4397-815D-15E5F4FE1536}" type="presParOf" srcId="{AE4F66C0-52B5-49BC-8690-0D04619B2919}" destId="{330ADB61-9977-4422-82F0-A16D811006BF}" srcOrd="1" destOrd="0" presId="urn:microsoft.com/office/officeart/2008/layout/LinedList"/>
    <dgm:cxn modelId="{25E892A2-A3E5-49E9-A543-5C1EABD2E93D}" type="presParOf" srcId="{0D59A136-60F4-4D80-A218-E3420F5FCA6D}" destId="{92181D3C-936D-417C-B620-533D913B57EB}" srcOrd="4" destOrd="0" presId="urn:microsoft.com/office/officeart/2008/layout/LinedList"/>
    <dgm:cxn modelId="{5570AA63-A787-412B-96A9-F0FCEF746559}" type="presParOf" srcId="{0D59A136-60F4-4D80-A218-E3420F5FCA6D}" destId="{3D19656A-0D03-48DD-8773-4287D8F5A949}" srcOrd="5" destOrd="0" presId="urn:microsoft.com/office/officeart/2008/layout/LinedList"/>
    <dgm:cxn modelId="{5748E690-CB25-42A1-9F05-4E8D533E0296}" type="presParOf" srcId="{3D19656A-0D03-48DD-8773-4287D8F5A949}" destId="{87E8603D-254B-434E-9655-818E1A67996E}" srcOrd="0" destOrd="0" presId="urn:microsoft.com/office/officeart/2008/layout/LinedList"/>
    <dgm:cxn modelId="{975FA236-C2E5-427D-B941-2B6FBD25948E}" type="presParOf" srcId="{3D19656A-0D03-48DD-8773-4287D8F5A949}" destId="{5647F77D-1053-4EDD-A129-6B20B98CB172}" srcOrd="1" destOrd="0" presId="urn:microsoft.com/office/officeart/2008/layout/LinedList"/>
    <dgm:cxn modelId="{8BD13B01-54B1-4CAC-8D2C-B1E3B0313A97}" type="presParOf" srcId="{0D59A136-60F4-4D80-A218-E3420F5FCA6D}" destId="{1043DAF7-9B04-48E8-A617-9D744C4B3D8F}" srcOrd="6" destOrd="0" presId="urn:microsoft.com/office/officeart/2008/layout/LinedList"/>
    <dgm:cxn modelId="{97EA90CB-0640-4898-8CDE-F55350AC2453}" type="presParOf" srcId="{0D59A136-60F4-4D80-A218-E3420F5FCA6D}" destId="{08C0D6FE-C267-414D-8BBC-7CD3722FF247}" srcOrd="7" destOrd="0" presId="urn:microsoft.com/office/officeart/2008/layout/LinedList"/>
    <dgm:cxn modelId="{DAB87549-4E1D-484E-9232-BF488699187E}" type="presParOf" srcId="{08C0D6FE-C267-414D-8BBC-7CD3722FF247}" destId="{9B50520C-3366-4A11-AAA1-3366E626F909}" srcOrd="0" destOrd="0" presId="urn:microsoft.com/office/officeart/2008/layout/LinedList"/>
    <dgm:cxn modelId="{953A9040-14E0-4C51-9467-60B08F29FEAD}" type="presParOf" srcId="{08C0D6FE-C267-414D-8BBC-7CD3722FF247}" destId="{450CAD40-897A-4D48-BC0B-75F7FF69AE2A}" srcOrd="1" destOrd="0" presId="urn:microsoft.com/office/officeart/2008/layout/LinedList"/>
    <dgm:cxn modelId="{F2693BB4-B6F6-4EB8-AC5B-192CE8C6ACC7}" type="presParOf" srcId="{0D59A136-60F4-4D80-A218-E3420F5FCA6D}" destId="{8DF8AB01-5797-4D80-8BEF-2F4404063AA1}" srcOrd="8" destOrd="0" presId="urn:microsoft.com/office/officeart/2008/layout/LinedList"/>
    <dgm:cxn modelId="{5F896463-B9E1-4FC7-A3FF-C65CC4EEBD16}" type="presParOf" srcId="{0D59A136-60F4-4D80-A218-E3420F5FCA6D}" destId="{1CBB36E7-761D-4275-8643-E51FE1686FB2}" srcOrd="9" destOrd="0" presId="urn:microsoft.com/office/officeart/2008/layout/LinedList"/>
    <dgm:cxn modelId="{AE3045C4-EEF3-45BC-A86A-EA51436EA9F9}" type="presParOf" srcId="{1CBB36E7-761D-4275-8643-E51FE1686FB2}" destId="{BC7BBE68-138D-421B-B67E-3C9332A7E0A9}" srcOrd="0" destOrd="0" presId="urn:microsoft.com/office/officeart/2008/layout/LinedList"/>
    <dgm:cxn modelId="{A7E88F99-2C15-4768-A8FB-858BD5C08A40}" type="presParOf" srcId="{1CBB36E7-761D-4275-8643-E51FE1686FB2}" destId="{362D064D-50CF-4BCF-B664-5BB1F9FF39D4}" srcOrd="1" destOrd="0" presId="urn:microsoft.com/office/officeart/2008/layout/LinedList"/>
    <dgm:cxn modelId="{68AF6F5F-C18D-463B-BC63-F1C91FBDC657}" type="presParOf" srcId="{0D59A136-60F4-4D80-A218-E3420F5FCA6D}" destId="{FB700CC1-3A43-448D-941A-92EB95C77FF6}" srcOrd="10" destOrd="0" presId="urn:microsoft.com/office/officeart/2008/layout/LinedList"/>
    <dgm:cxn modelId="{44B49DAD-6B3B-464E-8B73-04786CEA0505}" type="presParOf" srcId="{0D59A136-60F4-4D80-A218-E3420F5FCA6D}" destId="{A6D84FDD-A315-4317-B15A-17FF1CA2C795}" srcOrd="11" destOrd="0" presId="urn:microsoft.com/office/officeart/2008/layout/LinedList"/>
    <dgm:cxn modelId="{F9FFC1BF-B9BA-498C-9F2A-6F046DCD57AC}" type="presParOf" srcId="{A6D84FDD-A315-4317-B15A-17FF1CA2C795}" destId="{FDB84BEA-6BEB-443B-846D-2CD7F87C3D06}" srcOrd="0" destOrd="0" presId="urn:microsoft.com/office/officeart/2008/layout/LinedList"/>
    <dgm:cxn modelId="{F057C6D5-9EE3-4FC6-A317-EAA22928C658}" type="presParOf" srcId="{A6D84FDD-A315-4317-B15A-17FF1CA2C795}" destId="{5F38AC42-DAF5-46FA-BBB7-D57A52D96196}" srcOrd="1" destOrd="0" presId="urn:microsoft.com/office/officeart/2008/layout/LinedList"/>
    <dgm:cxn modelId="{F7D640F0-FD8A-4127-B4B2-65365C6D7244}" type="presParOf" srcId="{0D59A136-60F4-4D80-A218-E3420F5FCA6D}" destId="{ABF5753F-D9EE-472C-9C82-7F1751E763BC}" srcOrd="12" destOrd="0" presId="urn:microsoft.com/office/officeart/2008/layout/LinedList"/>
    <dgm:cxn modelId="{DDA7492C-78B4-44FC-B1A6-A5850C9C27FC}" type="presParOf" srcId="{0D59A136-60F4-4D80-A218-E3420F5FCA6D}" destId="{1DA1898D-1807-480C-89E4-62770B7F568B}" srcOrd="13" destOrd="0" presId="urn:microsoft.com/office/officeart/2008/layout/LinedList"/>
    <dgm:cxn modelId="{C222B502-2E9C-4C1D-BE57-BC4E6A021847}" type="presParOf" srcId="{1DA1898D-1807-480C-89E4-62770B7F568B}" destId="{0B0CD95F-0B49-4CF6-8248-99E94A5E9326}" srcOrd="0" destOrd="0" presId="urn:microsoft.com/office/officeart/2008/layout/LinedList"/>
    <dgm:cxn modelId="{2DC14AD5-2278-4227-BE9D-21558D09F018}" type="presParOf" srcId="{1DA1898D-1807-480C-89E4-62770B7F568B}" destId="{A464C895-0DD4-4F4B-B703-833C88DBB10E}" srcOrd="1" destOrd="0" presId="urn:microsoft.com/office/officeart/2008/layout/LinedList"/>
    <dgm:cxn modelId="{FD28C4AF-E3A5-4FFB-897E-26F6E5A81A73}" type="presParOf" srcId="{0D59A136-60F4-4D80-A218-E3420F5FCA6D}" destId="{1F0301AC-FF6B-4FBF-802B-B4A68AEC5FF1}" srcOrd="14" destOrd="0" presId="urn:microsoft.com/office/officeart/2008/layout/LinedList"/>
    <dgm:cxn modelId="{D80A059A-312C-4380-AA10-E37A5B2465DE}" type="presParOf" srcId="{0D59A136-60F4-4D80-A218-E3420F5FCA6D}" destId="{15A7D274-0819-41BE-BEDF-F35E4A7FC4DD}" srcOrd="15" destOrd="0" presId="urn:microsoft.com/office/officeart/2008/layout/LinedList"/>
    <dgm:cxn modelId="{50FA900E-5B59-48D5-BC96-A32B2C44831A}" type="presParOf" srcId="{15A7D274-0819-41BE-BEDF-F35E4A7FC4DD}" destId="{EBB22122-746C-4DA5-BDC9-6D3226E2BF47}" srcOrd="0" destOrd="0" presId="urn:microsoft.com/office/officeart/2008/layout/LinedList"/>
    <dgm:cxn modelId="{AAC117CD-D1DF-44CB-BAE3-07C2C9851086}" type="presParOf" srcId="{15A7D274-0819-41BE-BEDF-F35E4A7FC4DD}" destId="{CBD3842F-D567-4AF8-82E3-4AAD9B6279AB}" srcOrd="1" destOrd="0" presId="urn:microsoft.com/office/officeart/2008/layout/LinedList"/>
    <dgm:cxn modelId="{6A21D3C2-4E8F-419A-A378-0A2E94C5F3DE}" type="presParOf" srcId="{0D59A136-60F4-4D80-A218-E3420F5FCA6D}" destId="{7CFE3784-5A49-40AE-8F65-2CE75E7A5B8A}" srcOrd="16" destOrd="0" presId="urn:microsoft.com/office/officeart/2008/layout/LinedList"/>
    <dgm:cxn modelId="{600F098A-9D73-4372-ABD0-B236ACEA32E5}" type="presParOf" srcId="{0D59A136-60F4-4D80-A218-E3420F5FCA6D}" destId="{26956D4C-96BA-410A-AE21-927EAB1D9693}" srcOrd="17" destOrd="0" presId="urn:microsoft.com/office/officeart/2008/layout/LinedList"/>
    <dgm:cxn modelId="{6F4B4C99-6918-445A-BF90-B9BE28C20B5B}" type="presParOf" srcId="{26956D4C-96BA-410A-AE21-927EAB1D9693}" destId="{F6DF7F4C-21AF-44C9-84F4-DE3650467A4B}" srcOrd="0" destOrd="0" presId="urn:microsoft.com/office/officeart/2008/layout/LinedList"/>
    <dgm:cxn modelId="{F953F0F8-1C83-4B29-AE31-C3B796BD9B75}" type="presParOf" srcId="{26956D4C-96BA-410A-AE21-927EAB1D9693}" destId="{855C6221-95B1-424C-8FAD-3E5A542F379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B9AD40-5839-4804-82F0-2D63AC9B89B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6CB965E-97C6-4F85-B47D-E4B1134D23AC}">
      <dgm:prSet/>
      <dgm:spPr/>
      <dgm:t>
        <a:bodyPr/>
        <a:lstStyle/>
        <a:p>
          <a:r>
            <a:rPr lang="en-GB"/>
            <a:t>We now know that disaster risk and disasters are not only composed of natural hazards but are socially constructed.</a:t>
          </a:r>
          <a:endParaRPr lang="en-US"/>
        </a:p>
      </dgm:t>
    </dgm:pt>
    <dgm:pt modelId="{7E6DB714-E63A-4198-AF2B-0638DA68ED85}" type="parTrans" cxnId="{9F9A21F4-E1E2-4BF2-8899-91377C4971F3}">
      <dgm:prSet/>
      <dgm:spPr/>
      <dgm:t>
        <a:bodyPr/>
        <a:lstStyle/>
        <a:p>
          <a:endParaRPr lang="en-US"/>
        </a:p>
      </dgm:t>
    </dgm:pt>
    <dgm:pt modelId="{950273D2-2AAD-42A1-AEED-F153C41EA65D}" type="sibTrans" cxnId="{9F9A21F4-E1E2-4BF2-8899-91377C4971F3}">
      <dgm:prSet/>
      <dgm:spPr/>
      <dgm:t>
        <a:bodyPr/>
        <a:lstStyle/>
        <a:p>
          <a:endParaRPr lang="en-US"/>
        </a:p>
      </dgm:t>
    </dgm:pt>
    <dgm:pt modelId="{8F2FD993-FBAC-4DC2-92C4-47FD3FE72C54}">
      <dgm:prSet/>
      <dgm:spPr/>
      <dgm:t>
        <a:bodyPr/>
        <a:lstStyle/>
        <a:p>
          <a:r>
            <a:rPr lang="en-GB"/>
            <a:t>The need to assess why certain groups in society and particular places are at greater risk, what can be done to reduce this in ‘normal’ life and then how can a plan be developed in order to manage and reduce this risk further in a disaster event.</a:t>
          </a:r>
          <a:endParaRPr lang="en-US"/>
        </a:p>
      </dgm:t>
    </dgm:pt>
    <dgm:pt modelId="{773C772F-06B2-46F3-AA12-98883B8BDB5E}" type="parTrans" cxnId="{9F20C57E-ED8C-48AE-96D4-9A5C104E964E}">
      <dgm:prSet/>
      <dgm:spPr/>
      <dgm:t>
        <a:bodyPr/>
        <a:lstStyle/>
        <a:p>
          <a:endParaRPr lang="en-US"/>
        </a:p>
      </dgm:t>
    </dgm:pt>
    <dgm:pt modelId="{4D2CE5C1-E1B2-4931-9B2B-6021A4712B8F}" type="sibTrans" cxnId="{9F20C57E-ED8C-48AE-96D4-9A5C104E964E}">
      <dgm:prSet/>
      <dgm:spPr/>
      <dgm:t>
        <a:bodyPr/>
        <a:lstStyle/>
        <a:p>
          <a:endParaRPr lang="en-US"/>
        </a:p>
      </dgm:t>
    </dgm:pt>
    <dgm:pt modelId="{7228BFED-7A59-4282-987D-B0E67422E10A}">
      <dgm:prSet/>
      <dgm:spPr/>
      <dgm:t>
        <a:bodyPr/>
        <a:lstStyle/>
        <a:p>
          <a:r>
            <a:rPr lang="en-GB"/>
            <a:t>The need to gather data and create disaster risk maps to assess the level and patterns of vulnerability and risk.</a:t>
          </a:r>
          <a:endParaRPr lang="en-US"/>
        </a:p>
      </dgm:t>
    </dgm:pt>
    <dgm:pt modelId="{84855D26-2AC7-41C9-9D7D-2173EE651691}" type="parTrans" cxnId="{89953AFF-7E54-485D-9F7C-CA1FE18AA8B1}">
      <dgm:prSet/>
      <dgm:spPr/>
      <dgm:t>
        <a:bodyPr/>
        <a:lstStyle/>
        <a:p>
          <a:endParaRPr lang="en-US"/>
        </a:p>
      </dgm:t>
    </dgm:pt>
    <dgm:pt modelId="{E1E54600-0E79-40A8-8E2E-0049042AC9F0}" type="sibTrans" cxnId="{89953AFF-7E54-485D-9F7C-CA1FE18AA8B1}">
      <dgm:prSet/>
      <dgm:spPr/>
      <dgm:t>
        <a:bodyPr/>
        <a:lstStyle/>
        <a:p>
          <a:endParaRPr lang="en-US"/>
        </a:p>
      </dgm:t>
    </dgm:pt>
    <dgm:pt modelId="{7B6ADF01-4468-4840-92DC-0D93B2796685}">
      <dgm:prSet/>
      <dgm:spPr/>
      <dgm:t>
        <a:bodyPr/>
        <a:lstStyle/>
        <a:p>
          <a:r>
            <a:rPr lang="en-GB"/>
            <a:t>More communication is required between scientists, social scientists and policy makers. People need t understand how to manage their spaces better.</a:t>
          </a:r>
          <a:endParaRPr lang="en-US"/>
        </a:p>
      </dgm:t>
    </dgm:pt>
    <dgm:pt modelId="{F5949F15-1532-47EC-84B4-9CF6B8A6EEE2}" type="parTrans" cxnId="{85B97860-3CCB-4844-AC44-F59CB718BF75}">
      <dgm:prSet/>
      <dgm:spPr/>
      <dgm:t>
        <a:bodyPr/>
        <a:lstStyle/>
        <a:p>
          <a:endParaRPr lang="en-US"/>
        </a:p>
      </dgm:t>
    </dgm:pt>
    <dgm:pt modelId="{AD559853-5CA4-48E5-9332-AF01E6EE22B5}" type="sibTrans" cxnId="{85B97860-3CCB-4844-AC44-F59CB718BF75}">
      <dgm:prSet/>
      <dgm:spPr/>
      <dgm:t>
        <a:bodyPr/>
        <a:lstStyle/>
        <a:p>
          <a:endParaRPr lang="en-US"/>
        </a:p>
      </dgm:t>
    </dgm:pt>
    <dgm:pt modelId="{BA109959-95C7-48E4-A825-B3691C206BEE}" type="pres">
      <dgm:prSet presAssocID="{48B9AD40-5839-4804-82F0-2D63AC9B89B1}" presName="root" presStyleCnt="0">
        <dgm:presLayoutVars>
          <dgm:dir/>
          <dgm:resizeHandles val="exact"/>
        </dgm:presLayoutVars>
      </dgm:prSet>
      <dgm:spPr/>
      <dgm:t>
        <a:bodyPr/>
        <a:lstStyle/>
        <a:p>
          <a:endParaRPr lang="en-US"/>
        </a:p>
      </dgm:t>
    </dgm:pt>
    <dgm:pt modelId="{70D64E64-F31C-4F12-90B7-94ED3EFD7293}" type="pres">
      <dgm:prSet presAssocID="{26CB965E-97C6-4F85-B47D-E4B1134D23AC}" presName="compNode" presStyleCnt="0"/>
      <dgm:spPr/>
    </dgm:pt>
    <dgm:pt modelId="{841DFA28-D856-4495-852C-143A28394A22}" type="pres">
      <dgm:prSet presAssocID="{26CB965E-97C6-4F85-B47D-E4B1134D23AC}" presName="bgRect" presStyleLbl="bgShp" presStyleIdx="0" presStyleCnt="4"/>
      <dgm:spPr/>
    </dgm:pt>
    <dgm:pt modelId="{1B17A7B2-DB04-48F1-8436-9285ED104A11}" type="pres">
      <dgm:prSet presAssocID="{26CB965E-97C6-4F85-B47D-E4B1134D23AC}"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Lightning"/>
        </a:ext>
      </dgm:extLst>
    </dgm:pt>
    <dgm:pt modelId="{55422662-5312-4606-BD9E-D2CB7050A1BB}" type="pres">
      <dgm:prSet presAssocID="{26CB965E-97C6-4F85-B47D-E4B1134D23AC}" presName="spaceRect" presStyleCnt="0"/>
      <dgm:spPr/>
    </dgm:pt>
    <dgm:pt modelId="{6406030E-7F6D-48FD-97BD-6E94381AE3C6}" type="pres">
      <dgm:prSet presAssocID="{26CB965E-97C6-4F85-B47D-E4B1134D23AC}" presName="parTx" presStyleLbl="revTx" presStyleIdx="0" presStyleCnt="4">
        <dgm:presLayoutVars>
          <dgm:chMax val="0"/>
          <dgm:chPref val="0"/>
        </dgm:presLayoutVars>
      </dgm:prSet>
      <dgm:spPr/>
      <dgm:t>
        <a:bodyPr/>
        <a:lstStyle/>
        <a:p>
          <a:endParaRPr lang="en-US"/>
        </a:p>
      </dgm:t>
    </dgm:pt>
    <dgm:pt modelId="{0A0A6BE1-88E8-4537-8F9B-CCF652B2B940}" type="pres">
      <dgm:prSet presAssocID="{950273D2-2AAD-42A1-AEED-F153C41EA65D}" presName="sibTrans" presStyleCnt="0"/>
      <dgm:spPr/>
    </dgm:pt>
    <dgm:pt modelId="{5E29CAC1-6884-4B4A-B7D2-54A8387411CB}" type="pres">
      <dgm:prSet presAssocID="{8F2FD993-FBAC-4DC2-92C4-47FD3FE72C54}" presName="compNode" presStyleCnt="0"/>
      <dgm:spPr/>
    </dgm:pt>
    <dgm:pt modelId="{00425714-1296-4062-93E8-F8EAE70710D7}" type="pres">
      <dgm:prSet presAssocID="{8F2FD993-FBAC-4DC2-92C4-47FD3FE72C54}" presName="bgRect" presStyleLbl="bgShp" presStyleIdx="1" presStyleCnt="4"/>
      <dgm:spPr/>
    </dgm:pt>
    <dgm:pt modelId="{CDD5BB4B-B2A7-460C-ADD4-C9E6F6BE10A3}" type="pres">
      <dgm:prSet presAssocID="{8F2FD993-FBAC-4DC2-92C4-47FD3FE72C54}"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Speed Bump"/>
        </a:ext>
      </dgm:extLst>
    </dgm:pt>
    <dgm:pt modelId="{D0521118-E0C3-4F22-A3C7-277FA27FEBAE}" type="pres">
      <dgm:prSet presAssocID="{8F2FD993-FBAC-4DC2-92C4-47FD3FE72C54}" presName="spaceRect" presStyleCnt="0"/>
      <dgm:spPr/>
    </dgm:pt>
    <dgm:pt modelId="{1207CBB3-F304-4FB2-B886-709774019739}" type="pres">
      <dgm:prSet presAssocID="{8F2FD993-FBAC-4DC2-92C4-47FD3FE72C54}" presName="parTx" presStyleLbl="revTx" presStyleIdx="1" presStyleCnt="4">
        <dgm:presLayoutVars>
          <dgm:chMax val="0"/>
          <dgm:chPref val="0"/>
        </dgm:presLayoutVars>
      </dgm:prSet>
      <dgm:spPr/>
      <dgm:t>
        <a:bodyPr/>
        <a:lstStyle/>
        <a:p>
          <a:endParaRPr lang="en-US"/>
        </a:p>
      </dgm:t>
    </dgm:pt>
    <dgm:pt modelId="{72CD2AD8-89CC-4ECB-BAB0-AFA433A69478}" type="pres">
      <dgm:prSet presAssocID="{4D2CE5C1-E1B2-4931-9B2B-6021A4712B8F}" presName="sibTrans" presStyleCnt="0"/>
      <dgm:spPr/>
    </dgm:pt>
    <dgm:pt modelId="{E6A1CBEA-42A0-4BC5-AC2D-871F5AFC6980}" type="pres">
      <dgm:prSet presAssocID="{7228BFED-7A59-4282-987D-B0E67422E10A}" presName="compNode" presStyleCnt="0"/>
      <dgm:spPr/>
    </dgm:pt>
    <dgm:pt modelId="{00D275EF-E291-424E-921B-51BCABF0E57D}" type="pres">
      <dgm:prSet presAssocID="{7228BFED-7A59-4282-987D-B0E67422E10A}" presName="bgRect" presStyleLbl="bgShp" presStyleIdx="2" presStyleCnt="4"/>
      <dgm:spPr/>
    </dgm:pt>
    <dgm:pt modelId="{DE326D0A-FC3A-4430-86AB-4FE614AE1020}" type="pres">
      <dgm:prSet presAssocID="{7228BFED-7A59-4282-987D-B0E67422E10A}"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Database"/>
        </a:ext>
      </dgm:extLst>
    </dgm:pt>
    <dgm:pt modelId="{3A8BDC01-EC67-41EA-920D-C701A7103BD5}" type="pres">
      <dgm:prSet presAssocID="{7228BFED-7A59-4282-987D-B0E67422E10A}" presName="spaceRect" presStyleCnt="0"/>
      <dgm:spPr/>
    </dgm:pt>
    <dgm:pt modelId="{BDE539E3-5DDC-40F7-9280-3839D1855348}" type="pres">
      <dgm:prSet presAssocID="{7228BFED-7A59-4282-987D-B0E67422E10A}" presName="parTx" presStyleLbl="revTx" presStyleIdx="2" presStyleCnt="4">
        <dgm:presLayoutVars>
          <dgm:chMax val="0"/>
          <dgm:chPref val="0"/>
        </dgm:presLayoutVars>
      </dgm:prSet>
      <dgm:spPr/>
      <dgm:t>
        <a:bodyPr/>
        <a:lstStyle/>
        <a:p>
          <a:endParaRPr lang="en-US"/>
        </a:p>
      </dgm:t>
    </dgm:pt>
    <dgm:pt modelId="{E8E102FA-1603-44EC-A007-CFA579DBB64E}" type="pres">
      <dgm:prSet presAssocID="{E1E54600-0E79-40A8-8E2E-0049042AC9F0}" presName="sibTrans" presStyleCnt="0"/>
      <dgm:spPr/>
    </dgm:pt>
    <dgm:pt modelId="{AADE2CA5-4C2F-4408-9E78-927052300AD5}" type="pres">
      <dgm:prSet presAssocID="{7B6ADF01-4468-4840-92DC-0D93B2796685}" presName="compNode" presStyleCnt="0"/>
      <dgm:spPr/>
    </dgm:pt>
    <dgm:pt modelId="{8C4C0766-FF4F-45AB-930E-562BC0DB7F31}" type="pres">
      <dgm:prSet presAssocID="{7B6ADF01-4468-4840-92DC-0D93B2796685}" presName="bgRect" presStyleLbl="bgShp" presStyleIdx="3" presStyleCnt="4"/>
      <dgm:spPr/>
    </dgm:pt>
    <dgm:pt modelId="{D0CDF2BD-FE9D-43C4-9663-A6D5817E8FCB}" type="pres">
      <dgm:prSet presAssocID="{7B6ADF01-4468-4840-92DC-0D93B2796685}"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Connections"/>
        </a:ext>
      </dgm:extLst>
    </dgm:pt>
    <dgm:pt modelId="{F9D40E33-2DA6-4922-86AA-DBADB61B04F6}" type="pres">
      <dgm:prSet presAssocID="{7B6ADF01-4468-4840-92DC-0D93B2796685}" presName="spaceRect" presStyleCnt="0"/>
      <dgm:spPr/>
    </dgm:pt>
    <dgm:pt modelId="{C0A444D8-6693-4B95-94BD-F5F5301C8A7E}" type="pres">
      <dgm:prSet presAssocID="{7B6ADF01-4468-4840-92DC-0D93B2796685}" presName="parTx" presStyleLbl="revTx" presStyleIdx="3" presStyleCnt="4">
        <dgm:presLayoutVars>
          <dgm:chMax val="0"/>
          <dgm:chPref val="0"/>
        </dgm:presLayoutVars>
      </dgm:prSet>
      <dgm:spPr/>
      <dgm:t>
        <a:bodyPr/>
        <a:lstStyle/>
        <a:p>
          <a:endParaRPr lang="en-US"/>
        </a:p>
      </dgm:t>
    </dgm:pt>
  </dgm:ptLst>
  <dgm:cxnLst>
    <dgm:cxn modelId="{63AB43C7-48AE-4D1B-B539-56607D593C26}" type="presOf" srcId="{8F2FD993-FBAC-4DC2-92C4-47FD3FE72C54}" destId="{1207CBB3-F304-4FB2-B886-709774019739}" srcOrd="0" destOrd="0" presId="urn:microsoft.com/office/officeart/2018/2/layout/IconVerticalSolidList"/>
    <dgm:cxn modelId="{E224E1DF-93DB-44F9-868E-32E66EF8C42E}" type="presOf" srcId="{7B6ADF01-4468-4840-92DC-0D93B2796685}" destId="{C0A444D8-6693-4B95-94BD-F5F5301C8A7E}" srcOrd="0" destOrd="0" presId="urn:microsoft.com/office/officeart/2018/2/layout/IconVerticalSolidList"/>
    <dgm:cxn modelId="{85B97860-3CCB-4844-AC44-F59CB718BF75}" srcId="{48B9AD40-5839-4804-82F0-2D63AC9B89B1}" destId="{7B6ADF01-4468-4840-92DC-0D93B2796685}" srcOrd="3" destOrd="0" parTransId="{F5949F15-1532-47EC-84B4-9CF6B8A6EEE2}" sibTransId="{AD559853-5CA4-48E5-9332-AF01E6EE22B5}"/>
    <dgm:cxn modelId="{9F20C57E-ED8C-48AE-96D4-9A5C104E964E}" srcId="{48B9AD40-5839-4804-82F0-2D63AC9B89B1}" destId="{8F2FD993-FBAC-4DC2-92C4-47FD3FE72C54}" srcOrd="1" destOrd="0" parTransId="{773C772F-06B2-46F3-AA12-98883B8BDB5E}" sibTransId="{4D2CE5C1-E1B2-4931-9B2B-6021A4712B8F}"/>
    <dgm:cxn modelId="{87618847-2F62-4E98-B4A5-09C6AAA02978}" type="presOf" srcId="{7228BFED-7A59-4282-987D-B0E67422E10A}" destId="{BDE539E3-5DDC-40F7-9280-3839D1855348}" srcOrd="0" destOrd="0" presId="urn:microsoft.com/office/officeart/2018/2/layout/IconVerticalSolidList"/>
    <dgm:cxn modelId="{0C52DFB7-73FA-49AA-A3E9-C4E5F3485A18}" type="presOf" srcId="{48B9AD40-5839-4804-82F0-2D63AC9B89B1}" destId="{BA109959-95C7-48E4-A825-B3691C206BEE}" srcOrd="0" destOrd="0" presId="urn:microsoft.com/office/officeart/2018/2/layout/IconVerticalSolidList"/>
    <dgm:cxn modelId="{F6DE1A48-C261-40B0-B0CA-9209FCFC9C7D}" type="presOf" srcId="{26CB965E-97C6-4F85-B47D-E4B1134D23AC}" destId="{6406030E-7F6D-48FD-97BD-6E94381AE3C6}" srcOrd="0" destOrd="0" presId="urn:microsoft.com/office/officeart/2018/2/layout/IconVerticalSolidList"/>
    <dgm:cxn modelId="{89953AFF-7E54-485D-9F7C-CA1FE18AA8B1}" srcId="{48B9AD40-5839-4804-82F0-2D63AC9B89B1}" destId="{7228BFED-7A59-4282-987D-B0E67422E10A}" srcOrd="2" destOrd="0" parTransId="{84855D26-2AC7-41C9-9D7D-2173EE651691}" sibTransId="{E1E54600-0E79-40A8-8E2E-0049042AC9F0}"/>
    <dgm:cxn modelId="{9F9A21F4-E1E2-4BF2-8899-91377C4971F3}" srcId="{48B9AD40-5839-4804-82F0-2D63AC9B89B1}" destId="{26CB965E-97C6-4F85-B47D-E4B1134D23AC}" srcOrd="0" destOrd="0" parTransId="{7E6DB714-E63A-4198-AF2B-0638DA68ED85}" sibTransId="{950273D2-2AAD-42A1-AEED-F153C41EA65D}"/>
    <dgm:cxn modelId="{529F38BD-DD89-4DE3-9C59-8CF44E958AE7}" type="presParOf" srcId="{BA109959-95C7-48E4-A825-B3691C206BEE}" destId="{70D64E64-F31C-4F12-90B7-94ED3EFD7293}" srcOrd="0" destOrd="0" presId="urn:microsoft.com/office/officeart/2018/2/layout/IconVerticalSolidList"/>
    <dgm:cxn modelId="{9C25DF39-117C-4783-8554-1C71BFA661DB}" type="presParOf" srcId="{70D64E64-F31C-4F12-90B7-94ED3EFD7293}" destId="{841DFA28-D856-4495-852C-143A28394A22}" srcOrd="0" destOrd="0" presId="urn:microsoft.com/office/officeart/2018/2/layout/IconVerticalSolidList"/>
    <dgm:cxn modelId="{AC7DB884-22FE-4295-9174-358541BAA357}" type="presParOf" srcId="{70D64E64-F31C-4F12-90B7-94ED3EFD7293}" destId="{1B17A7B2-DB04-48F1-8436-9285ED104A11}" srcOrd="1" destOrd="0" presId="urn:microsoft.com/office/officeart/2018/2/layout/IconVerticalSolidList"/>
    <dgm:cxn modelId="{396C270C-FD01-4088-B6EC-19AD79BFAE4C}" type="presParOf" srcId="{70D64E64-F31C-4F12-90B7-94ED3EFD7293}" destId="{55422662-5312-4606-BD9E-D2CB7050A1BB}" srcOrd="2" destOrd="0" presId="urn:microsoft.com/office/officeart/2018/2/layout/IconVerticalSolidList"/>
    <dgm:cxn modelId="{05DAEDBE-481F-46C1-A946-3405EB1C7C3A}" type="presParOf" srcId="{70D64E64-F31C-4F12-90B7-94ED3EFD7293}" destId="{6406030E-7F6D-48FD-97BD-6E94381AE3C6}" srcOrd="3" destOrd="0" presId="urn:microsoft.com/office/officeart/2018/2/layout/IconVerticalSolidList"/>
    <dgm:cxn modelId="{70046D41-0CFE-417F-9981-CEF9DCEA2D9F}" type="presParOf" srcId="{BA109959-95C7-48E4-A825-B3691C206BEE}" destId="{0A0A6BE1-88E8-4537-8F9B-CCF652B2B940}" srcOrd="1" destOrd="0" presId="urn:microsoft.com/office/officeart/2018/2/layout/IconVerticalSolidList"/>
    <dgm:cxn modelId="{F6522AC4-2C84-4FEE-A3A8-55AAAE08B7FB}" type="presParOf" srcId="{BA109959-95C7-48E4-A825-B3691C206BEE}" destId="{5E29CAC1-6884-4B4A-B7D2-54A8387411CB}" srcOrd="2" destOrd="0" presId="urn:microsoft.com/office/officeart/2018/2/layout/IconVerticalSolidList"/>
    <dgm:cxn modelId="{3A35AA7F-AE3A-4642-8D1F-AF8F9F1C2263}" type="presParOf" srcId="{5E29CAC1-6884-4B4A-B7D2-54A8387411CB}" destId="{00425714-1296-4062-93E8-F8EAE70710D7}" srcOrd="0" destOrd="0" presId="urn:microsoft.com/office/officeart/2018/2/layout/IconVerticalSolidList"/>
    <dgm:cxn modelId="{1C14C58A-2CA2-474D-8554-74EC4C9D1B70}" type="presParOf" srcId="{5E29CAC1-6884-4B4A-B7D2-54A8387411CB}" destId="{CDD5BB4B-B2A7-460C-ADD4-C9E6F6BE10A3}" srcOrd="1" destOrd="0" presId="urn:microsoft.com/office/officeart/2018/2/layout/IconVerticalSolidList"/>
    <dgm:cxn modelId="{ADDC8662-7D3B-4CE7-A4D4-8EDABFB28CBD}" type="presParOf" srcId="{5E29CAC1-6884-4B4A-B7D2-54A8387411CB}" destId="{D0521118-E0C3-4F22-A3C7-277FA27FEBAE}" srcOrd="2" destOrd="0" presId="urn:microsoft.com/office/officeart/2018/2/layout/IconVerticalSolidList"/>
    <dgm:cxn modelId="{0B77BD48-5B02-4D9B-9BEC-11CF61E3C479}" type="presParOf" srcId="{5E29CAC1-6884-4B4A-B7D2-54A8387411CB}" destId="{1207CBB3-F304-4FB2-B886-709774019739}" srcOrd="3" destOrd="0" presId="urn:microsoft.com/office/officeart/2018/2/layout/IconVerticalSolidList"/>
    <dgm:cxn modelId="{3042DE3C-320C-4741-BC8A-02D7BE53E9FC}" type="presParOf" srcId="{BA109959-95C7-48E4-A825-B3691C206BEE}" destId="{72CD2AD8-89CC-4ECB-BAB0-AFA433A69478}" srcOrd="3" destOrd="0" presId="urn:microsoft.com/office/officeart/2018/2/layout/IconVerticalSolidList"/>
    <dgm:cxn modelId="{0E879F96-23C2-4C05-8B4A-70A04FDFCD36}" type="presParOf" srcId="{BA109959-95C7-48E4-A825-B3691C206BEE}" destId="{E6A1CBEA-42A0-4BC5-AC2D-871F5AFC6980}" srcOrd="4" destOrd="0" presId="urn:microsoft.com/office/officeart/2018/2/layout/IconVerticalSolidList"/>
    <dgm:cxn modelId="{F5CCE2B5-0D18-42FF-9780-CABBD3065AB9}" type="presParOf" srcId="{E6A1CBEA-42A0-4BC5-AC2D-871F5AFC6980}" destId="{00D275EF-E291-424E-921B-51BCABF0E57D}" srcOrd="0" destOrd="0" presId="urn:microsoft.com/office/officeart/2018/2/layout/IconVerticalSolidList"/>
    <dgm:cxn modelId="{4BCE6B3C-8473-4025-AA57-03B4C8600375}" type="presParOf" srcId="{E6A1CBEA-42A0-4BC5-AC2D-871F5AFC6980}" destId="{DE326D0A-FC3A-4430-86AB-4FE614AE1020}" srcOrd="1" destOrd="0" presId="urn:microsoft.com/office/officeart/2018/2/layout/IconVerticalSolidList"/>
    <dgm:cxn modelId="{657FEE28-FEC0-4106-A7C6-1C3B5F7C35BA}" type="presParOf" srcId="{E6A1CBEA-42A0-4BC5-AC2D-871F5AFC6980}" destId="{3A8BDC01-EC67-41EA-920D-C701A7103BD5}" srcOrd="2" destOrd="0" presId="urn:microsoft.com/office/officeart/2018/2/layout/IconVerticalSolidList"/>
    <dgm:cxn modelId="{83133805-A6CE-458E-8565-7E0E23DB834E}" type="presParOf" srcId="{E6A1CBEA-42A0-4BC5-AC2D-871F5AFC6980}" destId="{BDE539E3-5DDC-40F7-9280-3839D1855348}" srcOrd="3" destOrd="0" presId="urn:microsoft.com/office/officeart/2018/2/layout/IconVerticalSolidList"/>
    <dgm:cxn modelId="{3B08A326-77C4-443E-8949-2F908C9A99D4}" type="presParOf" srcId="{BA109959-95C7-48E4-A825-B3691C206BEE}" destId="{E8E102FA-1603-44EC-A007-CFA579DBB64E}" srcOrd="5" destOrd="0" presId="urn:microsoft.com/office/officeart/2018/2/layout/IconVerticalSolidList"/>
    <dgm:cxn modelId="{C994187B-4BBA-4AA0-9522-292E67908D96}" type="presParOf" srcId="{BA109959-95C7-48E4-A825-B3691C206BEE}" destId="{AADE2CA5-4C2F-4408-9E78-927052300AD5}" srcOrd="6" destOrd="0" presId="urn:microsoft.com/office/officeart/2018/2/layout/IconVerticalSolidList"/>
    <dgm:cxn modelId="{D9776E1E-EA21-4EE3-A9D8-6CDBEF18BCB2}" type="presParOf" srcId="{AADE2CA5-4C2F-4408-9E78-927052300AD5}" destId="{8C4C0766-FF4F-45AB-930E-562BC0DB7F31}" srcOrd="0" destOrd="0" presId="urn:microsoft.com/office/officeart/2018/2/layout/IconVerticalSolidList"/>
    <dgm:cxn modelId="{7DCD8FCA-5D74-4398-A3F4-37F72E2DCE21}" type="presParOf" srcId="{AADE2CA5-4C2F-4408-9E78-927052300AD5}" destId="{D0CDF2BD-FE9D-43C4-9663-A6D5817E8FCB}" srcOrd="1" destOrd="0" presId="urn:microsoft.com/office/officeart/2018/2/layout/IconVerticalSolidList"/>
    <dgm:cxn modelId="{8EEE5951-1ABD-4978-A5EA-E9A2A6739000}" type="presParOf" srcId="{AADE2CA5-4C2F-4408-9E78-927052300AD5}" destId="{F9D40E33-2DA6-4922-86AA-DBADB61B04F6}" srcOrd="2" destOrd="0" presId="urn:microsoft.com/office/officeart/2018/2/layout/IconVerticalSolidList"/>
    <dgm:cxn modelId="{999E8157-9D6B-4F61-8BAF-30061DB22793}" type="presParOf" srcId="{AADE2CA5-4C2F-4408-9E78-927052300AD5}" destId="{C0A444D8-6693-4B95-94BD-F5F5301C8A7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715A2F-D347-4E73-B880-617F6560B6B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8BA254B-D3A4-4A98-ADA1-735A8B3B1DC1}">
      <dgm:prSet/>
      <dgm:spPr/>
      <dgm:t>
        <a:bodyPr/>
        <a:lstStyle/>
        <a:p>
          <a:r>
            <a:rPr lang="en-GB"/>
            <a:t>There is a need to invest in governance. Why? What role does it have in Disaster Risk Governance?  Link back to the Legal Reviews for Disaster Risk Reduction and Management in the Political Vulnerability Lecture.</a:t>
          </a:r>
          <a:endParaRPr lang="en-US"/>
        </a:p>
      </dgm:t>
    </dgm:pt>
    <dgm:pt modelId="{67AAA4D0-7507-4BD3-92AA-B65999861488}" type="parTrans" cxnId="{AEEE4429-02E2-4255-A606-D4D5A27E1C53}">
      <dgm:prSet/>
      <dgm:spPr/>
      <dgm:t>
        <a:bodyPr/>
        <a:lstStyle/>
        <a:p>
          <a:endParaRPr lang="en-US"/>
        </a:p>
      </dgm:t>
    </dgm:pt>
    <dgm:pt modelId="{8A922E0C-C32B-4D15-870B-5D4FA71FD8D2}" type="sibTrans" cxnId="{AEEE4429-02E2-4255-A606-D4D5A27E1C53}">
      <dgm:prSet/>
      <dgm:spPr/>
      <dgm:t>
        <a:bodyPr/>
        <a:lstStyle/>
        <a:p>
          <a:endParaRPr lang="en-US"/>
        </a:p>
      </dgm:t>
    </dgm:pt>
    <dgm:pt modelId="{5CB2F1F5-375F-4802-8406-D96A492DB428}">
      <dgm:prSet/>
      <dgm:spPr/>
      <dgm:t>
        <a:bodyPr/>
        <a:lstStyle/>
        <a:p>
          <a:r>
            <a:rPr lang="en-GB"/>
            <a:t>It can address any policy gaps and ensure that there is accountability and transparency which should prevent the generation of any new risks and manage the current risks.</a:t>
          </a:r>
          <a:endParaRPr lang="en-US"/>
        </a:p>
      </dgm:t>
    </dgm:pt>
    <dgm:pt modelId="{CC6F59E4-9DAB-42F2-BA13-19E38D79FD22}" type="parTrans" cxnId="{5BF26C38-8CD8-4B05-A3B0-33B0B6941DC4}">
      <dgm:prSet/>
      <dgm:spPr/>
      <dgm:t>
        <a:bodyPr/>
        <a:lstStyle/>
        <a:p>
          <a:endParaRPr lang="en-US"/>
        </a:p>
      </dgm:t>
    </dgm:pt>
    <dgm:pt modelId="{C149E2AA-0E9A-4E95-B056-BEAE8B68FCCB}" type="sibTrans" cxnId="{5BF26C38-8CD8-4B05-A3B0-33B0B6941DC4}">
      <dgm:prSet/>
      <dgm:spPr/>
      <dgm:t>
        <a:bodyPr/>
        <a:lstStyle/>
        <a:p>
          <a:endParaRPr lang="en-US"/>
        </a:p>
      </dgm:t>
    </dgm:pt>
    <dgm:pt modelId="{35A44950-93DD-48C6-8D8F-7C8EE4976346}">
      <dgm:prSet/>
      <dgm:spPr/>
      <dgm:t>
        <a:bodyPr/>
        <a:lstStyle/>
        <a:p>
          <a:r>
            <a:rPr lang="en-GB"/>
            <a:t>It should provide a strategic vision for reducing disaster risks.</a:t>
          </a:r>
          <a:endParaRPr lang="en-US"/>
        </a:p>
      </dgm:t>
    </dgm:pt>
    <dgm:pt modelId="{9989540E-887E-4997-B7F9-FA6B8687A4FE}" type="parTrans" cxnId="{B6DD3C07-71F7-4765-9559-B309F51C60A9}">
      <dgm:prSet/>
      <dgm:spPr/>
      <dgm:t>
        <a:bodyPr/>
        <a:lstStyle/>
        <a:p>
          <a:endParaRPr lang="en-US"/>
        </a:p>
      </dgm:t>
    </dgm:pt>
    <dgm:pt modelId="{F8ED19FA-79BA-4C7A-B228-2F0CF94EA040}" type="sibTrans" cxnId="{B6DD3C07-71F7-4765-9559-B309F51C60A9}">
      <dgm:prSet/>
      <dgm:spPr/>
      <dgm:t>
        <a:bodyPr/>
        <a:lstStyle/>
        <a:p>
          <a:endParaRPr lang="en-US"/>
        </a:p>
      </dgm:t>
    </dgm:pt>
    <dgm:pt modelId="{73204F3B-A3E0-4C6C-AD4A-05A1167FF00B}">
      <dgm:prSet/>
      <dgm:spPr/>
      <dgm:t>
        <a:bodyPr/>
        <a:lstStyle/>
        <a:p>
          <a:r>
            <a:rPr lang="en-GB"/>
            <a:t>Assists in the communication at various different levels of society.</a:t>
          </a:r>
          <a:endParaRPr lang="en-US"/>
        </a:p>
      </dgm:t>
    </dgm:pt>
    <dgm:pt modelId="{FEFFC374-60AD-437A-8E01-BC2ACDA8114E}" type="parTrans" cxnId="{D031562B-04FC-44C3-842E-7D269ECC7B1C}">
      <dgm:prSet/>
      <dgm:spPr/>
      <dgm:t>
        <a:bodyPr/>
        <a:lstStyle/>
        <a:p>
          <a:endParaRPr lang="en-US"/>
        </a:p>
      </dgm:t>
    </dgm:pt>
    <dgm:pt modelId="{FDD27A89-86D7-41A8-B73B-106B3821D434}" type="sibTrans" cxnId="{D031562B-04FC-44C3-842E-7D269ECC7B1C}">
      <dgm:prSet/>
      <dgm:spPr/>
      <dgm:t>
        <a:bodyPr/>
        <a:lstStyle/>
        <a:p>
          <a:endParaRPr lang="en-US"/>
        </a:p>
      </dgm:t>
    </dgm:pt>
    <dgm:pt modelId="{9C14E523-7C61-4356-8598-34697920940B}" type="pres">
      <dgm:prSet presAssocID="{43715A2F-D347-4E73-B880-617F6560B6BD}" presName="root" presStyleCnt="0">
        <dgm:presLayoutVars>
          <dgm:dir/>
          <dgm:resizeHandles val="exact"/>
        </dgm:presLayoutVars>
      </dgm:prSet>
      <dgm:spPr/>
      <dgm:t>
        <a:bodyPr/>
        <a:lstStyle/>
        <a:p>
          <a:endParaRPr lang="en-US"/>
        </a:p>
      </dgm:t>
    </dgm:pt>
    <dgm:pt modelId="{34336593-274B-41E6-BCCF-1BE14D340B16}" type="pres">
      <dgm:prSet presAssocID="{A8BA254B-D3A4-4A98-ADA1-735A8B3B1DC1}" presName="compNode" presStyleCnt="0"/>
      <dgm:spPr/>
    </dgm:pt>
    <dgm:pt modelId="{B757FB39-DE4A-4687-93F6-3CC920B77CF1}" type="pres">
      <dgm:prSet presAssocID="{A8BA254B-D3A4-4A98-ADA1-735A8B3B1DC1}" presName="bgRect" presStyleLbl="bgShp" presStyleIdx="0" presStyleCnt="4"/>
      <dgm:spPr/>
    </dgm:pt>
    <dgm:pt modelId="{5BC66CBD-FFD1-45E8-AC47-C38002D96F06}" type="pres">
      <dgm:prSet presAssocID="{A8BA254B-D3A4-4A98-ADA1-735A8B3B1DC1}"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Bank"/>
        </a:ext>
      </dgm:extLst>
    </dgm:pt>
    <dgm:pt modelId="{A4A6E19F-5EED-4EB4-A1D4-1587FAF19BD1}" type="pres">
      <dgm:prSet presAssocID="{A8BA254B-D3A4-4A98-ADA1-735A8B3B1DC1}" presName="spaceRect" presStyleCnt="0"/>
      <dgm:spPr/>
    </dgm:pt>
    <dgm:pt modelId="{D9AE7184-B132-4228-A7B4-D8AABB75879B}" type="pres">
      <dgm:prSet presAssocID="{A8BA254B-D3A4-4A98-ADA1-735A8B3B1DC1}" presName="parTx" presStyleLbl="revTx" presStyleIdx="0" presStyleCnt="4">
        <dgm:presLayoutVars>
          <dgm:chMax val="0"/>
          <dgm:chPref val="0"/>
        </dgm:presLayoutVars>
      </dgm:prSet>
      <dgm:spPr/>
      <dgm:t>
        <a:bodyPr/>
        <a:lstStyle/>
        <a:p>
          <a:endParaRPr lang="en-US"/>
        </a:p>
      </dgm:t>
    </dgm:pt>
    <dgm:pt modelId="{89778F77-9D75-49D7-8659-963695F3ED8E}" type="pres">
      <dgm:prSet presAssocID="{8A922E0C-C32B-4D15-870B-5D4FA71FD8D2}" presName="sibTrans" presStyleCnt="0"/>
      <dgm:spPr/>
    </dgm:pt>
    <dgm:pt modelId="{C5CEED4D-63C3-4273-A690-27F1DB7F07F2}" type="pres">
      <dgm:prSet presAssocID="{5CB2F1F5-375F-4802-8406-D96A492DB428}" presName="compNode" presStyleCnt="0"/>
      <dgm:spPr/>
    </dgm:pt>
    <dgm:pt modelId="{375345DA-AC27-4009-890A-2F37DB043BB9}" type="pres">
      <dgm:prSet presAssocID="{5CB2F1F5-375F-4802-8406-D96A492DB428}" presName="bgRect" presStyleLbl="bgShp" presStyleIdx="1" presStyleCnt="4"/>
      <dgm:spPr/>
    </dgm:pt>
    <dgm:pt modelId="{18331771-CED1-4D5D-B637-F844639751A2}" type="pres">
      <dgm:prSet presAssocID="{5CB2F1F5-375F-4802-8406-D96A492DB428}"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Irritant"/>
        </a:ext>
      </dgm:extLst>
    </dgm:pt>
    <dgm:pt modelId="{222C6C33-D53B-4337-9639-5AE46E7D776F}" type="pres">
      <dgm:prSet presAssocID="{5CB2F1F5-375F-4802-8406-D96A492DB428}" presName="spaceRect" presStyleCnt="0"/>
      <dgm:spPr/>
    </dgm:pt>
    <dgm:pt modelId="{D7713C26-EE10-4ADB-B3C5-CEA0B14CAB7A}" type="pres">
      <dgm:prSet presAssocID="{5CB2F1F5-375F-4802-8406-D96A492DB428}" presName="parTx" presStyleLbl="revTx" presStyleIdx="1" presStyleCnt="4">
        <dgm:presLayoutVars>
          <dgm:chMax val="0"/>
          <dgm:chPref val="0"/>
        </dgm:presLayoutVars>
      </dgm:prSet>
      <dgm:spPr/>
      <dgm:t>
        <a:bodyPr/>
        <a:lstStyle/>
        <a:p>
          <a:endParaRPr lang="en-US"/>
        </a:p>
      </dgm:t>
    </dgm:pt>
    <dgm:pt modelId="{C7EB7771-A1ED-4407-894B-A3B6F274D251}" type="pres">
      <dgm:prSet presAssocID="{C149E2AA-0E9A-4E95-B056-BEAE8B68FCCB}" presName="sibTrans" presStyleCnt="0"/>
      <dgm:spPr/>
    </dgm:pt>
    <dgm:pt modelId="{DF5819A8-498E-48C7-B8AF-6E500A85A84E}" type="pres">
      <dgm:prSet presAssocID="{35A44950-93DD-48C6-8D8F-7C8EE4976346}" presName="compNode" presStyleCnt="0"/>
      <dgm:spPr/>
    </dgm:pt>
    <dgm:pt modelId="{94D65E14-DFAD-49B6-B595-D90B6FC651FC}" type="pres">
      <dgm:prSet presAssocID="{35A44950-93DD-48C6-8D8F-7C8EE4976346}" presName="bgRect" presStyleLbl="bgShp" presStyleIdx="2" presStyleCnt="4"/>
      <dgm:spPr/>
    </dgm:pt>
    <dgm:pt modelId="{0080FA09-7BDC-41B7-AA6D-16CF154506FF}" type="pres">
      <dgm:prSet presAssocID="{35A44950-93DD-48C6-8D8F-7C8EE4976346}"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Bullseye"/>
        </a:ext>
      </dgm:extLst>
    </dgm:pt>
    <dgm:pt modelId="{7EF44DB8-1ED6-4979-AE5A-6144C7D07C56}" type="pres">
      <dgm:prSet presAssocID="{35A44950-93DD-48C6-8D8F-7C8EE4976346}" presName="spaceRect" presStyleCnt="0"/>
      <dgm:spPr/>
    </dgm:pt>
    <dgm:pt modelId="{7B4F4979-9805-432A-8B4E-50605E5DAA87}" type="pres">
      <dgm:prSet presAssocID="{35A44950-93DD-48C6-8D8F-7C8EE4976346}" presName="parTx" presStyleLbl="revTx" presStyleIdx="2" presStyleCnt="4">
        <dgm:presLayoutVars>
          <dgm:chMax val="0"/>
          <dgm:chPref val="0"/>
        </dgm:presLayoutVars>
      </dgm:prSet>
      <dgm:spPr/>
      <dgm:t>
        <a:bodyPr/>
        <a:lstStyle/>
        <a:p>
          <a:endParaRPr lang="en-US"/>
        </a:p>
      </dgm:t>
    </dgm:pt>
    <dgm:pt modelId="{01556AB2-D4FC-4105-AE8B-2CA1AD967918}" type="pres">
      <dgm:prSet presAssocID="{F8ED19FA-79BA-4C7A-B228-2F0CF94EA040}" presName="sibTrans" presStyleCnt="0"/>
      <dgm:spPr/>
    </dgm:pt>
    <dgm:pt modelId="{87FA6E86-72A8-46FF-9445-47D1BEC85D35}" type="pres">
      <dgm:prSet presAssocID="{73204F3B-A3E0-4C6C-AD4A-05A1167FF00B}" presName="compNode" presStyleCnt="0"/>
      <dgm:spPr/>
    </dgm:pt>
    <dgm:pt modelId="{6BD1037F-F254-4FC3-B580-4FFFBFB60F95}" type="pres">
      <dgm:prSet presAssocID="{73204F3B-A3E0-4C6C-AD4A-05A1167FF00B}" presName="bgRect" presStyleLbl="bgShp" presStyleIdx="3" presStyleCnt="4"/>
      <dgm:spPr/>
    </dgm:pt>
    <dgm:pt modelId="{DDCD78AA-BEF0-4CDF-B02A-DAD2C12E06C5}" type="pres">
      <dgm:prSet presAssocID="{73204F3B-A3E0-4C6C-AD4A-05A1167FF00B}"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User Network"/>
        </a:ext>
      </dgm:extLst>
    </dgm:pt>
    <dgm:pt modelId="{FCB88EB8-B0E4-4DF3-BFC1-922B800BA341}" type="pres">
      <dgm:prSet presAssocID="{73204F3B-A3E0-4C6C-AD4A-05A1167FF00B}" presName="spaceRect" presStyleCnt="0"/>
      <dgm:spPr/>
    </dgm:pt>
    <dgm:pt modelId="{2AF3628D-6DAC-46CB-9860-9C53E6B2DE8A}" type="pres">
      <dgm:prSet presAssocID="{73204F3B-A3E0-4C6C-AD4A-05A1167FF00B}" presName="parTx" presStyleLbl="revTx" presStyleIdx="3" presStyleCnt="4">
        <dgm:presLayoutVars>
          <dgm:chMax val="0"/>
          <dgm:chPref val="0"/>
        </dgm:presLayoutVars>
      </dgm:prSet>
      <dgm:spPr/>
      <dgm:t>
        <a:bodyPr/>
        <a:lstStyle/>
        <a:p>
          <a:endParaRPr lang="en-US"/>
        </a:p>
      </dgm:t>
    </dgm:pt>
  </dgm:ptLst>
  <dgm:cxnLst>
    <dgm:cxn modelId="{B6CEE1FC-3461-4B69-8816-B6397CD4DCBB}" type="presOf" srcId="{73204F3B-A3E0-4C6C-AD4A-05A1167FF00B}" destId="{2AF3628D-6DAC-46CB-9860-9C53E6B2DE8A}" srcOrd="0" destOrd="0" presId="urn:microsoft.com/office/officeart/2018/2/layout/IconVerticalSolidList"/>
    <dgm:cxn modelId="{D031562B-04FC-44C3-842E-7D269ECC7B1C}" srcId="{43715A2F-D347-4E73-B880-617F6560B6BD}" destId="{73204F3B-A3E0-4C6C-AD4A-05A1167FF00B}" srcOrd="3" destOrd="0" parTransId="{FEFFC374-60AD-437A-8E01-BC2ACDA8114E}" sibTransId="{FDD27A89-86D7-41A8-B73B-106B3821D434}"/>
    <dgm:cxn modelId="{0EF24941-99AA-425A-AF4D-AB5ACB38844C}" type="presOf" srcId="{5CB2F1F5-375F-4802-8406-D96A492DB428}" destId="{D7713C26-EE10-4ADB-B3C5-CEA0B14CAB7A}" srcOrd="0" destOrd="0" presId="urn:microsoft.com/office/officeart/2018/2/layout/IconVerticalSolidList"/>
    <dgm:cxn modelId="{B6DD3C07-71F7-4765-9559-B309F51C60A9}" srcId="{43715A2F-D347-4E73-B880-617F6560B6BD}" destId="{35A44950-93DD-48C6-8D8F-7C8EE4976346}" srcOrd="2" destOrd="0" parTransId="{9989540E-887E-4997-B7F9-FA6B8687A4FE}" sibTransId="{F8ED19FA-79BA-4C7A-B228-2F0CF94EA040}"/>
    <dgm:cxn modelId="{AEEE4429-02E2-4255-A606-D4D5A27E1C53}" srcId="{43715A2F-D347-4E73-B880-617F6560B6BD}" destId="{A8BA254B-D3A4-4A98-ADA1-735A8B3B1DC1}" srcOrd="0" destOrd="0" parTransId="{67AAA4D0-7507-4BD3-92AA-B65999861488}" sibTransId="{8A922E0C-C32B-4D15-870B-5D4FA71FD8D2}"/>
    <dgm:cxn modelId="{188C8831-0ACA-4DFF-BFF9-B305EE4F7FA1}" type="presOf" srcId="{43715A2F-D347-4E73-B880-617F6560B6BD}" destId="{9C14E523-7C61-4356-8598-34697920940B}" srcOrd="0" destOrd="0" presId="urn:microsoft.com/office/officeart/2018/2/layout/IconVerticalSolidList"/>
    <dgm:cxn modelId="{E8CC51C8-D5ED-46E5-9EC8-E074DE6AD04A}" type="presOf" srcId="{A8BA254B-D3A4-4A98-ADA1-735A8B3B1DC1}" destId="{D9AE7184-B132-4228-A7B4-D8AABB75879B}" srcOrd="0" destOrd="0" presId="urn:microsoft.com/office/officeart/2018/2/layout/IconVerticalSolidList"/>
    <dgm:cxn modelId="{AC6D5A12-7527-4C40-8586-E5AD42DCA30B}" type="presOf" srcId="{35A44950-93DD-48C6-8D8F-7C8EE4976346}" destId="{7B4F4979-9805-432A-8B4E-50605E5DAA87}" srcOrd="0" destOrd="0" presId="urn:microsoft.com/office/officeart/2018/2/layout/IconVerticalSolidList"/>
    <dgm:cxn modelId="{5BF26C38-8CD8-4B05-A3B0-33B0B6941DC4}" srcId="{43715A2F-D347-4E73-B880-617F6560B6BD}" destId="{5CB2F1F5-375F-4802-8406-D96A492DB428}" srcOrd="1" destOrd="0" parTransId="{CC6F59E4-9DAB-42F2-BA13-19E38D79FD22}" sibTransId="{C149E2AA-0E9A-4E95-B056-BEAE8B68FCCB}"/>
    <dgm:cxn modelId="{594CBEA1-DD21-4410-B454-870B2E98923A}" type="presParOf" srcId="{9C14E523-7C61-4356-8598-34697920940B}" destId="{34336593-274B-41E6-BCCF-1BE14D340B16}" srcOrd="0" destOrd="0" presId="urn:microsoft.com/office/officeart/2018/2/layout/IconVerticalSolidList"/>
    <dgm:cxn modelId="{BF793D7A-014C-4547-8CD7-1AA5FBC0AA57}" type="presParOf" srcId="{34336593-274B-41E6-BCCF-1BE14D340B16}" destId="{B757FB39-DE4A-4687-93F6-3CC920B77CF1}" srcOrd="0" destOrd="0" presId="urn:microsoft.com/office/officeart/2018/2/layout/IconVerticalSolidList"/>
    <dgm:cxn modelId="{F20323ED-5E5F-4DEC-951C-936588A12557}" type="presParOf" srcId="{34336593-274B-41E6-BCCF-1BE14D340B16}" destId="{5BC66CBD-FFD1-45E8-AC47-C38002D96F06}" srcOrd="1" destOrd="0" presId="urn:microsoft.com/office/officeart/2018/2/layout/IconVerticalSolidList"/>
    <dgm:cxn modelId="{9B7D795E-1A55-4562-BAFA-6A0F600E3B1E}" type="presParOf" srcId="{34336593-274B-41E6-BCCF-1BE14D340B16}" destId="{A4A6E19F-5EED-4EB4-A1D4-1587FAF19BD1}" srcOrd="2" destOrd="0" presId="urn:microsoft.com/office/officeart/2018/2/layout/IconVerticalSolidList"/>
    <dgm:cxn modelId="{18C96B49-6C46-4423-988C-829100914193}" type="presParOf" srcId="{34336593-274B-41E6-BCCF-1BE14D340B16}" destId="{D9AE7184-B132-4228-A7B4-D8AABB75879B}" srcOrd="3" destOrd="0" presId="urn:microsoft.com/office/officeart/2018/2/layout/IconVerticalSolidList"/>
    <dgm:cxn modelId="{775EC6E2-B213-48F1-8AC7-8B20CC8362B0}" type="presParOf" srcId="{9C14E523-7C61-4356-8598-34697920940B}" destId="{89778F77-9D75-49D7-8659-963695F3ED8E}" srcOrd="1" destOrd="0" presId="urn:microsoft.com/office/officeart/2018/2/layout/IconVerticalSolidList"/>
    <dgm:cxn modelId="{124E0B15-F708-498C-8BD6-411DCA2297E2}" type="presParOf" srcId="{9C14E523-7C61-4356-8598-34697920940B}" destId="{C5CEED4D-63C3-4273-A690-27F1DB7F07F2}" srcOrd="2" destOrd="0" presId="urn:microsoft.com/office/officeart/2018/2/layout/IconVerticalSolidList"/>
    <dgm:cxn modelId="{1467A36D-2B5D-46D6-86EA-537B132DE969}" type="presParOf" srcId="{C5CEED4D-63C3-4273-A690-27F1DB7F07F2}" destId="{375345DA-AC27-4009-890A-2F37DB043BB9}" srcOrd="0" destOrd="0" presId="urn:microsoft.com/office/officeart/2018/2/layout/IconVerticalSolidList"/>
    <dgm:cxn modelId="{9F89A738-F918-46F9-A102-3B2E25899B77}" type="presParOf" srcId="{C5CEED4D-63C3-4273-A690-27F1DB7F07F2}" destId="{18331771-CED1-4D5D-B637-F844639751A2}" srcOrd="1" destOrd="0" presId="urn:microsoft.com/office/officeart/2018/2/layout/IconVerticalSolidList"/>
    <dgm:cxn modelId="{40990339-8055-4BDA-A0DB-56882957CB8A}" type="presParOf" srcId="{C5CEED4D-63C3-4273-A690-27F1DB7F07F2}" destId="{222C6C33-D53B-4337-9639-5AE46E7D776F}" srcOrd="2" destOrd="0" presId="urn:microsoft.com/office/officeart/2018/2/layout/IconVerticalSolidList"/>
    <dgm:cxn modelId="{65128339-108D-4504-BB30-A66FCD48303A}" type="presParOf" srcId="{C5CEED4D-63C3-4273-A690-27F1DB7F07F2}" destId="{D7713C26-EE10-4ADB-B3C5-CEA0B14CAB7A}" srcOrd="3" destOrd="0" presId="urn:microsoft.com/office/officeart/2018/2/layout/IconVerticalSolidList"/>
    <dgm:cxn modelId="{603AFF9A-6160-4EC5-BDA3-A1ECC6C66CC5}" type="presParOf" srcId="{9C14E523-7C61-4356-8598-34697920940B}" destId="{C7EB7771-A1ED-4407-894B-A3B6F274D251}" srcOrd="3" destOrd="0" presId="urn:microsoft.com/office/officeart/2018/2/layout/IconVerticalSolidList"/>
    <dgm:cxn modelId="{BCA2DB7E-58DC-4245-BE7B-05BEEFD65948}" type="presParOf" srcId="{9C14E523-7C61-4356-8598-34697920940B}" destId="{DF5819A8-498E-48C7-B8AF-6E500A85A84E}" srcOrd="4" destOrd="0" presId="urn:microsoft.com/office/officeart/2018/2/layout/IconVerticalSolidList"/>
    <dgm:cxn modelId="{2FD01078-D6B3-4EF6-BE1A-BF3564099190}" type="presParOf" srcId="{DF5819A8-498E-48C7-B8AF-6E500A85A84E}" destId="{94D65E14-DFAD-49B6-B595-D90B6FC651FC}" srcOrd="0" destOrd="0" presId="urn:microsoft.com/office/officeart/2018/2/layout/IconVerticalSolidList"/>
    <dgm:cxn modelId="{CDE3D124-AF20-4D41-B343-91EB3CD71AEF}" type="presParOf" srcId="{DF5819A8-498E-48C7-B8AF-6E500A85A84E}" destId="{0080FA09-7BDC-41B7-AA6D-16CF154506FF}" srcOrd="1" destOrd="0" presId="urn:microsoft.com/office/officeart/2018/2/layout/IconVerticalSolidList"/>
    <dgm:cxn modelId="{C5A9B365-783F-4C5F-86A0-D930DBBC207D}" type="presParOf" srcId="{DF5819A8-498E-48C7-B8AF-6E500A85A84E}" destId="{7EF44DB8-1ED6-4979-AE5A-6144C7D07C56}" srcOrd="2" destOrd="0" presId="urn:microsoft.com/office/officeart/2018/2/layout/IconVerticalSolidList"/>
    <dgm:cxn modelId="{1C796348-A173-4585-BC40-BDEF39EDE384}" type="presParOf" srcId="{DF5819A8-498E-48C7-B8AF-6E500A85A84E}" destId="{7B4F4979-9805-432A-8B4E-50605E5DAA87}" srcOrd="3" destOrd="0" presId="urn:microsoft.com/office/officeart/2018/2/layout/IconVerticalSolidList"/>
    <dgm:cxn modelId="{60FEA960-5B9D-410B-BE0A-F2B1D28D6E7D}" type="presParOf" srcId="{9C14E523-7C61-4356-8598-34697920940B}" destId="{01556AB2-D4FC-4105-AE8B-2CA1AD967918}" srcOrd="5" destOrd="0" presId="urn:microsoft.com/office/officeart/2018/2/layout/IconVerticalSolidList"/>
    <dgm:cxn modelId="{FE8BC54A-3590-484F-A622-6E63F9399927}" type="presParOf" srcId="{9C14E523-7C61-4356-8598-34697920940B}" destId="{87FA6E86-72A8-46FF-9445-47D1BEC85D35}" srcOrd="6" destOrd="0" presId="urn:microsoft.com/office/officeart/2018/2/layout/IconVerticalSolidList"/>
    <dgm:cxn modelId="{FCDE6428-A3FD-4518-A48D-D91374102216}" type="presParOf" srcId="{87FA6E86-72A8-46FF-9445-47D1BEC85D35}" destId="{6BD1037F-F254-4FC3-B580-4FFFBFB60F95}" srcOrd="0" destOrd="0" presId="urn:microsoft.com/office/officeart/2018/2/layout/IconVerticalSolidList"/>
    <dgm:cxn modelId="{F819B16B-B531-4D66-9590-03B737E1B5C2}" type="presParOf" srcId="{87FA6E86-72A8-46FF-9445-47D1BEC85D35}" destId="{DDCD78AA-BEF0-4CDF-B02A-DAD2C12E06C5}" srcOrd="1" destOrd="0" presId="urn:microsoft.com/office/officeart/2018/2/layout/IconVerticalSolidList"/>
    <dgm:cxn modelId="{39C7DD89-058E-48BF-AE81-7EE9D9FEEF1E}" type="presParOf" srcId="{87FA6E86-72A8-46FF-9445-47D1BEC85D35}" destId="{FCB88EB8-B0E4-4DF3-BFC1-922B800BA341}" srcOrd="2" destOrd="0" presId="urn:microsoft.com/office/officeart/2018/2/layout/IconVerticalSolidList"/>
    <dgm:cxn modelId="{F0D5EB2F-8B4E-4CCC-81FC-43ED99B1F393}" type="presParOf" srcId="{87FA6E86-72A8-46FF-9445-47D1BEC85D35}" destId="{2AF3628D-6DAC-46CB-9860-9C53E6B2DE8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CDE233-8DB1-46C5-B0FC-01D91DB0692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D24F006-412A-4E07-BBF4-20867CE1A9D3}">
      <dgm:prSet/>
      <dgm:spPr/>
      <dgm:t>
        <a:bodyPr/>
        <a:lstStyle/>
        <a:p>
          <a:r>
            <a:rPr lang="en-GB"/>
            <a:t>Abandon traditional reactive approaches to disaster risk in favour of a proactive approach.</a:t>
          </a:r>
          <a:endParaRPr lang="en-US"/>
        </a:p>
      </dgm:t>
    </dgm:pt>
    <dgm:pt modelId="{F7BD754D-E849-4A92-892E-49E4A2A9187F}" type="parTrans" cxnId="{E60D2FFE-069E-4341-BC8F-EA38F8527864}">
      <dgm:prSet/>
      <dgm:spPr/>
      <dgm:t>
        <a:bodyPr/>
        <a:lstStyle/>
        <a:p>
          <a:endParaRPr lang="en-US"/>
        </a:p>
      </dgm:t>
    </dgm:pt>
    <dgm:pt modelId="{20C86D59-9C2A-44CF-B0CA-CE708CEF7D5E}" type="sibTrans" cxnId="{E60D2FFE-069E-4341-BC8F-EA38F8527864}">
      <dgm:prSet/>
      <dgm:spPr/>
      <dgm:t>
        <a:bodyPr/>
        <a:lstStyle/>
        <a:p>
          <a:endParaRPr lang="en-US"/>
        </a:p>
      </dgm:t>
    </dgm:pt>
    <dgm:pt modelId="{96C318A4-AADD-41D9-91B8-5DA0453D78A5}">
      <dgm:prSet/>
      <dgm:spPr/>
      <dgm:t>
        <a:bodyPr/>
        <a:lstStyle/>
        <a:p>
          <a:r>
            <a:rPr lang="en-GB"/>
            <a:t>Disaster Risk Reduction preventative strategies is recognised to cost less than disaster response strategies.  Why do you think that governments may choose a reactive approach?</a:t>
          </a:r>
          <a:endParaRPr lang="en-US"/>
        </a:p>
      </dgm:t>
    </dgm:pt>
    <dgm:pt modelId="{EE1CFCB3-C5B0-4DE3-881E-83570F372DBB}" type="parTrans" cxnId="{7879FF6E-5C54-4F50-9415-67B3773DD053}">
      <dgm:prSet/>
      <dgm:spPr/>
      <dgm:t>
        <a:bodyPr/>
        <a:lstStyle/>
        <a:p>
          <a:endParaRPr lang="en-US"/>
        </a:p>
      </dgm:t>
    </dgm:pt>
    <dgm:pt modelId="{B5DA483A-8BC8-44EF-B7C4-1C558014F91B}" type="sibTrans" cxnId="{7879FF6E-5C54-4F50-9415-67B3773DD053}">
      <dgm:prSet/>
      <dgm:spPr/>
      <dgm:t>
        <a:bodyPr/>
        <a:lstStyle/>
        <a:p>
          <a:endParaRPr lang="en-US"/>
        </a:p>
      </dgm:t>
    </dgm:pt>
    <dgm:pt modelId="{AF317D0D-A9C6-4133-9DDF-B49F5760F632}">
      <dgm:prSet/>
      <dgm:spPr/>
      <dgm:t>
        <a:bodyPr/>
        <a:lstStyle/>
        <a:p>
          <a:r>
            <a:rPr lang="en-GB"/>
            <a:t>Engagement with scientists to offer cost-effective disaster risk reduction strategies.  This requires investment.</a:t>
          </a:r>
          <a:endParaRPr lang="en-US"/>
        </a:p>
      </dgm:t>
    </dgm:pt>
    <dgm:pt modelId="{2199041C-C8A4-4AB3-86AC-95D94F57D534}" type="parTrans" cxnId="{6DA43133-F205-43AD-A7E1-BC45D071F592}">
      <dgm:prSet/>
      <dgm:spPr/>
      <dgm:t>
        <a:bodyPr/>
        <a:lstStyle/>
        <a:p>
          <a:endParaRPr lang="en-US"/>
        </a:p>
      </dgm:t>
    </dgm:pt>
    <dgm:pt modelId="{6270011D-00C9-4DCA-909A-54AE9443B910}" type="sibTrans" cxnId="{6DA43133-F205-43AD-A7E1-BC45D071F592}">
      <dgm:prSet/>
      <dgm:spPr/>
      <dgm:t>
        <a:bodyPr/>
        <a:lstStyle/>
        <a:p>
          <a:endParaRPr lang="en-US"/>
        </a:p>
      </dgm:t>
    </dgm:pt>
    <dgm:pt modelId="{83EB8208-21D6-4BB8-A8CF-F8F24260208E}" type="pres">
      <dgm:prSet presAssocID="{6FCDE233-8DB1-46C5-B0FC-01D91DB06926}" presName="root" presStyleCnt="0">
        <dgm:presLayoutVars>
          <dgm:dir/>
          <dgm:resizeHandles val="exact"/>
        </dgm:presLayoutVars>
      </dgm:prSet>
      <dgm:spPr/>
      <dgm:t>
        <a:bodyPr/>
        <a:lstStyle/>
        <a:p>
          <a:endParaRPr lang="en-US"/>
        </a:p>
      </dgm:t>
    </dgm:pt>
    <dgm:pt modelId="{34A7731A-3D88-436E-BD80-101B94D61AEA}" type="pres">
      <dgm:prSet presAssocID="{ED24F006-412A-4E07-BBF4-20867CE1A9D3}" presName="compNode" presStyleCnt="0"/>
      <dgm:spPr/>
    </dgm:pt>
    <dgm:pt modelId="{D4D2789F-B282-4221-9E76-543856B20E07}" type="pres">
      <dgm:prSet presAssocID="{ED24F006-412A-4E07-BBF4-20867CE1A9D3}" presName="bgRect" presStyleLbl="bgShp" presStyleIdx="0" presStyleCnt="3"/>
      <dgm:spPr/>
    </dgm:pt>
    <dgm:pt modelId="{97E69F42-98E7-4528-9A39-A0081FA9AE26}" type="pres">
      <dgm:prSet presAssocID="{ED24F006-412A-4E07-BBF4-20867CE1A9D3}"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Lightning"/>
        </a:ext>
      </dgm:extLst>
    </dgm:pt>
    <dgm:pt modelId="{D1DFBC21-76C2-46BA-ABA5-844045C7E3F8}" type="pres">
      <dgm:prSet presAssocID="{ED24F006-412A-4E07-BBF4-20867CE1A9D3}" presName="spaceRect" presStyleCnt="0"/>
      <dgm:spPr/>
    </dgm:pt>
    <dgm:pt modelId="{B9C1F4C7-2088-4BB9-A8F6-D595B7DC357D}" type="pres">
      <dgm:prSet presAssocID="{ED24F006-412A-4E07-BBF4-20867CE1A9D3}" presName="parTx" presStyleLbl="revTx" presStyleIdx="0" presStyleCnt="3">
        <dgm:presLayoutVars>
          <dgm:chMax val="0"/>
          <dgm:chPref val="0"/>
        </dgm:presLayoutVars>
      </dgm:prSet>
      <dgm:spPr/>
      <dgm:t>
        <a:bodyPr/>
        <a:lstStyle/>
        <a:p>
          <a:endParaRPr lang="en-US"/>
        </a:p>
      </dgm:t>
    </dgm:pt>
    <dgm:pt modelId="{75C94359-7A17-4637-BBCE-32C565EE140F}" type="pres">
      <dgm:prSet presAssocID="{20C86D59-9C2A-44CF-B0CA-CE708CEF7D5E}" presName="sibTrans" presStyleCnt="0"/>
      <dgm:spPr/>
    </dgm:pt>
    <dgm:pt modelId="{68460AAA-610E-48CF-BC00-0F79CAEF66B7}" type="pres">
      <dgm:prSet presAssocID="{96C318A4-AADD-41D9-91B8-5DA0453D78A5}" presName="compNode" presStyleCnt="0"/>
      <dgm:spPr/>
    </dgm:pt>
    <dgm:pt modelId="{795A2BAC-ECF3-4B7C-989F-A79147CE8639}" type="pres">
      <dgm:prSet presAssocID="{96C318A4-AADD-41D9-91B8-5DA0453D78A5}" presName="bgRect" presStyleLbl="bgShp" presStyleIdx="1" presStyleCnt="3"/>
      <dgm:spPr/>
    </dgm:pt>
    <dgm:pt modelId="{C4EA20A3-2949-48DF-BC04-064ED04DBA66}" type="pres">
      <dgm:prSet presAssocID="{96C318A4-AADD-41D9-91B8-5DA0453D78A5}"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Warning"/>
        </a:ext>
      </dgm:extLst>
    </dgm:pt>
    <dgm:pt modelId="{C7494CCD-AD2C-42A7-826E-E369B39DB265}" type="pres">
      <dgm:prSet presAssocID="{96C318A4-AADD-41D9-91B8-5DA0453D78A5}" presName="spaceRect" presStyleCnt="0"/>
      <dgm:spPr/>
    </dgm:pt>
    <dgm:pt modelId="{814BD2D7-9C49-4B78-B462-FD1C448E3111}" type="pres">
      <dgm:prSet presAssocID="{96C318A4-AADD-41D9-91B8-5DA0453D78A5}" presName="parTx" presStyleLbl="revTx" presStyleIdx="1" presStyleCnt="3">
        <dgm:presLayoutVars>
          <dgm:chMax val="0"/>
          <dgm:chPref val="0"/>
        </dgm:presLayoutVars>
      </dgm:prSet>
      <dgm:spPr/>
      <dgm:t>
        <a:bodyPr/>
        <a:lstStyle/>
        <a:p>
          <a:endParaRPr lang="en-US"/>
        </a:p>
      </dgm:t>
    </dgm:pt>
    <dgm:pt modelId="{2AB51832-5E9F-45FC-93C5-B1FE534A8EBF}" type="pres">
      <dgm:prSet presAssocID="{B5DA483A-8BC8-44EF-B7C4-1C558014F91B}" presName="sibTrans" presStyleCnt="0"/>
      <dgm:spPr/>
    </dgm:pt>
    <dgm:pt modelId="{50121981-93E7-45EE-8AFC-F77DBFAF1BF2}" type="pres">
      <dgm:prSet presAssocID="{AF317D0D-A9C6-4133-9DDF-B49F5760F632}" presName="compNode" presStyleCnt="0"/>
      <dgm:spPr/>
    </dgm:pt>
    <dgm:pt modelId="{CA17E362-2D28-46BC-8441-80C4D48EFF48}" type="pres">
      <dgm:prSet presAssocID="{AF317D0D-A9C6-4133-9DDF-B49F5760F632}" presName="bgRect" presStyleLbl="bgShp" presStyleIdx="2" presStyleCnt="3"/>
      <dgm:spPr/>
    </dgm:pt>
    <dgm:pt modelId="{DCFA7E73-12F6-42A9-96E1-2FD51CB4D029}" type="pres">
      <dgm:prSet presAssocID="{AF317D0D-A9C6-4133-9DDF-B49F5760F632}"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Radioactive"/>
        </a:ext>
      </dgm:extLst>
    </dgm:pt>
    <dgm:pt modelId="{68F924B7-47B6-4308-AFC7-E6591DC04126}" type="pres">
      <dgm:prSet presAssocID="{AF317D0D-A9C6-4133-9DDF-B49F5760F632}" presName="spaceRect" presStyleCnt="0"/>
      <dgm:spPr/>
    </dgm:pt>
    <dgm:pt modelId="{75048EBD-14D8-4BA0-978C-CBFF4930E38F}" type="pres">
      <dgm:prSet presAssocID="{AF317D0D-A9C6-4133-9DDF-B49F5760F632}" presName="parTx" presStyleLbl="revTx" presStyleIdx="2" presStyleCnt="3">
        <dgm:presLayoutVars>
          <dgm:chMax val="0"/>
          <dgm:chPref val="0"/>
        </dgm:presLayoutVars>
      </dgm:prSet>
      <dgm:spPr/>
      <dgm:t>
        <a:bodyPr/>
        <a:lstStyle/>
        <a:p>
          <a:endParaRPr lang="en-US"/>
        </a:p>
      </dgm:t>
    </dgm:pt>
  </dgm:ptLst>
  <dgm:cxnLst>
    <dgm:cxn modelId="{6DA43133-F205-43AD-A7E1-BC45D071F592}" srcId="{6FCDE233-8DB1-46C5-B0FC-01D91DB06926}" destId="{AF317D0D-A9C6-4133-9DDF-B49F5760F632}" srcOrd="2" destOrd="0" parTransId="{2199041C-C8A4-4AB3-86AC-95D94F57D534}" sibTransId="{6270011D-00C9-4DCA-909A-54AE9443B910}"/>
    <dgm:cxn modelId="{E60D2FFE-069E-4341-BC8F-EA38F8527864}" srcId="{6FCDE233-8DB1-46C5-B0FC-01D91DB06926}" destId="{ED24F006-412A-4E07-BBF4-20867CE1A9D3}" srcOrd="0" destOrd="0" parTransId="{F7BD754D-E849-4A92-892E-49E4A2A9187F}" sibTransId="{20C86D59-9C2A-44CF-B0CA-CE708CEF7D5E}"/>
    <dgm:cxn modelId="{7879FF6E-5C54-4F50-9415-67B3773DD053}" srcId="{6FCDE233-8DB1-46C5-B0FC-01D91DB06926}" destId="{96C318A4-AADD-41D9-91B8-5DA0453D78A5}" srcOrd="1" destOrd="0" parTransId="{EE1CFCB3-C5B0-4DE3-881E-83570F372DBB}" sibTransId="{B5DA483A-8BC8-44EF-B7C4-1C558014F91B}"/>
    <dgm:cxn modelId="{68E08322-1B1A-43B8-B528-1A79E648A1A2}" type="presOf" srcId="{AF317D0D-A9C6-4133-9DDF-B49F5760F632}" destId="{75048EBD-14D8-4BA0-978C-CBFF4930E38F}" srcOrd="0" destOrd="0" presId="urn:microsoft.com/office/officeart/2018/2/layout/IconVerticalSolidList"/>
    <dgm:cxn modelId="{EFCC2689-F6DF-4220-B95C-432AD8B82080}" type="presOf" srcId="{6FCDE233-8DB1-46C5-B0FC-01D91DB06926}" destId="{83EB8208-21D6-4BB8-A8CF-F8F24260208E}" srcOrd="0" destOrd="0" presId="urn:microsoft.com/office/officeart/2018/2/layout/IconVerticalSolidList"/>
    <dgm:cxn modelId="{BDD96068-4F3C-4697-98AF-CDF71E174506}" type="presOf" srcId="{96C318A4-AADD-41D9-91B8-5DA0453D78A5}" destId="{814BD2D7-9C49-4B78-B462-FD1C448E3111}" srcOrd="0" destOrd="0" presId="urn:microsoft.com/office/officeart/2018/2/layout/IconVerticalSolidList"/>
    <dgm:cxn modelId="{FAB1949D-9DC2-49FF-8669-DF69A8A3BC0B}" type="presOf" srcId="{ED24F006-412A-4E07-BBF4-20867CE1A9D3}" destId="{B9C1F4C7-2088-4BB9-A8F6-D595B7DC357D}" srcOrd="0" destOrd="0" presId="urn:microsoft.com/office/officeart/2018/2/layout/IconVerticalSolidList"/>
    <dgm:cxn modelId="{343DC5C9-BEE6-4E1E-99AC-A541A97CCBE7}" type="presParOf" srcId="{83EB8208-21D6-4BB8-A8CF-F8F24260208E}" destId="{34A7731A-3D88-436E-BD80-101B94D61AEA}" srcOrd="0" destOrd="0" presId="urn:microsoft.com/office/officeart/2018/2/layout/IconVerticalSolidList"/>
    <dgm:cxn modelId="{37CE9169-412F-42B1-B348-704890724232}" type="presParOf" srcId="{34A7731A-3D88-436E-BD80-101B94D61AEA}" destId="{D4D2789F-B282-4221-9E76-543856B20E07}" srcOrd="0" destOrd="0" presId="urn:microsoft.com/office/officeart/2018/2/layout/IconVerticalSolidList"/>
    <dgm:cxn modelId="{2262584E-4576-4BA7-9386-F6AD49DDF3B7}" type="presParOf" srcId="{34A7731A-3D88-436E-BD80-101B94D61AEA}" destId="{97E69F42-98E7-4528-9A39-A0081FA9AE26}" srcOrd="1" destOrd="0" presId="urn:microsoft.com/office/officeart/2018/2/layout/IconVerticalSolidList"/>
    <dgm:cxn modelId="{8426CAE9-C120-42EB-AEAB-0BC2ED2B64D9}" type="presParOf" srcId="{34A7731A-3D88-436E-BD80-101B94D61AEA}" destId="{D1DFBC21-76C2-46BA-ABA5-844045C7E3F8}" srcOrd="2" destOrd="0" presId="urn:microsoft.com/office/officeart/2018/2/layout/IconVerticalSolidList"/>
    <dgm:cxn modelId="{BB489315-930E-4802-9D98-143DEB3C5892}" type="presParOf" srcId="{34A7731A-3D88-436E-BD80-101B94D61AEA}" destId="{B9C1F4C7-2088-4BB9-A8F6-D595B7DC357D}" srcOrd="3" destOrd="0" presId="urn:microsoft.com/office/officeart/2018/2/layout/IconVerticalSolidList"/>
    <dgm:cxn modelId="{EF32E91D-7754-46E8-A78F-2273EBD86D61}" type="presParOf" srcId="{83EB8208-21D6-4BB8-A8CF-F8F24260208E}" destId="{75C94359-7A17-4637-BBCE-32C565EE140F}" srcOrd="1" destOrd="0" presId="urn:microsoft.com/office/officeart/2018/2/layout/IconVerticalSolidList"/>
    <dgm:cxn modelId="{5A15BDAC-33F1-4FC4-8952-FC4B54965828}" type="presParOf" srcId="{83EB8208-21D6-4BB8-A8CF-F8F24260208E}" destId="{68460AAA-610E-48CF-BC00-0F79CAEF66B7}" srcOrd="2" destOrd="0" presId="urn:microsoft.com/office/officeart/2018/2/layout/IconVerticalSolidList"/>
    <dgm:cxn modelId="{7E72878D-9DA5-48D0-ACC3-D0BE152453CE}" type="presParOf" srcId="{68460AAA-610E-48CF-BC00-0F79CAEF66B7}" destId="{795A2BAC-ECF3-4B7C-989F-A79147CE8639}" srcOrd="0" destOrd="0" presId="urn:microsoft.com/office/officeart/2018/2/layout/IconVerticalSolidList"/>
    <dgm:cxn modelId="{905B50EE-E7B8-4484-A393-265DFF6BE132}" type="presParOf" srcId="{68460AAA-610E-48CF-BC00-0F79CAEF66B7}" destId="{C4EA20A3-2949-48DF-BC04-064ED04DBA66}" srcOrd="1" destOrd="0" presId="urn:microsoft.com/office/officeart/2018/2/layout/IconVerticalSolidList"/>
    <dgm:cxn modelId="{1EBBB401-1378-4C21-B916-FA7A972795F5}" type="presParOf" srcId="{68460AAA-610E-48CF-BC00-0F79CAEF66B7}" destId="{C7494CCD-AD2C-42A7-826E-E369B39DB265}" srcOrd="2" destOrd="0" presId="urn:microsoft.com/office/officeart/2018/2/layout/IconVerticalSolidList"/>
    <dgm:cxn modelId="{B19B414C-F9F8-4F6C-BB0A-2BA4C07BD398}" type="presParOf" srcId="{68460AAA-610E-48CF-BC00-0F79CAEF66B7}" destId="{814BD2D7-9C49-4B78-B462-FD1C448E3111}" srcOrd="3" destOrd="0" presId="urn:microsoft.com/office/officeart/2018/2/layout/IconVerticalSolidList"/>
    <dgm:cxn modelId="{981CB40F-BA9D-43EB-B834-A563EBC81EE8}" type="presParOf" srcId="{83EB8208-21D6-4BB8-A8CF-F8F24260208E}" destId="{2AB51832-5E9F-45FC-93C5-B1FE534A8EBF}" srcOrd="3" destOrd="0" presId="urn:microsoft.com/office/officeart/2018/2/layout/IconVerticalSolidList"/>
    <dgm:cxn modelId="{1302A617-82CE-464B-8D93-90C93196CA30}" type="presParOf" srcId="{83EB8208-21D6-4BB8-A8CF-F8F24260208E}" destId="{50121981-93E7-45EE-8AFC-F77DBFAF1BF2}" srcOrd="4" destOrd="0" presId="urn:microsoft.com/office/officeart/2018/2/layout/IconVerticalSolidList"/>
    <dgm:cxn modelId="{6DD15DC2-7F8E-439A-AC00-1FB8CF85A80A}" type="presParOf" srcId="{50121981-93E7-45EE-8AFC-F77DBFAF1BF2}" destId="{CA17E362-2D28-46BC-8441-80C4D48EFF48}" srcOrd="0" destOrd="0" presId="urn:microsoft.com/office/officeart/2018/2/layout/IconVerticalSolidList"/>
    <dgm:cxn modelId="{2274BA63-F6FB-452B-B41F-E1D019F97831}" type="presParOf" srcId="{50121981-93E7-45EE-8AFC-F77DBFAF1BF2}" destId="{DCFA7E73-12F6-42A9-96E1-2FD51CB4D029}" srcOrd="1" destOrd="0" presId="urn:microsoft.com/office/officeart/2018/2/layout/IconVerticalSolidList"/>
    <dgm:cxn modelId="{518B6406-50D1-4F6D-82C0-21938777419F}" type="presParOf" srcId="{50121981-93E7-45EE-8AFC-F77DBFAF1BF2}" destId="{68F924B7-47B6-4308-AFC7-E6591DC04126}" srcOrd="2" destOrd="0" presId="urn:microsoft.com/office/officeart/2018/2/layout/IconVerticalSolidList"/>
    <dgm:cxn modelId="{68AF0626-82C8-4416-81C0-B41EE58C5024}" type="presParOf" srcId="{50121981-93E7-45EE-8AFC-F77DBFAF1BF2}" destId="{75048EBD-14D8-4BA0-978C-CBFF4930E38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EA6B04-1FC8-4E26-BB95-EE5ED85A6D7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17F5E04-D714-4CCB-BE6B-16B67A976602}">
      <dgm:prSet/>
      <dgm:spPr/>
      <dgm:t>
        <a:bodyPr/>
        <a:lstStyle/>
        <a:p>
          <a:r>
            <a:rPr lang="en-GB"/>
            <a:t>Build back better for longer term risk reduction and sustainability for the people within a place and the environment.</a:t>
          </a:r>
          <a:endParaRPr lang="en-US"/>
        </a:p>
      </dgm:t>
    </dgm:pt>
    <dgm:pt modelId="{74775298-AC4D-4855-8FC5-1500B5D8E0E7}" type="parTrans" cxnId="{5754FFAB-3864-4E2B-B59D-58AA01C01D75}">
      <dgm:prSet/>
      <dgm:spPr/>
      <dgm:t>
        <a:bodyPr/>
        <a:lstStyle/>
        <a:p>
          <a:endParaRPr lang="en-US"/>
        </a:p>
      </dgm:t>
    </dgm:pt>
    <dgm:pt modelId="{4BA327A8-0E31-4250-B99F-C0DAF38BC8C6}" type="sibTrans" cxnId="{5754FFAB-3864-4E2B-B59D-58AA01C01D75}">
      <dgm:prSet/>
      <dgm:spPr/>
      <dgm:t>
        <a:bodyPr/>
        <a:lstStyle/>
        <a:p>
          <a:endParaRPr lang="en-US"/>
        </a:p>
      </dgm:t>
    </dgm:pt>
    <dgm:pt modelId="{874D985C-0E1A-4BE1-BC4D-2D10E3F1CC46}">
      <dgm:prSet/>
      <dgm:spPr/>
      <dgm:t>
        <a:bodyPr/>
        <a:lstStyle/>
        <a:p>
          <a:r>
            <a:rPr lang="en-GB"/>
            <a:t>Engage with all groups for a more inclusive, tailored and practical approach that local community members will adopt and that will work for them. EQUALITY!!</a:t>
          </a:r>
          <a:endParaRPr lang="en-US"/>
        </a:p>
      </dgm:t>
    </dgm:pt>
    <dgm:pt modelId="{0B0C8880-A552-4420-B46E-94809D49994F}" type="parTrans" cxnId="{0366E6CF-1592-4D78-9434-7A0F83B6D0E4}">
      <dgm:prSet/>
      <dgm:spPr/>
      <dgm:t>
        <a:bodyPr/>
        <a:lstStyle/>
        <a:p>
          <a:endParaRPr lang="en-US"/>
        </a:p>
      </dgm:t>
    </dgm:pt>
    <dgm:pt modelId="{69BA29EA-EE88-415A-9DB3-7D8B68B2DF2A}" type="sibTrans" cxnId="{0366E6CF-1592-4D78-9434-7A0F83B6D0E4}">
      <dgm:prSet/>
      <dgm:spPr/>
      <dgm:t>
        <a:bodyPr/>
        <a:lstStyle/>
        <a:p>
          <a:endParaRPr lang="en-US"/>
        </a:p>
      </dgm:t>
    </dgm:pt>
    <dgm:pt modelId="{209D877B-8C47-4779-8848-A24C31E8FF95}">
      <dgm:prSet/>
      <dgm:spPr/>
      <dgm:t>
        <a:bodyPr/>
        <a:lstStyle/>
        <a:p>
          <a:r>
            <a:rPr lang="en-GB"/>
            <a:t>Investing properly should ensure that disaster costs (human and economic) will reduce in time.</a:t>
          </a:r>
          <a:endParaRPr lang="en-US"/>
        </a:p>
      </dgm:t>
    </dgm:pt>
    <dgm:pt modelId="{2A9589FC-9377-4A58-9835-AF01BE31F170}" type="parTrans" cxnId="{2629BE9A-8D88-4C2F-AAAC-509DDCF9A188}">
      <dgm:prSet/>
      <dgm:spPr/>
      <dgm:t>
        <a:bodyPr/>
        <a:lstStyle/>
        <a:p>
          <a:endParaRPr lang="en-US"/>
        </a:p>
      </dgm:t>
    </dgm:pt>
    <dgm:pt modelId="{F2A8DACC-284D-46F7-A080-38B8F65E1F34}" type="sibTrans" cxnId="{2629BE9A-8D88-4C2F-AAAC-509DDCF9A188}">
      <dgm:prSet/>
      <dgm:spPr/>
      <dgm:t>
        <a:bodyPr/>
        <a:lstStyle/>
        <a:p>
          <a:endParaRPr lang="en-US"/>
        </a:p>
      </dgm:t>
    </dgm:pt>
    <dgm:pt modelId="{2B667100-697D-4252-BB27-564DD3E462AB}" type="pres">
      <dgm:prSet presAssocID="{5BEA6B04-1FC8-4E26-BB95-EE5ED85A6D7A}" presName="linear" presStyleCnt="0">
        <dgm:presLayoutVars>
          <dgm:animLvl val="lvl"/>
          <dgm:resizeHandles val="exact"/>
        </dgm:presLayoutVars>
      </dgm:prSet>
      <dgm:spPr/>
      <dgm:t>
        <a:bodyPr/>
        <a:lstStyle/>
        <a:p>
          <a:endParaRPr lang="en-US"/>
        </a:p>
      </dgm:t>
    </dgm:pt>
    <dgm:pt modelId="{627CD9AA-69A9-4AC7-ABDC-325169C826B8}" type="pres">
      <dgm:prSet presAssocID="{E17F5E04-D714-4CCB-BE6B-16B67A976602}" presName="parentText" presStyleLbl="node1" presStyleIdx="0" presStyleCnt="3">
        <dgm:presLayoutVars>
          <dgm:chMax val="0"/>
          <dgm:bulletEnabled val="1"/>
        </dgm:presLayoutVars>
      </dgm:prSet>
      <dgm:spPr/>
      <dgm:t>
        <a:bodyPr/>
        <a:lstStyle/>
        <a:p>
          <a:endParaRPr lang="en-US"/>
        </a:p>
      </dgm:t>
    </dgm:pt>
    <dgm:pt modelId="{A6B836DB-085A-4275-8091-372C7E655C69}" type="pres">
      <dgm:prSet presAssocID="{4BA327A8-0E31-4250-B99F-C0DAF38BC8C6}" presName="spacer" presStyleCnt="0"/>
      <dgm:spPr/>
    </dgm:pt>
    <dgm:pt modelId="{E1B72BA3-917B-4994-827F-840712FB346E}" type="pres">
      <dgm:prSet presAssocID="{874D985C-0E1A-4BE1-BC4D-2D10E3F1CC46}" presName="parentText" presStyleLbl="node1" presStyleIdx="1" presStyleCnt="3">
        <dgm:presLayoutVars>
          <dgm:chMax val="0"/>
          <dgm:bulletEnabled val="1"/>
        </dgm:presLayoutVars>
      </dgm:prSet>
      <dgm:spPr/>
      <dgm:t>
        <a:bodyPr/>
        <a:lstStyle/>
        <a:p>
          <a:endParaRPr lang="en-US"/>
        </a:p>
      </dgm:t>
    </dgm:pt>
    <dgm:pt modelId="{216988A2-7F3D-4E37-AA27-73C65A238AB6}" type="pres">
      <dgm:prSet presAssocID="{69BA29EA-EE88-415A-9DB3-7D8B68B2DF2A}" presName="spacer" presStyleCnt="0"/>
      <dgm:spPr/>
    </dgm:pt>
    <dgm:pt modelId="{485AADFD-FEF4-4979-BBCD-300E7AE8F1C8}" type="pres">
      <dgm:prSet presAssocID="{209D877B-8C47-4779-8848-A24C31E8FF95}" presName="parentText" presStyleLbl="node1" presStyleIdx="2" presStyleCnt="3">
        <dgm:presLayoutVars>
          <dgm:chMax val="0"/>
          <dgm:bulletEnabled val="1"/>
        </dgm:presLayoutVars>
      </dgm:prSet>
      <dgm:spPr/>
      <dgm:t>
        <a:bodyPr/>
        <a:lstStyle/>
        <a:p>
          <a:endParaRPr lang="en-US"/>
        </a:p>
      </dgm:t>
    </dgm:pt>
  </dgm:ptLst>
  <dgm:cxnLst>
    <dgm:cxn modelId="{2629BE9A-8D88-4C2F-AAAC-509DDCF9A188}" srcId="{5BEA6B04-1FC8-4E26-BB95-EE5ED85A6D7A}" destId="{209D877B-8C47-4779-8848-A24C31E8FF95}" srcOrd="2" destOrd="0" parTransId="{2A9589FC-9377-4A58-9835-AF01BE31F170}" sibTransId="{F2A8DACC-284D-46F7-A080-38B8F65E1F34}"/>
    <dgm:cxn modelId="{B50208CB-1F18-4802-A992-33D970A92A65}" type="presOf" srcId="{E17F5E04-D714-4CCB-BE6B-16B67A976602}" destId="{627CD9AA-69A9-4AC7-ABDC-325169C826B8}" srcOrd="0" destOrd="0" presId="urn:microsoft.com/office/officeart/2005/8/layout/vList2"/>
    <dgm:cxn modelId="{5754FFAB-3864-4E2B-B59D-58AA01C01D75}" srcId="{5BEA6B04-1FC8-4E26-BB95-EE5ED85A6D7A}" destId="{E17F5E04-D714-4CCB-BE6B-16B67A976602}" srcOrd="0" destOrd="0" parTransId="{74775298-AC4D-4855-8FC5-1500B5D8E0E7}" sibTransId="{4BA327A8-0E31-4250-B99F-C0DAF38BC8C6}"/>
    <dgm:cxn modelId="{3C357D1A-820D-4EE4-B9AF-25EBE3445B53}" type="presOf" srcId="{874D985C-0E1A-4BE1-BC4D-2D10E3F1CC46}" destId="{E1B72BA3-917B-4994-827F-840712FB346E}" srcOrd="0" destOrd="0" presId="urn:microsoft.com/office/officeart/2005/8/layout/vList2"/>
    <dgm:cxn modelId="{183B4FC1-8D40-49C9-91BF-613C8E919B67}" type="presOf" srcId="{5BEA6B04-1FC8-4E26-BB95-EE5ED85A6D7A}" destId="{2B667100-697D-4252-BB27-564DD3E462AB}" srcOrd="0" destOrd="0" presId="urn:microsoft.com/office/officeart/2005/8/layout/vList2"/>
    <dgm:cxn modelId="{0366E6CF-1592-4D78-9434-7A0F83B6D0E4}" srcId="{5BEA6B04-1FC8-4E26-BB95-EE5ED85A6D7A}" destId="{874D985C-0E1A-4BE1-BC4D-2D10E3F1CC46}" srcOrd="1" destOrd="0" parTransId="{0B0C8880-A552-4420-B46E-94809D49994F}" sibTransId="{69BA29EA-EE88-415A-9DB3-7D8B68B2DF2A}"/>
    <dgm:cxn modelId="{147AB3C5-8788-4D6D-A796-A23D5498A483}" type="presOf" srcId="{209D877B-8C47-4779-8848-A24C31E8FF95}" destId="{485AADFD-FEF4-4979-BBCD-300E7AE8F1C8}" srcOrd="0" destOrd="0" presId="urn:microsoft.com/office/officeart/2005/8/layout/vList2"/>
    <dgm:cxn modelId="{BCC70796-AAF3-4F78-90AD-CDC5BA33393C}" type="presParOf" srcId="{2B667100-697D-4252-BB27-564DD3E462AB}" destId="{627CD9AA-69A9-4AC7-ABDC-325169C826B8}" srcOrd="0" destOrd="0" presId="urn:microsoft.com/office/officeart/2005/8/layout/vList2"/>
    <dgm:cxn modelId="{EAB2BC67-2890-456A-984F-1D41F6A2D0F2}" type="presParOf" srcId="{2B667100-697D-4252-BB27-564DD3E462AB}" destId="{A6B836DB-085A-4275-8091-372C7E655C69}" srcOrd="1" destOrd="0" presId="urn:microsoft.com/office/officeart/2005/8/layout/vList2"/>
    <dgm:cxn modelId="{CE77DA58-AA5F-4C3B-8D11-9EE4C7F25F70}" type="presParOf" srcId="{2B667100-697D-4252-BB27-564DD3E462AB}" destId="{E1B72BA3-917B-4994-827F-840712FB346E}" srcOrd="2" destOrd="0" presId="urn:microsoft.com/office/officeart/2005/8/layout/vList2"/>
    <dgm:cxn modelId="{A3A31E50-8EF4-4105-AED3-D082FC9F3BE9}" type="presParOf" srcId="{2B667100-697D-4252-BB27-564DD3E462AB}" destId="{216988A2-7F3D-4E37-AA27-73C65A238AB6}" srcOrd="3" destOrd="0" presId="urn:microsoft.com/office/officeart/2005/8/layout/vList2"/>
    <dgm:cxn modelId="{E29A58A4-B073-492C-BD25-2CAF11C1778E}" type="presParOf" srcId="{2B667100-697D-4252-BB27-564DD3E462AB}" destId="{485AADFD-FEF4-4979-BBCD-300E7AE8F1C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F641B-E714-4D1E-8AC5-E981314153CB}">
      <dsp:nvSpPr>
        <dsp:cNvPr id="0" name=""/>
        <dsp:cNvSpPr/>
      </dsp:nvSpPr>
      <dsp:spPr>
        <a:xfrm>
          <a:off x="0" y="89495"/>
          <a:ext cx="6797675" cy="103428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GB" sz="2600" kern="1200"/>
            <a:t>Exposure and vulnerability to hazards has been assessed</a:t>
          </a:r>
          <a:endParaRPr lang="en-US" sz="2600" kern="1200"/>
        </a:p>
      </dsp:txBody>
      <dsp:txXfrm>
        <a:off x="50489" y="139984"/>
        <a:ext cx="6696697" cy="933302"/>
      </dsp:txXfrm>
    </dsp:sp>
    <dsp:sp modelId="{2194D564-5B4B-40DD-AE03-58E12C831E15}">
      <dsp:nvSpPr>
        <dsp:cNvPr id="0" name=""/>
        <dsp:cNvSpPr/>
      </dsp:nvSpPr>
      <dsp:spPr>
        <a:xfrm>
          <a:off x="0" y="1198655"/>
          <a:ext cx="6797675" cy="1034280"/>
        </a:xfrm>
        <a:prstGeom prst="roundRect">
          <a:avLst/>
        </a:prstGeom>
        <a:solidFill>
          <a:schemeClr val="accent2">
            <a:hueOff val="9759"/>
            <a:satOff val="-6719"/>
            <a:lumOff val="-171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GB" sz="2600" kern="1200"/>
            <a:t>Existing capacities and needs have been reviewed</a:t>
          </a:r>
          <a:endParaRPr lang="en-US" sz="2600" kern="1200"/>
        </a:p>
      </dsp:txBody>
      <dsp:txXfrm>
        <a:off x="50489" y="1249144"/>
        <a:ext cx="6696697" cy="933302"/>
      </dsp:txXfrm>
    </dsp:sp>
    <dsp:sp modelId="{D6006973-2F24-4DE8-AFF0-F6037E347091}">
      <dsp:nvSpPr>
        <dsp:cNvPr id="0" name=""/>
        <dsp:cNvSpPr/>
      </dsp:nvSpPr>
      <dsp:spPr>
        <a:xfrm>
          <a:off x="0" y="2307815"/>
          <a:ext cx="6797675" cy="1034280"/>
        </a:xfrm>
        <a:prstGeom prst="roundRect">
          <a:avLst/>
        </a:prstGeom>
        <a:solidFill>
          <a:schemeClr val="accent2">
            <a:hueOff val="19519"/>
            <a:satOff val="-13438"/>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GB" sz="2600" kern="1200"/>
            <a:t>Increased data availability has been encouraged informing implementation</a:t>
          </a:r>
          <a:endParaRPr lang="en-US" sz="2600" kern="1200"/>
        </a:p>
      </dsp:txBody>
      <dsp:txXfrm>
        <a:off x="50489" y="2358304"/>
        <a:ext cx="6696697" cy="933302"/>
      </dsp:txXfrm>
    </dsp:sp>
    <dsp:sp modelId="{A5731941-54AB-4D62-8165-567C1397DF77}">
      <dsp:nvSpPr>
        <dsp:cNvPr id="0" name=""/>
        <dsp:cNvSpPr/>
      </dsp:nvSpPr>
      <dsp:spPr>
        <a:xfrm>
          <a:off x="0" y="3416976"/>
          <a:ext cx="6797675" cy="1034280"/>
        </a:xfrm>
        <a:prstGeom prst="roundRect">
          <a:avLst/>
        </a:prstGeom>
        <a:solidFill>
          <a:schemeClr val="accent2">
            <a:hueOff val="29278"/>
            <a:satOff val="-20157"/>
            <a:lumOff val="-51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GB" sz="2600" kern="1200"/>
            <a:t>Increased incentives and encouragement of knowledge transfer</a:t>
          </a:r>
          <a:endParaRPr lang="en-US" sz="2600" kern="1200"/>
        </a:p>
      </dsp:txBody>
      <dsp:txXfrm>
        <a:off x="50489" y="3467465"/>
        <a:ext cx="6696697" cy="933302"/>
      </dsp:txXfrm>
    </dsp:sp>
    <dsp:sp modelId="{19A45B58-CD45-40C0-9AB9-C76BD1FC5D1B}">
      <dsp:nvSpPr>
        <dsp:cNvPr id="0" name=""/>
        <dsp:cNvSpPr/>
      </dsp:nvSpPr>
      <dsp:spPr>
        <a:xfrm>
          <a:off x="0" y="4526136"/>
          <a:ext cx="6797675" cy="1034280"/>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GB" sz="2600" kern="1200"/>
            <a:t>Identified essential investment for risk assessment and early warning systems</a:t>
          </a:r>
          <a:endParaRPr lang="en-US" sz="2600" kern="1200"/>
        </a:p>
      </dsp:txBody>
      <dsp:txXfrm>
        <a:off x="50489" y="4576625"/>
        <a:ext cx="6696697" cy="9333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4DF7EA-3FCE-415D-89F9-FBA9D90186B0}">
      <dsp:nvSpPr>
        <dsp:cNvPr id="0" name=""/>
        <dsp:cNvSpPr/>
      </dsp:nvSpPr>
      <dsp:spPr>
        <a:xfrm>
          <a:off x="0" y="689"/>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B5AD9B-CAA7-41A2-851C-093D49669DD1}">
      <dsp:nvSpPr>
        <dsp:cNvPr id="0" name=""/>
        <dsp:cNvSpPr/>
      </dsp:nvSpPr>
      <dsp:spPr>
        <a:xfrm>
          <a:off x="0" y="689"/>
          <a:ext cx="6797675" cy="62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GB" sz="2700" kern="1200"/>
            <a:t>Education</a:t>
          </a:r>
          <a:endParaRPr lang="en-US" sz="2700" kern="1200"/>
        </a:p>
      </dsp:txBody>
      <dsp:txXfrm>
        <a:off x="0" y="689"/>
        <a:ext cx="6797675" cy="627614"/>
      </dsp:txXfrm>
    </dsp:sp>
    <dsp:sp modelId="{D2E8A56D-F3F2-4BF1-A8ED-B318E0D75008}">
      <dsp:nvSpPr>
        <dsp:cNvPr id="0" name=""/>
        <dsp:cNvSpPr/>
      </dsp:nvSpPr>
      <dsp:spPr>
        <a:xfrm>
          <a:off x="0" y="628304"/>
          <a:ext cx="6797675" cy="0"/>
        </a:xfrm>
        <a:prstGeom prst="line">
          <a:avLst/>
        </a:prstGeom>
        <a:solidFill>
          <a:schemeClr val="accent2">
            <a:hueOff val="4880"/>
            <a:satOff val="-3360"/>
            <a:lumOff val="-858"/>
            <a:alphaOff val="0"/>
          </a:schemeClr>
        </a:solidFill>
        <a:ln w="15875" cap="flat" cmpd="sng" algn="ctr">
          <a:solidFill>
            <a:schemeClr val="accent2">
              <a:hueOff val="4880"/>
              <a:satOff val="-3360"/>
              <a:lumOff val="-8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7ABD38-9CC3-4014-B491-1DD042E7CA74}">
      <dsp:nvSpPr>
        <dsp:cNvPr id="0" name=""/>
        <dsp:cNvSpPr/>
      </dsp:nvSpPr>
      <dsp:spPr>
        <a:xfrm>
          <a:off x="0" y="628304"/>
          <a:ext cx="6797675" cy="62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GB" sz="2700" kern="1200"/>
            <a:t>Early warning systems</a:t>
          </a:r>
          <a:endParaRPr lang="en-US" sz="2700" kern="1200"/>
        </a:p>
      </dsp:txBody>
      <dsp:txXfrm>
        <a:off x="0" y="628304"/>
        <a:ext cx="6797675" cy="627614"/>
      </dsp:txXfrm>
    </dsp:sp>
    <dsp:sp modelId="{92181D3C-936D-417C-B620-533D913B57EB}">
      <dsp:nvSpPr>
        <dsp:cNvPr id="0" name=""/>
        <dsp:cNvSpPr/>
      </dsp:nvSpPr>
      <dsp:spPr>
        <a:xfrm>
          <a:off x="0" y="1255919"/>
          <a:ext cx="6797675" cy="0"/>
        </a:xfrm>
        <a:prstGeom prst="line">
          <a:avLst/>
        </a:prstGeom>
        <a:solidFill>
          <a:schemeClr val="accent2">
            <a:hueOff val="9759"/>
            <a:satOff val="-6719"/>
            <a:lumOff val="-1716"/>
            <a:alphaOff val="0"/>
          </a:schemeClr>
        </a:solidFill>
        <a:ln w="15875" cap="flat" cmpd="sng" algn="ctr">
          <a:solidFill>
            <a:schemeClr val="accent2">
              <a:hueOff val="9759"/>
              <a:satOff val="-6719"/>
              <a:lumOff val="-171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E8603D-254B-434E-9655-818E1A67996E}">
      <dsp:nvSpPr>
        <dsp:cNvPr id="0" name=""/>
        <dsp:cNvSpPr/>
      </dsp:nvSpPr>
      <dsp:spPr>
        <a:xfrm>
          <a:off x="0" y="1255919"/>
          <a:ext cx="6797675" cy="62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GB" sz="2700" kern="1200"/>
            <a:t>Land use planning</a:t>
          </a:r>
          <a:endParaRPr lang="en-US" sz="2700" kern="1200"/>
        </a:p>
      </dsp:txBody>
      <dsp:txXfrm>
        <a:off x="0" y="1255919"/>
        <a:ext cx="6797675" cy="627614"/>
      </dsp:txXfrm>
    </dsp:sp>
    <dsp:sp modelId="{1043DAF7-9B04-48E8-A617-9D744C4B3D8F}">
      <dsp:nvSpPr>
        <dsp:cNvPr id="0" name=""/>
        <dsp:cNvSpPr/>
      </dsp:nvSpPr>
      <dsp:spPr>
        <a:xfrm>
          <a:off x="0" y="1883533"/>
          <a:ext cx="6797675" cy="0"/>
        </a:xfrm>
        <a:prstGeom prst="line">
          <a:avLst/>
        </a:prstGeom>
        <a:solidFill>
          <a:schemeClr val="accent2">
            <a:hueOff val="14639"/>
            <a:satOff val="-10079"/>
            <a:lumOff val="-2574"/>
            <a:alphaOff val="0"/>
          </a:schemeClr>
        </a:solidFill>
        <a:ln w="15875" cap="flat" cmpd="sng" algn="ctr">
          <a:solidFill>
            <a:schemeClr val="accent2">
              <a:hueOff val="14639"/>
              <a:satOff val="-10079"/>
              <a:lumOff val="-257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50520C-3366-4A11-AAA1-3366E626F909}">
      <dsp:nvSpPr>
        <dsp:cNvPr id="0" name=""/>
        <dsp:cNvSpPr/>
      </dsp:nvSpPr>
      <dsp:spPr>
        <a:xfrm>
          <a:off x="0" y="1883533"/>
          <a:ext cx="6797675" cy="62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GB" sz="2700" kern="1200"/>
            <a:t>Amended and implementing policies and laws</a:t>
          </a:r>
          <a:endParaRPr lang="en-US" sz="2700" kern="1200"/>
        </a:p>
      </dsp:txBody>
      <dsp:txXfrm>
        <a:off x="0" y="1883533"/>
        <a:ext cx="6797675" cy="627614"/>
      </dsp:txXfrm>
    </dsp:sp>
    <dsp:sp modelId="{8DF8AB01-5797-4D80-8BEF-2F4404063AA1}">
      <dsp:nvSpPr>
        <dsp:cNvPr id="0" name=""/>
        <dsp:cNvSpPr/>
      </dsp:nvSpPr>
      <dsp:spPr>
        <a:xfrm>
          <a:off x="0" y="2511148"/>
          <a:ext cx="6797675" cy="0"/>
        </a:xfrm>
        <a:prstGeom prst="line">
          <a:avLst/>
        </a:prstGeom>
        <a:solidFill>
          <a:schemeClr val="accent2">
            <a:hueOff val="19519"/>
            <a:satOff val="-13438"/>
            <a:lumOff val="-3431"/>
            <a:alphaOff val="0"/>
          </a:schemeClr>
        </a:solidFill>
        <a:ln w="15875" cap="flat" cmpd="sng" algn="ctr">
          <a:solidFill>
            <a:schemeClr val="accent2">
              <a:hueOff val="19519"/>
              <a:satOff val="-13438"/>
              <a:lumOff val="-343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7BBE68-138D-421B-B67E-3C9332A7E0A9}">
      <dsp:nvSpPr>
        <dsp:cNvPr id="0" name=""/>
        <dsp:cNvSpPr/>
      </dsp:nvSpPr>
      <dsp:spPr>
        <a:xfrm>
          <a:off x="0" y="2511148"/>
          <a:ext cx="6797675" cy="62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GB" sz="2700" kern="1200"/>
            <a:t>Build capacity</a:t>
          </a:r>
          <a:endParaRPr lang="en-US" sz="2700" kern="1200"/>
        </a:p>
      </dsp:txBody>
      <dsp:txXfrm>
        <a:off x="0" y="2511148"/>
        <a:ext cx="6797675" cy="627614"/>
      </dsp:txXfrm>
    </dsp:sp>
    <dsp:sp modelId="{FB700CC1-3A43-448D-941A-92EB95C77FF6}">
      <dsp:nvSpPr>
        <dsp:cNvPr id="0" name=""/>
        <dsp:cNvSpPr/>
      </dsp:nvSpPr>
      <dsp:spPr>
        <a:xfrm>
          <a:off x="0" y="3138763"/>
          <a:ext cx="6797675" cy="0"/>
        </a:xfrm>
        <a:prstGeom prst="line">
          <a:avLst/>
        </a:prstGeom>
        <a:solidFill>
          <a:schemeClr val="accent2">
            <a:hueOff val="24399"/>
            <a:satOff val="-16798"/>
            <a:lumOff val="-4289"/>
            <a:alphaOff val="0"/>
          </a:schemeClr>
        </a:solidFill>
        <a:ln w="15875" cap="flat" cmpd="sng" algn="ctr">
          <a:solidFill>
            <a:schemeClr val="accent2">
              <a:hueOff val="24399"/>
              <a:satOff val="-16798"/>
              <a:lumOff val="-428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B84BEA-6BEB-443B-846D-2CD7F87C3D06}">
      <dsp:nvSpPr>
        <dsp:cNvPr id="0" name=""/>
        <dsp:cNvSpPr/>
      </dsp:nvSpPr>
      <dsp:spPr>
        <a:xfrm>
          <a:off x="0" y="3138763"/>
          <a:ext cx="6797675" cy="62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GB" sz="2700" kern="1200"/>
            <a:t>Implement risk reduction measures</a:t>
          </a:r>
          <a:endParaRPr lang="en-US" sz="2700" kern="1200"/>
        </a:p>
      </dsp:txBody>
      <dsp:txXfrm>
        <a:off x="0" y="3138763"/>
        <a:ext cx="6797675" cy="627614"/>
      </dsp:txXfrm>
    </dsp:sp>
    <dsp:sp modelId="{ABF5753F-D9EE-472C-9C82-7F1751E763BC}">
      <dsp:nvSpPr>
        <dsp:cNvPr id="0" name=""/>
        <dsp:cNvSpPr/>
      </dsp:nvSpPr>
      <dsp:spPr>
        <a:xfrm>
          <a:off x="0" y="3766378"/>
          <a:ext cx="6797675" cy="0"/>
        </a:xfrm>
        <a:prstGeom prst="line">
          <a:avLst/>
        </a:prstGeom>
        <a:solidFill>
          <a:schemeClr val="accent2">
            <a:hueOff val="29278"/>
            <a:satOff val="-20157"/>
            <a:lumOff val="-5147"/>
            <a:alphaOff val="0"/>
          </a:schemeClr>
        </a:solidFill>
        <a:ln w="15875" cap="flat" cmpd="sng" algn="ctr">
          <a:solidFill>
            <a:schemeClr val="accent2">
              <a:hueOff val="29278"/>
              <a:satOff val="-20157"/>
              <a:lumOff val="-51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0CD95F-0B49-4CF6-8248-99E94A5E9326}">
      <dsp:nvSpPr>
        <dsp:cNvPr id="0" name=""/>
        <dsp:cNvSpPr/>
      </dsp:nvSpPr>
      <dsp:spPr>
        <a:xfrm>
          <a:off x="0" y="3766378"/>
          <a:ext cx="6797675" cy="62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GB" sz="2700" kern="1200"/>
            <a:t>Preparedness</a:t>
          </a:r>
          <a:endParaRPr lang="en-US" sz="2700" kern="1200"/>
        </a:p>
      </dsp:txBody>
      <dsp:txXfrm>
        <a:off x="0" y="3766378"/>
        <a:ext cx="6797675" cy="627614"/>
      </dsp:txXfrm>
    </dsp:sp>
    <dsp:sp modelId="{1F0301AC-FF6B-4FBF-802B-B4A68AEC5FF1}">
      <dsp:nvSpPr>
        <dsp:cNvPr id="0" name=""/>
        <dsp:cNvSpPr/>
      </dsp:nvSpPr>
      <dsp:spPr>
        <a:xfrm>
          <a:off x="0" y="4393992"/>
          <a:ext cx="6797675" cy="0"/>
        </a:xfrm>
        <a:prstGeom prst="line">
          <a:avLst/>
        </a:prstGeom>
        <a:solidFill>
          <a:schemeClr val="accent2">
            <a:hueOff val="34158"/>
            <a:satOff val="-23517"/>
            <a:lumOff val="-6005"/>
            <a:alphaOff val="0"/>
          </a:schemeClr>
        </a:solidFill>
        <a:ln w="15875" cap="flat" cmpd="sng" algn="ctr">
          <a:solidFill>
            <a:schemeClr val="accent2">
              <a:hueOff val="34158"/>
              <a:satOff val="-23517"/>
              <a:lumOff val="-600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B22122-746C-4DA5-BDC9-6D3226E2BF47}">
      <dsp:nvSpPr>
        <dsp:cNvPr id="0" name=""/>
        <dsp:cNvSpPr/>
      </dsp:nvSpPr>
      <dsp:spPr>
        <a:xfrm>
          <a:off x="0" y="4393992"/>
          <a:ext cx="6797675" cy="62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GB" sz="2700" kern="1200"/>
            <a:t>Pre-disaster recovery planning </a:t>
          </a:r>
          <a:endParaRPr lang="en-US" sz="2700" kern="1200"/>
        </a:p>
      </dsp:txBody>
      <dsp:txXfrm>
        <a:off x="0" y="4393992"/>
        <a:ext cx="6797675" cy="627614"/>
      </dsp:txXfrm>
    </dsp:sp>
    <dsp:sp modelId="{7CFE3784-5A49-40AE-8F65-2CE75E7A5B8A}">
      <dsp:nvSpPr>
        <dsp:cNvPr id="0" name=""/>
        <dsp:cNvSpPr/>
      </dsp:nvSpPr>
      <dsp:spPr>
        <a:xfrm>
          <a:off x="0" y="5021607"/>
          <a:ext cx="6797675" cy="0"/>
        </a:xfrm>
        <a:prstGeom prst="line">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DF7F4C-21AF-44C9-84F4-DE3650467A4B}">
      <dsp:nvSpPr>
        <dsp:cNvPr id="0" name=""/>
        <dsp:cNvSpPr/>
      </dsp:nvSpPr>
      <dsp:spPr>
        <a:xfrm>
          <a:off x="0" y="5021607"/>
          <a:ext cx="6797675" cy="62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GB" sz="2700" kern="1200"/>
            <a:t>Post-disaster needs assessment </a:t>
          </a:r>
          <a:endParaRPr lang="en-US" sz="2700" kern="1200"/>
        </a:p>
      </dsp:txBody>
      <dsp:txXfrm>
        <a:off x="0" y="5021607"/>
        <a:ext cx="6797675" cy="6276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DFA28-D856-4495-852C-143A28394A22}">
      <dsp:nvSpPr>
        <dsp:cNvPr id="0" name=""/>
        <dsp:cNvSpPr/>
      </dsp:nvSpPr>
      <dsp:spPr>
        <a:xfrm>
          <a:off x="0" y="2344"/>
          <a:ext cx="6797675"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17A7B2-DB04-48F1-8436-9285ED104A11}">
      <dsp:nvSpPr>
        <dsp:cNvPr id="0" name=""/>
        <dsp:cNvSpPr/>
      </dsp:nvSpPr>
      <dsp:spPr>
        <a:xfrm>
          <a:off x="359511" y="269750"/>
          <a:ext cx="653657" cy="65365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406030E-7F6D-48FD-97BD-6E94381AE3C6}">
      <dsp:nvSpPr>
        <dsp:cNvPr id="0" name=""/>
        <dsp:cNvSpPr/>
      </dsp:nvSpPr>
      <dsp:spPr>
        <a:xfrm>
          <a:off x="1372680" y="2344"/>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lvl="0" algn="l" defTabSz="666750">
            <a:lnSpc>
              <a:spcPct val="90000"/>
            </a:lnSpc>
            <a:spcBef>
              <a:spcPct val="0"/>
            </a:spcBef>
            <a:spcAft>
              <a:spcPct val="35000"/>
            </a:spcAft>
          </a:pPr>
          <a:r>
            <a:rPr lang="en-GB" sz="1500" kern="1200"/>
            <a:t>We now know that disaster risk and disasters are not only composed of natural hazards but are socially constructed.</a:t>
          </a:r>
          <a:endParaRPr lang="en-US" sz="1500" kern="1200"/>
        </a:p>
      </dsp:txBody>
      <dsp:txXfrm>
        <a:off x="1372680" y="2344"/>
        <a:ext cx="5424994" cy="1188467"/>
      </dsp:txXfrm>
    </dsp:sp>
    <dsp:sp modelId="{00425714-1296-4062-93E8-F8EAE70710D7}">
      <dsp:nvSpPr>
        <dsp:cNvPr id="0" name=""/>
        <dsp:cNvSpPr/>
      </dsp:nvSpPr>
      <dsp:spPr>
        <a:xfrm>
          <a:off x="0" y="1487929"/>
          <a:ext cx="6797675"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D5BB4B-B2A7-460C-ADD4-C9E6F6BE10A3}">
      <dsp:nvSpPr>
        <dsp:cNvPr id="0" name=""/>
        <dsp:cNvSpPr/>
      </dsp:nvSpPr>
      <dsp:spPr>
        <a:xfrm>
          <a:off x="359511" y="1755334"/>
          <a:ext cx="653657" cy="65365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07CBB3-F304-4FB2-B886-709774019739}">
      <dsp:nvSpPr>
        <dsp:cNvPr id="0" name=""/>
        <dsp:cNvSpPr/>
      </dsp:nvSpPr>
      <dsp:spPr>
        <a:xfrm>
          <a:off x="1372680" y="1487929"/>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lvl="0" algn="l" defTabSz="666750">
            <a:lnSpc>
              <a:spcPct val="90000"/>
            </a:lnSpc>
            <a:spcBef>
              <a:spcPct val="0"/>
            </a:spcBef>
            <a:spcAft>
              <a:spcPct val="35000"/>
            </a:spcAft>
          </a:pPr>
          <a:r>
            <a:rPr lang="en-GB" sz="1500" kern="1200"/>
            <a:t>The need to assess why certain groups in society and particular places are at greater risk, what can be done to reduce this in ‘normal’ life and then how can a plan be developed in order to manage and reduce this risk further in a disaster event.</a:t>
          </a:r>
          <a:endParaRPr lang="en-US" sz="1500" kern="1200"/>
        </a:p>
      </dsp:txBody>
      <dsp:txXfrm>
        <a:off x="1372680" y="1487929"/>
        <a:ext cx="5424994" cy="1188467"/>
      </dsp:txXfrm>
    </dsp:sp>
    <dsp:sp modelId="{00D275EF-E291-424E-921B-51BCABF0E57D}">
      <dsp:nvSpPr>
        <dsp:cNvPr id="0" name=""/>
        <dsp:cNvSpPr/>
      </dsp:nvSpPr>
      <dsp:spPr>
        <a:xfrm>
          <a:off x="0" y="2973514"/>
          <a:ext cx="6797675"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326D0A-FC3A-4430-86AB-4FE614AE1020}">
      <dsp:nvSpPr>
        <dsp:cNvPr id="0" name=""/>
        <dsp:cNvSpPr/>
      </dsp:nvSpPr>
      <dsp:spPr>
        <a:xfrm>
          <a:off x="359511" y="3240919"/>
          <a:ext cx="653657" cy="653657"/>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DE539E3-5DDC-40F7-9280-3839D1855348}">
      <dsp:nvSpPr>
        <dsp:cNvPr id="0" name=""/>
        <dsp:cNvSpPr/>
      </dsp:nvSpPr>
      <dsp:spPr>
        <a:xfrm>
          <a:off x="1372680" y="2973514"/>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lvl="0" algn="l" defTabSz="666750">
            <a:lnSpc>
              <a:spcPct val="90000"/>
            </a:lnSpc>
            <a:spcBef>
              <a:spcPct val="0"/>
            </a:spcBef>
            <a:spcAft>
              <a:spcPct val="35000"/>
            </a:spcAft>
          </a:pPr>
          <a:r>
            <a:rPr lang="en-GB" sz="1500" kern="1200"/>
            <a:t>The need to gather data and create disaster risk maps to assess the level and patterns of vulnerability and risk.</a:t>
          </a:r>
          <a:endParaRPr lang="en-US" sz="1500" kern="1200"/>
        </a:p>
      </dsp:txBody>
      <dsp:txXfrm>
        <a:off x="1372680" y="2973514"/>
        <a:ext cx="5424994" cy="1188467"/>
      </dsp:txXfrm>
    </dsp:sp>
    <dsp:sp modelId="{8C4C0766-FF4F-45AB-930E-562BC0DB7F31}">
      <dsp:nvSpPr>
        <dsp:cNvPr id="0" name=""/>
        <dsp:cNvSpPr/>
      </dsp:nvSpPr>
      <dsp:spPr>
        <a:xfrm>
          <a:off x="0" y="4459099"/>
          <a:ext cx="6797675"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CDF2BD-FE9D-43C4-9663-A6D5817E8FCB}">
      <dsp:nvSpPr>
        <dsp:cNvPr id="0" name=""/>
        <dsp:cNvSpPr/>
      </dsp:nvSpPr>
      <dsp:spPr>
        <a:xfrm>
          <a:off x="359511" y="4726504"/>
          <a:ext cx="653657" cy="653657"/>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0A444D8-6693-4B95-94BD-F5F5301C8A7E}">
      <dsp:nvSpPr>
        <dsp:cNvPr id="0" name=""/>
        <dsp:cNvSpPr/>
      </dsp:nvSpPr>
      <dsp:spPr>
        <a:xfrm>
          <a:off x="1372680" y="4459099"/>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lvl="0" algn="l" defTabSz="666750">
            <a:lnSpc>
              <a:spcPct val="90000"/>
            </a:lnSpc>
            <a:spcBef>
              <a:spcPct val="0"/>
            </a:spcBef>
            <a:spcAft>
              <a:spcPct val="35000"/>
            </a:spcAft>
          </a:pPr>
          <a:r>
            <a:rPr lang="en-GB" sz="1500" kern="1200"/>
            <a:t>More communication is required between scientists, social scientists and policy makers. People need t understand how to manage their spaces better.</a:t>
          </a:r>
          <a:endParaRPr lang="en-US" sz="1500" kern="1200"/>
        </a:p>
      </dsp:txBody>
      <dsp:txXfrm>
        <a:off x="1372680" y="4459099"/>
        <a:ext cx="5424994" cy="11884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7FB39-DE4A-4687-93F6-3CC920B77CF1}">
      <dsp:nvSpPr>
        <dsp:cNvPr id="0" name=""/>
        <dsp:cNvSpPr/>
      </dsp:nvSpPr>
      <dsp:spPr>
        <a:xfrm>
          <a:off x="0" y="2344"/>
          <a:ext cx="6797675"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C66CBD-FFD1-45E8-AC47-C38002D96F06}">
      <dsp:nvSpPr>
        <dsp:cNvPr id="0" name=""/>
        <dsp:cNvSpPr/>
      </dsp:nvSpPr>
      <dsp:spPr>
        <a:xfrm>
          <a:off x="359511" y="269750"/>
          <a:ext cx="653657" cy="65365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9AE7184-B132-4228-A7B4-D8AABB75879B}">
      <dsp:nvSpPr>
        <dsp:cNvPr id="0" name=""/>
        <dsp:cNvSpPr/>
      </dsp:nvSpPr>
      <dsp:spPr>
        <a:xfrm>
          <a:off x="1372680" y="2344"/>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lvl="0" algn="l" defTabSz="711200">
            <a:lnSpc>
              <a:spcPct val="90000"/>
            </a:lnSpc>
            <a:spcBef>
              <a:spcPct val="0"/>
            </a:spcBef>
            <a:spcAft>
              <a:spcPct val="35000"/>
            </a:spcAft>
          </a:pPr>
          <a:r>
            <a:rPr lang="en-GB" sz="1600" kern="1200"/>
            <a:t>There is a need to invest in governance. Why? What role does it have in Disaster Risk Governance?  Link back to the Legal Reviews for Disaster Risk Reduction and Management in the Political Vulnerability Lecture.</a:t>
          </a:r>
          <a:endParaRPr lang="en-US" sz="1600" kern="1200"/>
        </a:p>
      </dsp:txBody>
      <dsp:txXfrm>
        <a:off x="1372680" y="2344"/>
        <a:ext cx="5424994" cy="1188467"/>
      </dsp:txXfrm>
    </dsp:sp>
    <dsp:sp modelId="{375345DA-AC27-4009-890A-2F37DB043BB9}">
      <dsp:nvSpPr>
        <dsp:cNvPr id="0" name=""/>
        <dsp:cNvSpPr/>
      </dsp:nvSpPr>
      <dsp:spPr>
        <a:xfrm>
          <a:off x="0" y="1487929"/>
          <a:ext cx="6797675"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331771-CED1-4D5D-B637-F844639751A2}">
      <dsp:nvSpPr>
        <dsp:cNvPr id="0" name=""/>
        <dsp:cNvSpPr/>
      </dsp:nvSpPr>
      <dsp:spPr>
        <a:xfrm>
          <a:off x="359511" y="1755334"/>
          <a:ext cx="653657" cy="65365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7713C26-EE10-4ADB-B3C5-CEA0B14CAB7A}">
      <dsp:nvSpPr>
        <dsp:cNvPr id="0" name=""/>
        <dsp:cNvSpPr/>
      </dsp:nvSpPr>
      <dsp:spPr>
        <a:xfrm>
          <a:off x="1372680" y="1487929"/>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lvl="0" algn="l" defTabSz="711200">
            <a:lnSpc>
              <a:spcPct val="90000"/>
            </a:lnSpc>
            <a:spcBef>
              <a:spcPct val="0"/>
            </a:spcBef>
            <a:spcAft>
              <a:spcPct val="35000"/>
            </a:spcAft>
          </a:pPr>
          <a:r>
            <a:rPr lang="en-GB" sz="1600" kern="1200"/>
            <a:t>It can address any policy gaps and ensure that there is accountability and transparency which should prevent the generation of any new risks and manage the current risks.</a:t>
          </a:r>
          <a:endParaRPr lang="en-US" sz="1600" kern="1200"/>
        </a:p>
      </dsp:txBody>
      <dsp:txXfrm>
        <a:off x="1372680" y="1487929"/>
        <a:ext cx="5424994" cy="1188467"/>
      </dsp:txXfrm>
    </dsp:sp>
    <dsp:sp modelId="{94D65E14-DFAD-49B6-B595-D90B6FC651FC}">
      <dsp:nvSpPr>
        <dsp:cNvPr id="0" name=""/>
        <dsp:cNvSpPr/>
      </dsp:nvSpPr>
      <dsp:spPr>
        <a:xfrm>
          <a:off x="0" y="2973514"/>
          <a:ext cx="6797675"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80FA09-7BDC-41B7-AA6D-16CF154506FF}">
      <dsp:nvSpPr>
        <dsp:cNvPr id="0" name=""/>
        <dsp:cNvSpPr/>
      </dsp:nvSpPr>
      <dsp:spPr>
        <a:xfrm>
          <a:off x="359511" y="3240919"/>
          <a:ext cx="653657" cy="653657"/>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B4F4979-9805-432A-8B4E-50605E5DAA87}">
      <dsp:nvSpPr>
        <dsp:cNvPr id="0" name=""/>
        <dsp:cNvSpPr/>
      </dsp:nvSpPr>
      <dsp:spPr>
        <a:xfrm>
          <a:off x="1372680" y="2973514"/>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lvl="0" algn="l" defTabSz="711200">
            <a:lnSpc>
              <a:spcPct val="90000"/>
            </a:lnSpc>
            <a:spcBef>
              <a:spcPct val="0"/>
            </a:spcBef>
            <a:spcAft>
              <a:spcPct val="35000"/>
            </a:spcAft>
          </a:pPr>
          <a:r>
            <a:rPr lang="en-GB" sz="1600" kern="1200"/>
            <a:t>It should provide a strategic vision for reducing disaster risks.</a:t>
          </a:r>
          <a:endParaRPr lang="en-US" sz="1600" kern="1200"/>
        </a:p>
      </dsp:txBody>
      <dsp:txXfrm>
        <a:off x="1372680" y="2973514"/>
        <a:ext cx="5424994" cy="1188467"/>
      </dsp:txXfrm>
    </dsp:sp>
    <dsp:sp modelId="{6BD1037F-F254-4FC3-B580-4FFFBFB60F95}">
      <dsp:nvSpPr>
        <dsp:cNvPr id="0" name=""/>
        <dsp:cNvSpPr/>
      </dsp:nvSpPr>
      <dsp:spPr>
        <a:xfrm>
          <a:off x="0" y="4459099"/>
          <a:ext cx="6797675"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CD78AA-BEF0-4CDF-B02A-DAD2C12E06C5}">
      <dsp:nvSpPr>
        <dsp:cNvPr id="0" name=""/>
        <dsp:cNvSpPr/>
      </dsp:nvSpPr>
      <dsp:spPr>
        <a:xfrm>
          <a:off x="359511" y="4726504"/>
          <a:ext cx="653657" cy="653657"/>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AF3628D-6DAC-46CB-9860-9C53E6B2DE8A}">
      <dsp:nvSpPr>
        <dsp:cNvPr id="0" name=""/>
        <dsp:cNvSpPr/>
      </dsp:nvSpPr>
      <dsp:spPr>
        <a:xfrm>
          <a:off x="1372680" y="4459099"/>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lvl="0" algn="l" defTabSz="711200">
            <a:lnSpc>
              <a:spcPct val="90000"/>
            </a:lnSpc>
            <a:spcBef>
              <a:spcPct val="0"/>
            </a:spcBef>
            <a:spcAft>
              <a:spcPct val="35000"/>
            </a:spcAft>
          </a:pPr>
          <a:r>
            <a:rPr lang="en-GB" sz="1600" kern="1200"/>
            <a:t>Assists in the communication at various different levels of society.</a:t>
          </a:r>
          <a:endParaRPr lang="en-US" sz="1600" kern="1200"/>
        </a:p>
      </dsp:txBody>
      <dsp:txXfrm>
        <a:off x="1372680" y="4459099"/>
        <a:ext cx="5424994" cy="11884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D2789F-B282-4221-9E76-543856B20E07}">
      <dsp:nvSpPr>
        <dsp:cNvPr id="0" name=""/>
        <dsp:cNvSpPr/>
      </dsp:nvSpPr>
      <dsp:spPr>
        <a:xfrm>
          <a:off x="0" y="689"/>
          <a:ext cx="6797675" cy="16138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E69F42-98E7-4528-9A39-A0081FA9AE26}">
      <dsp:nvSpPr>
        <dsp:cNvPr id="0" name=""/>
        <dsp:cNvSpPr/>
      </dsp:nvSpPr>
      <dsp:spPr>
        <a:xfrm>
          <a:off x="488194" y="363809"/>
          <a:ext cx="887626" cy="88762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C1F4C7-2088-4BB9-A8F6-D595B7DC357D}">
      <dsp:nvSpPr>
        <dsp:cNvPr id="0" name=""/>
        <dsp:cNvSpPr/>
      </dsp:nvSpPr>
      <dsp:spPr>
        <a:xfrm>
          <a:off x="1864015" y="689"/>
          <a:ext cx="4933659"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lvl="0" algn="l" defTabSz="800100">
            <a:lnSpc>
              <a:spcPct val="90000"/>
            </a:lnSpc>
            <a:spcBef>
              <a:spcPct val="0"/>
            </a:spcBef>
            <a:spcAft>
              <a:spcPct val="35000"/>
            </a:spcAft>
          </a:pPr>
          <a:r>
            <a:rPr lang="en-GB" sz="1800" kern="1200"/>
            <a:t>Abandon traditional reactive approaches to disaster risk in favour of a proactive approach.</a:t>
          </a:r>
          <a:endParaRPr lang="en-US" sz="1800" kern="1200"/>
        </a:p>
      </dsp:txBody>
      <dsp:txXfrm>
        <a:off x="1864015" y="689"/>
        <a:ext cx="4933659" cy="1613866"/>
      </dsp:txXfrm>
    </dsp:sp>
    <dsp:sp modelId="{795A2BAC-ECF3-4B7C-989F-A79147CE8639}">
      <dsp:nvSpPr>
        <dsp:cNvPr id="0" name=""/>
        <dsp:cNvSpPr/>
      </dsp:nvSpPr>
      <dsp:spPr>
        <a:xfrm>
          <a:off x="0" y="2018022"/>
          <a:ext cx="6797675" cy="16138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EA20A3-2949-48DF-BC04-064ED04DBA66}">
      <dsp:nvSpPr>
        <dsp:cNvPr id="0" name=""/>
        <dsp:cNvSpPr/>
      </dsp:nvSpPr>
      <dsp:spPr>
        <a:xfrm>
          <a:off x="488194" y="2381142"/>
          <a:ext cx="887626" cy="88762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4BD2D7-9C49-4B78-B462-FD1C448E3111}">
      <dsp:nvSpPr>
        <dsp:cNvPr id="0" name=""/>
        <dsp:cNvSpPr/>
      </dsp:nvSpPr>
      <dsp:spPr>
        <a:xfrm>
          <a:off x="1864015" y="2018022"/>
          <a:ext cx="4933659"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lvl="0" algn="l" defTabSz="800100">
            <a:lnSpc>
              <a:spcPct val="90000"/>
            </a:lnSpc>
            <a:spcBef>
              <a:spcPct val="0"/>
            </a:spcBef>
            <a:spcAft>
              <a:spcPct val="35000"/>
            </a:spcAft>
          </a:pPr>
          <a:r>
            <a:rPr lang="en-GB" sz="1800" kern="1200"/>
            <a:t>Disaster Risk Reduction preventative strategies is recognised to cost less than disaster response strategies.  Why do you think that governments may choose a reactive approach?</a:t>
          </a:r>
          <a:endParaRPr lang="en-US" sz="1800" kern="1200"/>
        </a:p>
      </dsp:txBody>
      <dsp:txXfrm>
        <a:off x="1864015" y="2018022"/>
        <a:ext cx="4933659" cy="1613866"/>
      </dsp:txXfrm>
    </dsp:sp>
    <dsp:sp modelId="{CA17E362-2D28-46BC-8441-80C4D48EFF48}">
      <dsp:nvSpPr>
        <dsp:cNvPr id="0" name=""/>
        <dsp:cNvSpPr/>
      </dsp:nvSpPr>
      <dsp:spPr>
        <a:xfrm>
          <a:off x="0" y="4035355"/>
          <a:ext cx="6797675" cy="16138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FA7E73-12F6-42A9-96E1-2FD51CB4D029}">
      <dsp:nvSpPr>
        <dsp:cNvPr id="0" name=""/>
        <dsp:cNvSpPr/>
      </dsp:nvSpPr>
      <dsp:spPr>
        <a:xfrm>
          <a:off x="488194" y="4398475"/>
          <a:ext cx="887626" cy="887626"/>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5048EBD-14D8-4BA0-978C-CBFF4930E38F}">
      <dsp:nvSpPr>
        <dsp:cNvPr id="0" name=""/>
        <dsp:cNvSpPr/>
      </dsp:nvSpPr>
      <dsp:spPr>
        <a:xfrm>
          <a:off x="1864015" y="4035355"/>
          <a:ext cx="4933659"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lvl="0" algn="l" defTabSz="800100">
            <a:lnSpc>
              <a:spcPct val="90000"/>
            </a:lnSpc>
            <a:spcBef>
              <a:spcPct val="0"/>
            </a:spcBef>
            <a:spcAft>
              <a:spcPct val="35000"/>
            </a:spcAft>
          </a:pPr>
          <a:r>
            <a:rPr lang="en-GB" sz="1800" kern="1200"/>
            <a:t>Engagement with scientists to offer cost-effective disaster risk reduction strategies.  This requires investment.</a:t>
          </a:r>
          <a:endParaRPr lang="en-US" sz="1800" kern="1200"/>
        </a:p>
      </dsp:txBody>
      <dsp:txXfrm>
        <a:off x="1864015" y="4035355"/>
        <a:ext cx="4933659" cy="16138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CD9AA-69A9-4AC7-ABDC-325169C826B8}">
      <dsp:nvSpPr>
        <dsp:cNvPr id="0" name=""/>
        <dsp:cNvSpPr/>
      </dsp:nvSpPr>
      <dsp:spPr>
        <a:xfrm>
          <a:off x="0" y="2294"/>
          <a:ext cx="6797675" cy="1831854"/>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GB" sz="2600" kern="1200"/>
            <a:t>Build back better for longer term risk reduction and sustainability for the people within a place and the environment.</a:t>
          </a:r>
          <a:endParaRPr lang="en-US" sz="2600" kern="1200"/>
        </a:p>
      </dsp:txBody>
      <dsp:txXfrm>
        <a:off x="89424" y="91718"/>
        <a:ext cx="6618827" cy="1653006"/>
      </dsp:txXfrm>
    </dsp:sp>
    <dsp:sp modelId="{E1B72BA3-917B-4994-827F-840712FB346E}">
      <dsp:nvSpPr>
        <dsp:cNvPr id="0" name=""/>
        <dsp:cNvSpPr/>
      </dsp:nvSpPr>
      <dsp:spPr>
        <a:xfrm>
          <a:off x="0" y="1909028"/>
          <a:ext cx="6797675" cy="1831854"/>
        </a:xfrm>
        <a:prstGeom prst="roundRect">
          <a:avLst/>
        </a:prstGeom>
        <a:solidFill>
          <a:schemeClr val="accent5">
            <a:hueOff val="1063560"/>
            <a:satOff val="-11946"/>
            <a:lumOff val="-2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GB" sz="2600" kern="1200"/>
            <a:t>Engage with all groups for a more inclusive, tailored and practical approach that local community members will adopt and that will work for them. EQUALITY!!</a:t>
          </a:r>
          <a:endParaRPr lang="en-US" sz="2600" kern="1200"/>
        </a:p>
      </dsp:txBody>
      <dsp:txXfrm>
        <a:off x="89424" y="1998452"/>
        <a:ext cx="6618827" cy="1653006"/>
      </dsp:txXfrm>
    </dsp:sp>
    <dsp:sp modelId="{485AADFD-FEF4-4979-BBCD-300E7AE8F1C8}">
      <dsp:nvSpPr>
        <dsp:cNvPr id="0" name=""/>
        <dsp:cNvSpPr/>
      </dsp:nvSpPr>
      <dsp:spPr>
        <a:xfrm>
          <a:off x="0" y="3815763"/>
          <a:ext cx="6797675" cy="1831854"/>
        </a:xfrm>
        <a:prstGeom prst="roundRect">
          <a:avLst/>
        </a:prstGeom>
        <a:solidFill>
          <a:schemeClr val="accent5">
            <a:hueOff val="2127120"/>
            <a:satOff val="-23891"/>
            <a:lumOff val="-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GB" sz="2600" kern="1200"/>
            <a:t>Investing properly should ensure that disaster costs (human and economic) will reduce in time.</a:t>
          </a:r>
          <a:endParaRPr lang="en-US" sz="2600" kern="1200"/>
        </a:p>
      </dsp:txBody>
      <dsp:txXfrm>
        <a:off x="89424" y="3905187"/>
        <a:ext cx="6618827" cy="16530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C5FD26-C254-41F1-966E-BAEF2F9ABB9B}" type="datetimeFigureOut">
              <a:t>7/18/2024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CD396C-7999-4577-897F-75485FE8B911}" type="slidenum">
              <a:t>‹#›</a:t>
            </a:fld>
            <a:endParaRPr lang="en-US"/>
          </a:p>
        </p:txBody>
      </p:sp>
    </p:spTree>
    <p:extLst>
      <p:ext uri="{BB962C8B-B14F-4D97-AF65-F5344CB8AC3E}">
        <p14:creationId xmlns:p14="http://schemas.microsoft.com/office/powerpoint/2010/main" val="3971809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ea typeface="Calibri"/>
              <a:cs typeface="Calibri" panose="020F0502020204030204"/>
            </a:endParaRPr>
          </a:p>
        </p:txBody>
      </p:sp>
      <p:sp>
        <p:nvSpPr>
          <p:cNvPr id="4" name="Slide Number Placeholder 3"/>
          <p:cNvSpPr>
            <a:spLocks noGrp="1"/>
          </p:cNvSpPr>
          <p:nvPr>
            <p:ph type="sldNum" sz="quarter" idx="10"/>
          </p:nvPr>
        </p:nvSpPr>
        <p:spPr/>
        <p:txBody>
          <a:bodyPr/>
          <a:lstStyle/>
          <a:p>
            <a:fld id="{88A4FC32-12CA-4492-A55C-510166A71789}" type="slidenum">
              <a:rPr lang="en-GB" smtClean="0"/>
              <a:t>4</a:t>
            </a:fld>
            <a:endParaRPr lang="en-GB"/>
          </a:p>
        </p:txBody>
      </p:sp>
    </p:spTree>
    <p:extLst>
      <p:ext uri="{BB962C8B-B14F-4D97-AF65-F5344CB8AC3E}">
        <p14:creationId xmlns:p14="http://schemas.microsoft.com/office/powerpoint/2010/main" val="3498806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baseline="0" dirty="0">
              <a:ea typeface="Calibri"/>
              <a:cs typeface="Calibri"/>
            </a:endParaRPr>
          </a:p>
        </p:txBody>
      </p:sp>
      <p:sp>
        <p:nvSpPr>
          <p:cNvPr id="4" name="Slide Number Placeholder 3"/>
          <p:cNvSpPr>
            <a:spLocks noGrp="1"/>
          </p:cNvSpPr>
          <p:nvPr>
            <p:ph type="sldNum" sz="quarter" idx="10"/>
          </p:nvPr>
        </p:nvSpPr>
        <p:spPr/>
        <p:txBody>
          <a:bodyPr/>
          <a:lstStyle/>
          <a:p>
            <a:fld id="{88A4FC32-12CA-4492-A55C-510166A71789}" type="slidenum">
              <a:rPr lang="en-GB" smtClean="0"/>
              <a:t>5</a:t>
            </a:fld>
            <a:endParaRPr lang="en-GB"/>
          </a:p>
        </p:txBody>
      </p:sp>
    </p:spTree>
    <p:extLst>
      <p:ext uri="{BB962C8B-B14F-4D97-AF65-F5344CB8AC3E}">
        <p14:creationId xmlns:p14="http://schemas.microsoft.com/office/powerpoint/2010/main" val="4240364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10"/>
          </p:nvPr>
        </p:nvSpPr>
        <p:spPr/>
        <p:txBody>
          <a:bodyPr/>
          <a:lstStyle/>
          <a:p>
            <a:fld id="{88A4FC32-12CA-4492-A55C-510166A71789}" type="slidenum">
              <a:rPr lang="en-GB" smtClean="0"/>
              <a:t>6</a:t>
            </a:fld>
            <a:endParaRPr lang="en-GB"/>
          </a:p>
        </p:txBody>
      </p:sp>
    </p:spTree>
    <p:extLst>
      <p:ext uri="{BB962C8B-B14F-4D97-AF65-F5344CB8AC3E}">
        <p14:creationId xmlns:p14="http://schemas.microsoft.com/office/powerpoint/2010/main" val="2451576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None/>
            </a:pPr>
            <a:endParaRPr lang="en-GB"/>
          </a:p>
        </p:txBody>
      </p:sp>
      <p:sp>
        <p:nvSpPr>
          <p:cNvPr id="4" name="Slide Number Placeholder 3"/>
          <p:cNvSpPr>
            <a:spLocks noGrp="1"/>
          </p:cNvSpPr>
          <p:nvPr>
            <p:ph type="sldNum" sz="quarter" idx="10"/>
          </p:nvPr>
        </p:nvSpPr>
        <p:spPr/>
        <p:txBody>
          <a:bodyPr/>
          <a:lstStyle/>
          <a:p>
            <a:fld id="{88A4FC32-12CA-4492-A55C-510166A71789}" type="slidenum">
              <a:rPr lang="en-GB" smtClean="0"/>
              <a:t>7</a:t>
            </a:fld>
            <a:endParaRPr lang="en-GB"/>
          </a:p>
        </p:txBody>
      </p:sp>
    </p:spTree>
    <p:extLst>
      <p:ext uri="{BB962C8B-B14F-4D97-AF65-F5344CB8AC3E}">
        <p14:creationId xmlns:p14="http://schemas.microsoft.com/office/powerpoint/2010/main" val="202358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endParaRPr lang="en-US"/>
          </a:p>
        </p:txBody>
      </p:sp>
      <p:sp>
        <p:nvSpPr>
          <p:cNvPr id="4" name="Slide Number Placeholder 3"/>
          <p:cNvSpPr>
            <a:spLocks noGrp="1"/>
          </p:cNvSpPr>
          <p:nvPr>
            <p:ph type="sldNum" sz="quarter" idx="5"/>
          </p:nvPr>
        </p:nvSpPr>
        <p:spPr/>
        <p:txBody>
          <a:bodyPr/>
          <a:lstStyle/>
          <a:p>
            <a:fld id="{88A4FC32-12CA-4492-A55C-510166A71789}" type="slidenum">
              <a:rPr lang="en-GB" smtClean="0"/>
              <a:t>8</a:t>
            </a:fld>
            <a:endParaRPr lang="en-GB"/>
          </a:p>
        </p:txBody>
      </p:sp>
    </p:spTree>
    <p:extLst>
      <p:ext uri="{BB962C8B-B14F-4D97-AF65-F5344CB8AC3E}">
        <p14:creationId xmlns:p14="http://schemas.microsoft.com/office/powerpoint/2010/main" val="1876248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4BDF68E2-58F2-4D09-BE8B-E3BD06533059}" type="datetimeFigureOut">
              <a:rPr lang="en-US" dirty="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994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1287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5A664C-86CF-48DC-8094-149A3CE41758}" type="datetimeFigureOut">
              <a:rPr lang="en-GB" smtClean="0"/>
              <a:t>18/07/2024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8AD4ABA-7B0B-4AA6-B3DC-1A920B2BEF24}" type="slidenum">
              <a:rPr lang="en-GB" smtClean="0"/>
              <a:t>‹#›</a:t>
            </a:fld>
            <a:endParaRPr lang="en-GB" dirty="0"/>
          </a:p>
        </p:txBody>
      </p:sp>
    </p:spTree>
    <p:extLst>
      <p:ext uri="{BB962C8B-B14F-4D97-AF65-F5344CB8AC3E}">
        <p14:creationId xmlns:p14="http://schemas.microsoft.com/office/powerpoint/2010/main" val="3488945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EF5069-1C73-4EEF-BA35-4CC46F7C2CEE}" type="datetimeFigureOut">
              <a:rPr lang="en-GB" smtClean="0"/>
              <a:t>18/07/2024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17D3C14-CFCA-4A37-9BA6-ACACB7DB1383}" type="slidenum">
              <a:rPr lang="en-GB" smtClean="0"/>
              <a:t>‹#›</a:t>
            </a:fld>
            <a:endParaRPr lang="en-GB"/>
          </a:p>
        </p:txBody>
      </p:sp>
    </p:spTree>
    <p:extLst>
      <p:ext uri="{BB962C8B-B14F-4D97-AF65-F5344CB8AC3E}">
        <p14:creationId xmlns:p14="http://schemas.microsoft.com/office/powerpoint/2010/main" val="1398243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BEF5069-1C73-4EEF-BA35-4CC46F7C2CEE}" type="datetimeFigureOut">
              <a:rPr lang="en-GB" smtClean="0"/>
              <a:t>18/07/2024</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E17D3C14-CFCA-4A37-9BA6-ACACB7DB1383}" type="slidenum">
              <a:rPr lang="en-GB" smtClean="0"/>
              <a:t>‹#›</a:t>
            </a:fld>
            <a:endParaRPr lang="en-GB"/>
          </a:p>
        </p:txBody>
      </p:sp>
    </p:spTree>
    <p:extLst>
      <p:ext uri="{BB962C8B-B14F-4D97-AF65-F5344CB8AC3E}">
        <p14:creationId xmlns:p14="http://schemas.microsoft.com/office/powerpoint/2010/main" val="12062718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7/18/2024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5209040"/>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 Id="rId4" Type="http://schemas.openxmlformats.org/officeDocument/2006/relationships/hyperlink" Target="https://www.youtube.com/watch?v=N6soXnTsgZ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doi.org/10.1007/s43621-020-00002-x" TargetMode="External"/><Relationship Id="rId2" Type="http://schemas.openxmlformats.org/officeDocument/2006/relationships/hyperlink" Target="http://www.lse.ac.uk/granthaminstitute/" TargetMode="External"/><Relationship Id="rId1" Type="http://schemas.openxmlformats.org/officeDocument/2006/relationships/slideLayout" Target="../slideLayouts/slideLayout4.xml"/><Relationship Id="rId5" Type="http://schemas.openxmlformats.org/officeDocument/2006/relationships/hyperlink" Target="https://doi.org/10.1016/j.ijdrr.2022.103172" TargetMode="External"/><Relationship Id="rId4" Type="http://schemas.openxmlformats.org/officeDocument/2006/relationships/hyperlink" Target="https://doi.org/10.1057/s41599-022-01242-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88366" y="1258288"/>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a:solidFill>
                  <a:srgbClr val="003399"/>
                </a:solidFill>
                <a:latin typeface="Century Gothic"/>
                <a:ea typeface="Century Gothic"/>
                <a:cs typeface="Century Gothic"/>
                <a:sym typeface="Century Gothic"/>
              </a:rPr>
              <a:t>CCP-LAW</a:t>
            </a:r>
            <a:endParaRPr sz="2700" b="0" i="0" u="none" strike="noStrike" cap="none">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a:solidFill>
                  <a:srgbClr val="2683C6"/>
                </a:solidFill>
                <a:latin typeface="Century Gothic"/>
                <a:ea typeface="Century Gothic"/>
                <a:cs typeface="Century Gothic"/>
                <a:sym typeface="Century Gothic"/>
              </a:rPr>
              <a:t>Curricula development on Climate Change Policy and Law</a:t>
            </a:r>
            <a:endParaRPr sz="2700" b="0" i="0" u="none" strike="noStrike" cap="none">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15063" y="2281395"/>
            <a:ext cx="11150343" cy="3465267"/>
          </a:xfrm>
          <a:prstGeom prst="rect">
            <a:avLst/>
          </a:prstGeom>
          <a:noFill/>
          <a:ln>
            <a:noFill/>
          </a:ln>
        </p:spPr>
        <p:txBody>
          <a:bodyPr spcFirstLastPara="1" wrap="square" lIns="91425" tIns="45700" rIns="91425" bIns="45700" anchor="t" anchorCtr="0">
            <a:spAutoFit/>
          </a:bodyPr>
          <a:lstStyle/>
          <a:p>
            <a:pPr algn="ctr">
              <a:lnSpc>
                <a:spcPct val="107000"/>
              </a:lnSpc>
              <a:spcBef>
                <a:spcPts val="800"/>
              </a:spcBef>
              <a:spcAft>
                <a:spcPts val="800"/>
              </a:spcAft>
            </a:pPr>
            <a:r>
              <a:rPr lang="en-US" sz="2700" b="1" i="0" u="none" strike="noStrike" cap="none" dirty="0">
                <a:solidFill>
                  <a:srgbClr val="003399"/>
                </a:solidFill>
                <a:latin typeface="Century Gothic"/>
                <a:ea typeface="Century Gothic"/>
                <a:cs typeface="Century Gothic"/>
                <a:sym typeface="Century Gothic"/>
              </a:rPr>
              <a:t>Module: </a:t>
            </a:r>
            <a:r>
              <a:rPr lang="en-US" sz="2700" b="1" dirty="0">
                <a:solidFill>
                  <a:srgbClr val="003399"/>
                </a:solidFill>
                <a:latin typeface="Century Gothic"/>
                <a:ea typeface="Century Gothic"/>
                <a:cs typeface="Century Gothic"/>
                <a:sym typeface="Century Gothic"/>
              </a:rPr>
              <a:t>Environmental Risk Prevention and Management</a:t>
            </a:r>
            <a:endParaRPr lang="en-US" sz="2700" dirty="0">
              <a:solidFill>
                <a:srgbClr val="003399"/>
              </a:solidFill>
              <a:latin typeface="Century Gothic"/>
              <a:ea typeface="Century Gothic"/>
              <a:cs typeface="Century Gothic"/>
            </a:endParaRPr>
          </a:p>
          <a:p>
            <a:pPr algn="ctr">
              <a:lnSpc>
                <a:spcPct val="107000"/>
              </a:lnSpc>
              <a:spcBef>
                <a:spcPts val="800"/>
              </a:spcBef>
              <a:spcAft>
                <a:spcPts val="800"/>
              </a:spcAft>
            </a:pPr>
            <a:r>
              <a:rPr lang="en-US" sz="2700" b="1" i="0" u="none" strike="noStrike" cap="none" dirty="0">
                <a:solidFill>
                  <a:srgbClr val="003399"/>
                </a:solidFill>
                <a:latin typeface="Century Gothic"/>
                <a:ea typeface="Century Gothic"/>
                <a:cs typeface="Century Gothic"/>
                <a:sym typeface="Century Gothic"/>
              </a:rPr>
              <a:t>Topic:</a:t>
            </a:r>
            <a:r>
              <a:rPr lang="en-US" sz="2700" b="1" dirty="0">
                <a:solidFill>
                  <a:srgbClr val="003399"/>
                </a:solidFill>
                <a:latin typeface="Century Gothic"/>
                <a:ea typeface="Century Gothic"/>
                <a:cs typeface="Century Gothic"/>
                <a:sym typeface="Century Gothic"/>
              </a:rPr>
              <a:t> </a:t>
            </a:r>
            <a:r>
              <a:rPr lang="en-US" sz="2500" dirty="0">
                <a:solidFill>
                  <a:srgbClr val="003399"/>
                </a:solidFill>
                <a:latin typeface="Calibri"/>
                <a:ea typeface="+mn-lt"/>
                <a:cs typeface="+mn-lt"/>
                <a:sym typeface="Century Gothic"/>
              </a:rPr>
              <a:t>Regulatory frameworks</a:t>
            </a:r>
            <a:r>
              <a:rPr lang="en-US" sz="2500" dirty="0">
                <a:solidFill>
                  <a:srgbClr val="003399"/>
                </a:solidFill>
                <a:ea typeface="+mn-lt"/>
                <a:cs typeface="+mn-lt"/>
                <a:sym typeface="Century Gothic"/>
              </a:rPr>
              <a:t> for understanding Natural Hazards and Environmental Risk: Sendai Framework, Paris Climate Agreement and Sustainable Development Goals</a:t>
            </a:r>
            <a:endParaRPr lang="en-US" sz="2500" i="0" u="none" strike="noStrike" cap="none" dirty="0">
              <a:solidFill>
                <a:srgbClr val="003399"/>
              </a:solidFill>
              <a:latin typeface="Calibri"/>
              <a:ea typeface="Century Gothic"/>
              <a:cs typeface="Calibri"/>
            </a:endParaRPr>
          </a:p>
          <a:p>
            <a:pPr>
              <a:lnSpc>
                <a:spcPct val="107000"/>
              </a:lnSpc>
              <a:spcBef>
                <a:spcPts val="800"/>
              </a:spcBef>
              <a:spcAft>
                <a:spcPts val="800"/>
              </a:spcAft>
            </a:pPr>
            <a:endParaRPr lang="en-US" sz="2200" b="1" dirty="0">
              <a:solidFill>
                <a:srgbClr val="003399"/>
              </a:solidFill>
              <a:latin typeface="Century Gothic"/>
              <a:ea typeface="Century Gothic"/>
              <a:cs typeface="Century Gothic"/>
              <a:sym typeface="Century Gothic"/>
            </a:endParaRPr>
          </a:p>
          <a:p>
            <a:pPr>
              <a:lnSpc>
                <a:spcPct val="107000"/>
              </a:lnSpc>
              <a:spcBef>
                <a:spcPts val="800"/>
              </a:spcBef>
              <a:spcAft>
                <a:spcPts val="800"/>
              </a:spcAft>
            </a:pPr>
            <a:r>
              <a:rPr lang="en-US" sz="2200" b="1" dirty="0">
                <a:solidFill>
                  <a:srgbClr val="003399"/>
                </a:solidFill>
                <a:latin typeface="Century Gothic"/>
                <a:ea typeface="Century Gothic"/>
                <a:cs typeface="Century Gothic"/>
                <a:sym typeface="Century Gothic"/>
              </a:rPr>
              <a:t>Instructor Name:</a:t>
            </a:r>
            <a:endParaRPr sz="2200" b="0" i="0" u="none" strike="noStrike" cap="none" dirty="0">
              <a:solidFill>
                <a:srgbClr val="000000"/>
              </a:solidFill>
              <a:latin typeface="Century Gothic"/>
              <a:ea typeface="Century Gothic"/>
              <a:cs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276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FB5993E2-C02B-4335-ABA5-D8EC465551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0B801A2-5622-4BE8-9AD2-C337A2CD00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597A35B-3BA1-4E4E-A638-6D4929385313}"/>
              </a:ext>
            </a:extLst>
          </p:cNvPr>
          <p:cNvSpPr>
            <a:spLocks noGrp="1"/>
          </p:cNvSpPr>
          <p:nvPr>
            <p:ph type="title"/>
          </p:nvPr>
        </p:nvSpPr>
        <p:spPr>
          <a:xfrm>
            <a:off x="492370" y="516835"/>
            <a:ext cx="3084844" cy="5772840"/>
          </a:xfrm>
        </p:spPr>
        <p:txBody>
          <a:bodyPr anchor="ctr">
            <a:normAutofit/>
          </a:bodyPr>
          <a:lstStyle/>
          <a:p>
            <a:r>
              <a:rPr lang="en-GB" sz="4400" b="1" dirty="0">
                <a:solidFill>
                  <a:srgbClr val="FFFFFF"/>
                </a:solidFill>
                <a:cs typeface="Calibri Light"/>
              </a:rPr>
              <a:t>Examples</a:t>
            </a:r>
            <a:endParaRPr lang="en-GB" sz="4400" b="1" dirty="0">
              <a:solidFill>
                <a:srgbClr val="FFFFFF"/>
              </a:solidFill>
            </a:endParaRPr>
          </a:p>
        </p:txBody>
      </p:sp>
      <p:sp>
        <p:nvSpPr>
          <p:cNvPr id="8" name="Rectangle 7">
            <a:extLst>
              <a:ext uri="{FF2B5EF4-FFF2-40B4-BE49-F238E27FC236}">
                <a16:creationId xmlns:a16="http://schemas.microsoft.com/office/drawing/2014/main" id="{B7AF614F-5BC3-4086-99F5-B87C5847A0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A591A9FA-4C89-ADAA-C990-C29FF0003E8B}"/>
              </a:ext>
            </a:extLst>
          </p:cNvPr>
          <p:cNvGraphicFramePr>
            <a:graphicFrameLocks noGrp="1"/>
          </p:cNvGraphicFramePr>
          <p:nvPr>
            <p:ph idx="1"/>
            <p:extLst>
              <p:ext uri="{D42A27DB-BD31-4B8C-83A1-F6EECF244321}">
                <p14:modId xmlns:p14="http://schemas.microsoft.com/office/powerpoint/2010/main" val="284956071"/>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897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b="1" dirty="0"/>
              <a:t>What is the Sendai Framework?</a:t>
            </a:r>
          </a:p>
        </p:txBody>
      </p:sp>
      <p:sp>
        <p:nvSpPr>
          <p:cNvPr id="3" name="TextBox 2"/>
          <p:cNvSpPr txBox="1"/>
          <p:nvPr/>
        </p:nvSpPr>
        <p:spPr>
          <a:xfrm>
            <a:off x="1097280" y="2203269"/>
            <a:ext cx="9718766" cy="96949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900" dirty="0"/>
              <a:t>The Sendai Framework is a voluntary non-binding agreement which recognises that the state has the primary role to reduce disaster risk, but that responsibility should be shared with other stakeholders including local government, the private sector and other stakeholders.</a:t>
            </a:r>
          </a:p>
        </p:txBody>
      </p:sp>
      <p:sp>
        <p:nvSpPr>
          <p:cNvPr id="4" name="Rectangle 3"/>
          <p:cNvSpPr/>
          <p:nvPr/>
        </p:nvSpPr>
        <p:spPr>
          <a:xfrm>
            <a:off x="3078480" y="3238078"/>
            <a:ext cx="6096000" cy="1400383"/>
          </a:xfrm>
          <a:prstGeom prst="rect">
            <a:avLst/>
          </a:prstGeom>
        </p:spPr>
        <p:txBody>
          <a:bodyPr>
            <a:spAutoFit/>
          </a:bodyPr>
          <a:lstStyle/>
          <a:p>
            <a:pPr algn="ctr"/>
            <a:r>
              <a:rPr lang="en-GB" sz="1700" dirty="0"/>
              <a:t/>
            </a:r>
            <a:br>
              <a:rPr lang="en-GB" sz="1700" dirty="0"/>
            </a:br>
            <a:r>
              <a:rPr lang="en-GB" sz="1700" dirty="0"/>
              <a:t>“</a:t>
            </a:r>
            <a:r>
              <a:rPr lang="en-GB" sz="1700" i="1" dirty="0"/>
              <a:t>The substantial reduction of disaster risk and losses in lives, livelihoods and health and in the economic, physical, social, cultural and environmental assets of persons, businesses, communities and countries.”</a:t>
            </a:r>
            <a:endParaRPr lang="en-GB" sz="1700" dirty="0"/>
          </a:p>
        </p:txBody>
      </p:sp>
      <p:pic>
        <p:nvPicPr>
          <p:cNvPr id="1026" name="Picture 2" descr="http://www.wcdrr.org/uploads/banner_open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66361"/>
            <a:ext cx="121920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4626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Hyogo to Sendai Framework</a:t>
            </a:r>
          </a:p>
        </p:txBody>
      </p:sp>
      <p:sp>
        <p:nvSpPr>
          <p:cNvPr id="3" name="TextBox 2"/>
          <p:cNvSpPr txBox="1"/>
          <p:nvPr/>
        </p:nvSpPr>
        <p:spPr>
          <a:xfrm>
            <a:off x="1097280" y="1898469"/>
            <a:ext cx="10354491" cy="369332"/>
          </a:xfrm>
          <a:prstGeom prst="rect">
            <a:avLst/>
          </a:prstGeom>
          <a:noFill/>
        </p:spPr>
        <p:txBody>
          <a:bodyPr wrap="square" rtlCol="0">
            <a:spAutoFit/>
          </a:bodyPr>
          <a:lstStyle/>
          <a:p>
            <a:pPr marL="285750" indent="-285750">
              <a:buFont typeface="Arial" panose="020B0604020202020204" pitchFamily="34" charset="0"/>
              <a:buChar char="•"/>
            </a:pPr>
            <a:endParaRPr lang="en-GB" dirty="0"/>
          </a:p>
        </p:txBody>
      </p:sp>
      <p:sp>
        <p:nvSpPr>
          <p:cNvPr id="4" name="TextBox 3"/>
          <p:cNvSpPr txBox="1"/>
          <p:nvPr/>
        </p:nvSpPr>
        <p:spPr>
          <a:xfrm>
            <a:off x="951721" y="1757577"/>
            <a:ext cx="7382382" cy="4524315"/>
          </a:xfrm>
          <a:prstGeom prst="rect">
            <a:avLst/>
          </a:prstGeom>
          <a:noFill/>
        </p:spPr>
        <p:txBody>
          <a:bodyPr wrap="square" rtlCol="0">
            <a:spAutoFit/>
          </a:bodyPr>
          <a:lstStyle/>
          <a:p>
            <a:r>
              <a:rPr lang="en-GB" dirty="0"/>
              <a:t>There were some improvements made from the structure and content in the Hyogo Framework to the structure and content of the Sendai Framework:</a:t>
            </a:r>
          </a:p>
          <a:p>
            <a:endParaRPr lang="en-GB" dirty="0"/>
          </a:p>
          <a:p>
            <a:pPr marL="285750" indent="-285750">
              <a:buFontTx/>
              <a:buChar char="-"/>
            </a:pPr>
            <a:r>
              <a:rPr lang="en-GB" dirty="0"/>
              <a:t>Stronger focus on Disaster Risk Prevention rather than Disaster Risk Management</a:t>
            </a:r>
          </a:p>
          <a:p>
            <a:endParaRPr lang="en-GB" dirty="0"/>
          </a:p>
          <a:p>
            <a:pPr marL="285750" indent="-285750">
              <a:buFontTx/>
              <a:buChar char="-"/>
            </a:pPr>
            <a:r>
              <a:rPr lang="en-GB" dirty="0"/>
              <a:t>The scope is clearer as there are guidelines for addressing the ‘Priorities for Action’</a:t>
            </a:r>
          </a:p>
          <a:p>
            <a:pPr marL="285750" indent="-285750">
              <a:buFontTx/>
              <a:buChar char="-"/>
            </a:pPr>
            <a:endParaRPr lang="en-GB" dirty="0"/>
          </a:p>
          <a:p>
            <a:pPr marL="285750" indent="-285750">
              <a:buFontTx/>
              <a:buChar char="-"/>
            </a:pPr>
            <a:r>
              <a:rPr lang="en-GB" dirty="0"/>
              <a:t>The role of stakeholders are taken into consideration</a:t>
            </a:r>
          </a:p>
          <a:p>
            <a:endParaRPr lang="en-GB" dirty="0"/>
          </a:p>
          <a:p>
            <a:pPr marL="285750" indent="-285750">
              <a:buFontTx/>
              <a:buChar char="-"/>
            </a:pPr>
            <a:r>
              <a:rPr lang="en-GB" dirty="0"/>
              <a:t>Local, national, regional and global levels are addressed within the Priorities for Action.</a:t>
            </a:r>
          </a:p>
          <a:p>
            <a:endParaRPr lang="en-GB" dirty="0"/>
          </a:p>
          <a:p>
            <a:pPr marL="285750" indent="-285750">
              <a:buFontTx/>
              <a:buChar char="-"/>
            </a:pPr>
            <a:r>
              <a:rPr lang="en-GB" dirty="0"/>
              <a:t>Climate Change and Sustainable Development is given more precedence.</a:t>
            </a:r>
          </a:p>
          <a:p>
            <a:pPr marL="285750" indent="-285750">
              <a:buFontTx/>
              <a:buChar char="-"/>
            </a:pPr>
            <a:endParaRPr lang="en-GB" dirty="0"/>
          </a:p>
        </p:txBody>
      </p:sp>
      <p:pic>
        <p:nvPicPr>
          <p:cNvPr id="5" name="Picture 4"/>
          <p:cNvPicPr>
            <a:picLocks noChangeAspect="1"/>
          </p:cNvPicPr>
          <p:nvPr/>
        </p:nvPicPr>
        <p:blipFill rotWithShape="1">
          <a:blip r:embed="rId2"/>
          <a:srcRect l="17891" t="32381" r="38282" b="13401"/>
          <a:stretch/>
        </p:blipFill>
        <p:spPr>
          <a:xfrm>
            <a:off x="8316686" y="1898469"/>
            <a:ext cx="3849005" cy="3311434"/>
          </a:xfrm>
          <a:prstGeom prst="rect">
            <a:avLst/>
          </a:prstGeom>
        </p:spPr>
      </p:pic>
    </p:spTree>
    <p:extLst>
      <p:ext uri="{BB962C8B-B14F-4D97-AF65-F5344CB8AC3E}">
        <p14:creationId xmlns:p14="http://schemas.microsoft.com/office/powerpoint/2010/main" val="1252098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Hyogo to Sendai Framework continued…</a:t>
            </a:r>
          </a:p>
        </p:txBody>
      </p:sp>
      <p:sp>
        <p:nvSpPr>
          <p:cNvPr id="3" name="Rectangle 2"/>
          <p:cNvSpPr/>
          <p:nvPr/>
        </p:nvSpPr>
        <p:spPr>
          <a:xfrm>
            <a:off x="723899" y="2034972"/>
            <a:ext cx="10506076" cy="4154984"/>
          </a:xfrm>
          <a:prstGeom prst="rect">
            <a:avLst/>
          </a:prstGeom>
        </p:spPr>
        <p:txBody>
          <a:bodyPr wrap="square">
            <a:spAutoFit/>
          </a:bodyPr>
          <a:lstStyle/>
          <a:p>
            <a:pPr marL="342900" indent="-342900">
              <a:buFont typeface="Arial" panose="020B0604020202020204" pitchFamily="34" charset="0"/>
              <a:buChar char="•"/>
            </a:pPr>
            <a:r>
              <a:rPr lang="en-GB" sz="2200" dirty="0">
                <a:solidFill>
                  <a:srgbClr val="000000"/>
                </a:solidFill>
                <a:latin typeface="Calibri" panose="020F0502020204030204" pitchFamily="34" charset="0"/>
              </a:rPr>
              <a:t>Focus on </a:t>
            </a:r>
            <a:r>
              <a:rPr lang="en-GB" sz="2200" b="1" i="1" dirty="0">
                <a:solidFill>
                  <a:srgbClr val="000000"/>
                </a:solidFill>
                <a:latin typeface="Calibri" panose="020F0502020204030204" pitchFamily="34" charset="0"/>
              </a:rPr>
              <a:t>stakeholders </a:t>
            </a:r>
            <a:r>
              <a:rPr lang="en-GB" sz="2200" dirty="0">
                <a:solidFill>
                  <a:srgbClr val="000000"/>
                </a:solidFill>
                <a:latin typeface="Calibri" panose="020F0502020204030204" pitchFamily="34" charset="0"/>
              </a:rPr>
              <a:t>and the importance of an </a:t>
            </a:r>
            <a:r>
              <a:rPr lang="en-GB" sz="2200" b="1" i="1" dirty="0">
                <a:solidFill>
                  <a:srgbClr val="000000"/>
                </a:solidFill>
                <a:latin typeface="Calibri" panose="020F0502020204030204" pitchFamily="34" charset="0"/>
              </a:rPr>
              <a:t>inclusive approach </a:t>
            </a:r>
            <a:r>
              <a:rPr lang="en-GB" sz="2200" dirty="0">
                <a:solidFill>
                  <a:srgbClr val="000000"/>
                </a:solidFill>
                <a:latin typeface="Calibri" panose="020F0502020204030204" pitchFamily="34" charset="0"/>
              </a:rPr>
              <a:t>to disaster risk management, with a </a:t>
            </a:r>
            <a:r>
              <a:rPr lang="en-GB" sz="2200" b="1" i="1" dirty="0">
                <a:solidFill>
                  <a:srgbClr val="000000"/>
                </a:solidFill>
                <a:latin typeface="Calibri" panose="020F0502020204030204" pitchFamily="34" charset="0"/>
              </a:rPr>
              <a:t>clear articulation of responsibilities </a:t>
            </a:r>
            <a:r>
              <a:rPr lang="en-GB" sz="2200" dirty="0">
                <a:solidFill>
                  <a:srgbClr val="000000"/>
                </a:solidFill>
                <a:latin typeface="Calibri" panose="020F0502020204030204" pitchFamily="34" charset="0"/>
              </a:rPr>
              <a:t>across public and private stakeholders.</a:t>
            </a:r>
          </a:p>
          <a:p>
            <a:pPr marL="342900" indent="-342900">
              <a:buFont typeface="Arial" panose="020B0604020202020204" pitchFamily="34" charset="0"/>
              <a:buChar char="•"/>
            </a:pPr>
            <a:endParaRPr lang="en-GB" sz="2200" dirty="0">
              <a:solidFill>
                <a:srgbClr val="000000"/>
              </a:solidFill>
              <a:latin typeface="Calibri" panose="020F0502020204030204" pitchFamily="34" charset="0"/>
            </a:endParaRPr>
          </a:p>
          <a:p>
            <a:pPr marL="342900" indent="-342900">
              <a:buFont typeface="Arial" panose="020B0604020202020204" pitchFamily="34" charset="0"/>
              <a:buChar char="•"/>
            </a:pPr>
            <a:r>
              <a:rPr lang="en-GB" sz="2200" dirty="0">
                <a:solidFill>
                  <a:srgbClr val="000000"/>
                </a:solidFill>
                <a:latin typeface="Calibri" panose="020F0502020204030204" pitchFamily="34" charset="0"/>
              </a:rPr>
              <a:t>Importance of Health – very important in terms of women and children’s specific needs.</a:t>
            </a:r>
          </a:p>
          <a:p>
            <a:pPr marL="342900" indent="-342900">
              <a:buFont typeface="Arial" panose="020B0604020202020204" pitchFamily="34" charset="0"/>
              <a:buChar char="•"/>
            </a:pPr>
            <a:endParaRPr lang="en-GB" sz="2200" dirty="0">
              <a:solidFill>
                <a:srgbClr val="000000"/>
              </a:solidFill>
              <a:latin typeface="Calibri" panose="020F0502020204030204" pitchFamily="34" charset="0"/>
            </a:endParaRPr>
          </a:p>
          <a:p>
            <a:pPr marL="342900" indent="-342900">
              <a:buFont typeface="Arial" panose="020B0604020202020204" pitchFamily="34" charset="0"/>
              <a:buChar char="•"/>
            </a:pPr>
            <a:r>
              <a:rPr lang="en-GB" sz="2200" dirty="0">
                <a:solidFill>
                  <a:srgbClr val="000000"/>
                </a:solidFill>
                <a:latin typeface="Calibri" panose="020F0502020204030204" pitchFamily="34" charset="0"/>
              </a:rPr>
              <a:t>Role of science and technology in disaster risk reduction.</a:t>
            </a:r>
          </a:p>
          <a:p>
            <a:pPr marL="342900" indent="-342900">
              <a:buFont typeface="Arial" panose="020B0604020202020204" pitchFamily="34" charset="0"/>
              <a:buChar char="•"/>
            </a:pPr>
            <a:endParaRPr lang="en-GB" sz="2200" dirty="0">
              <a:solidFill>
                <a:srgbClr val="000000"/>
              </a:solidFill>
              <a:latin typeface="Calibri" panose="020F0502020204030204" pitchFamily="34" charset="0"/>
            </a:endParaRPr>
          </a:p>
          <a:p>
            <a:pPr marL="342900" indent="-342900">
              <a:buFont typeface="Arial" panose="020B0604020202020204" pitchFamily="34" charset="0"/>
              <a:buChar char="•"/>
            </a:pPr>
            <a:r>
              <a:rPr lang="en-GB" sz="2200" dirty="0">
                <a:solidFill>
                  <a:srgbClr val="000000"/>
                </a:solidFill>
                <a:latin typeface="Calibri" panose="020F0502020204030204" pitchFamily="34" charset="0"/>
              </a:rPr>
              <a:t>Prevention of </a:t>
            </a:r>
            <a:r>
              <a:rPr lang="en-GB" sz="2200" b="1" dirty="0">
                <a:solidFill>
                  <a:srgbClr val="000000"/>
                </a:solidFill>
                <a:latin typeface="Calibri" panose="020F0502020204030204" pitchFamily="34" charset="0"/>
              </a:rPr>
              <a:t>NEW disaster risks</a:t>
            </a:r>
            <a:r>
              <a:rPr lang="en-GB" sz="2200" dirty="0">
                <a:solidFill>
                  <a:srgbClr val="000000"/>
                </a:solidFill>
                <a:latin typeface="Calibri" panose="020F0502020204030204" pitchFamily="34" charset="0"/>
              </a:rPr>
              <a:t>….link this back to the lectures on vulnerability.  Consider what vulnerabilities are already in place within a location.</a:t>
            </a:r>
          </a:p>
          <a:p>
            <a:pPr marL="342900" indent="-342900">
              <a:buFont typeface="Arial" panose="020B0604020202020204" pitchFamily="34" charset="0"/>
              <a:buChar char="•"/>
            </a:pPr>
            <a:endParaRPr lang="en-GB" sz="2200" dirty="0">
              <a:solidFill>
                <a:srgbClr val="000000"/>
              </a:solidFill>
              <a:latin typeface="Calibri" panose="020F0502020204030204" pitchFamily="34" charset="0"/>
            </a:endParaRPr>
          </a:p>
          <a:p>
            <a:endParaRPr lang="en-GB" sz="22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2438133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3789" t="7687" r="18129" b="17121"/>
          <a:stretch/>
        </p:blipFill>
        <p:spPr>
          <a:xfrm>
            <a:off x="648962" y="0"/>
            <a:ext cx="10963918" cy="6858000"/>
          </a:xfrm>
          <a:prstGeom prst="rect">
            <a:avLst/>
          </a:prstGeom>
        </p:spPr>
      </p:pic>
    </p:spTree>
    <p:extLst>
      <p:ext uri="{BB962C8B-B14F-4D97-AF65-F5344CB8AC3E}">
        <p14:creationId xmlns:p14="http://schemas.microsoft.com/office/powerpoint/2010/main" val="18420620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9584" t="8519" r="10416" b="14741"/>
          <a:stretch/>
        </p:blipFill>
        <p:spPr>
          <a:xfrm>
            <a:off x="174641" y="0"/>
            <a:ext cx="11849719" cy="6858000"/>
          </a:xfrm>
          <a:prstGeom prst="rect">
            <a:avLst/>
          </a:prstGeom>
        </p:spPr>
      </p:pic>
    </p:spTree>
    <p:extLst>
      <p:ext uri="{BB962C8B-B14F-4D97-AF65-F5344CB8AC3E}">
        <p14:creationId xmlns:p14="http://schemas.microsoft.com/office/powerpoint/2010/main" val="41095414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8584" t="36963" r="9834" b="19777"/>
          <a:stretch/>
        </p:blipFill>
        <p:spPr>
          <a:xfrm>
            <a:off x="148046" y="681318"/>
            <a:ext cx="11974284" cy="5530071"/>
          </a:xfrm>
          <a:prstGeom prst="rect">
            <a:avLst/>
          </a:prstGeom>
        </p:spPr>
      </p:pic>
    </p:spTree>
    <p:extLst>
      <p:ext uri="{BB962C8B-B14F-4D97-AF65-F5344CB8AC3E}">
        <p14:creationId xmlns:p14="http://schemas.microsoft.com/office/powerpoint/2010/main" val="2607367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1013" y="394447"/>
            <a:ext cx="11707906" cy="6042212"/>
          </a:xfrm>
          <a:prstGeom prst="rect">
            <a:avLst/>
          </a:prstGeom>
        </p:spPr>
      </p:pic>
    </p:spTree>
    <p:extLst>
      <p:ext uri="{BB962C8B-B14F-4D97-AF65-F5344CB8AC3E}">
        <p14:creationId xmlns:p14="http://schemas.microsoft.com/office/powerpoint/2010/main" val="21569326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D16D1E-4205-49F5-BD2A-DA769947C1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012FD100-C039-4E03-B5E4-2EDFA7290A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4418FCD2-8448-4A81-8EB4-72250F7827B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FB5993E2-C02B-4335-ABA5-D8EC465551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0B801A2-5622-4BE8-9AD2-C337A2CD00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516835"/>
            <a:ext cx="3084844" cy="5772840"/>
          </a:xfrm>
        </p:spPr>
        <p:txBody>
          <a:bodyPr vert="horz" lIns="91440" tIns="45720" rIns="91440" bIns="45720" rtlCol="0" anchor="ctr">
            <a:normAutofit/>
          </a:bodyPr>
          <a:lstStyle/>
          <a:p>
            <a:r>
              <a:rPr lang="en-US" sz="3600" b="1">
                <a:solidFill>
                  <a:srgbClr val="FFFFFF"/>
                </a:solidFill>
              </a:rPr>
              <a:t>Priority 1: Understanding Disaster ‘Risk’</a:t>
            </a:r>
          </a:p>
        </p:txBody>
      </p:sp>
      <p:sp>
        <p:nvSpPr>
          <p:cNvPr id="19" name="Rectangle 18">
            <a:extLst>
              <a:ext uri="{FF2B5EF4-FFF2-40B4-BE49-F238E27FC236}">
                <a16:creationId xmlns:a16="http://schemas.microsoft.com/office/drawing/2014/main" id="{B7AF614F-5BC3-4086-99F5-B87C5847A0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TextBox 2">
            <a:extLst>
              <a:ext uri="{FF2B5EF4-FFF2-40B4-BE49-F238E27FC236}">
                <a16:creationId xmlns:a16="http://schemas.microsoft.com/office/drawing/2014/main" id="{5A625A1A-E130-6DBE-3AD4-14D525DF648B}"/>
              </a:ext>
            </a:extLst>
          </p:cNvPr>
          <p:cNvGraphicFramePr/>
          <p:nvPr>
            <p:extLst>
              <p:ext uri="{D42A27DB-BD31-4B8C-83A1-F6EECF244321}">
                <p14:modId xmlns:p14="http://schemas.microsoft.com/office/powerpoint/2010/main" val="1662451686"/>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58107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D16D1E-4205-49F5-BD2A-DA769947C1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012FD100-C039-4E03-B5E4-2EDFA7290A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4418FCD2-8448-4A81-8EB4-72250F7827B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FB5993E2-C02B-4335-ABA5-D8EC465551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0B801A2-5622-4BE8-9AD2-C337A2CD00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516835"/>
            <a:ext cx="3084844" cy="5772840"/>
          </a:xfrm>
        </p:spPr>
        <p:txBody>
          <a:bodyPr vert="horz" lIns="91440" tIns="45720" rIns="91440" bIns="45720" rtlCol="0" anchor="ctr">
            <a:normAutofit/>
          </a:bodyPr>
          <a:lstStyle/>
          <a:p>
            <a:r>
              <a:rPr lang="en-US" sz="3600" b="1">
                <a:solidFill>
                  <a:srgbClr val="FFFFFF"/>
                </a:solidFill>
              </a:rPr>
              <a:t>Priority 2: Strengthening Disaster Risk Governance to manage Disaster Risk</a:t>
            </a:r>
          </a:p>
        </p:txBody>
      </p:sp>
      <p:sp>
        <p:nvSpPr>
          <p:cNvPr id="19" name="Rectangle 18">
            <a:extLst>
              <a:ext uri="{FF2B5EF4-FFF2-40B4-BE49-F238E27FC236}">
                <a16:creationId xmlns:a16="http://schemas.microsoft.com/office/drawing/2014/main" id="{B7AF614F-5BC3-4086-99F5-B87C5847A0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TextBox 2">
            <a:extLst>
              <a:ext uri="{FF2B5EF4-FFF2-40B4-BE49-F238E27FC236}">
                <a16:creationId xmlns:a16="http://schemas.microsoft.com/office/drawing/2014/main" id="{CCBEDA5E-6B0F-A83C-68F5-341DC24EB56F}"/>
              </a:ext>
            </a:extLst>
          </p:cNvPr>
          <p:cNvGraphicFramePr/>
          <p:nvPr>
            <p:extLst>
              <p:ext uri="{D42A27DB-BD31-4B8C-83A1-F6EECF244321}">
                <p14:modId xmlns:p14="http://schemas.microsoft.com/office/powerpoint/2010/main" val="3747113138"/>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40737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6D12EFE-952C-BB4E-DA66-3CB46EBAC018}"/>
              </a:ext>
            </a:extLst>
          </p:cNvPr>
          <p:cNvSpPr>
            <a:spLocks noGrp="1"/>
          </p:cNvSpPr>
          <p:nvPr>
            <p:ph type="title"/>
          </p:nvPr>
        </p:nvSpPr>
        <p:spPr>
          <a:xfrm>
            <a:off x="492370" y="605896"/>
            <a:ext cx="3084844" cy="5646208"/>
          </a:xfrm>
        </p:spPr>
        <p:txBody>
          <a:bodyPr anchor="ctr">
            <a:normAutofit/>
          </a:bodyPr>
          <a:lstStyle/>
          <a:p>
            <a:r>
              <a:rPr lang="en-US" sz="3800" b="1" dirty="0">
                <a:solidFill>
                  <a:srgbClr val="FFFFFF"/>
                </a:solidFill>
              </a:rPr>
              <a:t>Aims of the Session</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E73C5D83-B68E-7342-57CE-21B557EDEE60}"/>
              </a:ext>
            </a:extLst>
          </p:cNvPr>
          <p:cNvSpPr>
            <a:spLocks noGrp="1"/>
          </p:cNvSpPr>
          <p:nvPr>
            <p:ph idx="1"/>
          </p:nvPr>
        </p:nvSpPr>
        <p:spPr>
          <a:xfrm>
            <a:off x="4742016" y="605896"/>
            <a:ext cx="6413663" cy="5646208"/>
          </a:xfrm>
        </p:spPr>
        <p:txBody>
          <a:bodyPr vert="horz" lIns="91440" tIns="45720" rIns="91440" bIns="45720" rtlCol="0" anchor="ctr">
            <a:normAutofit/>
          </a:bodyPr>
          <a:lstStyle/>
          <a:p>
            <a:r>
              <a:rPr lang="en-US" sz="2400" dirty="0"/>
              <a:t>Consider the role of Frameworks in addressing Climate related, environmental and natural hazard-based risks.</a:t>
            </a:r>
          </a:p>
          <a:p>
            <a:r>
              <a:rPr lang="en-US" sz="2400" dirty="0"/>
              <a:t>Introduce the Hyogo Framework, Sendai Framework, Sustainable Development Goals and Paris Agreement as frameworks for understanding and reducing climate risk, hazards and development challenges.</a:t>
            </a:r>
            <a:endParaRPr lang="en-US" sz="2400">
              <a:ea typeface="Calibri"/>
              <a:cs typeface="Calibri"/>
            </a:endParaRPr>
          </a:p>
          <a:p>
            <a:endParaRPr lang="en-US" sz="2400" dirty="0">
              <a:ea typeface="Calibri"/>
              <a:cs typeface="Calibri"/>
            </a:endParaRPr>
          </a:p>
          <a:p>
            <a:endParaRPr lang="en-US" sz="2400" dirty="0">
              <a:ea typeface="Calibri"/>
              <a:cs typeface="Calibri"/>
            </a:endParaRPr>
          </a:p>
        </p:txBody>
      </p:sp>
    </p:spTree>
    <p:extLst>
      <p:ext uri="{BB962C8B-B14F-4D97-AF65-F5344CB8AC3E}">
        <p14:creationId xmlns:p14="http://schemas.microsoft.com/office/powerpoint/2010/main" val="39522117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D16D1E-4205-49F5-BD2A-DA769947C1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012FD100-C039-4E03-B5E4-2EDFA7290A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4418FCD2-8448-4A81-8EB4-72250F7827B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FB5993E2-C02B-4335-ABA5-D8EC465551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0B801A2-5622-4BE8-9AD2-C337A2CD00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516835"/>
            <a:ext cx="3084844" cy="5772840"/>
          </a:xfrm>
        </p:spPr>
        <p:txBody>
          <a:bodyPr vert="horz" lIns="91440" tIns="45720" rIns="91440" bIns="45720" rtlCol="0" anchor="ctr">
            <a:normAutofit/>
          </a:bodyPr>
          <a:lstStyle/>
          <a:p>
            <a:r>
              <a:rPr lang="en-US" sz="3600" b="1">
                <a:solidFill>
                  <a:srgbClr val="FFFFFF"/>
                </a:solidFill>
              </a:rPr>
              <a:t>Priority 3: Investing in Disaster Risk Reduction for Resilience</a:t>
            </a:r>
          </a:p>
        </p:txBody>
      </p:sp>
      <p:sp>
        <p:nvSpPr>
          <p:cNvPr id="19" name="Rectangle 18">
            <a:extLst>
              <a:ext uri="{FF2B5EF4-FFF2-40B4-BE49-F238E27FC236}">
                <a16:creationId xmlns:a16="http://schemas.microsoft.com/office/drawing/2014/main" id="{B7AF614F-5BC3-4086-99F5-B87C5847A0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TextBox 2">
            <a:extLst>
              <a:ext uri="{FF2B5EF4-FFF2-40B4-BE49-F238E27FC236}">
                <a16:creationId xmlns:a16="http://schemas.microsoft.com/office/drawing/2014/main" id="{0BDD2C21-8003-51DE-89F0-25D8C74F2100}"/>
              </a:ext>
            </a:extLst>
          </p:cNvPr>
          <p:cNvGraphicFramePr/>
          <p:nvPr>
            <p:extLst>
              <p:ext uri="{D42A27DB-BD31-4B8C-83A1-F6EECF244321}">
                <p14:modId xmlns:p14="http://schemas.microsoft.com/office/powerpoint/2010/main" val="1944354168"/>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98173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D16D1E-4205-49F5-BD2A-DA769947C1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012FD100-C039-4E03-B5E4-2EDFA7290A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4418FCD2-8448-4A81-8EB4-72250F7827B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FB5993E2-C02B-4335-ABA5-D8EC465551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0B801A2-5622-4BE8-9AD2-C337A2CD00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516835"/>
            <a:ext cx="3084844" cy="5772840"/>
          </a:xfrm>
        </p:spPr>
        <p:txBody>
          <a:bodyPr vert="horz" lIns="91440" tIns="45720" rIns="91440" bIns="45720" rtlCol="0" anchor="ctr">
            <a:normAutofit/>
          </a:bodyPr>
          <a:lstStyle/>
          <a:p>
            <a:r>
              <a:rPr lang="en-US" sz="3600" b="1">
                <a:solidFill>
                  <a:srgbClr val="FFFFFF"/>
                </a:solidFill>
              </a:rPr>
              <a:t>Priority 4: Enhancing Disaster Preparedness for Effective Response and to ‘Build Back Better’</a:t>
            </a:r>
          </a:p>
        </p:txBody>
      </p:sp>
      <p:sp>
        <p:nvSpPr>
          <p:cNvPr id="21" name="Rectangle 20">
            <a:extLst>
              <a:ext uri="{FF2B5EF4-FFF2-40B4-BE49-F238E27FC236}">
                <a16:creationId xmlns:a16="http://schemas.microsoft.com/office/drawing/2014/main" id="{B7AF614F-5BC3-4086-99F5-B87C5847A0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p:cNvSpPr txBox="1"/>
          <p:nvPr/>
        </p:nvSpPr>
        <p:spPr>
          <a:xfrm>
            <a:off x="1038225" y="2143125"/>
            <a:ext cx="9925050" cy="369332"/>
          </a:xfrm>
          <a:prstGeom prst="rect">
            <a:avLst/>
          </a:prstGeom>
          <a:noFill/>
        </p:spPr>
        <p:txBody>
          <a:bodyPr wrap="square" rtlCol="0">
            <a:spAutoFit/>
          </a:bodyPr>
          <a:lstStyle/>
          <a:p>
            <a:pPr marL="285750" indent="-285750">
              <a:buFont typeface="Arial" panose="020B0604020202020204" pitchFamily="34" charset="0"/>
              <a:buChar char="•"/>
            </a:pPr>
            <a:endParaRPr lang="en-GB" dirty="0"/>
          </a:p>
        </p:txBody>
      </p:sp>
      <p:sp>
        <p:nvSpPr>
          <p:cNvPr id="4" name="TextBox 3"/>
          <p:cNvSpPr txBox="1"/>
          <p:nvPr/>
        </p:nvSpPr>
        <p:spPr>
          <a:xfrm>
            <a:off x="1059180" y="2143125"/>
            <a:ext cx="10345420" cy="369332"/>
          </a:xfrm>
          <a:prstGeom prst="rect">
            <a:avLst/>
          </a:prstGeom>
          <a:noFill/>
        </p:spPr>
        <p:txBody>
          <a:bodyPr wrap="square" rtlCol="0">
            <a:spAutoFit/>
          </a:bodyPr>
          <a:lstStyle/>
          <a:p>
            <a:pPr marL="285750" indent="-285750">
              <a:buFont typeface="Arial" panose="020B0604020202020204" pitchFamily="34" charset="0"/>
              <a:buChar char="•"/>
            </a:pPr>
            <a:endParaRPr lang="en-GB" dirty="0"/>
          </a:p>
        </p:txBody>
      </p:sp>
      <p:graphicFrame>
        <p:nvGraphicFramePr>
          <p:cNvPr id="7" name="TextBox 4">
            <a:extLst>
              <a:ext uri="{FF2B5EF4-FFF2-40B4-BE49-F238E27FC236}">
                <a16:creationId xmlns:a16="http://schemas.microsoft.com/office/drawing/2014/main" id="{CCA54F10-30E3-8B77-A6CB-7EAADE8953B4}"/>
              </a:ext>
            </a:extLst>
          </p:cNvPr>
          <p:cNvGraphicFramePr/>
          <p:nvPr>
            <p:extLst>
              <p:ext uri="{D42A27DB-BD31-4B8C-83A1-F6EECF244321}">
                <p14:modId xmlns:p14="http://schemas.microsoft.com/office/powerpoint/2010/main" val="1589671460"/>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92090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Governance</a:t>
            </a:r>
          </a:p>
        </p:txBody>
      </p:sp>
      <p:sp>
        <p:nvSpPr>
          <p:cNvPr id="3" name="Rectangle 2"/>
          <p:cNvSpPr/>
          <p:nvPr/>
        </p:nvSpPr>
        <p:spPr>
          <a:xfrm>
            <a:off x="1097280" y="2095976"/>
            <a:ext cx="6339840" cy="3939540"/>
          </a:xfrm>
          <a:prstGeom prst="rect">
            <a:avLst/>
          </a:prstGeom>
        </p:spPr>
        <p:txBody>
          <a:bodyPr wrap="square">
            <a:spAutoFit/>
          </a:bodyPr>
          <a:lstStyle/>
          <a:p>
            <a:r>
              <a:rPr lang="en-GB" sz="2500" dirty="0"/>
              <a:t>The concept of governance includes three main components: “authority; decision-making and accountability”. </a:t>
            </a:r>
          </a:p>
          <a:p>
            <a:endParaRPr lang="en-GB" sz="2500" dirty="0"/>
          </a:p>
          <a:p>
            <a:r>
              <a:rPr lang="en-GB" sz="2500" dirty="0"/>
              <a:t>“Governance determines who has power, who makes decisions, how other players make their voice heard and how account is rendered.”</a:t>
            </a:r>
          </a:p>
          <a:p>
            <a:endParaRPr lang="en-GB" sz="2500" dirty="0"/>
          </a:p>
          <a:p>
            <a:r>
              <a:rPr lang="en-GB" sz="2500" dirty="0"/>
              <a:t>Again – consider context here….which groups or communities are most vulnerable?</a:t>
            </a:r>
          </a:p>
        </p:txBody>
      </p:sp>
      <p:pic>
        <p:nvPicPr>
          <p:cNvPr id="4" name="Picture 3"/>
          <p:cNvPicPr>
            <a:picLocks noChangeAspect="1"/>
          </p:cNvPicPr>
          <p:nvPr/>
        </p:nvPicPr>
        <p:blipFill>
          <a:blip r:embed="rId2"/>
          <a:stretch>
            <a:fillRect/>
          </a:stretch>
        </p:blipFill>
        <p:spPr>
          <a:xfrm>
            <a:off x="7564755" y="2095976"/>
            <a:ext cx="4286250" cy="3219450"/>
          </a:xfrm>
          <a:prstGeom prst="rect">
            <a:avLst/>
          </a:prstGeom>
        </p:spPr>
      </p:pic>
    </p:spTree>
    <p:extLst>
      <p:ext uri="{BB962C8B-B14F-4D97-AF65-F5344CB8AC3E}">
        <p14:creationId xmlns:p14="http://schemas.microsoft.com/office/powerpoint/2010/main" val="24573592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3021" t="8363" r="6562" b="13859"/>
          <a:stretch/>
        </p:blipFill>
        <p:spPr>
          <a:xfrm>
            <a:off x="508000" y="279400"/>
            <a:ext cx="10924903" cy="5943600"/>
          </a:xfrm>
          <a:prstGeom prst="rect">
            <a:avLst/>
          </a:prstGeom>
        </p:spPr>
      </p:pic>
    </p:spTree>
    <p:extLst>
      <p:ext uri="{BB962C8B-B14F-4D97-AF65-F5344CB8AC3E}">
        <p14:creationId xmlns:p14="http://schemas.microsoft.com/office/powerpoint/2010/main" val="29021680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2030 agenda FOR sustainable DEVELOPMENT</a:t>
            </a:r>
          </a:p>
        </p:txBody>
      </p:sp>
      <p:sp>
        <p:nvSpPr>
          <p:cNvPr id="3" name="Rectangle 2"/>
          <p:cNvSpPr/>
          <p:nvPr/>
        </p:nvSpPr>
        <p:spPr>
          <a:xfrm>
            <a:off x="1069848" y="2115417"/>
            <a:ext cx="5813552" cy="3970318"/>
          </a:xfrm>
          <a:prstGeom prst="rect">
            <a:avLst/>
          </a:prstGeom>
        </p:spPr>
        <p:txBody>
          <a:bodyPr wrap="square" lIns="91440" tIns="45720" rIns="91440" bIns="45720" anchor="t">
            <a:spAutoFit/>
          </a:bodyPr>
          <a:lstStyle/>
          <a:p>
            <a:r>
              <a:rPr lang="en-GB" dirty="0"/>
              <a:t>In September 2015, more than 190 world leaders committed to the 17 Sustainable Development Goals to help end extreme poverty, fight inequality, combat climate change, and build resilience to disasters. </a:t>
            </a:r>
          </a:p>
          <a:p>
            <a:endParaRPr lang="en-GB" dirty="0"/>
          </a:p>
          <a:p>
            <a:r>
              <a:rPr lang="en-GB" dirty="0"/>
              <a:t>While all the Sustainable Development Goals are relevant for building a sustainable and resilient world, a number of them have targets directly or indirectly related to disaster risk reduction. </a:t>
            </a:r>
          </a:p>
          <a:p>
            <a:endParaRPr lang="en-GB" dirty="0"/>
          </a:p>
          <a:p>
            <a:r>
              <a:rPr lang="en-GB" dirty="0"/>
              <a:t>Implementing the Sustainable Development Goals also contributes to achieving the goal of the Sendai Framework to prevent new and reduce existing disaster risk and strengthen resilience.</a:t>
            </a:r>
          </a:p>
        </p:txBody>
      </p:sp>
      <p:pic>
        <p:nvPicPr>
          <p:cNvPr id="6" name="Picture 5"/>
          <p:cNvPicPr>
            <a:picLocks noChangeAspect="1"/>
          </p:cNvPicPr>
          <p:nvPr/>
        </p:nvPicPr>
        <p:blipFill>
          <a:blip r:embed="rId2"/>
          <a:stretch>
            <a:fillRect/>
          </a:stretch>
        </p:blipFill>
        <p:spPr>
          <a:xfrm>
            <a:off x="6883400" y="2182876"/>
            <a:ext cx="4838700" cy="3225800"/>
          </a:xfrm>
          <a:prstGeom prst="rect">
            <a:avLst/>
          </a:prstGeom>
        </p:spPr>
      </p:pic>
    </p:spTree>
    <p:extLst>
      <p:ext uri="{BB962C8B-B14F-4D97-AF65-F5344CB8AC3E}">
        <p14:creationId xmlns:p14="http://schemas.microsoft.com/office/powerpoint/2010/main" val="11943205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1000" y="419100"/>
            <a:ext cx="11430000" cy="6019800"/>
          </a:xfrm>
          <a:prstGeom prst="rect">
            <a:avLst/>
          </a:prstGeom>
        </p:spPr>
      </p:pic>
    </p:spTree>
    <p:extLst>
      <p:ext uri="{BB962C8B-B14F-4D97-AF65-F5344CB8AC3E}">
        <p14:creationId xmlns:p14="http://schemas.microsoft.com/office/powerpoint/2010/main" val="22394145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2579DAE-C141-48DB-810E-C070C30081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2FD90C3-6350-4D5B-9738-6E94EDF30F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41497DE5-0939-4D1D-9350-0C5E1B209C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CCC70ED-6C63-4537-B7EB-51990D6C0A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76E24C1-2968-40DC-A36E-F6B85F0F07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771068" y="1371579"/>
            <a:ext cx="5509580" cy="3906134"/>
          </a:xfrm>
          <a:prstGeom prst="rect">
            <a:avLst/>
          </a:prstGeom>
        </p:spPr>
        <p:txBody>
          <a:bodyPr wrap="square">
            <a:spAutoFit/>
          </a:bodyPr>
          <a:lstStyle/>
          <a:p>
            <a:pPr algn="ctr" defTabSz="859536">
              <a:spcAft>
                <a:spcPts val="600"/>
              </a:spcAft>
            </a:pPr>
            <a:r>
              <a:rPr lang="en-GB" sz="2162" kern="1200">
                <a:solidFill>
                  <a:schemeClr val="tx1"/>
                </a:solidFill>
                <a:latin typeface="+mn-lt"/>
                <a:ea typeface="+mn-ea"/>
                <a:cs typeface="+mn-cs"/>
              </a:rPr>
              <a:t>“Disaster risk reduction is at the heart of the 2030 Agenda. Development that is not risk informed cannot be sustainable.  Recurring disaster losses are a significant brake on poverty eradication. The implementation of the Sendai Framework for Disaster Risk Reduction is essential for the achievement of the Sustainable Development Goals”</a:t>
            </a:r>
          </a:p>
          <a:p>
            <a:pPr algn="ctr" defTabSz="859536">
              <a:spcAft>
                <a:spcPts val="600"/>
              </a:spcAft>
            </a:pPr>
            <a:endParaRPr lang="en-GB" sz="2162" kern="1200">
              <a:solidFill>
                <a:schemeClr val="tx1"/>
              </a:solidFill>
              <a:latin typeface="+mn-lt"/>
              <a:ea typeface="+mn-ea"/>
              <a:cs typeface="+mn-cs"/>
            </a:endParaRPr>
          </a:p>
          <a:p>
            <a:pPr algn="ctr" defTabSz="859536">
              <a:spcAft>
                <a:spcPts val="600"/>
              </a:spcAft>
            </a:pPr>
            <a:r>
              <a:rPr lang="en-GB" sz="2162" kern="1200">
                <a:solidFill>
                  <a:schemeClr val="tx1"/>
                </a:solidFill>
                <a:latin typeface="+mn-lt"/>
                <a:ea typeface="+mn-ea"/>
                <a:cs typeface="+mn-cs"/>
              </a:rPr>
              <a:t>(Robert Glasser – Special Representative of the Secretary-General for DRR)</a:t>
            </a:r>
            <a:endParaRPr lang="en-GB" sz="2300"/>
          </a:p>
        </p:txBody>
      </p:sp>
      <p:pic>
        <p:nvPicPr>
          <p:cNvPr id="5" name="Picture 4"/>
          <p:cNvPicPr>
            <a:picLocks noChangeAspect="1"/>
          </p:cNvPicPr>
          <p:nvPr/>
        </p:nvPicPr>
        <p:blipFill>
          <a:blip r:embed="rId2"/>
          <a:stretch>
            <a:fillRect/>
          </a:stretch>
        </p:blipFill>
        <p:spPr>
          <a:xfrm>
            <a:off x="943356" y="1371579"/>
            <a:ext cx="4479035" cy="3700698"/>
          </a:xfrm>
          <a:prstGeom prst="rect">
            <a:avLst/>
          </a:prstGeom>
        </p:spPr>
      </p:pic>
    </p:spTree>
    <p:extLst>
      <p:ext uri="{BB962C8B-B14F-4D97-AF65-F5344CB8AC3E}">
        <p14:creationId xmlns:p14="http://schemas.microsoft.com/office/powerpoint/2010/main" val="3221809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6CD800-C8BF-41B5-983A-3B3D95FA99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ED36A27B-61AE-4AA1-8BD6-7310E072D8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511BC4C5-EB16-4C0B-83E6-96A39848CF1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73B90B8B-F76B-4130-8370-38033EEACB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44679" y="634946"/>
            <a:ext cx="6405063" cy="1450757"/>
          </a:xfrm>
        </p:spPr>
        <p:txBody>
          <a:bodyPr vert="horz" lIns="91440" tIns="45720" rIns="91440" bIns="45720" rtlCol="0" anchor="b">
            <a:normAutofit/>
          </a:bodyPr>
          <a:lstStyle/>
          <a:p>
            <a:r>
              <a:rPr lang="en-US"/>
              <a:t>Sendai Framework and SDGS</a:t>
            </a:r>
          </a:p>
        </p:txBody>
      </p:sp>
      <p:pic>
        <p:nvPicPr>
          <p:cNvPr id="5" name="Picture 4"/>
          <p:cNvPicPr>
            <a:picLocks noChangeAspect="1"/>
          </p:cNvPicPr>
          <p:nvPr/>
        </p:nvPicPr>
        <p:blipFill rotWithShape="1">
          <a:blip r:embed="rId2"/>
          <a:srcRect t="6030" r="-2" b="6959"/>
          <a:stretch/>
        </p:blipFill>
        <p:spPr>
          <a:xfrm>
            <a:off x="633999" y="581098"/>
            <a:ext cx="4020297" cy="2476136"/>
          </a:xfrm>
          <a:prstGeom prst="rect">
            <a:avLst/>
          </a:prstGeom>
        </p:spPr>
      </p:pic>
      <p:cxnSp>
        <p:nvCxnSpPr>
          <p:cNvPr id="18" name="Straight Connector 17">
            <a:extLst>
              <a:ext uri="{FF2B5EF4-FFF2-40B4-BE49-F238E27FC236}">
                <a16:creationId xmlns:a16="http://schemas.microsoft.com/office/drawing/2014/main" id="{C2D93264-3FF9-4175-A7FA-F927F0F77AA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3"/>
          <a:srcRect l="3567" r="15251" b="-1"/>
          <a:stretch/>
        </p:blipFill>
        <p:spPr>
          <a:xfrm>
            <a:off x="633999" y="3065701"/>
            <a:ext cx="4020296" cy="2476136"/>
          </a:xfrm>
          <a:prstGeom prst="rect">
            <a:avLst/>
          </a:prstGeom>
        </p:spPr>
      </p:pic>
      <p:sp>
        <p:nvSpPr>
          <p:cNvPr id="3" name="TextBox 2"/>
          <p:cNvSpPr txBox="1"/>
          <p:nvPr/>
        </p:nvSpPr>
        <p:spPr>
          <a:xfrm>
            <a:off x="5144679" y="2198914"/>
            <a:ext cx="6405063" cy="3670180"/>
          </a:xfrm>
          <a:prstGeom prst="rect">
            <a:avLst/>
          </a:prstGeom>
        </p:spPr>
        <p:txBody>
          <a:bodyPr vert="horz" lIns="0" tIns="45720" rIns="0" bIns="45720" rtlCol="0">
            <a:normAutofit/>
          </a:bodyPr>
          <a:lstStyle/>
          <a:p>
            <a:pPr>
              <a:lnSpc>
                <a:spcPct val="90000"/>
              </a:lnSpc>
              <a:spcAft>
                <a:spcPts val="600"/>
              </a:spcAft>
              <a:buClr>
                <a:schemeClr val="accent1"/>
              </a:buClr>
              <a:buFont typeface="Calibri" panose="020F0502020204030204" pitchFamily="34" charset="0"/>
            </a:pPr>
            <a:r>
              <a:rPr lang="en-US">
                <a:solidFill>
                  <a:schemeClr val="tx1">
                    <a:lumMod val="75000"/>
                    <a:lumOff val="25000"/>
                  </a:schemeClr>
                </a:solidFill>
              </a:rPr>
              <a:t>Here is a short video on the SDGs and Sendai Framework:</a:t>
            </a:r>
          </a:p>
          <a:p>
            <a:pPr>
              <a:lnSpc>
                <a:spcPct val="90000"/>
              </a:lnSpc>
              <a:spcAft>
                <a:spcPts val="600"/>
              </a:spcAft>
              <a:buClr>
                <a:schemeClr val="accent1"/>
              </a:buClr>
              <a:buFont typeface="Calibri" panose="020F0502020204030204" pitchFamily="34" charset="0"/>
            </a:pPr>
            <a:endParaRPr lang="en-US">
              <a:solidFill>
                <a:schemeClr val="tx1">
                  <a:lumMod val="75000"/>
                  <a:lumOff val="25000"/>
                </a:schemeClr>
              </a:solidFill>
            </a:endParaRPr>
          </a:p>
          <a:p>
            <a:pPr>
              <a:lnSpc>
                <a:spcPct val="90000"/>
              </a:lnSpc>
              <a:spcAft>
                <a:spcPts val="600"/>
              </a:spcAft>
              <a:buClr>
                <a:schemeClr val="accent1"/>
              </a:buClr>
              <a:buFont typeface="Calibri" panose="020F0502020204030204" pitchFamily="34" charset="0"/>
            </a:pPr>
            <a:r>
              <a:rPr lang="en-US">
                <a:solidFill>
                  <a:schemeClr val="tx1">
                    <a:lumMod val="75000"/>
                    <a:lumOff val="25000"/>
                  </a:schemeClr>
                </a:solidFill>
                <a:hlinkClick r:id="rId4"/>
              </a:rPr>
              <a:t>https://www.youtube.com/watch?v=N6soXnTsgZg</a:t>
            </a:r>
            <a:endParaRPr lang="en-US">
              <a:solidFill>
                <a:schemeClr val="tx1">
                  <a:lumMod val="75000"/>
                  <a:lumOff val="25000"/>
                </a:schemeClr>
              </a:solidFill>
            </a:endParaRPr>
          </a:p>
          <a:p>
            <a:pPr>
              <a:lnSpc>
                <a:spcPct val="90000"/>
              </a:lnSpc>
              <a:spcAft>
                <a:spcPts val="600"/>
              </a:spcAft>
              <a:buClr>
                <a:schemeClr val="accent1"/>
              </a:buClr>
              <a:buFont typeface="Calibri" panose="020F0502020204030204" pitchFamily="34" charset="0"/>
            </a:pPr>
            <a:endParaRPr lang="en-US">
              <a:solidFill>
                <a:schemeClr val="tx1">
                  <a:lumMod val="75000"/>
                  <a:lumOff val="25000"/>
                </a:schemeClr>
              </a:solidFill>
            </a:endParaRPr>
          </a:p>
          <a:p>
            <a:pPr>
              <a:lnSpc>
                <a:spcPct val="90000"/>
              </a:lnSpc>
              <a:spcAft>
                <a:spcPts val="600"/>
              </a:spcAft>
              <a:buClr>
                <a:schemeClr val="accent1"/>
              </a:buClr>
              <a:buFont typeface="Calibri" panose="020F0502020204030204" pitchFamily="34" charset="0"/>
            </a:pPr>
            <a:r>
              <a:rPr lang="en-US">
                <a:solidFill>
                  <a:schemeClr val="tx1">
                    <a:lumMod val="75000"/>
                    <a:lumOff val="25000"/>
                  </a:schemeClr>
                </a:solidFill>
              </a:rPr>
              <a:t>How do the 7 targets outlined in the SFDRR help to meet some of the SDGs?</a:t>
            </a:r>
          </a:p>
          <a:p>
            <a:pPr>
              <a:lnSpc>
                <a:spcPct val="90000"/>
              </a:lnSpc>
              <a:spcAft>
                <a:spcPts val="600"/>
              </a:spcAft>
              <a:buClr>
                <a:schemeClr val="accent1"/>
              </a:buClr>
              <a:buFont typeface="Calibri" panose="020F0502020204030204" pitchFamily="34" charset="0"/>
            </a:pPr>
            <a:endParaRPr lang="en-US">
              <a:solidFill>
                <a:schemeClr val="tx1">
                  <a:lumMod val="75000"/>
                  <a:lumOff val="25000"/>
                </a:schemeClr>
              </a:solidFill>
            </a:endParaRPr>
          </a:p>
        </p:txBody>
      </p:sp>
      <p:sp>
        <p:nvSpPr>
          <p:cNvPr id="20" name="Rectangle 19">
            <a:extLst>
              <a:ext uri="{FF2B5EF4-FFF2-40B4-BE49-F238E27FC236}">
                <a16:creationId xmlns:a16="http://schemas.microsoft.com/office/drawing/2014/main" id="{91C67939-3FD0-4B45-8AA4-9FE55C7EE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0981A96A-A87C-4F87-845A-3B0A6529F5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60550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0A8EB-A7CD-10B6-6657-04B624968491}"/>
              </a:ext>
            </a:extLst>
          </p:cNvPr>
          <p:cNvSpPr>
            <a:spLocks noGrp="1"/>
          </p:cNvSpPr>
          <p:nvPr>
            <p:ph type="title"/>
          </p:nvPr>
        </p:nvSpPr>
        <p:spPr/>
        <p:txBody>
          <a:bodyPr/>
          <a:lstStyle/>
          <a:p>
            <a:r>
              <a:rPr lang="en-US" dirty="0">
                <a:ea typeface="Calibri Light"/>
                <a:cs typeface="Calibri Light"/>
              </a:rPr>
              <a:t>Country Profiles - SDG Case Studies</a:t>
            </a:r>
            <a:endParaRPr lang="en-US" dirty="0"/>
          </a:p>
        </p:txBody>
      </p:sp>
      <p:sp>
        <p:nvSpPr>
          <p:cNvPr id="3" name="TextBox 2">
            <a:extLst>
              <a:ext uri="{FF2B5EF4-FFF2-40B4-BE49-F238E27FC236}">
                <a16:creationId xmlns:a16="http://schemas.microsoft.com/office/drawing/2014/main" id="{45EB14BC-8EFB-BD3B-C991-0B0CC73FC6CB}"/>
              </a:ext>
            </a:extLst>
          </p:cNvPr>
          <p:cNvSpPr txBox="1"/>
          <p:nvPr/>
        </p:nvSpPr>
        <p:spPr>
          <a:xfrm>
            <a:off x="1100016" y="2028367"/>
            <a:ext cx="1016073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Explore the status of your country profile in achieving the SDGs:</a:t>
            </a:r>
            <a:endParaRPr lang="en-US" dirty="0"/>
          </a:p>
          <a:p>
            <a:r>
              <a:rPr lang="en-US" dirty="0">
                <a:ea typeface="+mn-lt"/>
                <a:cs typeface="+mn-lt"/>
              </a:rPr>
              <a:t>Bangladesh</a:t>
            </a:r>
          </a:p>
          <a:p>
            <a:r>
              <a:rPr lang="en-US" dirty="0">
                <a:ea typeface="+mn-lt"/>
                <a:cs typeface="+mn-lt"/>
              </a:rPr>
              <a:t>Chad</a:t>
            </a:r>
          </a:p>
          <a:p>
            <a:r>
              <a:rPr lang="en-US" dirty="0">
                <a:ea typeface="+mn-lt"/>
                <a:cs typeface="+mn-lt"/>
              </a:rPr>
              <a:t>United Kingdom</a:t>
            </a:r>
          </a:p>
          <a:p>
            <a:r>
              <a:rPr lang="en-US" dirty="0">
                <a:ea typeface="+mn-lt"/>
                <a:cs typeface="+mn-lt"/>
              </a:rPr>
              <a:t>Spain</a:t>
            </a:r>
          </a:p>
          <a:p>
            <a:r>
              <a:rPr lang="en-US" dirty="0">
                <a:ea typeface="+mn-lt"/>
                <a:cs typeface="+mn-lt"/>
              </a:rPr>
              <a:t>Japan</a:t>
            </a:r>
          </a:p>
          <a:p>
            <a:r>
              <a:rPr lang="en-US" dirty="0">
                <a:ea typeface="+mn-lt"/>
                <a:cs typeface="+mn-lt"/>
              </a:rPr>
              <a:t>Vietnam</a:t>
            </a:r>
          </a:p>
          <a:p>
            <a:r>
              <a:rPr lang="en-US" dirty="0">
                <a:ea typeface="+mn-lt"/>
                <a:cs typeface="+mn-lt"/>
              </a:rPr>
              <a:t>Malaysia</a:t>
            </a:r>
          </a:p>
          <a:p>
            <a:r>
              <a:rPr lang="en-US" dirty="0">
                <a:ea typeface="+mn-lt"/>
                <a:cs typeface="+mn-lt"/>
              </a:rPr>
              <a:t>Haiti</a:t>
            </a:r>
          </a:p>
          <a:p>
            <a:r>
              <a:rPr lang="en-US" dirty="0">
                <a:ea typeface="+mn-lt"/>
                <a:cs typeface="+mn-lt"/>
              </a:rPr>
              <a:t>India</a:t>
            </a:r>
          </a:p>
          <a:p>
            <a:r>
              <a:rPr lang="en-US" dirty="0">
                <a:ea typeface="+mn-lt"/>
                <a:cs typeface="+mn-lt"/>
              </a:rPr>
              <a:t>Mozambique</a:t>
            </a:r>
          </a:p>
          <a:p>
            <a:endParaRPr lang="en-US" dirty="0">
              <a:ea typeface="+mn-lt"/>
              <a:cs typeface="+mn-lt"/>
            </a:endParaRPr>
          </a:p>
          <a:p>
            <a:r>
              <a:rPr lang="en-US" dirty="0">
                <a:ea typeface="+mn-lt"/>
                <a:cs typeface="+mn-lt"/>
              </a:rPr>
              <a:t>Identify areas for improvement</a:t>
            </a:r>
            <a:endParaRPr lang="en-US" dirty="0"/>
          </a:p>
          <a:p>
            <a:r>
              <a:rPr lang="en-US" dirty="0">
                <a:ea typeface="+mn-lt"/>
                <a:cs typeface="+mn-lt"/>
              </a:rPr>
              <a:t>How do hazards influence the achievement of the SDGs for each country?</a:t>
            </a:r>
            <a:endParaRPr lang="en-US" dirty="0"/>
          </a:p>
          <a:p>
            <a:r>
              <a:rPr lang="en-US" dirty="0">
                <a:ea typeface="+mn-lt"/>
                <a:cs typeface="+mn-lt"/>
              </a:rPr>
              <a:t>How do hazards relate to the achievement of other development challenges?</a:t>
            </a:r>
            <a:endParaRPr lang="en-US" dirty="0"/>
          </a:p>
          <a:p>
            <a:pPr algn="l"/>
            <a:endParaRPr lang="en-US" dirty="0">
              <a:ea typeface="Calibri" panose="020F0502020204030204"/>
              <a:cs typeface="Calibri" panose="020F0502020204030204"/>
            </a:endParaRPr>
          </a:p>
        </p:txBody>
      </p:sp>
    </p:spTree>
    <p:extLst>
      <p:ext uri="{BB962C8B-B14F-4D97-AF65-F5344CB8AC3E}">
        <p14:creationId xmlns:p14="http://schemas.microsoft.com/office/powerpoint/2010/main" val="1118756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D379150-F6B4-45C8-BE10-6B278AD400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5FFCF544-A370-4A5D-A95F-CA6E0E7191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24">
            <a:extLst>
              <a:ext uri="{FF2B5EF4-FFF2-40B4-BE49-F238E27FC236}">
                <a16:creationId xmlns:a16="http://schemas.microsoft.com/office/drawing/2014/main" id="{6EEB3B97-A638-498B-8083-54191CE71E0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44CC594A-A820-450F-B363-C19201FCFE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9FAB3DA-E9ED-4574-ABCC-378BC0FF1B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516835"/>
            <a:ext cx="3084844" cy="2103875"/>
          </a:xfrm>
        </p:spPr>
        <p:txBody>
          <a:bodyPr vert="horz" lIns="91440" tIns="45720" rIns="91440" bIns="45720" rtlCol="0" anchor="b">
            <a:normAutofit/>
          </a:bodyPr>
          <a:lstStyle/>
          <a:p>
            <a:r>
              <a:rPr lang="en-US" sz="3600">
                <a:solidFill>
                  <a:srgbClr val="FFFFFF"/>
                </a:solidFill>
              </a:rPr>
              <a:t>Integration of frameworks</a:t>
            </a:r>
          </a:p>
        </p:txBody>
      </p:sp>
      <p:sp>
        <p:nvSpPr>
          <p:cNvPr id="3" name="Rectangle 2"/>
          <p:cNvSpPr/>
          <p:nvPr/>
        </p:nvSpPr>
        <p:spPr>
          <a:xfrm>
            <a:off x="601228" y="2632029"/>
            <a:ext cx="2975987" cy="3357290"/>
          </a:xfrm>
          <a:prstGeom prst="rect">
            <a:avLst/>
          </a:prstGeom>
        </p:spPr>
        <p:txBody>
          <a:bodyPr vert="horz" lIns="0" tIns="45720" rIns="0" bIns="45720" rtlCol="0">
            <a:normAutofit/>
          </a:bodyPr>
          <a:lstStyle/>
          <a:p>
            <a:pPr>
              <a:lnSpc>
                <a:spcPct val="90000"/>
              </a:lnSpc>
              <a:spcAft>
                <a:spcPts val="600"/>
              </a:spcAft>
              <a:buClr>
                <a:schemeClr val="accent1"/>
              </a:buClr>
              <a:buFont typeface="Calibri" panose="020F0502020204030204" pitchFamily="34" charset="0"/>
            </a:pPr>
            <a:r>
              <a:rPr lang="en-US" sz="1500">
                <a:solidFill>
                  <a:srgbClr val="FFFFFF"/>
                </a:solidFill>
              </a:rPr>
              <a:t>A rare but significant opportunity to build coherence across different but overlapping policy areas and science. Taken together these framework and agreements provide a more complete resilience agenda: </a:t>
            </a:r>
          </a:p>
          <a:p>
            <a:pPr>
              <a:lnSpc>
                <a:spcPct val="90000"/>
              </a:lnSpc>
              <a:spcAft>
                <a:spcPts val="600"/>
              </a:spcAft>
              <a:buClr>
                <a:schemeClr val="accent1"/>
              </a:buClr>
              <a:buFont typeface="Calibri" panose="020F0502020204030204" pitchFamily="34" charset="0"/>
            </a:pPr>
            <a:r>
              <a:rPr lang="en-US" sz="1500">
                <a:solidFill>
                  <a:srgbClr val="FFFFFF"/>
                </a:solidFill>
              </a:rPr>
              <a:t> </a:t>
            </a:r>
          </a:p>
          <a:p>
            <a:pPr>
              <a:lnSpc>
                <a:spcPct val="90000"/>
              </a:lnSpc>
              <a:spcAft>
                <a:spcPts val="600"/>
              </a:spcAft>
              <a:buClr>
                <a:schemeClr val="accent1"/>
              </a:buClr>
              <a:buFont typeface="Calibri" panose="020F0502020204030204" pitchFamily="34" charset="0"/>
            </a:pPr>
            <a:r>
              <a:rPr lang="en-US" sz="1500">
                <a:solidFill>
                  <a:srgbClr val="FFFFFF"/>
                </a:solidFill>
              </a:rPr>
              <a:t>• Addressing fragmentation – policy, practice and science </a:t>
            </a:r>
          </a:p>
          <a:p>
            <a:pPr>
              <a:lnSpc>
                <a:spcPct val="90000"/>
              </a:lnSpc>
              <a:spcAft>
                <a:spcPts val="600"/>
              </a:spcAft>
              <a:buClr>
                <a:schemeClr val="accent1"/>
              </a:buClr>
              <a:buFont typeface="Calibri" panose="020F0502020204030204" pitchFamily="34" charset="0"/>
            </a:pPr>
            <a:endParaRPr lang="en-US" sz="1500">
              <a:solidFill>
                <a:srgbClr val="FFFFFF"/>
              </a:solidFill>
            </a:endParaRPr>
          </a:p>
          <a:p>
            <a:pPr>
              <a:lnSpc>
                <a:spcPct val="90000"/>
              </a:lnSpc>
              <a:spcAft>
                <a:spcPts val="600"/>
              </a:spcAft>
              <a:buClr>
                <a:schemeClr val="accent1"/>
              </a:buClr>
              <a:buFont typeface="Calibri" panose="020F0502020204030204" pitchFamily="34" charset="0"/>
            </a:pPr>
            <a:r>
              <a:rPr lang="en-US" sz="1500">
                <a:solidFill>
                  <a:srgbClr val="FFFFFF"/>
                </a:solidFill>
              </a:rPr>
              <a:t>• Strengthening resilience framing for multi-hazard assessments and action </a:t>
            </a:r>
          </a:p>
          <a:p>
            <a:pPr>
              <a:lnSpc>
                <a:spcPct val="90000"/>
              </a:lnSpc>
              <a:spcAft>
                <a:spcPts val="600"/>
              </a:spcAft>
              <a:buClr>
                <a:schemeClr val="accent1"/>
              </a:buClr>
              <a:buFont typeface="Calibri" panose="020F0502020204030204" pitchFamily="34" charset="0"/>
            </a:pPr>
            <a:endParaRPr lang="en-US" sz="1500">
              <a:solidFill>
                <a:srgbClr val="FFFFFF"/>
              </a:solidFill>
            </a:endParaRPr>
          </a:p>
        </p:txBody>
      </p:sp>
      <p:sp>
        <p:nvSpPr>
          <p:cNvPr id="28" name="Rectangle 27">
            <a:extLst>
              <a:ext uri="{FF2B5EF4-FFF2-40B4-BE49-F238E27FC236}">
                <a16:creationId xmlns:a16="http://schemas.microsoft.com/office/drawing/2014/main" id="{53B8D6B0-55D6-48DC-86D8-FD95D5F118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Sendai Framework for Disaster Risk Reduction Monitoring Regional ...">
            <a:extLst>
              <a:ext uri="{FF2B5EF4-FFF2-40B4-BE49-F238E27FC236}">
                <a16:creationId xmlns:a16="http://schemas.microsoft.com/office/drawing/2014/main" id="{E4330BB1-20B8-092C-8520-BB931F69FF6B}"/>
              </a:ext>
            </a:extLst>
          </p:cNvPr>
          <p:cNvPicPr>
            <a:picLocks noChangeAspect="1"/>
          </p:cNvPicPr>
          <p:nvPr/>
        </p:nvPicPr>
        <p:blipFill>
          <a:blip r:embed="rId2"/>
          <a:stretch>
            <a:fillRect/>
          </a:stretch>
        </p:blipFill>
        <p:spPr>
          <a:xfrm>
            <a:off x="4336211" y="648382"/>
            <a:ext cx="7343954" cy="5776896"/>
          </a:xfrm>
          <a:prstGeom prst="rect">
            <a:avLst/>
          </a:prstGeom>
        </p:spPr>
      </p:pic>
    </p:spTree>
    <p:extLst>
      <p:ext uri="{BB962C8B-B14F-4D97-AF65-F5344CB8AC3E}">
        <p14:creationId xmlns:p14="http://schemas.microsoft.com/office/powerpoint/2010/main" val="350879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FE03C-0720-9860-6EE3-CF40D9692B84}"/>
              </a:ext>
            </a:extLst>
          </p:cNvPr>
          <p:cNvSpPr>
            <a:spLocks noGrp="1"/>
          </p:cNvSpPr>
          <p:nvPr>
            <p:ph type="title"/>
          </p:nvPr>
        </p:nvSpPr>
        <p:spPr/>
        <p:txBody>
          <a:bodyPr/>
          <a:lstStyle/>
          <a:p>
            <a:r>
              <a:rPr lang="en-US" dirty="0">
                <a:ea typeface="Calibri Light"/>
                <a:cs typeface="Calibri Light"/>
              </a:rPr>
              <a:t>Frameworks </a:t>
            </a:r>
            <a:endParaRPr lang="en-US" dirty="0"/>
          </a:p>
        </p:txBody>
      </p:sp>
      <p:sp>
        <p:nvSpPr>
          <p:cNvPr id="3" name="Content Placeholder 2">
            <a:extLst>
              <a:ext uri="{FF2B5EF4-FFF2-40B4-BE49-F238E27FC236}">
                <a16:creationId xmlns:a16="http://schemas.microsoft.com/office/drawing/2014/main" id="{0FA2EB7A-92D4-EB3C-7B6D-03B71C836EA1}"/>
              </a:ext>
            </a:extLst>
          </p:cNvPr>
          <p:cNvSpPr>
            <a:spLocks noGrp="1"/>
          </p:cNvSpPr>
          <p:nvPr>
            <p:ph idx="1"/>
          </p:nvPr>
        </p:nvSpPr>
        <p:spPr>
          <a:xfrm>
            <a:off x="1097280" y="1978256"/>
            <a:ext cx="8839201" cy="3890838"/>
          </a:xfrm>
        </p:spPr>
        <p:txBody>
          <a:bodyPr vert="horz" lIns="0" tIns="45720" rIns="0" bIns="45720" rtlCol="0" anchor="t">
            <a:normAutofit/>
          </a:bodyPr>
          <a:lstStyle/>
          <a:p>
            <a:r>
              <a:rPr lang="en-US" sz="2200" dirty="0">
                <a:ea typeface="Calibri"/>
                <a:cs typeface="Calibri"/>
              </a:rPr>
              <a:t>Which international frameworks relating to climate change, and hazards  have you heard of?</a:t>
            </a:r>
          </a:p>
          <a:p>
            <a:r>
              <a:rPr lang="en-US" sz="2200" dirty="0">
                <a:ea typeface="Calibri"/>
                <a:cs typeface="Calibri"/>
              </a:rPr>
              <a:t>In the session, we will discuss the following</a:t>
            </a:r>
            <a:r>
              <a:rPr lang="en-US" sz="2200" dirty="0" smtClean="0">
                <a:ea typeface="Calibri"/>
                <a:cs typeface="Calibri"/>
              </a:rPr>
              <a:t>:</a:t>
            </a:r>
          </a:p>
          <a:p>
            <a:r>
              <a:rPr lang="en-US" sz="2200" dirty="0" smtClean="0">
                <a:ea typeface="Calibri"/>
                <a:cs typeface="Calibri"/>
              </a:rPr>
              <a:t>Hyogo Framework</a:t>
            </a:r>
            <a:endParaRPr lang="en-US" sz="2200" dirty="0">
              <a:ea typeface="Calibri"/>
              <a:cs typeface="Calibri"/>
            </a:endParaRPr>
          </a:p>
          <a:p>
            <a:r>
              <a:rPr lang="en-US" sz="2200" dirty="0">
                <a:ea typeface="Calibri"/>
                <a:cs typeface="Calibri"/>
              </a:rPr>
              <a:t>Sendai Framework</a:t>
            </a:r>
          </a:p>
          <a:p>
            <a:r>
              <a:rPr lang="en-US" sz="2200" dirty="0">
                <a:ea typeface="Calibri"/>
                <a:cs typeface="Calibri"/>
              </a:rPr>
              <a:t>Sustainable Development Agenda</a:t>
            </a:r>
          </a:p>
          <a:p>
            <a:r>
              <a:rPr lang="en-US" sz="2200" dirty="0">
                <a:ea typeface="Calibri"/>
                <a:cs typeface="Calibri"/>
              </a:rPr>
              <a:t>Paris Agreement</a:t>
            </a:r>
          </a:p>
          <a:p>
            <a:endParaRPr lang="en-US" dirty="0">
              <a:ea typeface="Calibri"/>
              <a:cs typeface="Calibri"/>
            </a:endParaRPr>
          </a:p>
          <a:p>
            <a:endParaRPr lang="en-US" dirty="0">
              <a:ea typeface="Calibri"/>
              <a:cs typeface="Calibri"/>
            </a:endParaRPr>
          </a:p>
        </p:txBody>
      </p:sp>
      <p:pic>
        <p:nvPicPr>
          <p:cNvPr id="4" name="Picture 3" descr="Policy Political President · Free image on Pixabay">
            <a:extLst>
              <a:ext uri="{FF2B5EF4-FFF2-40B4-BE49-F238E27FC236}">
                <a16:creationId xmlns:a16="http://schemas.microsoft.com/office/drawing/2014/main" id="{3554F5C3-29DA-1549-82EE-925032F5F40E}"/>
              </a:ext>
            </a:extLst>
          </p:cNvPr>
          <p:cNvPicPr>
            <a:picLocks noChangeAspect="1"/>
          </p:cNvPicPr>
          <p:nvPr/>
        </p:nvPicPr>
        <p:blipFill>
          <a:blip r:embed="rId2"/>
          <a:stretch>
            <a:fillRect/>
          </a:stretch>
        </p:blipFill>
        <p:spPr>
          <a:xfrm>
            <a:off x="7846335" y="2275509"/>
            <a:ext cx="3302112" cy="3709506"/>
          </a:xfrm>
          <a:prstGeom prst="rect">
            <a:avLst/>
          </a:prstGeom>
        </p:spPr>
      </p:pic>
    </p:spTree>
    <p:extLst>
      <p:ext uri="{BB962C8B-B14F-4D97-AF65-F5344CB8AC3E}">
        <p14:creationId xmlns:p14="http://schemas.microsoft.com/office/powerpoint/2010/main" val="5632394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B4A7E-7F3A-41DF-305A-45C01BE3415C}"/>
              </a:ext>
            </a:extLst>
          </p:cNvPr>
          <p:cNvSpPr>
            <a:spLocks noGrp="1"/>
          </p:cNvSpPr>
          <p:nvPr>
            <p:ph type="title"/>
          </p:nvPr>
        </p:nvSpPr>
        <p:spPr/>
        <p:txBody>
          <a:bodyPr/>
          <a:lstStyle/>
          <a:p>
            <a:r>
              <a:rPr lang="en-US">
                <a:cs typeface="Calibri Light"/>
              </a:rPr>
              <a:t>Paris Agreement </a:t>
            </a:r>
            <a:endParaRPr lang="en-US"/>
          </a:p>
        </p:txBody>
      </p:sp>
      <p:sp>
        <p:nvSpPr>
          <p:cNvPr id="3" name="TextBox 2">
            <a:extLst>
              <a:ext uri="{FF2B5EF4-FFF2-40B4-BE49-F238E27FC236}">
                <a16:creationId xmlns:a16="http://schemas.microsoft.com/office/drawing/2014/main" id="{3660D9BF-AFA9-AF6B-FAFE-16CBC64931DD}"/>
              </a:ext>
            </a:extLst>
          </p:cNvPr>
          <p:cNvSpPr txBox="1"/>
          <p:nvPr/>
        </p:nvSpPr>
        <p:spPr>
          <a:xfrm>
            <a:off x="1097280" y="1950720"/>
            <a:ext cx="9316720" cy="41857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424245"/>
                </a:solidFill>
                <a:latin typeface="Merriweather Sans Regular"/>
              </a:rPr>
              <a:t>The Paris Agreement is a </a:t>
            </a:r>
            <a:r>
              <a:rPr lang="en-US" sz="1400" b="1" dirty="0">
                <a:solidFill>
                  <a:srgbClr val="424245"/>
                </a:solidFill>
                <a:latin typeface="Merriweather Sans Regular"/>
              </a:rPr>
              <a:t>legally binding international treaty on climate change</a:t>
            </a:r>
            <a:r>
              <a:rPr lang="en-US" sz="1400" dirty="0">
                <a:solidFill>
                  <a:srgbClr val="424245"/>
                </a:solidFill>
                <a:latin typeface="Merriweather Sans Regular"/>
              </a:rPr>
              <a:t>. It was adopted by 196 Parties at the UN Climate Change Conference (COP21) in Paris, France, on 12 December 2015. It entered into force on 4 November 2016.</a:t>
            </a:r>
            <a:r>
              <a:rPr lang="en-US" sz="1400" dirty="0"/>
              <a:t/>
            </a:r>
            <a:br>
              <a:rPr lang="en-US" sz="1400" dirty="0"/>
            </a:br>
            <a:r>
              <a:rPr lang="en-US" sz="1400" dirty="0"/>
              <a:t/>
            </a:r>
            <a:br>
              <a:rPr lang="en-US" sz="1400" dirty="0"/>
            </a:br>
            <a:r>
              <a:rPr lang="en-US" sz="1400" dirty="0">
                <a:solidFill>
                  <a:srgbClr val="424245"/>
                </a:solidFill>
                <a:latin typeface="Merriweather Sans Regular"/>
              </a:rPr>
              <a:t>Its overarching goal is to hold “the increase in the global average temperature to well below 2°C above pre-industrial levels” and pursue efforts “to limit the temperature increase to 1.5°C above pre-industrial levels.”</a:t>
            </a:r>
            <a:r>
              <a:rPr lang="en-US" sz="1400" dirty="0"/>
              <a:t/>
            </a:r>
            <a:br>
              <a:rPr lang="en-US" sz="1400" dirty="0"/>
            </a:br>
            <a:r>
              <a:rPr lang="en-US" sz="1400" dirty="0"/>
              <a:t/>
            </a:r>
            <a:br>
              <a:rPr lang="en-US" sz="1400" dirty="0"/>
            </a:br>
            <a:r>
              <a:rPr lang="en-US" sz="1400" dirty="0">
                <a:solidFill>
                  <a:srgbClr val="424245"/>
                </a:solidFill>
                <a:latin typeface="Merriweather Sans Regular"/>
              </a:rPr>
              <a:t>However, in recent years, world leaders have stressed the need to limit global warming to 1.5°C by the end of this century.</a:t>
            </a:r>
            <a:r>
              <a:rPr lang="en-US" sz="1400" dirty="0"/>
              <a:t/>
            </a:r>
            <a:br>
              <a:rPr lang="en-US" sz="1400" dirty="0"/>
            </a:br>
            <a:r>
              <a:rPr lang="en-US" sz="1400" dirty="0"/>
              <a:t/>
            </a:r>
            <a:br>
              <a:rPr lang="en-US" sz="1400" dirty="0"/>
            </a:br>
            <a:r>
              <a:rPr lang="en-US" sz="1400" dirty="0">
                <a:solidFill>
                  <a:srgbClr val="424245"/>
                </a:solidFill>
                <a:latin typeface="Merriweather Sans Regular"/>
              </a:rPr>
              <a:t>That’s because the UN’s Intergovernmental Panel on Climate Change indicates that crossing the 1.5°C threshold risks unleashing far more severe climate change impacts, including more frequent and severe droughts, heatwaves and rainfall.</a:t>
            </a:r>
            <a:r>
              <a:rPr lang="en-US" sz="1400" dirty="0"/>
              <a:t/>
            </a:r>
            <a:br>
              <a:rPr lang="en-US" sz="1400" dirty="0"/>
            </a:br>
            <a:r>
              <a:rPr lang="en-US" sz="1400" dirty="0"/>
              <a:t/>
            </a:r>
            <a:br>
              <a:rPr lang="en-US" sz="1400" dirty="0"/>
            </a:br>
            <a:r>
              <a:rPr lang="en-US" sz="1400" dirty="0">
                <a:solidFill>
                  <a:srgbClr val="424245"/>
                </a:solidFill>
                <a:latin typeface="Merriweather Sans Regular"/>
              </a:rPr>
              <a:t>To limit global warming to 1.5°C, greenhouse gas emissions must peak before 2025 at the latest and decline 43% by 2030.</a:t>
            </a:r>
            <a:r>
              <a:rPr lang="en-US" sz="1400" dirty="0"/>
              <a:t/>
            </a:r>
            <a:br>
              <a:rPr lang="en-US" sz="1400" dirty="0"/>
            </a:br>
            <a:r>
              <a:rPr lang="en-US" sz="1400" dirty="0"/>
              <a:t/>
            </a:r>
            <a:br>
              <a:rPr lang="en-US" sz="1400" dirty="0"/>
            </a:br>
            <a:r>
              <a:rPr lang="en-US" sz="1400" dirty="0">
                <a:solidFill>
                  <a:srgbClr val="424245"/>
                </a:solidFill>
                <a:latin typeface="Merriweather Sans Regular"/>
              </a:rPr>
              <a:t>The Paris Agreement is </a:t>
            </a:r>
            <a:r>
              <a:rPr lang="en-US" sz="1400" b="1" dirty="0">
                <a:solidFill>
                  <a:srgbClr val="424245"/>
                </a:solidFill>
                <a:latin typeface="Merriweather Sans Regular"/>
              </a:rPr>
              <a:t>a landmark</a:t>
            </a:r>
            <a:r>
              <a:rPr lang="en-US" sz="1400" dirty="0">
                <a:solidFill>
                  <a:srgbClr val="424245"/>
                </a:solidFill>
                <a:latin typeface="Merriweather Sans Regular"/>
              </a:rPr>
              <a:t> in the multilateral climate change process because, for the first time, a binding agreement brings all nations together to combat climate change and adapt to its effects.</a:t>
            </a:r>
            <a:endParaRPr lang="en-US" sz="1400" dirty="0">
              <a:ea typeface="Calibri"/>
              <a:cs typeface="Calibri"/>
            </a:endParaRPr>
          </a:p>
        </p:txBody>
      </p:sp>
    </p:spTree>
    <p:extLst>
      <p:ext uri="{BB962C8B-B14F-4D97-AF65-F5344CB8AC3E}">
        <p14:creationId xmlns:p14="http://schemas.microsoft.com/office/powerpoint/2010/main" val="10414375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E4490D0-3672-446A-AC12-B4830333BD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39CB82C2-DF65-4EC1-8280-F201D50F57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7E1D4427-852B-4B37-8E76-0E9F1810BA2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5A1B47C8-47A0-4A88-8830-6DEA3B5DE3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3" name="Picture 2" descr="5 charts that explain the Paris climate agreement | World Economic Forum">
            <a:extLst>
              <a:ext uri="{FF2B5EF4-FFF2-40B4-BE49-F238E27FC236}">
                <a16:creationId xmlns:a16="http://schemas.microsoft.com/office/drawing/2014/main" id="{CD5FEB86-3F09-0E03-2210-09A8E04EAE2E}"/>
              </a:ext>
            </a:extLst>
          </p:cNvPr>
          <p:cNvPicPr>
            <a:picLocks noChangeAspect="1"/>
          </p:cNvPicPr>
          <p:nvPr/>
        </p:nvPicPr>
        <p:blipFill>
          <a:blip r:embed="rId2"/>
          <a:stretch>
            <a:fillRect/>
          </a:stretch>
        </p:blipFill>
        <p:spPr>
          <a:xfrm>
            <a:off x="1045663" y="640080"/>
            <a:ext cx="5452338" cy="5577840"/>
          </a:xfrm>
          <a:prstGeom prst="rect">
            <a:avLst/>
          </a:prstGeom>
        </p:spPr>
      </p:pic>
      <p:sp>
        <p:nvSpPr>
          <p:cNvPr id="16" name="Rectangle 15">
            <a:extLst>
              <a:ext uri="{FF2B5EF4-FFF2-40B4-BE49-F238E27FC236}">
                <a16:creationId xmlns:a16="http://schemas.microsoft.com/office/drawing/2014/main" id="{984BBFDD-E720-4805-A9C8-129FBBF6DD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139A7AC-3F40-EB8F-E66A-26538D9E23FD}"/>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4400" dirty="0">
                <a:solidFill>
                  <a:srgbClr val="FFFFFF"/>
                </a:solidFill>
                <a:ea typeface="Calibri Light"/>
                <a:cs typeface="Calibri Light"/>
              </a:rPr>
              <a:t>Key Priorities of the Climate Agreement</a:t>
            </a:r>
            <a:endParaRPr lang="en-US" sz="4400" dirty="0">
              <a:solidFill>
                <a:srgbClr val="FFFFFF"/>
              </a:solidFill>
            </a:endParaRPr>
          </a:p>
        </p:txBody>
      </p:sp>
      <p:sp>
        <p:nvSpPr>
          <p:cNvPr id="18" name="Rectangle 17">
            <a:extLst>
              <a:ext uri="{FF2B5EF4-FFF2-40B4-BE49-F238E27FC236}">
                <a16:creationId xmlns:a16="http://schemas.microsoft.com/office/drawing/2014/main" id="{5AC4BE46-4A77-42FE-9D15-065CDB2F84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603485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C8D2C1-DA83-420D-9635-D52CE066B5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434F74C9-6A0B-409E-AD1C-45B58BE91B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F5486A9D-1265-4B57-91E6-68E666B978B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F452A527-3631-41ED-858D-3777A7D149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FE314B-A868-E3C6-5CF1-9289EFAD2EBC}"/>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sz="6200">
                <a:solidFill>
                  <a:schemeClr val="tx1">
                    <a:lumMod val="85000"/>
                    <a:lumOff val="15000"/>
                  </a:schemeClr>
                </a:solidFill>
              </a:rPr>
              <a:t>Accountability</a:t>
            </a:r>
          </a:p>
        </p:txBody>
      </p:sp>
      <p:sp>
        <p:nvSpPr>
          <p:cNvPr id="3" name="TextBox 2">
            <a:extLst>
              <a:ext uri="{FF2B5EF4-FFF2-40B4-BE49-F238E27FC236}">
                <a16:creationId xmlns:a16="http://schemas.microsoft.com/office/drawing/2014/main" id="{49AA7826-0EB4-543A-94EE-1017F37ECD98}"/>
              </a:ext>
            </a:extLst>
          </p:cNvPr>
          <p:cNvSpPr txBox="1"/>
          <p:nvPr/>
        </p:nvSpPr>
        <p:spPr>
          <a:xfrm>
            <a:off x="6729999" y="4455621"/>
            <a:ext cx="4829101" cy="1238616"/>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90000"/>
              </a:lnSpc>
              <a:spcBef>
                <a:spcPts val="1200"/>
              </a:spcBef>
              <a:spcAft>
                <a:spcPts val="200"/>
              </a:spcAft>
              <a:buClr>
                <a:schemeClr val="accent1"/>
              </a:buClr>
              <a:buSzPct val="100000"/>
            </a:pPr>
            <a:r>
              <a:rPr lang="en-US" sz="2400" cap="all" spc="200" dirty="0">
                <a:solidFill>
                  <a:schemeClr val="tx1">
                    <a:lumMod val="85000"/>
                    <a:lumOff val="15000"/>
                  </a:schemeClr>
                </a:solidFill>
                <a:latin typeface="+mj-lt"/>
              </a:rPr>
              <a:t>This will be discussed in more detail in Session </a:t>
            </a:r>
            <a:r>
              <a:rPr lang="en-US" sz="2400" cap="all" spc="200" dirty="0">
                <a:solidFill>
                  <a:schemeClr val="tx1">
                    <a:lumMod val="85000"/>
                    <a:lumOff val="15000"/>
                  </a:schemeClr>
                </a:solidFill>
                <a:latin typeface="+mj-lt"/>
              </a:rPr>
              <a:t>4</a:t>
            </a:r>
            <a:r>
              <a:rPr lang="en-US" sz="2400" cap="all" spc="200" dirty="0" smtClean="0">
                <a:solidFill>
                  <a:schemeClr val="tx1">
                    <a:lumMod val="85000"/>
                    <a:lumOff val="15000"/>
                  </a:schemeClr>
                </a:solidFill>
                <a:latin typeface="+mj-lt"/>
              </a:rPr>
              <a:t>.</a:t>
            </a:r>
            <a:endParaRPr lang="en-US" sz="2400" cap="all" spc="200" dirty="0">
              <a:solidFill>
                <a:schemeClr val="tx1">
                  <a:lumMod val="85000"/>
                  <a:lumOff val="15000"/>
                </a:schemeClr>
              </a:solidFill>
              <a:latin typeface="+mj-lt"/>
            </a:endParaRPr>
          </a:p>
        </p:txBody>
      </p:sp>
      <p:pic>
        <p:nvPicPr>
          <p:cNvPr id="4" name="Picture 3" descr="What is Accountability in The Workplace - QPage - Medium">
            <a:extLst>
              <a:ext uri="{FF2B5EF4-FFF2-40B4-BE49-F238E27FC236}">
                <a16:creationId xmlns:a16="http://schemas.microsoft.com/office/drawing/2014/main" id="{4A8257FA-B535-A750-C92C-9F33D15EFBD5}"/>
              </a:ext>
            </a:extLst>
          </p:cNvPr>
          <p:cNvPicPr>
            <a:picLocks noChangeAspect="1"/>
          </p:cNvPicPr>
          <p:nvPr/>
        </p:nvPicPr>
        <p:blipFill rotWithShape="1">
          <a:blip r:embed="rId2"/>
          <a:srcRect l="19795" r="20871" b="-1"/>
          <a:stretch/>
        </p:blipFill>
        <p:spPr>
          <a:xfrm>
            <a:off x="1" y="10"/>
            <a:ext cx="6096000" cy="6857990"/>
          </a:xfrm>
          <a:prstGeom prst="rect">
            <a:avLst/>
          </a:prstGeom>
        </p:spPr>
      </p:pic>
      <p:cxnSp>
        <p:nvCxnSpPr>
          <p:cNvPr id="17" name="Straight Connector 16">
            <a:extLst>
              <a:ext uri="{FF2B5EF4-FFF2-40B4-BE49-F238E27FC236}">
                <a16:creationId xmlns:a16="http://schemas.microsoft.com/office/drawing/2014/main" id="{D28A9C89-B313-458F-9C85-515930A51A9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90850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A6278-405A-CD5C-4BA0-962653A9CE4D}"/>
              </a:ext>
            </a:extLst>
          </p:cNvPr>
          <p:cNvSpPr>
            <a:spLocks noGrp="1"/>
          </p:cNvSpPr>
          <p:nvPr>
            <p:ph type="title"/>
          </p:nvPr>
        </p:nvSpPr>
        <p:spPr/>
        <p:txBody>
          <a:bodyPr/>
          <a:lstStyle/>
          <a:p>
            <a:r>
              <a:rPr lang="en-US" dirty="0">
                <a:ea typeface="Calibri Light"/>
                <a:cs typeface="Calibri Light"/>
              </a:rPr>
              <a:t>Conclusion</a:t>
            </a:r>
            <a:endParaRPr lang="en-US" dirty="0"/>
          </a:p>
        </p:txBody>
      </p:sp>
      <p:sp>
        <p:nvSpPr>
          <p:cNvPr id="4" name="TextBox 3">
            <a:extLst>
              <a:ext uri="{FF2B5EF4-FFF2-40B4-BE49-F238E27FC236}">
                <a16:creationId xmlns:a16="http://schemas.microsoft.com/office/drawing/2014/main" id="{89EADE7F-A0FC-65F0-C900-23C468CA5E11}"/>
              </a:ext>
            </a:extLst>
          </p:cNvPr>
          <p:cNvSpPr txBox="1"/>
          <p:nvPr/>
        </p:nvSpPr>
        <p:spPr>
          <a:xfrm>
            <a:off x="1097837" y="1853120"/>
            <a:ext cx="10061883" cy="41857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1900" dirty="0">
                <a:ea typeface="Calibri"/>
                <a:cs typeface="Calibri"/>
              </a:rPr>
              <a:t>Frameworks have been put in place to better understand the impacts that a changing climate, unsustainable development and subsequently increased hazard risk are having in the time of the Anthropocene.</a:t>
            </a:r>
            <a:endParaRPr lang="en-US"/>
          </a:p>
          <a:p>
            <a:pPr marL="342900" indent="-342900">
              <a:buFont typeface="Arial"/>
              <a:buChar char="•"/>
            </a:pPr>
            <a:endParaRPr lang="en-US" sz="1900" dirty="0">
              <a:ea typeface="Calibri"/>
              <a:cs typeface="Calibri"/>
            </a:endParaRPr>
          </a:p>
          <a:p>
            <a:pPr marL="342900" indent="-342900">
              <a:buFont typeface="Arial"/>
              <a:buChar char="•"/>
            </a:pPr>
            <a:r>
              <a:rPr lang="en-US" sz="1900" dirty="0">
                <a:ea typeface="Calibri"/>
                <a:cs typeface="Calibri"/>
              </a:rPr>
              <a:t>Frameworks such as the Sendai Framework, Sustainable Development Goals and Paris Agreement have all been established to set goals and time related targets to achieving these and there are guidelines within each to assist nations with doing so.</a:t>
            </a:r>
          </a:p>
          <a:p>
            <a:pPr marL="342900" indent="-342900">
              <a:buFont typeface="Arial"/>
              <a:buChar char="•"/>
            </a:pPr>
            <a:endParaRPr lang="en-US" sz="1900" dirty="0">
              <a:ea typeface="Calibri"/>
              <a:cs typeface="Calibri"/>
            </a:endParaRPr>
          </a:p>
          <a:p>
            <a:pPr marL="342900" indent="-342900">
              <a:buFont typeface="Arial"/>
              <a:buChar char="•"/>
            </a:pPr>
            <a:r>
              <a:rPr lang="en-US" sz="1900" dirty="0">
                <a:ea typeface="Calibri"/>
                <a:cs typeface="Calibri"/>
              </a:rPr>
              <a:t>The three key international frameworks are all intertwined and work towards supporting each other in achieving their respective goals.</a:t>
            </a:r>
          </a:p>
          <a:p>
            <a:pPr marL="342900" indent="-342900">
              <a:buFont typeface="Arial"/>
              <a:buChar char="•"/>
            </a:pPr>
            <a:endParaRPr lang="en-US" sz="1900" dirty="0">
              <a:ea typeface="Calibri"/>
              <a:cs typeface="Calibri"/>
            </a:endParaRPr>
          </a:p>
          <a:p>
            <a:pPr marL="342900" indent="-342900">
              <a:buFont typeface="Arial"/>
              <a:buChar char="•"/>
            </a:pPr>
            <a:r>
              <a:rPr lang="en-US" sz="1900" dirty="0">
                <a:ea typeface="Calibri"/>
                <a:cs typeface="Calibri"/>
              </a:rPr>
              <a:t>There are key challenges and setbacks for achieving all goals and there are criticisms in how the frameworks have been designed, whether they should be more tailored, the level of accountability and the feasibility of the targets set.</a:t>
            </a:r>
          </a:p>
        </p:txBody>
      </p:sp>
    </p:spTree>
    <p:extLst>
      <p:ext uri="{BB962C8B-B14F-4D97-AF65-F5344CB8AC3E}">
        <p14:creationId xmlns:p14="http://schemas.microsoft.com/office/powerpoint/2010/main" val="3378372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33EDB-0420-B528-0B91-229E0A22BDD9}"/>
              </a:ext>
            </a:extLst>
          </p:cNvPr>
          <p:cNvSpPr>
            <a:spLocks noGrp="1"/>
          </p:cNvSpPr>
          <p:nvPr>
            <p:ph type="title"/>
          </p:nvPr>
        </p:nvSpPr>
        <p:spPr/>
        <p:txBody>
          <a:bodyPr/>
          <a:lstStyle/>
          <a:p>
            <a:r>
              <a:rPr lang="en-US" dirty="0">
                <a:ea typeface="Calibri Light"/>
                <a:cs typeface="Calibri Light"/>
              </a:rPr>
              <a:t>References </a:t>
            </a:r>
            <a:endParaRPr lang="en-US"/>
          </a:p>
        </p:txBody>
      </p:sp>
      <p:sp>
        <p:nvSpPr>
          <p:cNvPr id="3" name="TextBox 2">
            <a:extLst>
              <a:ext uri="{FF2B5EF4-FFF2-40B4-BE49-F238E27FC236}">
                <a16:creationId xmlns:a16="http://schemas.microsoft.com/office/drawing/2014/main" id="{FDF16E72-34D0-26ED-2C30-195A04D9CE6F}"/>
              </a:ext>
            </a:extLst>
          </p:cNvPr>
          <p:cNvSpPr txBox="1"/>
          <p:nvPr/>
        </p:nvSpPr>
        <p:spPr>
          <a:xfrm>
            <a:off x="1150853" y="1877619"/>
            <a:ext cx="9951253" cy="47551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dirty="0" err="1">
                <a:ea typeface="+mn-lt"/>
                <a:cs typeface="+mn-lt"/>
              </a:rPr>
              <a:t>Averchenkova</a:t>
            </a:r>
            <a:r>
              <a:rPr lang="en-US" sz="1500" dirty="0">
                <a:ea typeface="+mn-lt"/>
                <a:cs typeface="+mn-lt"/>
              </a:rPr>
              <a:t>, A., Higham, C., Chan, T., </a:t>
            </a:r>
            <a:r>
              <a:rPr lang="en-US" sz="1500" dirty="0" err="1">
                <a:ea typeface="+mn-lt"/>
                <a:cs typeface="+mn-lt"/>
              </a:rPr>
              <a:t>Keuschnigg</a:t>
            </a:r>
            <a:r>
              <a:rPr lang="en-US" sz="1500" dirty="0">
                <a:ea typeface="+mn-lt"/>
                <a:cs typeface="+mn-lt"/>
              </a:rPr>
              <a:t>, I., Mercer, L., Taylor, P., Turner, S., Setzer, J., Hope, E., Billingham, C., Samarasinha, N., </a:t>
            </a:r>
            <a:r>
              <a:rPr lang="en-US" sz="1500" dirty="0" err="1">
                <a:ea typeface="+mn-lt"/>
                <a:cs typeface="+mn-lt"/>
              </a:rPr>
              <a:t>Fhearraigh</a:t>
            </a:r>
            <a:r>
              <a:rPr lang="en-US" sz="1500" dirty="0">
                <a:ea typeface="+mn-lt"/>
                <a:cs typeface="+mn-lt"/>
              </a:rPr>
              <a:t>, D. mac, &amp; </a:t>
            </a:r>
            <a:r>
              <a:rPr lang="en-US" sz="1500" dirty="0" err="1">
                <a:ea typeface="+mn-lt"/>
                <a:cs typeface="+mn-lt"/>
              </a:rPr>
              <a:t>Kosubek</a:t>
            </a:r>
            <a:r>
              <a:rPr lang="en-US" sz="1500" dirty="0">
                <a:ea typeface="+mn-lt"/>
                <a:cs typeface="+mn-lt"/>
              </a:rPr>
              <a:t>, Z. M. (2024). </a:t>
            </a:r>
            <a:r>
              <a:rPr lang="en-US" sz="1500" i="1" dirty="0">
                <a:ea typeface="+mn-lt"/>
                <a:cs typeface="+mn-lt"/>
              </a:rPr>
              <a:t>Impacts of climate framework laws Lessons from Germany, Ireland and New Zealand</a:t>
            </a:r>
            <a:r>
              <a:rPr lang="en-US" sz="1500" dirty="0">
                <a:ea typeface="+mn-lt"/>
                <a:cs typeface="+mn-lt"/>
              </a:rPr>
              <a:t>. </a:t>
            </a:r>
            <a:r>
              <a:rPr lang="en-US" sz="1500" dirty="0">
                <a:ea typeface="+mn-lt"/>
                <a:cs typeface="+mn-lt"/>
                <a:hlinkClick r:id="rId2"/>
              </a:rPr>
              <a:t>www.lse.ac.uk/granthaminstitute/</a:t>
            </a:r>
            <a:endParaRPr lang="en-US" sz="1500" dirty="0">
              <a:ea typeface="Calibri"/>
              <a:cs typeface="Calibri"/>
            </a:endParaRPr>
          </a:p>
          <a:p>
            <a:endParaRPr lang="en-US" sz="1500" dirty="0">
              <a:ea typeface="Calibri"/>
              <a:cs typeface="Calibri"/>
            </a:endParaRPr>
          </a:p>
          <a:p>
            <a:r>
              <a:rPr lang="en-US" sz="1500" dirty="0">
                <a:ea typeface="+mn-lt"/>
                <a:cs typeface="+mn-lt"/>
              </a:rPr>
              <a:t>Leal Filho, W., Wolf, F., Lange Salvia, A., </a:t>
            </a:r>
            <a:r>
              <a:rPr lang="en-US" sz="1500" dirty="0" err="1">
                <a:ea typeface="+mn-lt"/>
                <a:cs typeface="+mn-lt"/>
              </a:rPr>
              <a:t>Beynaghi</a:t>
            </a:r>
            <a:r>
              <a:rPr lang="en-US" sz="1500" dirty="0">
                <a:ea typeface="+mn-lt"/>
                <a:cs typeface="+mn-lt"/>
              </a:rPr>
              <a:t>, A., </a:t>
            </a:r>
            <a:r>
              <a:rPr lang="en-US" sz="1500" dirty="0" err="1">
                <a:ea typeface="+mn-lt"/>
                <a:cs typeface="+mn-lt"/>
              </a:rPr>
              <a:t>Shulla</a:t>
            </a:r>
            <a:r>
              <a:rPr lang="en-US" sz="1500" dirty="0">
                <a:ea typeface="+mn-lt"/>
                <a:cs typeface="+mn-lt"/>
              </a:rPr>
              <a:t>, K., Kovaleva, M., &amp; Vasconcelos, C. R. P. (2020). Heading towards an unsustainable world: some of the implications of not achieving the SDGs. In </a:t>
            </a:r>
            <a:r>
              <a:rPr lang="en-US" sz="1500" i="1" dirty="0">
                <a:ea typeface="+mn-lt"/>
                <a:cs typeface="+mn-lt"/>
              </a:rPr>
              <a:t>Discover Sustainability</a:t>
            </a:r>
            <a:r>
              <a:rPr lang="en-US" sz="1500" dirty="0">
                <a:ea typeface="+mn-lt"/>
                <a:cs typeface="+mn-lt"/>
              </a:rPr>
              <a:t> (Vol. 1, Issue 1). Springer Nature. </a:t>
            </a:r>
            <a:r>
              <a:rPr lang="en-US" sz="1500" dirty="0">
                <a:ea typeface="+mn-lt"/>
                <a:cs typeface="+mn-lt"/>
                <a:hlinkClick r:id="rId3"/>
              </a:rPr>
              <a:t>https://doi.org/10.1007/s43621-020-00002-x</a:t>
            </a:r>
            <a:endParaRPr lang="en-US" sz="1500" dirty="0">
              <a:ea typeface="Calibri"/>
              <a:cs typeface="Calibri"/>
            </a:endParaRPr>
          </a:p>
          <a:p>
            <a:endParaRPr lang="en-US" sz="1500" dirty="0">
              <a:ea typeface="Calibri"/>
              <a:cs typeface="Calibri"/>
            </a:endParaRPr>
          </a:p>
          <a:p>
            <a:r>
              <a:rPr lang="en-US" sz="1500" dirty="0">
                <a:ea typeface="Calibri"/>
                <a:cs typeface="Calibri"/>
              </a:rPr>
              <a:t>Kleespies, M. W., &amp; Dierkes, P. W. (2022). The importance of the Sustainable Development Goals to students of environmental and sustainability studies—a global survey in 41 countries. </a:t>
            </a:r>
            <a:r>
              <a:rPr lang="en-US" sz="1500" i="1" dirty="0">
                <a:ea typeface="Calibri"/>
                <a:cs typeface="Calibri"/>
              </a:rPr>
              <a:t>Humanities and Social Sciences Communications</a:t>
            </a:r>
            <a:r>
              <a:rPr lang="en-US" sz="1500" dirty="0">
                <a:ea typeface="Calibri"/>
                <a:cs typeface="Calibri"/>
              </a:rPr>
              <a:t>, </a:t>
            </a:r>
            <a:r>
              <a:rPr lang="en-US" sz="1500" i="1" dirty="0">
                <a:ea typeface="Calibri"/>
                <a:cs typeface="Calibri"/>
              </a:rPr>
              <a:t>9</a:t>
            </a:r>
            <a:r>
              <a:rPr lang="en-US" sz="1500" dirty="0">
                <a:ea typeface="Calibri"/>
                <a:cs typeface="Calibri"/>
              </a:rPr>
              <a:t>(1). </a:t>
            </a:r>
            <a:r>
              <a:rPr lang="en-US" sz="1500" dirty="0">
                <a:ea typeface="Calibri"/>
                <a:cs typeface="Calibri"/>
                <a:hlinkClick r:id="rId4"/>
              </a:rPr>
              <a:t>https://doi.org/10.1057/s41599-022-01242-0</a:t>
            </a:r>
            <a:endParaRPr lang="en-US" sz="1500" dirty="0">
              <a:ea typeface="Calibri"/>
              <a:cs typeface="Calibri"/>
            </a:endParaRPr>
          </a:p>
          <a:p>
            <a:endParaRPr lang="en-US" sz="1500" dirty="0">
              <a:ea typeface="Calibri"/>
              <a:cs typeface="Calibri"/>
            </a:endParaRPr>
          </a:p>
          <a:p>
            <a:r>
              <a:rPr lang="en-US" sz="1500" dirty="0" err="1">
                <a:ea typeface="Calibri"/>
                <a:cs typeface="Calibri"/>
              </a:rPr>
              <a:t>Mosneaga</a:t>
            </a:r>
            <a:r>
              <a:rPr lang="en-US" sz="1500" dirty="0">
                <a:ea typeface="Calibri"/>
                <a:cs typeface="Calibri"/>
              </a:rPr>
              <a:t>, A. (2022). Unsustainable development, disasters and displacement: Revisiting the governance challenge. </a:t>
            </a:r>
            <a:r>
              <a:rPr lang="en-US" sz="1500" i="1" dirty="0">
                <a:ea typeface="Calibri"/>
                <a:cs typeface="Calibri"/>
              </a:rPr>
              <a:t>International Journal of Disaster Risk Reduction</a:t>
            </a:r>
            <a:r>
              <a:rPr lang="en-US" sz="1500" dirty="0">
                <a:ea typeface="Calibri"/>
                <a:cs typeface="Calibri"/>
              </a:rPr>
              <a:t>, </a:t>
            </a:r>
            <a:r>
              <a:rPr lang="en-US" sz="1500" i="1" dirty="0">
                <a:ea typeface="Calibri"/>
                <a:cs typeface="Calibri"/>
              </a:rPr>
              <a:t>79</a:t>
            </a:r>
            <a:r>
              <a:rPr lang="en-US" sz="1500" dirty="0">
                <a:ea typeface="Calibri"/>
                <a:cs typeface="Calibri"/>
              </a:rPr>
              <a:t>. </a:t>
            </a:r>
            <a:r>
              <a:rPr lang="en-US" sz="1500" dirty="0">
                <a:ea typeface="Calibri"/>
                <a:cs typeface="Calibri"/>
                <a:hlinkClick r:id="rId5"/>
              </a:rPr>
              <a:t>https://doi.org/10.1016/j.ijdrr.2022.103172</a:t>
            </a:r>
            <a:endParaRPr lang="en-US" sz="1500" dirty="0">
              <a:ea typeface="Calibri"/>
              <a:cs typeface="Calibri"/>
            </a:endParaRPr>
          </a:p>
          <a:p>
            <a:endParaRPr lang="en-US" sz="1500" dirty="0">
              <a:ea typeface="Calibri"/>
              <a:cs typeface="Calibri"/>
            </a:endParaRPr>
          </a:p>
          <a:p>
            <a:r>
              <a:rPr lang="en-US" sz="1500" dirty="0">
                <a:ea typeface="+mn-lt"/>
                <a:cs typeface="+mn-lt"/>
              </a:rPr>
              <a:t>Nations Office for Disaster Risk Reduction, U. (2015). </a:t>
            </a:r>
            <a:r>
              <a:rPr lang="en-US" sz="1500" i="1" dirty="0">
                <a:ea typeface="+mn-lt"/>
                <a:cs typeface="+mn-lt"/>
              </a:rPr>
              <a:t>Sendai Framework for Disaster Risk Reduction 2015 - 2030</a:t>
            </a:r>
            <a:r>
              <a:rPr lang="en-US" sz="1500" dirty="0">
                <a:ea typeface="+mn-lt"/>
                <a:cs typeface="+mn-lt"/>
              </a:rPr>
              <a:t>.</a:t>
            </a:r>
            <a:endParaRPr lang="en-US" sz="1500" dirty="0">
              <a:ea typeface="Calibri"/>
              <a:cs typeface="Calibri"/>
            </a:endParaRPr>
          </a:p>
          <a:p>
            <a:endParaRPr lang="en-US" sz="1500" dirty="0">
              <a:ea typeface="Calibri"/>
              <a:cs typeface="Calibri"/>
            </a:endParaRPr>
          </a:p>
          <a:p>
            <a:r>
              <a:rPr lang="en-US" sz="1500" dirty="0">
                <a:ea typeface="+mn-lt"/>
                <a:cs typeface="+mn-lt"/>
              </a:rPr>
              <a:t>UNFCC. (2015). </a:t>
            </a:r>
            <a:r>
              <a:rPr lang="en-US" sz="1500" i="1" dirty="0">
                <a:ea typeface="+mn-lt"/>
                <a:cs typeface="+mn-lt"/>
              </a:rPr>
              <a:t>Adoption of the Paris Climate Agreement - Paris Agreement text</a:t>
            </a:r>
            <a:r>
              <a:rPr lang="en-US" sz="1500" dirty="0">
                <a:ea typeface="+mn-lt"/>
                <a:cs typeface="+mn-lt"/>
              </a:rPr>
              <a:t>.</a:t>
            </a:r>
            <a:endParaRPr lang="en-US" dirty="0"/>
          </a:p>
          <a:p>
            <a:endParaRPr lang="en-US" sz="1500" dirty="0">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3910425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490D0-3672-446A-AC12-B4830333BD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39CB82C2-DF65-4EC1-8280-F201D50F57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7E1D4427-852B-4B37-8E76-0E9F1810BA2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FA4CD5CB-D209-4D70-8CA4-629731C592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41110" y="639097"/>
            <a:ext cx="3401961" cy="3686015"/>
          </a:xfrm>
        </p:spPr>
        <p:txBody>
          <a:bodyPr vert="horz" lIns="91440" tIns="45720" rIns="91440" bIns="45720" rtlCol="0" anchor="b">
            <a:normAutofit/>
          </a:bodyPr>
          <a:lstStyle/>
          <a:p>
            <a:r>
              <a:rPr lang="en-US" sz="3600" b="1" dirty="0">
                <a:solidFill>
                  <a:schemeClr val="tx1">
                    <a:lumMod val="85000"/>
                    <a:lumOff val="15000"/>
                  </a:schemeClr>
                </a:solidFill>
              </a:rPr>
              <a:t>Background to Disaster Risk Reduction Policy</a:t>
            </a:r>
          </a:p>
        </p:txBody>
      </p:sp>
      <p:pic>
        <p:nvPicPr>
          <p:cNvPr id="4"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2431" r="5790" b="3"/>
          <a:stretch/>
        </p:blipFill>
        <p:spPr bwMode="auto">
          <a:xfrm>
            <a:off x="438778" y="182881"/>
            <a:ext cx="7434739" cy="6131116"/>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5C6A2BAE-B461-4B55-8E1F-0722ABDD139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B4C27B90-DF2B-4D00-BA07-18ED774CD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593ACC25-C262-417A-8AA9-0641C772BD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24835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b="1" dirty="0"/>
              <a:t>Background to Disaster Risk Reduction Policy</a:t>
            </a:r>
          </a:p>
        </p:txBody>
      </p:sp>
      <p:pic>
        <p:nvPicPr>
          <p:cNvPr id="9" name="Picture 8"/>
          <p:cNvPicPr>
            <a:picLocks noChangeAspect="1"/>
          </p:cNvPicPr>
          <p:nvPr/>
        </p:nvPicPr>
        <p:blipFill rotWithShape="1">
          <a:blip r:embed="rId3"/>
          <a:srcRect l="5869" t="21594" r="27500" b="16993"/>
          <a:stretch/>
        </p:blipFill>
        <p:spPr>
          <a:xfrm>
            <a:off x="1886151" y="1848519"/>
            <a:ext cx="8465418" cy="4388833"/>
          </a:xfrm>
          <a:prstGeom prst="rect">
            <a:avLst/>
          </a:prstGeom>
        </p:spPr>
      </p:pic>
      <p:sp>
        <p:nvSpPr>
          <p:cNvPr id="10" name="Oval 9"/>
          <p:cNvSpPr/>
          <p:nvPr/>
        </p:nvSpPr>
        <p:spPr>
          <a:xfrm>
            <a:off x="5152724" y="1644998"/>
            <a:ext cx="2926080" cy="47693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3570753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3662" y="386930"/>
            <a:ext cx="10066122" cy="1298448"/>
          </a:xfrm>
        </p:spPr>
        <p:txBody>
          <a:bodyPr anchor="b">
            <a:normAutofit/>
          </a:bodyPr>
          <a:lstStyle/>
          <a:p>
            <a:r>
              <a:rPr lang="en-GB" sz="4800" b="1" dirty="0"/>
              <a:t>The Hyogo Framework for Action</a:t>
            </a:r>
          </a:p>
        </p:txBody>
      </p:sp>
      <p:sp>
        <p:nvSpPr>
          <p:cNvPr id="3" name="Content Placeholder 2"/>
          <p:cNvSpPr>
            <a:spLocks noGrp="1"/>
          </p:cNvSpPr>
          <p:nvPr>
            <p:ph idx="1"/>
          </p:nvPr>
        </p:nvSpPr>
        <p:spPr>
          <a:xfrm>
            <a:off x="999280" y="1994748"/>
            <a:ext cx="4833278" cy="4195831"/>
          </a:xfrm>
        </p:spPr>
        <p:txBody>
          <a:bodyPr anchor="ctr">
            <a:normAutofit/>
          </a:bodyPr>
          <a:lstStyle/>
          <a:p>
            <a:pPr>
              <a:buFont typeface="Arial" panose="020B0604020202020204" pitchFamily="34" charset="0"/>
              <a:buChar char="•"/>
            </a:pPr>
            <a:r>
              <a:rPr lang="en-GB" sz="1800" dirty="0"/>
              <a:t>The Hyogo Framework was agreed to reduce vulnerability and risks to natural hazards</a:t>
            </a:r>
            <a:endParaRPr lang="en-GB" sz="1800" dirty="0">
              <a:ea typeface="Calibri"/>
              <a:cs typeface="Calibri"/>
            </a:endParaRPr>
          </a:p>
          <a:p>
            <a:pPr marL="383540" lvl="1">
              <a:buFont typeface="Arial" panose="020B0604020202020204" pitchFamily="34" charset="0"/>
              <a:buChar char="•"/>
            </a:pPr>
            <a:r>
              <a:rPr lang="en-GB" i="1" dirty="0"/>
              <a:t>Decrease losses (social, economic and environmental) over a 10-year period</a:t>
            </a:r>
            <a:endParaRPr lang="en-GB" i="1" dirty="0">
              <a:ea typeface="Calibri"/>
              <a:cs typeface="Calibri"/>
            </a:endParaRPr>
          </a:p>
          <a:p>
            <a:r>
              <a:rPr lang="en-GB" sz="1800" dirty="0"/>
              <a:t>The framework adopted strategic objectives and priority areas to reduce disaster risk </a:t>
            </a:r>
            <a:endParaRPr lang="en-GB" sz="1800" dirty="0">
              <a:ea typeface="Calibri"/>
              <a:cs typeface="Calibri"/>
            </a:endParaRPr>
          </a:p>
          <a:p>
            <a:pPr>
              <a:buFont typeface="Arial" panose="020B0604020202020204" pitchFamily="34" charset="0"/>
              <a:buChar char="•"/>
            </a:pPr>
            <a:r>
              <a:rPr lang="en-GB" sz="1800" dirty="0"/>
              <a:t>Strategic goals/objectives:</a:t>
            </a:r>
            <a:endParaRPr lang="en-GB" sz="1800" dirty="0">
              <a:ea typeface="Calibri"/>
              <a:cs typeface="Calibri"/>
            </a:endParaRPr>
          </a:p>
          <a:p>
            <a:pPr marL="383540" lvl="1">
              <a:buFont typeface="Arial" panose="020B0604020202020204" pitchFamily="34" charset="0"/>
              <a:buChar char="•"/>
            </a:pPr>
            <a:r>
              <a:rPr lang="en-GB" dirty="0"/>
              <a:t>Integrate disaster risk into sustainable development policies and planning</a:t>
            </a:r>
            <a:endParaRPr lang="en-GB" dirty="0">
              <a:ea typeface="Calibri"/>
              <a:cs typeface="Calibri"/>
            </a:endParaRPr>
          </a:p>
          <a:p>
            <a:pPr marL="383540" lvl="1">
              <a:buFont typeface="Arial" panose="020B0604020202020204" pitchFamily="34" charset="0"/>
              <a:buChar char="•"/>
            </a:pPr>
            <a:r>
              <a:rPr lang="en-GB" dirty="0"/>
              <a:t>Build resilience to hazards</a:t>
            </a:r>
            <a:endParaRPr lang="en-GB" dirty="0">
              <a:ea typeface="Calibri"/>
              <a:cs typeface="Calibri"/>
            </a:endParaRPr>
          </a:p>
          <a:p>
            <a:pPr marL="383540" lvl="1">
              <a:buFont typeface="Arial" panose="020B0604020202020204" pitchFamily="34" charset="0"/>
              <a:buChar char="•"/>
            </a:pPr>
            <a:r>
              <a:rPr lang="en-GB" dirty="0"/>
              <a:t>Integrate risk reduction into preparedness, response and recovery</a:t>
            </a:r>
            <a:endParaRPr lang="en-GB" dirty="0">
              <a:ea typeface="Calibri" panose="020F0502020204030204"/>
              <a:cs typeface="Calibri"/>
            </a:endParaRPr>
          </a:p>
        </p:txBody>
      </p:sp>
      <p:pic>
        <p:nvPicPr>
          <p:cNvPr id="8194" name="Picture 2" descr="Image result for hyogo framework for action"/>
          <p:cNvPicPr>
            <a:picLocks noChangeAspect="1" noChangeArrowheads="1"/>
          </p:cNvPicPr>
          <p:nvPr/>
        </p:nvPicPr>
        <p:blipFill rotWithShape="1">
          <a:blip r:embed="rId3">
            <a:extLst>
              <a:ext uri="{28A0092B-C50C-407E-A947-70E740481C1C}">
                <a14:useLocalDpi xmlns:a14="http://schemas.microsoft.com/office/drawing/2010/main" val="0"/>
              </a:ext>
            </a:extLst>
          </a:blip>
          <a:srcRect l="6966" r="592"/>
          <a:stretch/>
        </p:blipFill>
        <p:spPr bwMode="auto">
          <a:xfrm>
            <a:off x="5838961" y="2000446"/>
            <a:ext cx="5972752" cy="4198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2283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54290" y="1890062"/>
            <a:ext cx="2469624" cy="2846070"/>
          </a:xfrm>
        </p:spPr>
        <p:txBody>
          <a:bodyPr vert="horz" lIns="91440" tIns="45720" rIns="91440" bIns="45720" rtlCol="0" anchor="ctr">
            <a:normAutofit/>
          </a:bodyPr>
          <a:lstStyle/>
          <a:p>
            <a:r>
              <a:rPr lang="en-US" sz="4400" b="1" dirty="0"/>
              <a:t>Priorities for Action</a:t>
            </a:r>
          </a:p>
        </p:txBody>
      </p:sp>
      <p:pic>
        <p:nvPicPr>
          <p:cNvPr id="3" name="Picture 3" descr="Graphical user interface, text, application, email&#10;&#10;Description automatically generated">
            <a:extLst>
              <a:ext uri="{FF2B5EF4-FFF2-40B4-BE49-F238E27FC236}">
                <a16:creationId xmlns:a16="http://schemas.microsoft.com/office/drawing/2014/main" id="{48DBE3F1-971F-41DA-AC64-86CBAFDD92D8}"/>
              </a:ext>
            </a:extLst>
          </p:cNvPr>
          <p:cNvPicPr>
            <a:picLocks noChangeAspect="1"/>
          </p:cNvPicPr>
          <p:nvPr/>
        </p:nvPicPr>
        <p:blipFill>
          <a:blip r:embed="rId3"/>
          <a:stretch>
            <a:fillRect/>
          </a:stretch>
        </p:blipFill>
        <p:spPr>
          <a:xfrm>
            <a:off x="648855" y="585849"/>
            <a:ext cx="7630775" cy="5720938"/>
          </a:xfrm>
          <a:prstGeom prst="rect">
            <a:avLst/>
          </a:prstGeom>
        </p:spPr>
      </p:pic>
    </p:spTree>
    <p:extLst>
      <p:ext uri="{BB962C8B-B14F-4D97-AF65-F5344CB8AC3E}">
        <p14:creationId xmlns:p14="http://schemas.microsoft.com/office/powerpoint/2010/main" val="3372484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516835"/>
            <a:ext cx="3084844" cy="5772840"/>
          </a:xfrm>
        </p:spPr>
        <p:txBody>
          <a:bodyPr anchor="ctr">
            <a:normAutofit/>
          </a:bodyPr>
          <a:lstStyle/>
          <a:p>
            <a:r>
              <a:rPr lang="en-GB" sz="3600" b="1">
                <a:solidFill>
                  <a:srgbClr val="FFFFFF"/>
                </a:solidFill>
              </a:rPr>
              <a:t>What is being done?</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5AAFAF62-7CF4-51FA-93BA-1A0BD3A0D5A8}"/>
              </a:ext>
            </a:extLst>
          </p:cNvPr>
          <p:cNvGraphicFramePr>
            <a:graphicFrameLocks noGrp="1"/>
          </p:cNvGraphicFramePr>
          <p:nvPr>
            <p:ph idx="1"/>
            <p:extLst>
              <p:ext uri="{D42A27DB-BD31-4B8C-83A1-F6EECF244321}">
                <p14:modId xmlns:p14="http://schemas.microsoft.com/office/powerpoint/2010/main" val="2010016344"/>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0278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52ABB703-2B0E-4C3B-B4A2-F3973548E5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1685" y="634946"/>
            <a:ext cx="5127171" cy="1450757"/>
          </a:xfrm>
        </p:spPr>
        <p:txBody>
          <a:bodyPr>
            <a:normAutofit/>
          </a:bodyPr>
          <a:lstStyle/>
          <a:p>
            <a:r>
              <a:rPr lang="en-GB"/>
              <a:t>Examples</a:t>
            </a:r>
          </a:p>
        </p:txBody>
      </p:sp>
      <p:pic>
        <p:nvPicPr>
          <p:cNvPr id="4" name="Picture 3" descr="10 Years After Indian Ocean Tsunami, the Coast, and Its People Have ...">
            <a:extLst>
              <a:ext uri="{FF2B5EF4-FFF2-40B4-BE49-F238E27FC236}">
                <a16:creationId xmlns:a16="http://schemas.microsoft.com/office/drawing/2014/main" id="{B318FFD2-DDE8-829B-0102-4642361D1BB7}"/>
              </a:ext>
            </a:extLst>
          </p:cNvPr>
          <p:cNvPicPr>
            <a:picLocks noChangeAspect="1"/>
          </p:cNvPicPr>
          <p:nvPr/>
        </p:nvPicPr>
        <p:blipFill rotWithShape="1">
          <a:blip r:embed="rId2"/>
          <a:srcRect l="17954" r="23336"/>
          <a:stretch/>
        </p:blipFill>
        <p:spPr>
          <a:xfrm>
            <a:off x="999042" y="630729"/>
            <a:ext cx="4898076" cy="5247747"/>
          </a:xfrm>
          <a:prstGeom prst="rect">
            <a:avLst/>
          </a:prstGeom>
        </p:spPr>
      </p:pic>
      <p:cxnSp>
        <p:nvCxnSpPr>
          <p:cNvPr id="7" name="Straight Connector 6">
            <a:extLst>
              <a:ext uri="{FF2B5EF4-FFF2-40B4-BE49-F238E27FC236}">
                <a16:creationId xmlns:a16="http://schemas.microsoft.com/office/drawing/2014/main" id="{9C21570E-E159-49A6-9891-FA397B7A92D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411684" y="2198914"/>
            <a:ext cx="5127172" cy="3670180"/>
          </a:xfrm>
        </p:spPr>
        <p:txBody>
          <a:bodyPr vert="horz" lIns="0" tIns="45720" rIns="0" bIns="45720" rtlCol="0">
            <a:normAutofit/>
          </a:bodyPr>
          <a:lstStyle/>
          <a:p>
            <a:pPr>
              <a:buFont typeface="Arial" panose="020B0604020202020204" pitchFamily="34" charset="0"/>
              <a:buChar char="•"/>
            </a:pPr>
            <a:r>
              <a:rPr lang="en-GB"/>
              <a:t>Disaster-prone countries targeted and assessed</a:t>
            </a:r>
            <a:endParaRPr lang="en-GB">
              <a:ea typeface="Calibri"/>
              <a:cs typeface="Calibri"/>
            </a:endParaRPr>
          </a:p>
          <a:p>
            <a:pPr>
              <a:buFont typeface="Arial" panose="020B0604020202020204" pitchFamily="34" charset="0"/>
              <a:buChar char="•"/>
            </a:pPr>
            <a:r>
              <a:rPr lang="en-GB"/>
              <a:t>Establishment of a tsunami early warning system in the Indian Ocean</a:t>
            </a:r>
            <a:endParaRPr lang="en-GB">
              <a:ea typeface="Calibri"/>
              <a:cs typeface="Calibri"/>
            </a:endParaRPr>
          </a:p>
          <a:p>
            <a:pPr>
              <a:buFont typeface="Arial" panose="020B0604020202020204" pitchFamily="34" charset="0"/>
              <a:buChar char="•"/>
            </a:pPr>
            <a:r>
              <a:rPr lang="en-GB"/>
              <a:t>Activities that encompass all hazards – storms, floods, droughts, landslides, heat waves and volcanic eruptions</a:t>
            </a:r>
            <a:endParaRPr lang="en-GB">
              <a:ea typeface="Calibri"/>
              <a:cs typeface="Calibri"/>
            </a:endParaRPr>
          </a:p>
          <a:p>
            <a:pPr>
              <a:buFont typeface="Arial" panose="020B0604020202020204" pitchFamily="34" charset="0"/>
              <a:buChar char="•"/>
            </a:pPr>
            <a:r>
              <a:rPr lang="en-GB"/>
              <a:t>Increased international co-operation to disaster preparedness at regional and global scales</a:t>
            </a:r>
            <a:endParaRPr lang="en-GB">
              <a:ea typeface="Calibri"/>
              <a:cs typeface="Calibri"/>
            </a:endParaRPr>
          </a:p>
          <a:p>
            <a:pPr>
              <a:buFont typeface="Arial" panose="020B0604020202020204" pitchFamily="34" charset="0"/>
              <a:buChar char="•"/>
            </a:pPr>
            <a:r>
              <a:rPr lang="en-GB"/>
              <a:t>Disaster risk reduction efforts considered as part of development funds</a:t>
            </a:r>
            <a:endParaRPr lang="en-GB">
              <a:ea typeface="Calibri"/>
              <a:cs typeface="Calibri"/>
            </a:endParaRPr>
          </a:p>
          <a:p>
            <a:pPr>
              <a:buFont typeface="Arial" panose="020B0604020202020204" pitchFamily="34" charset="0"/>
              <a:buChar char="•"/>
            </a:pPr>
            <a:endParaRPr lang="en-GB"/>
          </a:p>
          <a:p>
            <a:pPr>
              <a:buFont typeface="Arial" panose="020B0604020202020204" pitchFamily="34" charset="0"/>
              <a:buChar char="•"/>
            </a:pPr>
            <a:endParaRPr lang="en-GB"/>
          </a:p>
        </p:txBody>
      </p:sp>
      <p:sp>
        <p:nvSpPr>
          <p:cNvPr id="8" name="Rectangle 7">
            <a:extLst>
              <a:ext uri="{FF2B5EF4-FFF2-40B4-BE49-F238E27FC236}">
                <a16:creationId xmlns:a16="http://schemas.microsoft.com/office/drawing/2014/main" id="{E95DA498-D9A2-4DA9-B9DA-B3776E08CF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82A73093-4B9D-420D-B17E-52293703A1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482753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TotalTime>
  <Words>2086</Words>
  <Application>Microsoft Office PowerPoint</Application>
  <PresentationFormat>Widescreen</PresentationFormat>
  <Paragraphs>166</Paragraphs>
  <Slides>34</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Century Gothic</vt:lpstr>
      <vt:lpstr>Merriweather Sans Regular</vt:lpstr>
      <vt:lpstr>Retrospect</vt:lpstr>
      <vt:lpstr>PowerPoint Presentation</vt:lpstr>
      <vt:lpstr>Aims of the Session</vt:lpstr>
      <vt:lpstr>Frameworks </vt:lpstr>
      <vt:lpstr>Background to Disaster Risk Reduction Policy</vt:lpstr>
      <vt:lpstr>Background to Disaster Risk Reduction Policy</vt:lpstr>
      <vt:lpstr>The Hyogo Framework for Action</vt:lpstr>
      <vt:lpstr>Priorities for Action</vt:lpstr>
      <vt:lpstr>What is being done?</vt:lpstr>
      <vt:lpstr>Examples</vt:lpstr>
      <vt:lpstr>Examples</vt:lpstr>
      <vt:lpstr>What is the Sendai Framework?</vt:lpstr>
      <vt:lpstr>Hyogo to Sendai Framework</vt:lpstr>
      <vt:lpstr>Hyogo to Sendai Framework continued…</vt:lpstr>
      <vt:lpstr>PowerPoint Presentation</vt:lpstr>
      <vt:lpstr>PowerPoint Presentation</vt:lpstr>
      <vt:lpstr>PowerPoint Presentation</vt:lpstr>
      <vt:lpstr>PowerPoint Presentation</vt:lpstr>
      <vt:lpstr>Priority 1: Understanding Disaster ‘Risk’</vt:lpstr>
      <vt:lpstr>Priority 2: Strengthening Disaster Risk Governance to manage Disaster Risk</vt:lpstr>
      <vt:lpstr>Priority 3: Investing in Disaster Risk Reduction for Resilience</vt:lpstr>
      <vt:lpstr>Priority 4: Enhancing Disaster Preparedness for Effective Response and to ‘Build Back Better’</vt:lpstr>
      <vt:lpstr>Governance</vt:lpstr>
      <vt:lpstr>PowerPoint Presentation</vt:lpstr>
      <vt:lpstr>2030 agenda FOR sustainable DEVELOPMENT</vt:lpstr>
      <vt:lpstr>PowerPoint Presentation</vt:lpstr>
      <vt:lpstr>PowerPoint Presentation</vt:lpstr>
      <vt:lpstr>Sendai Framework and SDGS</vt:lpstr>
      <vt:lpstr>Country Profiles - SDG Case Studies</vt:lpstr>
      <vt:lpstr>Integration of frameworks</vt:lpstr>
      <vt:lpstr>Paris Agreement </vt:lpstr>
      <vt:lpstr>Key Priorities of the Climate Agreement</vt:lpstr>
      <vt:lpstr>Accountability</vt:lpstr>
      <vt:lpstr>Conclusion</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Jade Catterson</dc:creator>
  <cp:lastModifiedBy>Jade Catterson</cp:lastModifiedBy>
  <cp:revision>347</cp:revision>
  <dcterms:created xsi:type="dcterms:W3CDTF">2024-06-16T13:27:57Z</dcterms:created>
  <dcterms:modified xsi:type="dcterms:W3CDTF">2024-07-18T10:43:15Z</dcterms:modified>
</cp:coreProperties>
</file>