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161FA-BBEA-4AB3-8B3A-85AE01C92AE7}" type="datetimeFigureOut">
              <a:rPr lang="en-IN" smtClean="0"/>
              <a:t>17-02-2024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911AE-A2F5-4CEB-99F6-BD05A5399107}" type="slidenum">
              <a:rPr lang="en-IN" smtClean="0"/>
              <a:t>‹#›</a:t>
            </a:fld>
            <a:endParaRPr lang="en-IN"/>
          </a:p>
        </p:txBody>
      </p:sp>
    </p:spTree>
    <p:extLst>
      <p:ext uri="{BB962C8B-B14F-4D97-AF65-F5344CB8AC3E}">
        <p14:creationId xmlns:p14="http://schemas.microsoft.com/office/powerpoint/2010/main" val="269985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30911AE-A2F5-4CEB-99F6-BD05A5399107}" type="slidenum">
              <a:rPr lang="en-IN" smtClean="0"/>
              <a:t>4</a:t>
            </a:fld>
            <a:endParaRPr lang="en-IN"/>
          </a:p>
        </p:txBody>
      </p:sp>
    </p:spTree>
    <p:extLst>
      <p:ext uri="{BB962C8B-B14F-4D97-AF65-F5344CB8AC3E}">
        <p14:creationId xmlns:p14="http://schemas.microsoft.com/office/powerpoint/2010/main" val="233171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a:t>
            </a:r>
          </a:p>
        </p:txBody>
      </p:sp>
      <p:sp>
        <p:nvSpPr>
          <p:cNvPr id="4" name="Slide Number Placeholder 3"/>
          <p:cNvSpPr>
            <a:spLocks noGrp="1"/>
          </p:cNvSpPr>
          <p:nvPr>
            <p:ph type="sldNum" sz="quarter" idx="5"/>
          </p:nvPr>
        </p:nvSpPr>
        <p:spPr/>
        <p:txBody>
          <a:bodyPr/>
          <a:lstStyle/>
          <a:p>
            <a:fld id="{730911AE-A2F5-4CEB-99F6-BD05A5399107}" type="slidenum">
              <a:rPr lang="en-IN" smtClean="0"/>
              <a:t>9</a:t>
            </a:fld>
            <a:endParaRPr lang="en-IN"/>
          </a:p>
        </p:txBody>
      </p:sp>
    </p:spTree>
    <p:extLst>
      <p:ext uri="{BB962C8B-B14F-4D97-AF65-F5344CB8AC3E}">
        <p14:creationId xmlns:p14="http://schemas.microsoft.com/office/powerpoint/2010/main" val="356595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FFE7AD8-F3F5-4334-A2B7-C107D1944247}" type="datetimeFigureOut">
              <a:rPr lang="en-IN" smtClean="0"/>
              <a:t>17-02-2024</a:t>
            </a:fld>
            <a:endParaRPr lang="en-IN"/>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IN"/>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63185EA-151D-4AF4-9B41-E03BC2706373}" type="slidenum">
              <a:rPr lang="en-IN" smtClean="0"/>
              <a:t>‹#›</a:t>
            </a:fld>
            <a:endParaRPr lang="en-IN"/>
          </a:p>
        </p:txBody>
      </p:sp>
    </p:spTree>
    <p:extLst>
      <p:ext uri="{BB962C8B-B14F-4D97-AF65-F5344CB8AC3E}">
        <p14:creationId xmlns:p14="http://schemas.microsoft.com/office/powerpoint/2010/main" val="36987985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E7AD8-F3F5-4334-A2B7-C107D1944247}" type="datetimeFigureOut">
              <a:rPr lang="en-IN" smtClean="0"/>
              <a:t>17-02-2024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185EA-151D-4AF4-9B41-E03BC2706373}" type="slidenum">
              <a:rPr lang="en-IN" smtClean="0"/>
              <a:t>‹#›</a:t>
            </a:fld>
            <a:endParaRPr lang="en-IN"/>
          </a:p>
        </p:txBody>
      </p:sp>
    </p:spTree>
    <p:extLst>
      <p:ext uri="{BB962C8B-B14F-4D97-AF65-F5344CB8AC3E}">
        <p14:creationId xmlns:p14="http://schemas.microsoft.com/office/powerpoint/2010/main" val="2246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E7AD8-F3F5-4334-A2B7-C107D1944247}" type="datetimeFigureOut">
              <a:rPr lang="en-IN" smtClean="0"/>
              <a:t>17-02-2024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185EA-151D-4AF4-9B41-E03BC2706373}" type="slidenum">
              <a:rPr lang="en-IN" smtClean="0"/>
              <a:t>‹#›</a:t>
            </a:fld>
            <a:endParaRPr lang="en-IN"/>
          </a:p>
        </p:txBody>
      </p:sp>
    </p:spTree>
    <p:extLst>
      <p:ext uri="{BB962C8B-B14F-4D97-AF65-F5344CB8AC3E}">
        <p14:creationId xmlns:p14="http://schemas.microsoft.com/office/powerpoint/2010/main" val="177581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E7AD8-F3F5-4334-A2B7-C107D1944247}" type="datetimeFigureOut">
              <a:rPr lang="en-IN" smtClean="0"/>
              <a:t>17-02-2024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185EA-151D-4AF4-9B41-E03BC2706373}" type="slidenum">
              <a:rPr lang="en-IN" smtClean="0"/>
              <a:t>‹#›</a:t>
            </a:fld>
            <a:endParaRPr lang="en-IN"/>
          </a:p>
        </p:txBody>
      </p:sp>
    </p:spTree>
    <p:extLst>
      <p:ext uri="{BB962C8B-B14F-4D97-AF65-F5344CB8AC3E}">
        <p14:creationId xmlns:p14="http://schemas.microsoft.com/office/powerpoint/2010/main" val="406112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FFE7AD8-F3F5-4334-A2B7-C107D1944247}" type="datetimeFigureOut">
              <a:rPr lang="en-IN" smtClean="0"/>
              <a:t>17-02-2024</a:t>
            </a:fld>
            <a:endParaRPr lang="en-IN"/>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IN"/>
          </a:p>
        </p:txBody>
      </p:sp>
      <p:sp>
        <p:nvSpPr>
          <p:cNvPr id="6" name="Slide Number Placeholder 5"/>
          <p:cNvSpPr>
            <a:spLocks noGrp="1"/>
          </p:cNvSpPr>
          <p:nvPr>
            <p:ph type="sldNum" sz="quarter" idx="12"/>
          </p:nvPr>
        </p:nvSpPr>
        <p:spPr>
          <a:xfrm>
            <a:off x="8604504" y="5211060"/>
            <a:ext cx="2112264" cy="228600"/>
          </a:xfrm>
        </p:spPr>
        <p:txBody>
          <a:bodyPr/>
          <a:lstStyle/>
          <a:p>
            <a:fld id="{363185EA-151D-4AF4-9B41-E03BC2706373}" type="slidenum">
              <a:rPr lang="en-IN" smtClean="0"/>
              <a:t>‹#›</a:t>
            </a:fld>
            <a:endParaRPr lang="en-IN"/>
          </a:p>
        </p:txBody>
      </p:sp>
    </p:spTree>
    <p:extLst>
      <p:ext uri="{BB962C8B-B14F-4D97-AF65-F5344CB8AC3E}">
        <p14:creationId xmlns:p14="http://schemas.microsoft.com/office/powerpoint/2010/main" val="1652820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E7AD8-F3F5-4334-A2B7-C107D1944247}" type="datetimeFigureOut">
              <a:rPr lang="en-IN" smtClean="0"/>
              <a:t>17-02-2024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185EA-151D-4AF4-9B41-E03BC2706373}" type="slidenum">
              <a:rPr lang="en-IN" smtClean="0"/>
              <a:t>‹#›</a:t>
            </a:fld>
            <a:endParaRPr lang="en-IN"/>
          </a:p>
        </p:txBody>
      </p:sp>
    </p:spTree>
    <p:extLst>
      <p:ext uri="{BB962C8B-B14F-4D97-AF65-F5344CB8AC3E}">
        <p14:creationId xmlns:p14="http://schemas.microsoft.com/office/powerpoint/2010/main" val="397357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E7AD8-F3F5-4334-A2B7-C107D1944247}" type="datetimeFigureOut">
              <a:rPr lang="en-IN" smtClean="0"/>
              <a:t>17-02-2024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185EA-151D-4AF4-9B41-E03BC2706373}" type="slidenum">
              <a:rPr lang="en-IN" smtClean="0"/>
              <a:t>‹#›</a:t>
            </a:fld>
            <a:endParaRPr lang="en-IN"/>
          </a:p>
        </p:txBody>
      </p:sp>
    </p:spTree>
    <p:extLst>
      <p:ext uri="{BB962C8B-B14F-4D97-AF65-F5344CB8AC3E}">
        <p14:creationId xmlns:p14="http://schemas.microsoft.com/office/powerpoint/2010/main" val="146661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E7AD8-F3F5-4334-A2B7-C107D1944247}" type="datetimeFigureOut">
              <a:rPr lang="en-IN" smtClean="0"/>
              <a:t>17-02-2024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3185EA-151D-4AF4-9B41-E03BC2706373}" type="slidenum">
              <a:rPr lang="en-IN" smtClean="0"/>
              <a:t>‹#›</a:t>
            </a:fld>
            <a:endParaRPr lang="en-IN"/>
          </a:p>
        </p:txBody>
      </p:sp>
    </p:spTree>
    <p:extLst>
      <p:ext uri="{BB962C8B-B14F-4D97-AF65-F5344CB8AC3E}">
        <p14:creationId xmlns:p14="http://schemas.microsoft.com/office/powerpoint/2010/main" val="394428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E7AD8-F3F5-4334-A2B7-C107D1944247}" type="datetimeFigureOut">
              <a:rPr lang="en-IN" smtClean="0"/>
              <a:t>17-02-2024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3185EA-151D-4AF4-9B41-E03BC2706373}" type="slidenum">
              <a:rPr lang="en-IN" smtClean="0"/>
              <a:t>‹#›</a:t>
            </a:fld>
            <a:endParaRPr lang="en-IN"/>
          </a:p>
        </p:txBody>
      </p:sp>
    </p:spTree>
    <p:extLst>
      <p:ext uri="{BB962C8B-B14F-4D97-AF65-F5344CB8AC3E}">
        <p14:creationId xmlns:p14="http://schemas.microsoft.com/office/powerpoint/2010/main" val="75588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FFE7AD8-F3F5-4334-A2B7-C107D1944247}" type="datetimeFigureOut">
              <a:rPr lang="en-IN" smtClean="0"/>
              <a:t>17-02-2024</a:t>
            </a:fld>
            <a:endParaRPr lang="en-IN"/>
          </a:p>
        </p:txBody>
      </p:sp>
      <p:sp>
        <p:nvSpPr>
          <p:cNvPr id="9" name="Footer Placeholder 8"/>
          <p:cNvSpPr>
            <a:spLocks noGrp="1"/>
          </p:cNvSpPr>
          <p:nvPr>
            <p:ph type="ftr" sz="quarter" idx="11"/>
          </p:nvPr>
        </p:nvSpPr>
        <p:spPr/>
        <p:txBody>
          <a:bodyPr/>
          <a:lstStyle>
            <a:lvl1pPr algn="r">
              <a:defRPr/>
            </a:lvl1pPr>
          </a:lstStyle>
          <a:p>
            <a:endParaRPr lang="en-IN"/>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63185EA-151D-4AF4-9B41-E03BC2706373}" type="slidenum">
              <a:rPr lang="en-IN" smtClean="0"/>
              <a:t>‹#›</a:t>
            </a:fld>
            <a:endParaRPr lang="en-IN"/>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597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FFE7AD8-F3F5-4334-A2B7-C107D1944247}" type="datetimeFigureOut">
              <a:rPr lang="en-IN" smtClean="0"/>
              <a:t>17-02-2024</a:t>
            </a:fld>
            <a:endParaRPr lang="en-IN"/>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IN"/>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63185EA-151D-4AF4-9B41-E03BC2706373}" type="slidenum">
              <a:rPr lang="en-IN" smtClean="0"/>
              <a:t>‹#›</a:t>
            </a:fld>
            <a:endParaRPr lang="en-IN"/>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420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FFE7AD8-F3F5-4334-A2B7-C107D1944247}" type="datetimeFigureOut">
              <a:rPr lang="en-IN" smtClean="0"/>
              <a:t>17-02-2024</a:t>
            </a:fld>
            <a:endParaRPr lang="en-IN"/>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IN"/>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63185EA-151D-4AF4-9B41-E03BC2706373}" type="slidenum">
              <a:rPr lang="en-IN" smtClean="0"/>
              <a:t>‹#›</a:t>
            </a:fld>
            <a:endParaRPr lang="en-IN"/>
          </a:p>
        </p:txBody>
      </p:sp>
    </p:spTree>
    <p:extLst>
      <p:ext uri="{BB962C8B-B14F-4D97-AF65-F5344CB8AC3E}">
        <p14:creationId xmlns:p14="http://schemas.microsoft.com/office/powerpoint/2010/main" val="18245003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E3A7-59D7-1C0A-95C7-2138BFB30925}"/>
              </a:ext>
            </a:extLst>
          </p:cNvPr>
          <p:cNvSpPr>
            <a:spLocks noGrp="1"/>
          </p:cNvSpPr>
          <p:nvPr>
            <p:ph type="ctrTitle"/>
          </p:nvPr>
        </p:nvSpPr>
        <p:spPr>
          <a:xfrm>
            <a:off x="1483860" y="2671366"/>
            <a:ext cx="9224279" cy="868247"/>
          </a:xfrm>
        </p:spPr>
        <p:txBody>
          <a:bodyPr/>
          <a:lstStyle/>
          <a:p>
            <a:r>
              <a:rPr lang="en-US" sz="5400" dirty="0">
                <a:latin typeface="Times New Roman" panose="02020603050405020304" pitchFamily="18" charset="0"/>
                <a:cs typeface="Times New Roman" panose="02020603050405020304" pitchFamily="18" charset="0"/>
              </a:rPr>
              <a:t>The Ramsar convention </a:t>
            </a:r>
            <a:endParaRPr lang="en-IN" sz="5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38A08B6-AE51-B9B5-3EA7-FC2E3B176FA4}"/>
              </a:ext>
            </a:extLst>
          </p:cNvPr>
          <p:cNvSpPr>
            <a:spLocks noGrp="1"/>
          </p:cNvSpPr>
          <p:nvPr>
            <p:ph type="subTitle" idx="1"/>
          </p:nvPr>
        </p:nvSpPr>
        <p:spPr>
          <a:xfrm>
            <a:off x="1560576" y="3608439"/>
            <a:ext cx="9070848" cy="1117869"/>
          </a:xfrm>
        </p:spPr>
        <p:txBody>
          <a:bodyPr>
            <a:normAutofit/>
          </a:bodyPr>
          <a:lstStyle/>
          <a:p>
            <a:r>
              <a:rPr lang="en-US" sz="2000" b="1" dirty="0">
                <a:latin typeface="Times New Roman" panose="02020603050405020304" pitchFamily="18" charset="0"/>
                <a:cs typeface="Times New Roman" panose="02020603050405020304" pitchFamily="18" charset="0"/>
              </a:rPr>
              <a:t>Convention on Wetlands of International Importance Especially as Waterfowl Habitat, 1971</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64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
              <a:schemeClr val="tx2">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ED9A-D819-3F33-73CA-878B2636ED5A}"/>
              </a:ext>
            </a:extLst>
          </p:cNvPr>
          <p:cNvSpPr>
            <a:spLocks noGrp="1"/>
          </p:cNvSpPr>
          <p:nvPr>
            <p:ph type="title"/>
          </p:nvPr>
        </p:nvSpPr>
        <p:spPr>
          <a:xfrm>
            <a:off x="722671" y="396787"/>
            <a:ext cx="10058400" cy="1371600"/>
          </a:xfrm>
        </p:spPr>
        <p:txBody>
          <a:bodyPr/>
          <a:lstStyle/>
          <a:p>
            <a:r>
              <a:rPr lang="en-US" b="1" dirty="0">
                <a:latin typeface="Times New Roman" panose="02020603050405020304" pitchFamily="18" charset="0"/>
                <a:cs typeface="Times New Roman" panose="02020603050405020304" pitchFamily="18" charset="0"/>
              </a:rPr>
              <a:t>Case Study: Natura 2000 Network</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4EA9B8-8A35-DA0C-3F19-2E6E0B8FB3B1}"/>
              </a:ext>
            </a:extLst>
          </p:cNvPr>
          <p:cNvSpPr>
            <a:spLocks noGrp="1"/>
          </p:cNvSpPr>
          <p:nvPr>
            <p:ph idx="1"/>
          </p:nvPr>
        </p:nvSpPr>
        <p:spPr>
          <a:xfrm>
            <a:off x="899651" y="1577194"/>
            <a:ext cx="6415549" cy="4963565"/>
          </a:xfrm>
        </p:spPr>
        <p:txBody>
          <a:bodyPr>
            <a:normAutofit lnSpcReduction="10000"/>
          </a:bodyPr>
          <a:lstStyle/>
          <a:p>
            <a:pPr marL="0" indent="0" algn="just">
              <a:lnSpc>
                <a:spcPct val="150000"/>
              </a:lnSpc>
              <a:spcBef>
                <a:spcPts val="0"/>
              </a:spcBef>
              <a:buNone/>
            </a:pPr>
            <a:r>
              <a:rPr lang="en-US" b="1" dirty="0">
                <a:latin typeface="Times New Roman" panose="02020603050405020304" pitchFamily="18" charset="0"/>
                <a:cs typeface="Times New Roman" panose="02020603050405020304" pitchFamily="18" charset="0"/>
              </a:rPr>
              <a:t>What is it?</a:t>
            </a:r>
            <a:endParaRPr lang="en-IN"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IN" dirty="0">
                <a:latin typeface="Times New Roman" panose="02020603050405020304" pitchFamily="18" charset="0"/>
                <a:cs typeface="Times New Roman" panose="02020603050405020304" pitchFamily="18" charset="0"/>
              </a:rPr>
              <a:t>Natura 2000 is a network of threatened areas designated for protection under the EU’s Birds and Habitats Directives (Nature Directives). </a:t>
            </a:r>
          </a:p>
          <a:p>
            <a:pPr algn="just">
              <a:lnSpc>
                <a:spcPct val="150000"/>
              </a:lnSpc>
              <a:spcBef>
                <a:spcPts val="0"/>
              </a:spcBef>
            </a:pPr>
            <a:r>
              <a:rPr lang="en-IN" dirty="0">
                <a:latin typeface="Times New Roman" panose="02020603050405020304" pitchFamily="18" charset="0"/>
                <a:cs typeface="Times New Roman" panose="02020603050405020304" pitchFamily="18" charset="0"/>
              </a:rPr>
              <a:t>The network extends across all 27 EU Member States and is made up of SPA’s, SCI’s and SAC’s. </a:t>
            </a:r>
          </a:p>
          <a:p>
            <a:pPr algn="just">
              <a:lnSpc>
                <a:spcPct val="150000"/>
              </a:lnSpc>
              <a:spcBef>
                <a:spcPts val="0"/>
              </a:spcBef>
            </a:pPr>
            <a:r>
              <a:rPr lang="en-IN" dirty="0">
                <a:latin typeface="Times New Roman" panose="02020603050405020304" pitchFamily="18" charset="0"/>
                <a:cs typeface="Times New Roman" panose="02020603050405020304" pitchFamily="18" charset="0"/>
              </a:rPr>
              <a:t>It is a result of the EU’s obligations under the Bern Convention on the Conservation of European Wildlife and Natural Habitats and contributes to the Pan-European Emerald Network of the Bern Convention.</a:t>
            </a:r>
          </a:p>
          <a:p>
            <a:pPr algn="just">
              <a:lnSpc>
                <a:spcPct val="150000"/>
              </a:lnSpc>
              <a:spcBef>
                <a:spcPts val="0"/>
              </a:spcBef>
            </a:pPr>
            <a:r>
              <a:rPr lang="en-IN" dirty="0">
                <a:latin typeface="Times New Roman" panose="02020603050405020304" pitchFamily="18" charset="0"/>
                <a:cs typeface="Times New Roman" panose="02020603050405020304" pitchFamily="18" charset="0"/>
              </a:rPr>
              <a:t>It also contributes significantly to the EU’s 2030 Biodiversity Strategy.</a:t>
            </a:r>
          </a:p>
        </p:txBody>
      </p:sp>
      <p:pic>
        <p:nvPicPr>
          <p:cNvPr id="7" name="Picture 6">
            <a:extLst>
              <a:ext uri="{FF2B5EF4-FFF2-40B4-BE49-F238E27FC236}">
                <a16:creationId xmlns:a16="http://schemas.microsoft.com/office/drawing/2014/main" id="{9C85ACFF-B3D9-E1AC-DC42-A22ABF2D3AA5}"/>
              </a:ext>
            </a:extLst>
          </p:cNvPr>
          <p:cNvPicPr>
            <a:picLocks noChangeAspect="1"/>
          </p:cNvPicPr>
          <p:nvPr/>
        </p:nvPicPr>
        <p:blipFill rotWithShape="1">
          <a:blip r:embed="rId2">
            <a:extLst>
              <a:ext uri="{28A0092B-C50C-407E-A947-70E740481C1C}">
                <a14:useLocalDpi xmlns:a14="http://schemas.microsoft.com/office/drawing/2010/main" val="0"/>
              </a:ext>
            </a:extLst>
          </a:blip>
          <a:srcRect l="28877" t="25905" r="26852" b="27409"/>
          <a:stretch/>
        </p:blipFill>
        <p:spPr>
          <a:xfrm>
            <a:off x="7600949" y="1768387"/>
            <a:ext cx="4211467" cy="3413213"/>
          </a:xfrm>
          <a:prstGeom prst="rect">
            <a:avLst/>
          </a:prstGeom>
        </p:spPr>
      </p:pic>
    </p:spTree>
    <p:extLst>
      <p:ext uri="{BB962C8B-B14F-4D97-AF65-F5344CB8AC3E}">
        <p14:creationId xmlns:p14="http://schemas.microsoft.com/office/powerpoint/2010/main" val="92961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000">
              <a:schemeClr val="tx2">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3925-2C45-9EF5-1557-1D5D92CC9F54}"/>
              </a:ext>
            </a:extLst>
          </p:cNvPr>
          <p:cNvSpPr>
            <a:spLocks noGrp="1"/>
          </p:cNvSpPr>
          <p:nvPr>
            <p:ph type="title"/>
          </p:nvPr>
        </p:nvSpPr>
        <p:spPr>
          <a:xfrm>
            <a:off x="1066800" y="356844"/>
            <a:ext cx="10058400" cy="1186206"/>
          </a:xfrm>
        </p:spPr>
        <p:txBody>
          <a:bodyPr/>
          <a:lstStyle/>
          <a:p>
            <a:r>
              <a:rPr lang="en-IN" b="1" dirty="0">
                <a:latin typeface="Times New Roman" panose="02020603050405020304" pitchFamily="18" charset="0"/>
                <a:cs typeface="Times New Roman" panose="02020603050405020304" pitchFamily="18" charset="0"/>
              </a:rPr>
              <a:t>Key Facts</a:t>
            </a:r>
          </a:p>
        </p:txBody>
      </p:sp>
      <p:sp>
        <p:nvSpPr>
          <p:cNvPr id="3" name="Content Placeholder 2">
            <a:extLst>
              <a:ext uri="{FF2B5EF4-FFF2-40B4-BE49-F238E27FC236}">
                <a16:creationId xmlns:a16="http://schemas.microsoft.com/office/drawing/2014/main" id="{AE9A2EC7-F136-A384-F7BE-CD5AA12C3924}"/>
              </a:ext>
            </a:extLst>
          </p:cNvPr>
          <p:cNvSpPr>
            <a:spLocks noGrp="1"/>
          </p:cNvSpPr>
          <p:nvPr>
            <p:ph idx="1"/>
          </p:nvPr>
        </p:nvSpPr>
        <p:spPr>
          <a:xfrm>
            <a:off x="685800" y="1381124"/>
            <a:ext cx="6734175" cy="4981576"/>
          </a:xfrm>
        </p:spPr>
        <p:txBody>
          <a:bodyPr>
            <a:normAutofit fontScale="92500" lnSpcReduction="10000"/>
          </a:bodyPr>
          <a:lstStyle/>
          <a:p>
            <a:pPr algn="just">
              <a:lnSpc>
                <a:spcPct val="150000"/>
              </a:lnSpc>
              <a:spcBef>
                <a:spcPts val="0"/>
              </a:spcBef>
            </a:pPr>
            <a:r>
              <a:rPr lang="en-US" dirty="0">
                <a:latin typeface="Times New Roman" panose="02020603050405020304" pitchFamily="18" charset="0"/>
                <a:cs typeface="Times New Roman" panose="02020603050405020304" pitchFamily="18" charset="0"/>
              </a:rPr>
              <a:t>In 1979, the Birds Directive established an EU-wide protection regime for birds. States of Special Protection Areas (SPA) were designated for threatened species.</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In 1992, the Habitats Directive established legally-protected areas called Sites of Community Importance (SCI) across the EU to protect specified habitats and species.</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Additionally, SCI’s are to be designated Special Areas of Conservation (SAC) within 6 years.</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State obligations under the Network include reports on conservation status of species and habitats and compensation measures for activities harmful to Natura 2000 sites.</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Assessments for impact on Natura 2000 sites are mandatory prior to new projects.</a:t>
            </a:r>
          </a:p>
          <a:p>
            <a:pPr algn="just">
              <a:lnSpc>
                <a:spcPct val="150000"/>
              </a:lnSpc>
              <a:spcBef>
                <a:spcPts val="0"/>
              </a:spcBef>
            </a:pPr>
            <a:endParaRPr lang="en-US"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IN"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IN" b="1" dirty="0">
              <a:latin typeface="Times New Roman" panose="02020603050405020304" pitchFamily="18" charset="0"/>
              <a:cs typeface="Times New Roman" panose="02020603050405020304" pitchFamily="18" charset="0"/>
            </a:endParaRPr>
          </a:p>
          <a:p>
            <a:pPr>
              <a:lnSpc>
                <a:spcPct val="150000"/>
              </a:lnSpc>
              <a:spcBef>
                <a:spcPts val="0"/>
              </a:spcBef>
            </a:pPr>
            <a:endParaRPr lang="en-IN" b="1"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C2BACBD-96F5-658F-2D40-7CED87FBD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225" y="1695399"/>
            <a:ext cx="4307682" cy="4353026"/>
          </a:xfrm>
          <a:prstGeom prst="rect">
            <a:avLst/>
          </a:prstGeom>
        </p:spPr>
      </p:pic>
    </p:spTree>
    <p:extLst>
      <p:ext uri="{BB962C8B-B14F-4D97-AF65-F5344CB8AC3E}">
        <p14:creationId xmlns:p14="http://schemas.microsoft.com/office/powerpoint/2010/main" val="406730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
              <a:schemeClr val="tx2">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412C-55A3-73AD-6CB3-34B5E5090012}"/>
              </a:ext>
            </a:extLst>
          </p:cNvPr>
          <p:cNvSpPr>
            <a:spLocks noGrp="1"/>
          </p:cNvSpPr>
          <p:nvPr>
            <p:ph type="title"/>
          </p:nvPr>
        </p:nvSpPr>
        <p:spPr>
          <a:xfrm>
            <a:off x="1066800" y="274319"/>
            <a:ext cx="10058400" cy="1371600"/>
          </a:xfrm>
        </p:spPr>
        <p:txBody>
          <a:bodyPr>
            <a:normAutofit fontScale="90000"/>
          </a:bodyPr>
          <a:lstStyle/>
          <a:p>
            <a:r>
              <a:rPr lang="en-IN" b="1" dirty="0">
                <a:latin typeface="Times New Roman" panose="02020603050405020304" pitchFamily="18" charset="0"/>
                <a:cs typeface="Times New Roman" panose="02020603050405020304" pitchFamily="18" charset="0"/>
              </a:rPr>
              <a:t>Natura 2000 and the Ramsar Convention</a:t>
            </a:r>
          </a:p>
        </p:txBody>
      </p:sp>
      <p:sp>
        <p:nvSpPr>
          <p:cNvPr id="3" name="Content Placeholder 2">
            <a:extLst>
              <a:ext uri="{FF2B5EF4-FFF2-40B4-BE49-F238E27FC236}">
                <a16:creationId xmlns:a16="http://schemas.microsoft.com/office/drawing/2014/main" id="{C2A193A0-F495-6C8B-0259-7FFAA49A4EEE}"/>
              </a:ext>
            </a:extLst>
          </p:cNvPr>
          <p:cNvSpPr>
            <a:spLocks noGrp="1"/>
          </p:cNvSpPr>
          <p:nvPr>
            <p:ph idx="1"/>
          </p:nvPr>
        </p:nvSpPr>
        <p:spPr>
          <a:xfrm>
            <a:off x="1066800" y="1487299"/>
            <a:ext cx="9545751" cy="4913501"/>
          </a:xfrm>
        </p:spPr>
        <p:txBody>
          <a:bodyPr>
            <a:normAutofit fontScale="92500" lnSpcReduction="10000"/>
          </a:bodyPr>
          <a:lstStyle/>
          <a:p>
            <a:pPr>
              <a:lnSpc>
                <a:spcPct val="150000"/>
              </a:lnSpc>
              <a:spcBef>
                <a:spcPts val="0"/>
              </a:spcBef>
            </a:pPr>
            <a:r>
              <a:rPr lang="en-IN" dirty="0">
                <a:latin typeface="Times New Roman" panose="02020603050405020304" pitchFamily="18" charset="0"/>
                <a:cs typeface="Times New Roman" panose="02020603050405020304" pitchFamily="18" charset="0"/>
              </a:rPr>
              <a:t>The Natura 2000 Network and Ramsar Sites are linked insofar as they both protect bird species and their habitats. Numerous Ramsar Sites are also part of the Natura 2000 Network, a matter of significance given the Convention’s enforcement issues. </a:t>
            </a:r>
          </a:p>
          <a:p>
            <a:pPr>
              <a:lnSpc>
                <a:spcPct val="150000"/>
              </a:lnSpc>
              <a:spcBef>
                <a:spcPts val="0"/>
              </a:spcBef>
            </a:pPr>
            <a:r>
              <a:rPr lang="en-IN" dirty="0">
                <a:latin typeface="Times New Roman" panose="02020603050405020304" pitchFamily="18" charset="0"/>
                <a:cs typeface="Times New Roman" panose="02020603050405020304" pitchFamily="18" charset="0"/>
              </a:rPr>
              <a:t>Examples: all Ramsar Sites in Scotland; </a:t>
            </a:r>
            <a:r>
              <a:rPr lang="en-IN" dirty="0" err="1">
                <a:latin typeface="Times New Roman" panose="02020603050405020304" pitchFamily="18" charset="0"/>
                <a:cs typeface="Times New Roman" panose="02020603050405020304" pitchFamily="18" charset="0"/>
              </a:rPr>
              <a:t>Voordelta</a:t>
            </a:r>
            <a:r>
              <a:rPr lang="en-IN" dirty="0">
                <a:latin typeface="Times New Roman" panose="02020603050405020304" pitchFamily="18" charset="0"/>
                <a:cs typeface="Times New Roman" panose="02020603050405020304" pitchFamily="18" charset="0"/>
              </a:rPr>
              <a:t> in the Netherlands; L-</a:t>
            </a:r>
            <a:r>
              <a:rPr lang="en-IN" dirty="0" err="1">
                <a:latin typeface="Times New Roman" panose="02020603050405020304" pitchFamily="18" charset="0"/>
                <a:cs typeface="Times New Roman" panose="02020603050405020304" pitchFamily="18" charset="0"/>
              </a:rPr>
              <a:t>Ghadira</a:t>
            </a:r>
            <a:r>
              <a:rPr lang="en-IN" dirty="0">
                <a:latin typeface="Times New Roman" panose="02020603050405020304" pitchFamily="18" charset="0"/>
                <a:cs typeface="Times New Roman" panose="02020603050405020304" pitchFamily="18" charset="0"/>
              </a:rPr>
              <a:t> and is-Simar in the Maltese Islands.</a:t>
            </a:r>
          </a:p>
          <a:p>
            <a:pPr>
              <a:lnSpc>
                <a:spcPct val="150000"/>
              </a:lnSpc>
              <a:spcBef>
                <a:spcPts val="0"/>
              </a:spcBef>
            </a:pPr>
            <a:r>
              <a:rPr lang="en-IN" dirty="0">
                <a:latin typeface="Times New Roman" panose="02020603050405020304" pitchFamily="18" charset="0"/>
                <a:cs typeface="Times New Roman" panose="02020603050405020304" pitchFamily="18" charset="0"/>
              </a:rPr>
              <a:t>While the EU’s Nature Directives are broad frameworks for the protection and conservation of bird species and habitats, the Ramsar Convention can be viewed as a subset, focusing specifically on waterfowl and wetlands.</a:t>
            </a:r>
          </a:p>
          <a:p>
            <a:pPr>
              <a:lnSpc>
                <a:spcPct val="150000"/>
              </a:lnSpc>
              <a:spcBef>
                <a:spcPts val="0"/>
              </a:spcBef>
            </a:pPr>
            <a:r>
              <a:rPr lang="en-IN" dirty="0">
                <a:latin typeface="Times New Roman" panose="02020603050405020304" pitchFamily="18" charset="0"/>
                <a:cs typeface="Times New Roman" panose="02020603050405020304" pitchFamily="18" charset="0"/>
              </a:rPr>
              <a:t>Key similarities include designation of sites, promotion of conservation, compensation requirements, status report mandates and a focus on proper management. </a:t>
            </a:r>
          </a:p>
          <a:p>
            <a:pPr>
              <a:lnSpc>
                <a:spcPct val="150000"/>
              </a:lnSpc>
              <a:spcBef>
                <a:spcPts val="0"/>
              </a:spcBef>
            </a:pPr>
            <a:r>
              <a:rPr lang="en-IN" dirty="0">
                <a:latin typeface="Times New Roman" panose="02020603050405020304" pitchFamily="18" charset="0"/>
                <a:cs typeface="Times New Roman" panose="02020603050405020304" pitchFamily="18" charset="0"/>
              </a:rPr>
              <a:t>Natura 2000 is one of the most successful programs in wetland and waterfowl conservation given that ignoring an EU Directive leads to formal procedures against the country in question, including reference to the Court of Justice as a last resort.</a:t>
            </a:r>
          </a:p>
        </p:txBody>
      </p:sp>
    </p:spTree>
    <p:extLst>
      <p:ext uri="{BB962C8B-B14F-4D97-AF65-F5344CB8AC3E}">
        <p14:creationId xmlns:p14="http://schemas.microsoft.com/office/powerpoint/2010/main" val="136397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9F73-E28A-9BE2-D20C-4D0671C96DCB}"/>
              </a:ext>
            </a:extLst>
          </p:cNvPr>
          <p:cNvSpPr>
            <a:spLocks noGrp="1"/>
          </p:cNvSpPr>
          <p:nvPr>
            <p:ph type="title"/>
          </p:nvPr>
        </p:nvSpPr>
        <p:spPr>
          <a:xfrm>
            <a:off x="1066800" y="455982"/>
            <a:ext cx="10058400" cy="1371600"/>
          </a:xfrm>
        </p:spPr>
        <p:txBody>
          <a:bodyPr/>
          <a:lstStyle/>
          <a:p>
            <a:r>
              <a:rPr lang="en-IN" b="1" dirty="0">
                <a:latin typeface="Times New Roman" panose="02020603050405020304" pitchFamily="18" charset="0"/>
                <a:cs typeface="Times New Roman" panose="02020603050405020304" pitchFamily="18" charset="0"/>
              </a:rPr>
              <a:t>The Way Forward</a:t>
            </a:r>
          </a:p>
        </p:txBody>
      </p:sp>
      <p:sp>
        <p:nvSpPr>
          <p:cNvPr id="3" name="Content Placeholder 2">
            <a:extLst>
              <a:ext uri="{FF2B5EF4-FFF2-40B4-BE49-F238E27FC236}">
                <a16:creationId xmlns:a16="http://schemas.microsoft.com/office/drawing/2014/main" id="{B0A7962F-A625-3668-AB0B-DF6C72035614}"/>
              </a:ext>
            </a:extLst>
          </p:cNvPr>
          <p:cNvSpPr>
            <a:spLocks noGrp="1"/>
          </p:cNvSpPr>
          <p:nvPr>
            <p:ph idx="1"/>
          </p:nvPr>
        </p:nvSpPr>
        <p:spPr>
          <a:xfrm>
            <a:off x="1066800" y="1692573"/>
            <a:ext cx="9766041" cy="4390986"/>
          </a:xfrm>
        </p:spPr>
        <p:txBody>
          <a:bodyPr>
            <a:normAutofit lnSpcReduction="10000"/>
          </a:bodyPr>
          <a:lstStyle/>
          <a:p>
            <a:pPr>
              <a:lnSpc>
                <a:spcPct val="150000"/>
              </a:lnSpc>
              <a:spcBef>
                <a:spcPts val="0"/>
              </a:spcBef>
            </a:pPr>
            <a:r>
              <a:rPr lang="en-IN" b="1" dirty="0">
                <a:latin typeface="Times New Roman" panose="02020603050405020304" pitchFamily="18" charset="0"/>
                <a:cs typeface="Times New Roman" panose="02020603050405020304" pitchFamily="18" charset="0"/>
              </a:rPr>
              <a:t>Enforcement Measures: </a:t>
            </a:r>
            <a:r>
              <a:rPr lang="en-IN" dirty="0">
                <a:latin typeface="Times New Roman" panose="02020603050405020304" pitchFamily="18" charset="0"/>
                <a:cs typeface="Times New Roman" panose="02020603050405020304" pitchFamily="18" charset="0"/>
              </a:rPr>
              <a:t>A major criticism of the Ramsar Convention is its lack of enforcement mechanisms. One possible method is found under the UNFCCC – compliance is ensured by the Compliance Committee, which investigates violations, allows parties to present their case and depending on its finding, imposes penalties.</a:t>
            </a:r>
          </a:p>
          <a:p>
            <a:pPr>
              <a:lnSpc>
                <a:spcPct val="150000"/>
              </a:lnSpc>
              <a:spcBef>
                <a:spcPts val="0"/>
              </a:spcBef>
            </a:pPr>
            <a:r>
              <a:rPr lang="en-IN" dirty="0">
                <a:latin typeface="Times New Roman" panose="02020603050405020304" pitchFamily="18" charset="0"/>
                <a:cs typeface="Times New Roman" panose="02020603050405020304" pitchFamily="18" charset="0"/>
              </a:rPr>
              <a:t>For instance, Ukraine was barred from participating in the emissions trading program and could not sell, transfer, or acquire new emissions credits. Additionally, the State had to submit a plan of action to address non-compliance within 3 months, at risk of steeper penalties.</a:t>
            </a:r>
          </a:p>
          <a:p>
            <a:pPr marL="0" indent="0">
              <a:lnSpc>
                <a:spcPct val="150000"/>
              </a:lnSpc>
              <a:spcBef>
                <a:spcPts val="0"/>
              </a:spcBef>
              <a:buNone/>
            </a:pPr>
            <a:endParaRPr lang="en-IN" dirty="0">
              <a:latin typeface="Times New Roman" panose="02020603050405020304" pitchFamily="18" charset="0"/>
              <a:cs typeface="Times New Roman" panose="02020603050405020304" pitchFamily="18" charset="0"/>
            </a:endParaRPr>
          </a:p>
          <a:p>
            <a:pPr>
              <a:lnSpc>
                <a:spcPct val="150000"/>
              </a:lnSpc>
              <a:spcBef>
                <a:spcPts val="0"/>
              </a:spcBef>
            </a:pPr>
            <a:r>
              <a:rPr lang="en-IN" b="1" dirty="0">
                <a:latin typeface="Times New Roman" panose="02020603050405020304" pitchFamily="18" charset="0"/>
                <a:cs typeface="Times New Roman" panose="02020603050405020304" pitchFamily="18" charset="0"/>
              </a:rPr>
              <a:t>Ambiguity – </a:t>
            </a:r>
            <a:r>
              <a:rPr lang="en-IN" dirty="0">
                <a:latin typeface="Times New Roman" panose="02020603050405020304" pitchFamily="18" charset="0"/>
                <a:cs typeface="Times New Roman" panose="02020603050405020304" pitchFamily="18" charset="0"/>
              </a:rPr>
              <a:t>The Convention leaves it up to national systems to define what actions relating to wetlands would be illegal. At the very least, critical actions contributing to deterioration of wetlands could be addressed, leading to a more harmonized implementation of the Convention.</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70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00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55FD3-44E0-3F0B-B926-5327C9F0A0B6}"/>
              </a:ext>
            </a:extLst>
          </p:cNvPr>
          <p:cNvSpPr>
            <a:spLocks noGrp="1"/>
          </p:cNvSpPr>
          <p:nvPr>
            <p:ph idx="1"/>
          </p:nvPr>
        </p:nvSpPr>
        <p:spPr>
          <a:xfrm>
            <a:off x="742950" y="769620"/>
            <a:ext cx="6096000" cy="5459730"/>
          </a:xfrm>
        </p:spPr>
        <p:txBody>
          <a:bodyPr>
            <a:normAutofit fontScale="92500" lnSpcReduction="20000"/>
          </a:bodyPr>
          <a:lstStyle/>
          <a:p>
            <a:pPr>
              <a:lnSpc>
                <a:spcPct val="150000"/>
              </a:lnSpc>
              <a:spcBef>
                <a:spcPts val="0"/>
              </a:spcBef>
            </a:pPr>
            <a:r>
              <a:rPr lang="en-IN" b="1" dirty="0">
                <a:latin typeface="Times New Roman" panose="02020603050405020304" pitchFamily="18" charset="0"/>
                <a:cs typeface="Times New Roman" panose="02020603050405020304" pitchFamily="18" charset="0"/>
              </a:rPr>
              <a:t>Impact Assessment – </a:t>
            </a:r>
            <a:r>
              <a:rPr lang="en-IN" dirty="0">
                <a:latin typeface="Times New Roman" panose="02020603050405020304" pitchFamily="18" charset="0"/>
                <a:cs typeface="Times New Roman" panose="02020603050405020304" pitchFamily="18" charset="0"/>
              </a:rPr>
              <a:t>Drawing from the EU’s Natura 2000 plan, a requirement for development projects to undertake assessments for impact on wetlands would be useful in better implementation of Article 4(2), which allows parties to delete wetlands from the List for ‘urgent national interests.’</a:t>
            </a:r>
          </a:p>
          <a:p>
            <a:pPr>
              <a:lnSpc>
                <a:spcPct val="150000"/>
              </a:lnSpc>
              <a:spcBef>
                <a:spcPts val="0"/>
              </a:spcBef>
            </a:pPr>
            <a:endParaRPr lang="en-IN" b="1" dirty="0">
              <a:latin typeface="Times New Roman" panose="02020603050405020304" pitchFamily="18" charset="0"/>
              <a:cs typeface="Times New Roman" panose="02020603050405020304" pitchFamily="18" charset="0"/>
            </a:endParaRPr>
          </a:p>
          <a:p>
            <a:pPr>
              <a:lnSpc>
                <a:spcPct val="150000"/>
              </a:lnSpc>
              <a:spcBef>
                <a:spcPts val="0"/>
              </a:spcBef>
            </a:pPr>
            <a:r>
              <a:rPr lang="en-IN" b="1" dirty="0">
                <a:latin typeface="Times New Roman" panose="02020603050405020304" pitchFamily="18" charset="0"/>
                <a:cs typeface="Times New Roman" panose="02020603050405020304" pitchFamily="18" charset="0"/>
              </a:rPr>
              <a:t>Raising Awareness – </a:t>
            </a:r>
            <a:r>
              <a:rPr lang="en-IN" dirty="0">
                <a:latin typeface="Times New Roman" panose="02020603050405020304" pitchFamily="18" charset="0"/>
                <a:cs typeface="Times New Roman" panose="02020603050405020304" pitchFamily="18" charset="0"/>
              </a:rPr>
              <a:t>The Convention is largely unknown, particularly as it is not under the UN’s ambit. Social support has a strong impact on political processes and government action and so raising awareness regarding the Convention and its importance is key in fostering tangible government action. For instance, public discourse around climate change has placed immense pressure on governments for action, brought the Paris Agreement into the spotlight and made climate change a significant aspect of election manifestos. </a:t>
            </a:r>
            <a:endParaRPr lang="en-IN" b="1" dirty="0">
              <a:latin typeface="Times New Roman" panose="02020603050405020304" pitchFamily="18" charset="0"/>
              <a:cs typeface="Times New Roman" panose="02020603050405020304" pitchFamily="18" charset="0"/>
            </a:endParaRPr>
          </a:p>
          <a:p>
            <a:pPr>
              <a:lnSpc>
                <a:spcPct val="150000"/>
              </a:lnSpc>
              <a:spcBef>
                <a:spcPts val="0"/>
              </a:spcBef>
            </a:pPr>
            <a:endParaRPr lang="en-IN"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1C458F-BC40-BBB5-FA19-6666D0926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530" y="1714500"/>
            <a:ext cx="4508845" cy="3190875"/>
          </a:xfrm>
          <a:prstGeom prst="rect">
            <a:avLst/>
          </a:prstGeom>
        </p:spPr>
      </p:pic>
    </p:spTree>
    <p:extLst>
      <p:ext uri="{BB962C8B-B14F-4D97-AF65-F5344CB8AC3E}">
        <p14:creationId xmlns:p14="http://schemas.microsoft.com/office/powerpoint/2010/main" val="192189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0">
              <a:schemeClr val="tx2">
                <a:lumMod val="7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3E16-1851-7E8B-350E-F8C7157CA24E}"/>
              </a:ext>
            </a:extLst>
          </p:cNvPr>
          <p:cNvSpPr>
            <a:spLocks noGrp="1"/>
          </p:cNvSpPr>
          <p:nvPr>
            <p:ph type="title"/>
          </p:nvPr>
        </p:nvSpPr>
        <p:spPr>
          <a:xfrm>
            <a:off x="742335" y="259572"/>
            <a:ext cx="10058400" cy="1371600"/>
          </a:xfrm>
        </p:spPr>
        <p:txBody>
          <a:bodyPr/>
          <a:lstStyle/>
          <a:p>
            <a:r>
              <a:rPr lang="en-US" b="1" dirty="0">
                <a:latin typeface="Times New Roman" panose="02020603050405020304" pitchFamily="18" charset="0"/>
                <a:cs typeface="Times New Roman" panose="02020603050405020304" pitchFamily="18" charset="0"/>
              </a:rPr>
              <a:t>Introduction</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EB87D0-8018-9103-F7C9-5BC3DB2A22C9}"/>
              </a:ext>
            </a:extLst>
          </p:cNvPr>
          <p:cNvSpPr>
            <a:spLocks noGrp="1"/>
          </p:cNvSpPr>
          <p:nvPr>
            <p:ph idx="1"/>
          </p:nvPr>
        </p:nvSpPr>
        <p:spPr>
          <a:xfrm>
            <a:off x="582226" y="1405029"/>
            <a:ext cx="6644484" cy="4966273"/>
          </a:xfrm>
        </p:spPr>
        <p:txBody>
          <a:bodyPr>
            <a:normAutofit/>
          </a:bodyPr>
          <a:lstStyle/>
          <a:p>
            <a:pPr algn="just">
              <a:lnSpc>
                <a:spcPct val="150000"/>
              </a:lnSpc>
            </a:pPr>
            <a:r>
              <a:rPr lang="en-US" sz="1600" dirty="0">
                <a:latin typeface="Times New Roman" panose="02020603050405020304" pitchFamily="18" charset="0"/>
                <a:cs typeface="Times New Roman" panose="02020603050405020304" pitchFamily="18" charset="0"/>
              </a:rPr>
              <a:t>The Ramsar Convention’s primary aim is the conservation of wetlands across the globe, especially those serving as habitat for waterfowls. </a:t>
            </a:r>
          </a:p>
          <a:p>
            <a:pPr algn="just">
              <a:lnSpc>
                <a:spcPct val="150000"/>
              </a:lnSpc>
            </a:pPr>
            <a:r>
              <a:rPr lang="en-US" sz="1600" dirty="0">
                <a:latin typeface="Times New Roman" panose="02020603050405020304" pitchFamily="18" charset="0"/>
                <a:cs typeface="Times New Roman" panose="02020603050405020304" pitchFamily="18" charset="0"/>
              </a:rPr>
              <a:t>One of the major reasons for wetlands’ significance is their role as carbon sinks in climate change mitigation.</a:t>
            </a:r>
          </a:p>
          <a:p>
            <a:pPr algn="just">
              <a:lnSpc>
                <a:spcPct val="150000"/>
              </a:lnSpc>
            </a:pPr>
            <a:r>
              <a:rPr lang="en-US" sz="1600" dirty="0">
                <a:latin typeface="Times New Roman" panose="02020603050405020304" pitchFamily="18" charset="0"/>
                <a:cs typeface="Times New Roman" panose="02020603050405020304" pitchFamily="18" charset="0"/>
              </a:rPr>
              <a:t>It was concluded in Ramsar, Iran on 2</a:t>
            </a:r>
            <a:r>
              <a:rPr lang="en-US" sz="1600" baseline="30000" dirty="0">
                <a:latin typeface="Times New Roman" panose="02020603050405020304" pitchFamily="18" charset="0"/>
                <a:cs typeface="Times New Roman" panose="02020603050405020304" pitchFamily="18" charset="0"/>
              </a:rPr>
              <a:t>nd</a:t>
            </a:r>
            <a:r>
              <a:rPr lang="en-US" sz="1600" dirty="0">
                <a:latin typeface="Times New Roman" panose="02020603050405020304" pitchFamily="18" charset="0"/>
                <a:cs typeface="Times New Roman" panose="02020603050405020304" pitchFamily="18" charset="0"/>
              </a:rPr>
              <a:t> February 1971, coming into force on 21</a:t>
            </a:r>
            <a:r>
              <a:rPr lang="en-US" sz="1600" baseline="30000" dirty="0">
                <a:latin typeface="Times New Roman" panose="02020603050405020304" pitchFamily="18" charset="0"/>
                <a:cs typeface="Times New Roman" panose="02020603050405020304" pitchFamily="18" charset="0"/>
              </a:rPr>
              <a:t>st</a:t>
            </a:r>
            <a:r>
              <a:rPr lang="en-US" sz="1600" dirty="0">
                <a:latin typeface="Times New Roman" panose="02020603050405020304" pitchFamily="18" charset="0"/>
                <a:cs typeface="Times New Roman" panose="02020603050405020304" pitchFamily="18" charset="0"/>
              </a:rPr>
              <a:t> December 1975.</a:t>
            </a:r>
          </a:p>
          <a:p>
            <a:pPr algn="just">
              <a:lnSpc>
                <a:spcPct val="160000"/>
              </a:lnSpc>
            </a:pPr>
            <a:r>
              <a:rPr lang="en-US" sz="1600" dirty="0">
                <a:latin typeface="Times New Roman" panose="02020603050405020304" pitchFamily="18" charset="0"/>
                <a:cs typeface="Times New Roman" panose="02020603050405020304" pitchFamily="18" charset="0"/>
              </a:rPr>
              <a:t>As of 2023, there are 172 States party to the Ramsar Convention and 2500 wetlands designated as being of international importance. These are also known as ‘Ramsar Sites.’</a:t>
            </a:r>
          </a:p>
          <a:p>
            <a:pPr algn="just">
              <a:lnSpc>
                <a:spcPct val="150000"/>
              </a:lnSpc>
            </a:pPr>
            <a:r>
              <a:rPr lang="en-US" sz="1600" dirty="0">
                <a:latin typeface="Times New Roman" panose="02020603050405020304" pitchFamily="18" charset="0"/>
                <a:cs typeface="Times New Roman" panose="02020603050405020304" pitchFamily="18" charset="0"/>
              </a:rPr>
              <a:t>The Convention is administered and reviewed on a triennial basis, at the Conference of the Contracting Parties (COP).</a:t>
            </a:r>
          </a:p>
          <a:p>
            <a:pPr algn="just">
              <a:lnSpc>
                <a:spcPct val="150000"/>
              </a:lnSpc>
            </a:pPr>
            <a:endParaRPr lang="en-IN"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1ED71E0-7C41-623C-8630-ECBC4F4D1CE5}"/>
              </a:ext>
            </a:extLst>
          </p:cNvPr>
          <p:cNvPicPr>
            <a:picLocks noChangeAspect="1"/>
          </p:cNvPicPr>
          <p:nvPr/>
        </p:nvPicPr>
        <p:blipFill rotWithShape="1">
          <a:blip r:embed="rId2">
            <a:extLst>
              <a:ext uri="{28A0092B-C50C-407E-A947-70E740481C1C}">
                <a14:useLocalDpi xmlns:a14="http://schemas.microsoft.com/office/drawing/2010/main" val="0"/>
              </a:ext>
            </a:extLst>
          </a:blip>
          <a:srcRect t="6489"/>
          <a:stretch/>
        </p:blipFill>
        <p:spPr>
          <a:xfrm>
            <a:off x="7479487" y="700680"/>
            <a:ext cx="4218777" cy="5579384"/>
          </a:xfrm>
          <a:prstGeom prst="rect">
            <a:avLst/>
          </a:prstGeom>
        </p:spPr>
      </p:pic>
    </p:spTree>
    <p:extLst>
      <p:ext uri="{BB962C8B-B14F-4D97-AF65-F5344CB8AC3E}">
        <p14:creationId xmlns:p14="http://schemas.microsoft.com/office/powerpoint/2010/main" val="116433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0">
              <a:schemeClr val="tx2">
                <a:lumMod val="7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06A4-C9A7-78BF-132E-62B827473349}"/>
              </a:ext>
            </a:extLst>
          </p:cNvPr>
          <p:cNvSpPr>
            <a:spLocks noGrp="1"/>
          </p:cNvSpPr>
          <p:nvPr>
            <p:ph type="title"/>
          </p:nvPr>
        </p:nvSpPr>
        <p:spPr>
          <a:xfrm>
            <a:off x="1066800" y="406620"/>
            <a:ext cx="10058400" cy="1371600"/>
          </a:xfrm>
        </p:spPr>
        <p:txBody>
          <a:bodyPr/>
          <a:lstStyle/>
          <a:p>
            <a:r>
              <a:rPr lang="en-US" b="1" dirty="0">
                <a:latin typeface="Times New Roman" panose="02020603050405020304" pitchFamily="18" charset="0"/>
                <a:cs typeface="Times New Roman" panose="02020603050405020304" pitchFamily="18" charset="0"/>
              </a:rPr>
              <a:t>Key Provisions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7CE65E2-9A35-C5F1-83F4-5E2D840C0828}"/>
              </a:ext>
            </a:extLst>
          </p:cNvPr>
          <p:cNvSpPr>
            <a:spLocks noGrp="1"/>
          </p:cNvSpPr>
          <p:nvPr>
            <p:ph idx="1"/>
          </p:nvPr>
        </p:nvSpPr>
        <p:spPr>
          <a:xfrm>
            <a:off x="1066800" y="1572177"/>
            <a:ext cx="10058400" cy="4396003"/>
          </a:xfrm>
        </p:spPr>
        <p:txBody>
          <a:bodyPr>
            <a:normAutofit fontScale="92500" lnSpcReduction="10000"/>
          </a:bodyPr>
          <a:lstStyle/>
          <a:p>
            <a:pPr marL="0" indent="0" algn="just">
              <a:lnSpc>
                <a:spcPct val="150000"/>
              </a:lnSpc>
              <a:buNone/>
            </a:pPr>
            <a:r>
              <a:rPr lang="en-US" b="1" dirty="0">
                <a:latin typeface="Times New Roman" panose="02020603050405020304" pitchFamily="18" charset="0"/>
                <a:cs typeface="Times New Roman" panose="02020603050405020304" pitchFamily="18" charset="0"/>
              </a:rPr>
              <a:t>Article 2:</a:t>
            </a:r>
          </a:p>
          <a:p>
            <a:pPr algn="just">
              <a:lnSpc>
                <a:spcPct val="150000"/>
              </a:lnSpc>
            </a:pPr>
            <a:r>
              <a:rPr lang="en-US" dirty="0">
                <a:latin typeface="Times New Roman" panose="02020603050405020304" pitchFamily="18" charset="0"/>
                <a:cs typeface="Times New Roman" panose="02020603050405020304" pitchFamily="18" charset="0"/>
              </a:rPr>
              <a:t>This Article requires all Contracting Parties to designate suitable areas within their territory (that fulfil the definition of wetlands as given in Article 1) for inclusion in the List of Wetlands of International Importance (“List”), particularly those areas that serve as habitat for waterfowls. </a:t>
            </a:r>
          </a:p>
          <a:p>
            <a:pPr algn="just">
              <a:lnSpc>
                <a:spcPct val="150000"/>
              </a:lnSpc>
            </a:pPr>
            <a:r>
              <a:rPr lang="en-US" dirty="0">
                <a:latin typeface="Times New Roman" panose="02020603050405020304" pitchFamily="18" charset="0"/>
                <a:cs typeface="Times New Roman" panose="02020603050405020304" pitchFamily="18" charset="0"/>
              </a:rPr>
              <a:t>At least one such designation must be made at time of acceding to the Convention and Parties may add or subtract from the List, though they must consider their international obligations for conservation and management of migratory stocks of waterfowl when doing so. </a:t>
            </a:r>
          </a:p>
          <a:p>
            <a:pPr algn="just">
              <a:lnSpc>
                <a:spcPct val="150000"/>
              </a:lnSpc>
            </a:pPr>
            <a:r>
              <a:rPr lang="en-US" dirty="0">
                <a:latin typeface="Times New Roman" panose="02020603050405020304" pitchFamily="18" charset="0"/>
                <a:cs typeface="Times New Roman" panose="02020603050405020304" pitchFamily="18" charset="0"/>
              </a:rPr>
              <a:t>The designated wetland should be internationally significant in terms of ecology, zoology, botany, hydrology, limnology. </a:t>
            </a:r>
          </a:p>
          <a:p>
            <a:pPr algn="just">
              <a:lnSpc>
                <a:spcPct val="150000"/>
              </a:lnSpc>
            </a:pPr>
            <a:r>
              <a:rPr lang="en-US" dirty="0">
                <a:latin typeface="Times New Roman" panose="02020603050405020304" pitchFamily="18" charset="0"/>
                <a:cs typeface="Times New Roman" panose="02020603050405020304" pitchFamily="18" charset="0"/>
              </a:rPr>
              <a:t>Designations do not affect sovereign rights of the Party over its territory.</a:t>
            </a:r>
          </a:p>
          <a:p>
            <a:pPr algn="just">
              <a:lnSpc>
                <a:spcPct val="1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3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0000">
              <a:schemeClr val="tx2">
                <a:lumMod val="7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C2399-7567-3D69-BCBB-C5F67F74C0E0}"/>
              </a:ext>
            </a:extLst>
          </p:cNvPr>
          <p:cNvSpPr>
            <a:spLocks noGrp="1"/>
          </p:cNvSpPr>
          <p:nvPr>
            <p:ph idx="1"/>
          </p:nvPr>
        </p:nvSpPr>
        <p:spPr>
          <a:xfrm>
            <a:off x="742335" y="381000"/>
            <a:ext cx="6838335" cy="6096000"/>
          </a:xfrm>
        </p:spPr>
        <p:txBody>
          <a:bodyPr>
            <a:normAutofit fontScale="92500"/>
          </a:bodyPr>
          <a:lstStyle/>
          <a:p>
            <a:pPr marL="0" indent="0">
              <a:lnSpc>
                <a:spcPct val="150000"/>
              </a:lnSpc>
              <a:buNone/>
            </a:pPr>
            <a:r>
              <a:rPr lang="en-IN" b="1" dirty="0">
                <a:latin typeface="Times New Roman" panose="02020603050405020304" pitchFamily="18" charset="0"/>
                <a:cs typeface="Times New Roman" panose="02020603050405020304" pitchFamily="18" charset="0"/>
              </a:rPr>
              <a:t>Article 3(2):</a:t>
            </a:r>
          </a:p>
          <a:p>
            <a:pPr>
              <a:lnSpc>
                <a:spcPct val="150000"/>
              </a:lnSpc>
            </a:pP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Parties should arrange to be informed if the ecological character of a designated wetland changes/is changing/is likely to change due to pollution, technological development, or human interference. Such information should be provided immediately to the International Union for the Conservation of Nature and Natural Resources.</a:t>
            </a:r>
          </a:p>
          <a:p>
            <a:pPr marL="0" indent="0">
              <a:lnSpc>
                <a:spcPct val="150000"/>
              </a:lnSpc>
              <a:buNone/>
            </a:pPr>
            <a:r>
              <a:rPr lang="en-IN" b="1" dirty="0">
                <a:latin typeface="Times New Roman" panose="02020603050405020304" pitchFamily="18" charset="0"/>
                <a:cs typeface="Times New Roman" panose="02020603050405020304" pitchFamily="18" charset="0"/>
              </a:rPr>
              <a:t>Article 4:</a:t>
            </a:r>
          </a:p>
          <a:p>
            <a:pPr>
              <a:lnSpc>
                <a:spcPct val="150000"/>
              </a:lnSpc>
            </a:pPr>
            <a:r>
              <a:rPr lang="en-IN" dirty="0">
                <a:latin typeface="Times New Roman" panose="02020603050405020304" pitchFamily="18" charset="0"/>
                <a:cs typeface="Times New Roman" panose="02020603050405020304" pitchFamily="18" charset="0"/>
              </a:rPr>
              <a:t>Parties shall promote wetlands and waterfowl conservation by establishing nature reserves on wetlands (designated or not). If a wetland is deleted from the List or its boundaries are restricted, the resource loss may be compensated through additional nature reserves for waterfowl. </a:t>
            </a:r>
          </a:p>
          <a:p>
            <a:pPr>
              <a:lnSpc>
                <a:spcPct val="150000"/>
              </a:lnSpc>
            </a:pPr>
            <a:r>
              <a:rPr lang="en-IN" dirty="0">
                <a:latin typeface="Times New Roman" panose="02020603050405020304" pitchFamily="18" charset="0"/>
                <a:cs typeface="Times New Roman" panose="02020603050405020304" pitchFamily="18" charset="0"/>
              </a:rPr>
              <a:t>Parties shall encourage research and information exchange on wetlands and endeavour to increase waterfowl population through management.</a:t>
            </a:r>
          </a:p>
        </p:txBody>
      </p:sp>
      <p:pic>
        <p:nvPicPr>
          <p:cNvPr id="5" name="Picture 4">
            <a:extLst>
              <a:ext uri="{FF2B5EF4-FFF2-40B4-BE49-F238E27FC236}">
                <a16:creationId xmlns:a16="http://schemas.microsoft.com/office/drawing/2014/main" id="{BB3B9FE8-903A-68C5-8857-2245CE1B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31" y="953729"/>
            <a:ext cx="3503403" cy="4906297"/>
          </a:xfrm>
          <a:prstGeom prst="rect">
            <a:avLst/>
          </a:prstGeom>
          <a:ln w="44450">
            <a:noFill/>
          </a:ln>
          <a:effectLst>
            <a:softEdge rad="12700"/>
          </a:effectLst>
        </p:spPr>
      </p:pic>
    </p:spTree>
    <p:extLst>
      <p:ext uri="{BB962C8B-B14F-4D97-AF65-F5344CB8AC3E}">
        <p14:creationId xmlns:p14="http://schemas.microsoft.com/office/powerpoint/2010/main" val="95515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0000">
              <a:schemeClr val="tx2">
                <a:lumMod val="7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D32A8-5B9F-F546-D74D-ACB3300E308A}"/>
              </a:ext>
            </a:extLst>
          </p:cNvPr>
          <p:cNvSpPr>
            <a:spLocks noGrp="1"/>
          </p:cNvSpPr>
          <p:nvPr>
            <p:ph idx="1"/>
          </p:nvPr>
        </p:nvSpPr>
        <p:spPr>
          <a:xfrm>
            <a:off x="899650" y="521109"/>
            <a:ext cx="6533537" cy="5987845"/>
          </a:xfrm>
        </p:spPr>
        <p:txBody>
          <a:bodyPr>
            <a:normAutofit fontScale="92500"/>
          </a:bodyPr>
          <a:lstStyle/>
          <a:p>
            <a:pPr marL="0" indent="0">
              <a:lnSpc>
                <a:spcPct val="150000"/>
              </a:lnSpc>
              <a:buNone/>
            </a:pPr>
            <a:r>
              <a:rPr lang="en-IN" b="1" dirty="0">
                <a:latin typeface="Times New Roman" panose="02020603050405020304" pitchFamily="18" charset="0"/>
                <a:cs typeface="Times New Roman" panose="02020603050405020304" pitchFamily="18" charset="0"/>
              </a:rPr>
              <a:t>Article 5:</a:t>
            </a:r>
          </a:p>
          <a:p>
            <a:pPr>
              <a:lnSpc>
                <a:spcPct val="150000"/>
              </a:lnSpc>
            </a:pPr>
            <a:r>
              <a:rPr lang="en-IN" dirty="0">
                <a:latin typeface="Times New Roman" panose="02020603050405020304" pitchFamily="18" charset="0"/>
                <a:cs typeface="Times New Roman" panose="02020603050405020304" pitchFamily="18" charset="0"/>
              </a:rPr>
              <a:t>Parties shall consult with each other regarding Convention obligations where a wetland extends over more than one territory or they share a water system. They shall coordinate and support conservation policies for the wetlands, flora and fauna.</a:t>
            </a:r>
          </a:p>
          <a:p>
            <a:pPr marL="0" indent="0">
              <a:lnSpc>
                <a:spcPct val="150000"/>
              </a:lnSpc>
              <a:buNone/>
            </a:pPr>
            <a:r>
              <a:rPr lang="en-IN" b="1" dirty="0">
                <a:latin typeface="Times New Roman" panose="02020603050405020304" pitchFamily="18" charset="0"/>
                <a:cs typeface="Times New Roman" panose="02020603050405020304" pitchFamily="18" charset="0"/>
              </a:rPr>
              <a:t>Article 6:</a:t>
            </a:r>
          </a:p>
          <a:p>
            <a:pPr>
              <a:lnSpc>
                <a:spcPct val="150000"/>
              </a:lnSpc>
            </a:pPr>
            <a:r>
              <a:rPr lang="en-IN" dirty="0">
                <a:latin typeface="Times New Roman" panose="02020603050405020304" pitchFamily="18" charset="0"/>
                <a:cs typeface="Times New Roman" panose="02020603050405020304" pitchFamily="18" charset="0"/>
              </a:rPr>
              <a:t>Parties shall convene advisory Conferences on the Conservation of Wetlands and Waterfowl to discuss: implementation of the Convention; changes to the List; consideration of information regarding ecological changes; formulate recommendations for conservation and management of wetlands, flora and fauna; request international bodies for reports and statistics for international matters.</a:t>
            </a:r>
          </a:p>
          <a:p>
            <a:pPr>
              <a:lnSpc>
                <a:spcPct val="150000"/>
              </a:lnSpc>
            </a:pPr>
            <a:r>
              <a:rPr lang="en-IN" dirty="0">
                <a:latin typeface="Times New Roman" panose="02020603050405020304" pitchFamily="18" charset="0"/>
                <a:cs typeface="Times New Roman" panose="02020603050405020304" pitchFamily="18" charset="0"/>
              </a:rPr>
              <a:t>The recommendations made should be utilized by those engaged in wetlands management at all levels.</a:t>
            </a:r>
          </a:p>
        </p:txBody>
      </p:sp>
      <p:pic>
        <p:nvPicPr>
          <p:cNvPr id="5" name="Picture 4">
            <a:extLst>
              <a:ext uri="{FF2B5EF4-FFF2-40B4-BE49-F238E27FC236}">
                <a16:creationId xmlns:a16="http://schemas.microsoft.com/office/drawing/2014/main" id="{6AF16C2B-3FD9-8A59-B7A0-094732F72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494" y="855228"/>
            <a:ext cx="3465666" cy="5319605"/>
          </a:xfrm>
          <a:prstGeom prst="rect">
            <a:avLst/>
          </a:prstGeom>
        </p:spPr>
      </p:pic>
    </p:spTree>
    <p:extLst>
      <p:ext uri="{BB962C8B-B14F-4D97-AF65-F5344CB8AC3E}">
        <p14:creationId xmlns:p14="http://schemas.microsoft.com/office/powerpoint/2010/main" val="202899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0">
              <a:schemeClr val="tx2">
                <a:lumMod val="7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C5473-3FCB-76FF-DBE3-A80DD0CB9F37}"/>
              </a:ext>
            </a:extLst>
          </p:cNvPr>
          <p:cNvSpPr>
            <a:spLocks noGrp="1"/>
          </p:cNvSpPr>
          <p:nvPr>
            <p:ph idx="1"/>
          </p:nvPr>
        </p:nvSpPr>
        <p:spPr>
          <a:xfrm>
            <a:off x="782320" y="589280"/>
            <a:ext cx="10627360" cy="4511040"/>
          </a:xfrm>
        </p:spPr>
        <p:txBody>
          <a:bodyPr>
            <a:normAutofit/>
          </a:bodyPr>
          <a:lstStyle/>
          <a:p>
            <a:pPr marL="0" indent="0">
              <a:lnSpc>
                <a:spcPct val="150000"/>
              </a:lnSpc>
              <a:buNone/>
            </a:pPr>
            <a:r>
              <a:rPr lang="en-IN" sz="1700" b="1" dirty="0">
                <a:latin typeface="Times New Roman" panose="02020603050405020304" pitchFamily="18" charset="0"/>
                <a:cs typeface="Times New Roman" panose="02020603050405020304" pitchFamily="18" charset="0"/>
              </a:rPr>
              <a:t>Article 8:</a:t>
            </a:r>
          </a:p>
          <a:p>
            <a:pPr>
              <a:lnSpc>
                <a:spcPct val="150000"/>
              </a:lnSpc>
            </a:pPr>
            <a:r>
              <a:rPr lang="en-IN" sz="1700" dirty="0">
                <a:latin typeface="Times New Roman" panose="02020603050405020304" pitchFamily="18" charset="0"/>
                <a:cs typeface="Times New Roman" panose="02020603050405020304" pitchFamily="18" charset="0"/>
              </a:rPr>
              <a:t>The continuing bureau duties – maintaining the List, receiving information regarding ecological changes – shall be carried out by the International Union for the Conservation of Nature and Natural Resources, until a different organization or government is appointed by a majority of two-thirds of all Contracting Parties.</a:t>
            </a:r>
          </a:p>
          <a:p>
            <a:pPr>
              <a:lnSpc>
                <a:spcPct val="150000"/>
              </a:lnSpc>
            </a:pPr>
            <a:r>
              <a:rPr lang="en-IN" sz="1700" dirty="0">
                <a:latin typeface="Times New Roman" panose="02020603050405020304" pitchFamily="18" charset="0"/>
                <a:cs typeface="Times New Roman" panose="02020603050405020304" pitchFamily="18" charset="0"/>
              </a:rPr>
              <a:t>The duties include: to assist in organization of the advisory Conferences; to maintain the List; to receive information of ecological changes to designated wetlands; to communicate information regarding changes in the List and ecology of wetlands to other Parties; convey Conference recommendations to specific States.</a:t>
            </a:r>
          </a:p>
          <a:p>
            <a:pPr>
              <a:lnSpc>
                <a:spcPct val="150000"/>
              </a:lnSpc>
            </a:pPr>
            <a:endParaRPr lang="en-IN" sz="1700" dirty="0">
              <a:latin typeface="Times New Roman" panose="02020603050405020304" pitchFamily="18" charset="0"/>
              <a:cs typeface="Times New Roman" panose="02020603050405020304" pitchFamily="18" charset="0"/>
            </a:endParaRPr>
          </a:p>
          <a:p>
            <a:pPr marL="0" indent="0">
              <a:lnSpc>
                <a:spcPct val="150000"/>
              </a:lnSpc>
              <a:buNone/>
            </a:pPr>
            <a:endParaRPr lang="en-IN" sz="17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2094BDC-AB02-EA10-3FD3-339B9BC44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80" y="3740150"/>
            <a:ext cx="4912578" cy="2720340"/>
          </a:xfrm>
          <a:prstGeom prst="rect">
            <a:avLst/>
          </a:prstGeom>
        </p:spPr>
      </p:pic>
      <p:pic>
        <p:nvPicPr>
          <p:cNvPr id="7" name="Picture 6">
            <a:extLst>
              <a:ext uri="{FF2B5EF4-FFF2-40B4-BE49-F238E27FC236}">
                <a16:creationId xmlns:a16="http://schemas.microsoft.com/office/drawing/2014/main" id="{B27810AC-C736-C329-D6A3-AC47D633F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787" y="3982720"/>
            <a:ext cx="2397902" cy="2286000"/>
          </a:xfrm>
          <a:prstGeom prst="rect">
            <a:avLst/>
          </a:prstGeom>
        </p:spPr>
      </p:pic>
    </p:spTree>
    <p:extLst>
      <p:ext uri="{BB962C8B-B14F-4D97-AF65-F5344CB8AC3E}">
        <p14:creationId xmlns:p14="http://schemas.microsoft.com/office/powerpoint/2010/main" val="3511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0">
              <a:schemeClr val="tx2">
                <a:lumMod val="7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C8F04-CF39-590A-84A8-5F1D266AAD9E}"/>
              </a:ext>
            </a:extLst>
          </p:cNvPr>
          <p:cNvSpPr>
            <a:spLocks noGrp="1"/>
          </p:cNvSpPr>
          <p:nvPr>
            <p:ph type="title"/>
          </p:nvPr>
        </p:nvSpPr>
        <p:spPr>
          <a:xfrm>
            <a:off x="1066800" y="264160"/>
            <a:ext cx="10058400" cy="1371600"/>
          </a:xfrm>
        </p:spPr>
        <p:txBody>
          <a:bodyPr/>
          <a:lstStyle/>
          <a:p>
            <a:r>
              <a:rPr lang="en-IN" b="1" dirty="0">
                <a:latin typeface="Times New Roman" panose="02020603050405020304" pitchFamily="18" charset="0"/>
                <a:cs typeface="Times New Roman" panose="02020603050405020304" pitchFamily="18" charset="0"/>
              </a:rPr>
              <a:t>Impact </a:t>
            </a:r>
          </a:p>
        </p:txBody>
      </p:sp>
      <p:sp>
        <p:nvSpPr>
          <p:cNvPr id="3" name="Content Placeholder 2">
            <a:extLst>
              <a:ext uri="{FF2B5EF4-FFF2-40B4-BE49-F238E27FC236}">
                <a16:creationId xmlns:a16="http://schemas.microsoft.com/office/drawing/2014/main" id="{2E12EE93-3B7D-60EC-2BE8-BF46052348CB}"/>
              </a:ext>
            </a:extLst>
          </p:cNvPr>
          <p:cNvSpPr>
            <a:spLocks noGrp="1"/>
          </p:cNvSpPr>
          <p:nvPr>
            <p:ph idx="1"/>
          </p:nvPr>
        </p:nvSpPr>
        <p:spPr>
          <a:xfrm>
            <a:off x="1066800" y="1458780"/>
            <a:ext cx="5265174" cy="4942020"/>
          </a:xfrm>
        </p:spPr>
        <p:txBody>
          <a:bodyPr>
            <a:normAutofit lnSpcReduction="10000"/>
          </a:bodyPr>
          <a:lstStyle/>
          <a:p>
            <a:pPr>
              <a:lnSpc>
                <a:spcPct val="150000"/>
              </a:lnSpc>
            </a:pPr>
            <a:r>
              <a:rPr lang="en-US" sz="1700" dirty="0">
                <a:latin typeface="Times New Roman" panose="02020603050405020304" pitchFamily="18" charset="0"/>
                <a:cs typeface="Times New Roman" panose="02020603050405020304" pitchFamily="18" charset="0"/>
              </a:rPr>
              <a:t>Research has found that the Ramsar Convention has not been effective in the conservation of wetlands and waterfowl. </a:t>
            </a:r>
          </a:p>
          <a:p>
            <a:pPr>
              <a:lnSpc>
                <a:spcPct val="160000"/>
              </a:lnSpc>
            </a:pPr>
            <a:r>
              <a:rPr lang="en-US" sz="1700" dirty="0">
                <a:latin typeface="Times New Roman" panose="02020603050405020304" pitchFamily="18" charset="0"/>
                <a:cs typeface="Times New Roman" panose="02020603050405020304" pitchFamily="18" charset="0"/>
              </a:rPr>
              <a:t>The Global Wetland Outlook, published by the Secretariat for the Ramsar Convention, found wetlands to be under serious decline in terms of area and quality. Between 1970 and 2015, both inland and marine coastal wetlands declined by around 35 percent.</a:t>
            </a:r>
          </a:p>
          <a:p>
            <a:pPr>
              <a:lnSpc>
                <a:spcPct val="150000"/>
              </a:lnSpc>
            </a:pPr>
            <a:r>
              <a:rPr lang="en-US" sz="1700" dirty="0">
                <a:latin typeface="Times New Roman" panose="02020603050405020304" pitchFamily="18" charset="0"/>
                <a:cs typeface="Times New Roman" panose="02020603050405020304" pitchFamily="18" charset="0"/>
              </a:rPr>
              <a:t>The Global Assessment of the Intergovernmental Platform on Biodiversity and Ecosystem Services found in 2019 that “over 85 percent of wetlands area has been lost.”</a:t>
            </a:r>
          </a:p>
          <a:p>
            <a:pPr>
              <a:lnSpc>
                <a:spcPct val="150000"/>
              </a:lnSpc>
            </a:pPr>
            <a:endParaRPr lang="en-IN" sz="17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288D0E2-2986-15B1-2B3D-C76F2E63F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469" y="777687"/>
            <a:ext cx="3899248" cy="5514958"/>
          </a:xfrm>
          <a:prstGeom prst="rect">
            <a:avLst/>
          </a:prstGeom>
        </p:spPr>
      </p:pic>
    </p:spTree>
    <p:extLst>
      <p:ext uri="{BB962C8B-B14F-4D97-AF65-F5344CB8AC3E}">
        <p14:creationId xmlns:p14="http://schemas.microsoft.com/office/powerpoint/2010/main" val="186196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696">
              <a:schemeClr val="tx2">
                <a:lumMod val="75000"/>
              </a:schemeClr>
            </a:gs>
            <a:gs pos="83000">
              <a:schemeClr val="tx2">
                <a:lumMod val="45000"/>
                <a:lumOff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D15ED-7EDC-1411-9174-36EA5023C02C}"/>
              </a:ext>
            </a:extLst>
          </p:cNvPr>
          <p:cNvSpPr>
            <a:spLocks noGrp="1"/>
          </p:cNvSpPr>
          <p:nvPr>
            <p:ph idx="1"/>
          </p:nvPr>
        </p:nvSpPr>
        <p:spPr>
          <a:xfrm>
            <a:off x="958645" y="1445342"/>
            <a:ext cx="10058400" cy="5258292"/>
          </a:xfrm>
        </p:spPr>
        <p:txBody>
          <a:bodyPr/>
          <a:lstStyle/>
          <a:p>
            <a:pPr>
              <a:lnSpc>
                <a:spcPct val="150000"/>
              </a:lnSpc>
            </a:pPr>
            <a:r>
              <a:rPr lang="en-IN" b="1" dirty="0">
                <a:latin typeface="Times New Roman" panose="02020603050405020304" pitchFamily="18" charset="0"/>
                <a:cs typeface="Times New Roman" panose="02020603050405020304" pitchFamily="18" charset="0"/>
              </a:rPr>
              <a:t>Binding Commitment – </a:t>
            </a:r>
            <a:r>
              <a:rPr lang="en-IN" dirty="0">
                <a:latin typeface="Times New Roman" panose="02020603050405020304" pitchFamily="18" charset="0"/>
                <a:cs typeface="Times New Roman" panose="02020603050405020304" pitchFamily="18" charset="0"/>
              </a:rPr>
              <a:t>The Convention is legally binding on ratifying States, thereby making wetland conservation a legal obligation with consequences for non-compliance.</a:t>
            </a:r>
            <a:endParaRPr lang="en-IN" b="1" dirty="0">
              <a:latin typeface="Times New Roman" panose="02020603050405020304" pitchFamily="18" charset="0"/>
              <a:cs typeface="Times New Roman" panose="02020603050405020304" pitchFamily="18" charset="0"/>
            </a:endParaRPr>
          </a:p>
          <a:p>
            <a:pPr>
              <a:lnSpc>
                <a:spcPct val="150000"/>
              </a:lnSpc>
            </a:pPr>
            <a:r>
              <a:rPr lang="en-IN" b="1" dirty="0">
                <a:latin typeface="Times New Roman" panose="02020603050405020304" pitchFamily="18" charset="0"/>
                <a:cs typeface="Times New Roman" panose="02020603050405020304" pitchFamily="18" charset="0"/>
              </a:rPr>
              <a:t>Increased international support – </a:t>
            </a:r>
            <a:r>
              <a:rPr lang="en-IN" dirty="0">
                <a:latin typeface="Times New Roman" panose="02020603050405020304" pitchFamily="18" charset="0"/>
                <a:cs typeface="Times New Roman" panose="02020603050405020304" pitchFamily="18" charset="0"/>
              </a:rPr>
              <a:t>The Convention has increased the attention and support for wetland and waterfowl conservation globally.</a:t>
            </a:r>
          </a:p>
          <a:p>
            <a:pPr>
              <a:lnSpc>
                <a:spcPct val="150000"/>
              </a:lnSpc>
            </a:pPr>
            <a:r>
              <a:rPr lang="en-IN" b="1" dirty="0">
                <a:latin typeface="Times New Roman" panose="02020603050405020304" pitchFamily="18" charset="0"/>
                <a:cs typeface="Times New Roman" panose="02020603050405020304" pitchFamily="18" charset="0"/>
              </a:rPr>
              <a:t>Recovery Assistance – </a:t>
            </a:r>
            <a:r>
              <a:rPr lang="en-IN" dirty="0">
                <a:latin typeface="Times New Roman" panose="02020603050405020304" pitchFamily="18" charset="0"/>
                <a:cs typeface="Times New Roman" panose="02020603050405020304" pitchFamily="18" charset="0"/>
              </a:rPr>
              <a:t>Recommendations for the recovery of threatened Ramsar Sites – experiencing/likely to experience ecological changes – are provided through an Advisory Mission.</a:t>
            </a:r>
          </a:p>
          <a:p>
            <a:pPr>
              <a:lnSpc>
                <a:spcPct val="150000"/>
              </a:lnSpc>
            </a:pPr>
            <a:r>
              <a:rPr lang="en-IN" b="1" dirty="0">
                <a:latin typeface="Times New Roman" panose="02020603050405020304" pitchFamily="18" charset="0"/>
                <a:cs typeface="Times New Roman" panose="02020603050405020304" pitchFamily="18" charset="0"/>
              </a:rPr>
              <a:t>Waterfowl as an International Resource – </a:t>
            </a:r>
            <a:r>
              <a:rPr lang="en-IN" dirty="0">
                <a:latin typeface="Times New Roman" panose="02020603050405020304" pitchFamily="18" charset="0"/>
                <a:cs typeface="Times New Roman" panose="02020603050405020304" pitchFamily="18" charset="0"/>
              </a:rPr>
              <a:t>The Convention calls for waterfowl to be treated as an international resource as they transcend borders during seasonal migration.</a:t>
            </a:r>
          </a:p>
        </p:txBody>
      </p:sp>
    </p:spTree>
    <p:extLst>
      <p:ext uri="{BB962C8B-B14F-4D97-AF65-F5344CB8AC3E}">
        <p14:creationId xmlns:p14="http://schemas.microsoft.com/office/powerpoint/2010/main" val="287350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
              <a:schemeClr val="tx2">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610F-0FFE-6760-B265-3F3F80D7C2DD}"/>
              </a:ext>
            </a:extLst>
          </p:cNvPr>
          <p:cNvSpPr>
            <a:spLocks noGrp="1"/>
          </p:cNvSpPr>
          <p:nvPr>
            <p:ph type="title"/>
          </p:nvPr>
        </p:nvSpPr>
        <p:spPr>
          <a:xfrm>
            <a:off x="1066800" y="318130"/>
            <a:ext cx="10058400" cy="1371600"/>
          </a:xfrm>
        </p:spPr>
        <p:txBody>
          <a:bodyPr/>
          <a:lstStyle/>
          <a:p>
            <a:r>
              <a:rPr lang="en-IN" b="1" dirty="0">
                <a:latin typeface="Times New Roman" panose="02020603050405020304" pitchFamily="18" charset="0"/>
                <a:cs typeface="Times New Roman" panose="02020603050405020304" pitchFamily="18" charset="0"/>
              </a:rPr>
              <a:t>Criticism of the Convention</a:t>
            </a:r>
          </a:p>
        </p:txBody>
      </p:sp>
      <p:sp>
        <p:nvSpPr>
          <p:cNvPr id="3" name="Content Placeholder 2">
            <a:extLst>
              <a:ext uri="{FF2B5EF4-FFF2-40B4-BE49-F238E27FC236}">
                <a16:creationId xmlns:a16="http://schemas.microsoft.com/office/drawing/2014/main" id="{32F86CAC-F6AB-44FF-F087-A06367D80406}"/>
              </a:ext>
            </a:extLst>
          </p:cNvPr>
          <p:cNvSpPr>
            <a:spLocks noGrp="1"/>
          </p:cNvSpPr>
          <p:nvPr>
            <p:ph idx="1"/>
          </p:nvPr>
        </p:nvSpPr>
        <p:spPr>
          <a:xfrm>
            <a:off x="1066800" y="1542680"/>
            <a:ext cx="10058400" cy="4690971"/>
          </a:xfrm>
        </p:spPr>
        <p:txBody>
          <a:bodyPr>
            <a:normAutofit lnSpcReduction="10000"/>
          </a:bodyPr>
          <a:lstStyle/>
          <a:p>
            <a:pPr>
              <a:lnSpc>
                <a:spcPct val="150000"/>
              </a:lnSpc>
            </a:pPr>
            <a:r>
              <a:rPr lang="en-IN" b="1" dirty="0">
                <a:latin typeface="Times New Roman" panose="02020603050405020304" pitchFamily="18" charset="0"/>
                <a:cs typeface="Times New Roman" panose="02020603050405020304" pitchFamily="18" charset="0"/>
              </a:rPr>
              <a:t>Lack of Enforcement – </a:t>
            </a:r>
            <a:r>
              <a:rPr lang="en-IN" dirty="0">
                <a:latin typeface="Times New Roman" panose="02020603050405020304" pitchFamily="18" charset="0"/>
                <a:cs typeface="Times New Roman" panose="02020603050405020304" pitchFamily="18" charset="0"/>
              </a:rPr>
              <a:t>The Convention lacks enforcement mechanisms for the obligations it imposes on States. There are no substantial methods of imposing accountability for violations.</a:t>
            </a:r>
          </a:p>
          <a:p>
            <a:pPr>
              <a:lnSpc>
                <a:spcPct val="150000"/>
              </a:lnSpc>
            </a:pPr>
            <a:r>
              <a:rPr lang="en-IN" b="1" dirty="0">
                <a:latin typeface="Times New Roman" panose="02020603050405020304" pitchFamily="18" charset="0"/>
                <a:cs typeface="Times New Roman" panose="02020603050405020304" pitchFamily="18" charset="0"/>
              </a:rPr>
              <a:t>No Direct Compensation – </a:t>
            </a:r>
            <a:r>
              <a:rPr lang="en-IN" dirty="0">
                <a:latin typeface="Times New Roman" panose="02020603050405020304" pitchFamily="18" charset="0"/>
                <a:cs typeface="Times New Roman" panose="02020603050405020304" pitchFamily="18" charset="0"/>
              </a:rPr>
              <a:t>The Convention does not provide for financial or other types of compensation for individuals or communities affected by wetland degradation. The only form of compensation is the addition of natural reserves for waterfowl.</a:t>
            </a:r>
          </a:p>
          <a:p>
            <a:pPr>
              <a:lnSpc>
                <a:spcPct val="150000"/>
              </a:lnSpc>
            </a:pPr>
            <a:r>
              <a:rPr lang="en-IN" b="1" dirty="0">
                <a:latin typeface="Times New Roman" panose="02020603050405020304" pitchFamily="18" charset="0"/>
                <a:cs typeface="Times New Roman" panose="02020603050405020304" pitchFamily="18" charset="0"/>
              </a:rPr>
              <a:t>Indirect Impact – </a:t>
            </a:r>
            <a:r>
              <a:rPr lang="en-IN" dirty="0">
                <a:latin typeface="Times New Roman" panose="02020603050405020304" pitchFamily="18" charset="0"/>
                <a:cs typeface="Times New Roman" panose="02020603050405020304" pitchFamily="18" charset="0"/>
              </a:rPr>
              <a:t>The Convention only sets general guidelines and leaves it up to national systems to determine what actions/treatment of resources are unlawful.</a:t>
            </a:r>
          </a:p>
          <a:p>
            <a:pPr>
              <a:lnSpc>
                <a:spcPct val="150000"/>
              </a:lnSpc>
            </a:pPr>
            <a:r>
              <a:rPr lang="en-IN" b="1" dirty="0">
                <a:latin typeface="Times New Roman" panose="02020603050405020304" pitchFamily="18" charset="0"/>
                <a:cs typeface="Times New Roman" panose="02020603050405020304" pitchFamily="18" charset="0"/>
              </a:rPr>
              <a:t>Highly Dependant on National Will – </a:t>
            </a:r>
            <a:r>
              <a:rPr lang="en-IN" dirty="0">
                <a:latin typeface="Times New Roman" panose="02020603050405020304" pitchFamily="18" charset="0"/>
                <a:cs typeface="Times New Roman" panose="02020603050405020304" pitchFamily="18" charset="0"/>
              </a:rPr>
              <a:t>The Convention depends entirely on States to implement its provisions adequately. Combined with the lack of enforcement, States may neglect their obligations with little repercussions. For </a:t>
            </a:r>
            <a:r>
              <a:rPr lang="en-IN" dirty="0" err="1">
                <a:latin typeface="Times New Roman" panose="02020603050405020304" pitchFamily="18" charset="0"/>
                <a:cs typeface="Times New Roman" panose="02020603050405020304" pitchFamily="18" charset="0"/>
              </a:rPr>
              <a:t>eg</a:t>
            </a:r>
            <a:r>
              <a:rPr lang="en-IN" dirty="0">
                <a:latin typeface="Times New Roman" panose="02020603050405020304" pitchFamily="18" charset="0"/>
                <a:cs typeface="Times New Roman" panose="02020603050405020304" pitchFamily="18" charset="0"/>
              </a:rPr>
              <a:t>: in 2022, the COP14 report found that data for over 75% of wetlands was outdated despite State commitments to transfer information to the </a:t>
            </a:r>
            <a:r>
              <a:rPr lang="en-IN">
                <a:latin typeface="Times New Roman" panose="02020603050405020304" pitchFamily="18" charset="0"/>
                <a:cs typeface="Times New Roman" panose="02020603050405020304" pitchFamily="18" charset="0"/>
              </a:rPr>
              <a:t>IUCN every 6 years.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722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972</TotalTime>
  <Words>1630</Words>
  <Application>Microsoft Office PowerPoint</Application>
  <PresentationFormat>Widescreen</PresentationFormat>
  <Paragraphs>72</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Century Gothic</vt:lpstr>
      <vt:lpstr>Garamond</vt:lpstr>
      <vt:lpstr>Times New Roman</vt:lpstr>
      <vt:lpstr>Savon</vt:lpstr>
      <vt:lpstr>The Ramsar convention </vt:lpstr>
      <vt:lpstr>Introduction</vt:lpstr>
      <vt:lpstr>Key Provisions</vt:lpstr>
      <vt:lpstr>PowerPoint Presentation</vt:lpstr>
      <vt:lpstr>PowerPoint Presentation</vt:lpstr>
      <vt:lpstr>PowerPoint Presentation</vt:lpstr>
      <vt:lpstr>Impact </vt:lpstr>
      <vt:lpstr>PowerPoint Presentation</vt:lpstr>
      <vt:lpstr>Criticism of the Convention</vt:lpstr>
      <vt:lpstr>Case Study: Natura 2000 Network</vt:lpstr>
      <vt:lpstr>Key Facts</vt:lpstr>
      <vt:lpstr>Natura 2000 and the Ramsar Convention</vt:lpstr>
      <vt:lpstr>The 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Ramsar convention</dc:title>
  <dc:creator>Nvedhitaa Agarwal</dc:creator>
  <cp:lastModifiedBy>Nvedhitaa Agarwal</cp:lastModifiedBy>
  <cp:revision>8</cp:revision>
  <dcterms:created xsi:type="dcterms:W3CDTF">2024-02-07T12:22:13Z</dcterms:created>
  <dcterms:modified xsi:type="dcterms:W3CDTF">2024-02-17T11:36:01Z</dcterms:modified>
</cp:coreProperties>
</file>