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8"/>
  </p:notesMasterIdLst>
  <p:sldIdLst>
    <p:sldId id="256" r:id="rId2"/>
    <p:sldId id="269" r:id="rId3"/>
    <p:sldId id="270" r:id="rId4"/>
    <p:sldId id="271" r:id="rId5"/>
    <p:sldId id="272" r:id="rId6"/>
    <p:sldId id="273" r:id="rId7"/>
  </p:sldIdLst>
  <p:sldSz cx="12192000" cy="6858000"/>
  <p:notesSz cx="6951663" cy="10082213"/>
  <p:embeddedFontLst>
    <p:embeddedFont>
      <p:font typeface="Century Gothic" panose="020B0502020202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9"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7" autoAdjust="0"/>
    <p:restoredTop sz="95473" autoAdjust="0"/>
  </p:normalViewPr>
  <p:slideViewPr>
    <p:cSldViewPr snapToGrid="0">
      <p:cViewPr varScale="1">
        <p:scale>
          <a:sx n="73" d="100"/>
          <a:sy n="73" d="100"/>
        </p:scale>
        <p:origin x="6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51" Type="http://schemas.openxmlformats.org/officeDocument/2006/relationships/viewProps" Target="viewProps.xml"/><Relationship Id="rId3" Type="http://schemas.openxmlformats.org/officeDocument/2006/relationships/slide" Target="slides/slide2.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3" Type="http://schemas.openxmlformats.org/officeDocument/2006/relationships/tableStyles" Target="tableStyles.xml"/><Relationship Id="rId5" Type="http://schemas.openxmlformats.org/officeDocument/2006/relationships/slide" Target="slides/slide4.xml"/><Relationship Id="rId49" Type="http://customschemas.google.com/relationships/presentationmetadata" Target="metadata"/><Relationship Id="rId10" Type="http://schemas.openxmlformats.org/officeDocument/2006/relationships/font" Target="fonts/font2.fntdata"/><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2FAD0FFB-D253-5263-A285-50039D552FA9}"/>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8DE84BA8-BF2D-CAD2-9257-89BD79126143}"/>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1F566E2E-6E4D-4CC3-12AC-5B76D45AFA50}"/>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323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65A73278-8BEA-3BCC-1418-0226ECF17E14}"/>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10A485E2-C13F-DE94-383F-24D39A74EEFB}"/>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6FCD2C62-2CDB-EB5A-4ED3-06C1E0AA918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9958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8B45669D-22B9-87B9-5E39-E3DA50BA234D}"/>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B7FAF86C-E2F1-DDBC-4F83-D14206F5A0F7}"/>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B65F6037-1BCB-7CF2-3E2F-D79BACF6A2B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6161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A6F4F3A3-0E94-F3F9-98AD-1F8C05F66A47}"/>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8835C2B5-AC8A-BF5B-1D6C-565CEA50652C}"/>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ED7F9FFC-4CAE-47F8-FD26-EEFD048DB0AB}"/>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773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711C21F8-D539-5F55-D81F-781C9AABA538}"/>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8FFD39AD-94A9-2CE6-FDB1-25578244759D}"/>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4A5114D6-2895-37A7-2947-C2FD317896DC}"/>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7364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4"/>
        <p:cNvGrpSpPr/>
        <p:nvPr/>
      </p:nvGrpSpPr>
      <p:grpSpPr>
        <a:xfrm>
          <a:off x="0" y="0"/>
          <a:ext cx="0" cy="0"/>
          <a:chOff x="0" y="0"/>
          <a:chExt cx="0" cy="0"/>
        </a:xfrm>
      </p:grpSpPr>
      <p:sp>
        <p:nvSpPr>
          <p:cNvPr id="45" name="Google Shape;45;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3"/>
          <p:cNvSpPr>
            <a:spLocks noGrp="1"/>
          </p:cNvSpPr>
          <p:nvPr>
            <p:ph type="pic" idx="2"/>
          </p:nvPr>
        </p:nvSpPr>
        <p:spPr>
          <a:xfrm>
            <a:off x="5183188" y="987425"/>
            <a:ext cx="6172200" cy="4873625"/>
          </a:xfrm>
          <a:prstGeom prst="rect">
            <a:avLst/>
          </a:prstGeom>
          <a:noFill/>
          <a:ln>
            <a:noFill/>
          </a:ln>
        </p:spPr>
      </p:sp>
      <p:sp>
        <p:nvSpPr>
          <p:cNvPr id="47" name="Google Shape;47;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204167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0" indent="0">
              <a:lnSpc>
                <a:spcPct val="107000"/>
              </a:lnSpc>
              <a:spcBef>
                <a:spcPts val="800"/>
              </a:spcBef>
              <a:spcAft>
                <a:spcPts val="800"/>
              </a:spcAft>
              <a:buNone/>
              <a:defRPr sz="2700" b="1">
                <a:solidFill>
                  <a:srgbClr val="003399"/>
                </a:solidFill>
                <a:latin typeface="Century Gothic"/>
                <a:ea typeface="Century Gothic"/>
                <a:cs typeface="Century Gothic"/>
              </a:defRPr>
            </a:lvl1pPr>
          </a:lstStyle>
          <a:p>
            <a:r>
              <a:rPr lang="en-US" dirty="0">
                <a:sym typeface="Century Gothic"/>
              </a:rPr>
              <a:t>Subject title: </a:t>
            </a:r>
            <a:r>
              <a:rPr lang="en-GB" dirty="0"/>
              <a:t>CLIMATE CHANGE DISPUTE RESOLUTION</a:t>
            </a:r>
            <a:endParaRPr lang="en-US" dirty="0">
              <a:sym typeface="Century Gothic"/>
            </a:endParaRPr>
          </a:p>
          <a:p>
            <a:endParaRPr lang="en-US" dirty="0">
              <a:sym typeface="Century Gothic"/>
            </a:endParaRPr>
          </a:p>
          <a:p>
            <a:r>
              <a:rPr lang="en-US" dirty="0">
                <a:sym typeface="Century Gothic"/>
              </a:rPr>
              <a:t>Instructor Name: Tran Anh Tuan</a:t>
            </a:r>
            <a:endParaRPr dirty="0">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FE896771-1775-6383-D8C5-FA912D72169A}"/>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BB06A80C-B5D4-CC5B-0075-9C52F2E1C8E4}"/>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9F687683-BEB4-5B54-8C10-19284D47F999}"/>
              </a:ext>
            </a:extLst>
          </p:cNvPr>
          <p:cNvSpPr>
            <a:spLocks noGrp="1"/>
          </p:cNvSpPr>
          <p:nvPr>
            <p:ph type="title"/>
          </p:nvPr>
        </p:nvSpPr>
        <p:spPr>
          <a:xfrm>
            <a:off x="720725" y="1552633"/>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9.2. </a:t>
            </a:r>
            <a:r>
              <a:rPr lang="en-US" sz="2200" b="1" dirty="0">
                <a:solidFill>
                  <a:srgbClr val="0000CC"/>
                </a:solidFill>
                <a:latin typeface="Arial" panose="020B0604020202020204" pitchFamily="34" charset="0"/>
                <a:cs typeface="Arial" panose="020B0604020202020204" pitchFamily="34" charset="0"/>
              </a:rPr>
              <a:t>Community Engagement Simulations</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57B4499B-69D6-2CCE-179A-A6828A1B091B}"/>
              </a:ext>
            </a:extLst>
          </p:cNvPr>
          <p:cNvSpPr>
            <a:spLocks noGrp="1"/>
          </p:cNvSpPr>
          <p:nvPr>
            <p:ph type="body" idx="1"/>
          </p:nvPr>
        </p:nvSpPr>
        <p:spPr>
          <a:xfrm>
            <a:off x="720725" y="2377439"/>
            <a:ext cx="6148674" cy="335242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514350" indent="-285750" algn="just">
              <a:spcAft>
                <a:spcPts val="600"/>
              </a:spcAft>
              <a:buFont typeface="Arial" panose="020B0604020202020204" pitchFamily="34" charset="0"/>
              <a:buChar char="•"/>
            </a:pPr>
            <a:r>
              <a:rPr lang="en-US" sz="2200" b="1" i="0" dirty="0">
                <a:solidFill>
                  <a:srgbClr val="1F1F1F"/>
                </a:solidFill>
                <a:effectLst/>
                <a:latin typeface="Arial" panose="020B0604020202020204" pitchFamily="34" charset="0"/>
                <a:cs typeface="Arial" panose="020B0604020202020204" pitchFamily="34" charset="0"/>
              </a:rPr>
              <a:t>Community Engagement Simulations (CES)</a:t>
            </a:r>
            <a:r>
              <a:rPr lang="en-US" sz="2200" b="0" i="0" dirty="0">
                <a:solidFill>
                  <a:srgbClr val="1F1F1F"/>
                </a:solidFill>
                <a:effectLst/>
                <a:latin typeface="Arial" panose="020B0604020202020204" pitchFamily="34" charset="0"/>
                <a:cs typeface="Arial" panose="020B0604020202020204" pitchFamily="34" charset="0"/>
              </a:rPr>
              <a:t> are interactive exercises designed to promote public participation and collaboration in finding solutions to climate change challenges at the local level. </a:t>
            </a:r>
          </a:p>
          <a:p>
            <a:pPr marL="514350" indent="-285750" algn="just">
              <a:spcAft>
                <a:spcPts val="600"/>
              </a:spcAft>
              <a:buFont typeface="Arial" panose="020B0604020202020204" pitchFamily="34" charset="0"/>
              <a:buChar char="•"/>
            </a:pPr>
            <a:r>
              <a:rPr lang="en-US" sz="2200" b="0" i="0" dirty="0">
                <a:solidFill>
                  <a:srgbClr val="1F1F1F"/>
                </a:solidFill>
                <a:effectLst/>
                <a:latin typeface="Arial" panose="020B0604020202020204" pitchFamily="34" charset="0"/>
                <a:cs typeface="Arial" panose="020B0604020202020204" pitchFamily="34" charset="0"/>
              </a:rPr>
              <a:t>These simulations address specific issues faced by a community in the context of adapting to climate change or mitigating its local impacts.</a:t>
            </a:r>
          </a:p>
        </p:txBody>
      </p:sp>
      <p:pic>
        <p:nvPicPr>
          <p:cNvPr id="6" name="Εικόνα 5">
            <a:extLst>
              <a:ext uri="{FF2B5EF4-FFF2-40B4-BE49-F238E27FC236}">
                <a16:creationId xmlns:a16="http://schemas.microsoft.com/office/drawing/2014/main" id="{0FC7FB51-284E-53FF-2B19-64BD3F86EA97}"/>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pic>
        <p:nvPicPr>
          <p:cNvPr id="4" name="Picture 3">
            <a:extLst>
              <a:ext uri="{FF2B5EF4-FFF2-40B4-BE49-F238E27FC236}">
                <a16:creationId xmlns:a16="http://schemas.microsoft.com/office/drawing/2014/main" id="{268AA633-5790-37DA-B35B-D1B75AD7CA8F}"/>
              </a:ext>
            </a:extLst>
          </p:cNvPr>
          <p:cNvPicPr>
            <a:picLocks noChangeAspect="1"/>
          </p:cNvPicPr>
          <p:nvPr/>
        </p:nvPicPr>
        <p:blipFill>
          <a:blip r:embed="rId4"/>
          <a:stretch>
            <a:fillRect/>
          </a:stretch>
        </p:blipFill>
        <p:spPr>
          <a:xfrm>
            <a:off x="7279821" y="2521858"/>
            <a:ext cx="4626429" cy="2590800"/>
          </a:xfrm>
          <a:prstGeom prst="rect">
            <a:avLst/>
          </a:prstGeom>
        </p:spPr>
      </p:pic>
    </p:spTree>
    <p:extLst>
      <p:ext uri="{BB962C8B-B14F-4D97-AF65-F5344CB8AC3E}">
        <p14:creationId xmlns:p14="http://schemas.microsoft.com/office/powerpoint/2010/main" val="3331903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869978AB-CB0F-03F2-D3BB-0873596BDC4A}"/>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30CB2C1B-F85C-66EC-BB5E-1F6E9395DFCF}"/>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7372F940-D046-C076-3551-2846CB4590DD}"/>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9.2. </a:t>
            </a:r>
            <a:r>
              <a:rPr lang="en-US" sz="2200" b="1" dirty="0">
                <a:solidFill>
                  <a:srgbClr val="0000CC"/>
                </a:solidFill>
                <a:latin typeface="Arial" panose="020B0604020202020204" pitchFamily="34" charset="0"/>
                <a:cs typeface="Arial" panose="020B0604020202020204" pitchFamily="34" charset="0"/>
              </a:rPr>
              <a:t>Community Engagement Simulations</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1AA9391C-7A1C-C4F3-DF18-3453197858DE}"/>
              </a:ext>
            </a:extLst>
          </p:cNvPr>
          <p:cNvSpPr>
            <a:spLocks noGrp="1"/>
          </p:cNvSpPr>
          <p:nvPr>
            <p:ph type="body" idx="1"/>
          </p:nvPr>
        </p:nvSpPr>
        <p:spPr>
          <a:xfrm>
            <a:off x="720724" y="2298699"/>
            <a:ext cx="10048875" cy="34311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2500"/>
          </a:bodyPr>
          <a:lstStyle/>
          <a:p>
            <a:pPr algn="just"/>
            <a:r>
              <a:rPr lang="en-US" sz="2600" b="1" i="0" dirty="0">
                <a:solidFill>
                  <a:srgbClr val="1F1F1F"/>
                </a:solidFill>
                <a:effectLst/>
                <a:latin typeface="Arial" panose="020B0604020202020204" pitchFamily="34" charset="0"/>
                <a:cs typeface="Arial" panose="020B0604020202020204" pitchFamily="34" charset="0"/>
              </a:rPr>
              <a:t>Designing a CES:</a:t>
            </a:r>
            <a:endParaRPr lang="en-US" sz="2600" b="0" i="0" dirty="0">
              <a:solidFill>
                <a:srgbClr val="1F1F1F"/>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400" b="1" i="0" dirty="0">
                <a:solidFill>
                  <a:srgbClr val="1F1F1F"/>
                </a:solidFill>
                <a:effectLst/>
                <a:latin typeface="Arial" panose="020B0604020202020204" pitchFamily="34" charset="0"/>
                <a:cs typeface="Arial" panose="020B0604020202020204" pitchFamily="34" charset="0"/>
              </a:rPr>
              <a:t>Defining the Scope:</a:t>
            </a:r>
            <a:r>
              <a:rPr lang="en-US" sz="2400" b="0" i="0" dirty="0">
                <a:solidFill>
                  <a:srgbClr val="1F1F1F"/>
                </a:solidFill>
                <a:effectLst/>
                <a:latin typeface="Arial" panose="020B0604020202020204" pitchFamily="34" charset="0"/>
                <a:cs typeface="Arial" panose="020B0604020202020204" pitchFamily="34" charset="0"/>
              </a:rPr>
              <a:t> Clearly define the specific issue to be addressed, such as sea-level rise adaptation plan or a community energy transition strategy.</a:t>
            </a:r>
          </a:p>
          <a:p>
            <a:pPr algn="just">
              <a:buFont typeface="Arial" panose="020B0604020202020204" pitchFamily="34" charset="0"/>
              <a:buChar char="•"/>
            </a:pPr>
            <a:r>
              <a:rPr lang="en-US" sz="2400" b="1" i="0" dirty="0">
                <a:solidFill>
                  <a:srgbClr val="1F1F1F"/>
                </a:solidFill>
                <a:effectLst/>
                <a:latin typeface="Arial" panose="020B0604020202020204" pitchFamily="34" charset="0"/>
                <a:cs typeface="Arial" panose="020B0604020202020204" pitchFamily="34" charset="0"/>
              </a:rPr>
              <a:t>Stakeholder Identification:</a:t>
            </a:r>
            <a:r>
              <a:rPr lang="en-US" sz="2400" b="0" i="0" dirty="0">
                <a:solidFill>
                  <a:srgbClr val="1F1F1F"/>
                </a:solidFill>
                <a:effectLst/>
                <a:latin typeface="Arial" panose="020B0604020202020204" pitchFamily="34" charset="0"/>
                <a:cs typeface="Arial" panose="020B0604020202020204" pitchFamily="34" charset="0"/>
              </a:rPr>
              <a:t> Engage a diverse range of community members including residents, businesses, local organizations, and government representatives.</a:t>
            </a:r>
          </a:p>
          <a:p>
            <a:pPr algn="just">
              <a:buFont typeface="Arial" panose="020B0604020202020204" pitchFamily="34" charset="0"/>
              <a:buChar char="•"/>
            </a:pPr>
            <a:r>
              <a:rPr lang="en-US" sz="2400" b="1" i="0" dirty="0">
                <a:solidFill>
                  <a:srgbClr val="1F1F1F"/>
                </a:solidFill>
                <a:effectLst/>
                <a:latin typeface="Arial" panose="020B0604020202020204" pitchFamily="34" charset="0"/>
                <a:cs typeface="Arial" panose="020B0604020202020204" pitchFamily="34" charset="0"/>
              </a:rPr>
              <a:t>Scenario Development:</a:t>
            </a:r>
            <a:r>
              <a:rPr lang="en-US" sz="2400" b="0" i="0" dirty="0">
                <a:solidFill>
                  <a:srgbClr val="1F1F1F"/>
                </a:solidFill>
                <a:effectLst/>
                <a:latin typeface="Arial" panose="020B0604020202020204" pitchFamily="34" charset="0"/>
                <a:cs typeface="Arial" panose="020B0604020202020204" pitchFamily="34" charset="0"/>
              </a:rPr>
              <a:t> Create a realistic scenario based on scientific data and projections, outlining potential future impacts and challenges.</a:t>
            </a:r>
          </a:p>
        </p:txBody>
      </p:sp>
      <p:pic>
        <p:nvPicPr>
          <p:cNvPr id="6" name="Εικόνα 5">
            <a:extLst>
              <a:ext uri="{FF2B5EF4-FFF2-40B4-BE49-F238E27FC236}">
                <a16:creationId xmlns:a16="http://schemas.microsoft.com/office/drawing/2014/main" id="{471AC109-2CDA-6D37-5787-0B313E6C4F03}"/>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2306785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F5D87632-0928-3D85-21B1-1D971A56F2FB}"/>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D5A554C1-F863-60A0-0053-3B485B074708}"/>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5FAD196A-199C-B936-43CE-DCCCFF6D9884}"/>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9.2. </a:t>
            </a:r>
            <a:r>
              <a:rPr lang="en-US" sz="2200" b="1" dirty="0">
                <a:solidFill>
                  <a:srgbClr val="0000CC"/>
                </a:solidFill>
                <a:latin typeface="Arial" panose="020B0604020202020204" pitchFamily="34" charset="0"/>
                <a:cs typeface="Arial" panose="020B0604020202020204" pitchFamily="34" charset="0"/>
              </a:rPr>
              <a:t>Community Engagement Simulations</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7E65A53B-7520-C4F4-5006-7CF6301D5F19}"/>
              </a:ext>
            </a:extLst>
          </p:cNvPr>
          <p:cNvSpPr>
            <a:spLocks noGrp="1"/>
          </p:cNvSpPr>
          <p:nvPr>
            <p:ph type="body" idx="1"/>
          </p:nvPr>
        </p:nvSpPr>
        <p:spPr>
          <a:xfrm>
            <a:off x="720724" y="2113659"/>
            <a:ext cx="9950249" cy="361620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lnSpc>
                <a:spcPct val="80000"/>
              </a:lnSpc>
              <a:spcAft>
                <a:spcPts val="600"/>
              </a:spcAft>
            </a:pPr>
            <a:r>
              <a:rPr lang="en-US" sz="2400" b="1" i="0" dirty="0">
                <a:solidFill>
                  <a:srgbClr val="1F1F1F"/>
                </a:solidFill>
                <a:effectLst/>
                <a:latin typeface="Arial" panose="020B0604020202020204" pitchFamily="34" charset="0"/>
                <a:cs typeface="Arial" panose="020B0604020202020204" pitchFamily="34" charset="0"/>
              </a:rPr>
              <a:t>Designing a CES:</a:t>
            </a:r>
          </a:p>
          <a:p>
            <a:pPr algn="just">
              <a:lnSpc>
                <a:spcPct val="80000"/>
              </a:lnSpc>
              <a:spcAft>
                <a:spcPts val="600"/>
              </a:spcAft>
              <a:buFont typeface="Arial" panose="020B0604020202020204" pitchFamily="34" charset="0"/>
              <a:buChar char="•"/>
            </a:pPr>
            <a:r>
              <a:rPr lang="en-US" sz="2200" b="1" i="0" dirty="0">
                <a:solidFill>
                  <a:srgbClr val="1F1F1F"/>
                </a:solidFill>
                <a:effectLst/>
                <a:latin typeface="Arial" panose="020B0604020202020204" pitchFamily="34" charset="0"/>
                <a:cs typeface="Arial" panose="020B0604020202020204" pitchFamily="34" charset="0"/>
              </a:rPr>
              <a:t>Facilitation &amp; Resources:</a:t>
            </a:r>
            <a:r>
              <a:rPr lang="en-US" sz="2200" b="0" i="0" dirty="0">
                <a:solidFill>
                  <a:srgbClr val="1F1F1F"/>
                </a:solidFill>
                <a:effectLst/>
                <a:latin typeface="Arial" panose="020B0604020202020204" pitchFamily="34" charset="0"/>
                <a:cs typeface="Arial" panose="020B0604020202020204" pitchFamily="34" charset="0"/>
              </a:rPr>
              <a:t> Secure a skilled facilitator to guide the process and provide participants with relevant information and resources.</a:t>
            </a:r>
          </a:p>
          <a:p>
            <a:pPr algn="just">
              <a:lnSpc>
                <a:spcPct val="80000"/>
              </a:lnSpc>
              <a:spcAft>
                <a:spcPts val="600"/>
              </a:spcAft>
              <a:buFont typeface="Arial" panose="020B0604020202020204" pitchFamily="34" charset="0"/>
              <a:buChar char="•"/>
            </a:pPr>
            <a:r>
              <a:rPr lang="en-US" sz="2200" b="1" i="0" dirty="0">
                <a:solidFill>
                  <a:srgbClr val="1F1F1F"/>
                </a:solidFill>
                <a:effectLst/>
                <a:latin typeface="Arial" panose="020B0604020202020204" pitchFamily="34" charset="0"/>
                <a:cs typeface="Arial" panose="020B0604020202020204" pitchFamily="34" charset="0"/>
              </a:rPr>
              <a:t>Simulation Format:</a:t>
            </a:r>
            <a:r>
              <a:rPr lang="en-US" sz="2200" b="0" i="0" dirty="0">
                <a:solidFill>
                  <a:srgbClr val="1F1F1F"/>
                </a:solidFill>
                <a:effectLst/>
                <a:latin typeface="Arial" panose="020B0604020202020204" pitchFamily="34" charset="0"/>
                <a:cs typeface="Arial" panose="020B0604020202020204" pitchFamily="34" charset="0"/>
              </a:rPr>
              <a:t> Choose a suitable format like role-playing, group discussions, or interactive workshops, ensuring inclusivity and accessibility.</a:t>
            </a:r>
          </a:p>
          <a:p>
            <a:pPr algn="just">
              <a:lnSpc>
                <a:spcPct val="80000"/>
              </a:lnSpc>
              <a:spcAft>
                <a:spcPts val="600"/>
              </a:spcAft>
              <a:buFont typeface="Arial" panose="020B0604020202020204" pitchFamily="34" charset="0"/>
              <a:buChar char="•"/>
            </a:pPr>
            <a:r>
              <a:rPr lang="en-US" sz="2200" b="1" i="0" dirty="0">
                <a:solidFill>
                  <a:srgbClr val="1F1F1F"/>
                </a:solidFill>
                <a:effectLst/>
                <a:latin typeface="Arial" panose="020B0604020202020204" pitchFamily="34" charset="0"/>
                <a:cs typeface="Arial" panose="020B0604020202020204" pitchFamily="34" charset="0"/>
              </a:rPr>
              <a:t>Debriefing and Action Planning:</a:t>
            </a:r>
            <a:r>
              <a:rPr lang="en-US" sz="2200" b="0" i="0" dirty="0">
                <a:solidFill>
                  <a:srgbClr val="1F1F1F"/>
                </a:solidFill>
                <a:effectLst/>
                <a:latin typeface="Arial" panose="020B0604020202020204" pitchFamily="34" charset="0"/>
                <a:cs typeface="Arial" panose="020B0604020202020204" pitchFamily="34" charset="0"/>
              </a:rPr>
              <a:t> After the simulation, facilitate a debriefing session to analyze experiences, capture key learnings, and identify potential solutions. This should lead to concrete action steps and potential policy recommendations.</a:t>
            </a:r>
          </a:p>
          <a:p>
            <a:pPr algn="l"/>
            <a:endParaRPr lang="en-US" b="0" i="0" dirty="0">
              <a:solidFill>
                <a:srgbClr val="1F1F1F"/>
              </a:solidFill>
              <a:effectLst/>
              <a:latin typeface="Google Sans"/>
            </a:endParaRPr>
          </a:p>
        </p:txBody>
      </p:sp>
      <p:pic>
        <p:nvPicPr>
          <p:cNvPr id="6" name="Εικόνα 5">
            <a:extLst>
              <a:ext uri="{FF2B5EF4-FFF2-40B4-BE49-F238E27FC236}">
                <a16:creationId xmlns:a16="http://schemas.microsoft.com/office/drawing/2014/main" id="{68ABEB8B-BF21-FB4E-526C-60594F27207A}"/>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130128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75E4D392-A3DA-6A74-E59E-59BDC03B1E0F}"/>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1B230235-F042-A30D-FCC8-32F83AC5534C}"/>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775BE8EB-B550-D4A0-B947-CA4D5DE85F9A}"/>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9.2. </a:t>
            </a:r>
            <a:r>
              <a:rPr lang="en-US" sz="2200" b="1" dirty="0">
                <a:solidFill>
                  <a:srgbClr val="0000CC"/>
                </a:solidFill>
                <a:latin typeface="Arial" panose="020B0604020202020204" pitchFamily="34" charset="0"/>
                <a:cs typeface="Arial" panose="020B0604020202020204" pitchFamily="34" charset="0"/>
              </a:rPr>
              <a:t>Community Engagement Simulations</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41DC3A41-A2AB-96B8-D39E-CD1F900BCD52}"/>
              </a:ext>
            </a:extLst>
          </p:cNvPr>
          <p:cNvSpPr>
            <a:spLocks noGrp="1"/>
          </p:cNvSpPr>
          <p:nvPr>
            <p:ph type="body" idx="1"/>
          </p:nvPr>
        </p:nvSpPr>
        <p:spPr>
          <a:xfrm>
            <a:off x="720724" y="2113659"/>
            <a:ext cx="10798175" cy="361620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200" b="1" i="0" dirty="0">
                <a:solidFill>
                  <a:srgbClr val="1F1F1F"/>
                </a:solidFill>
                <a:effectLst/>
                <a:latin typeface="Arial" panose="020B0604020202020204" pitchFamily="34" charset="0"/>
                <a:cs typeface="Arial" panose="020B0604020202020204" pitchFamily="34" charset="0"/>
              </a:rPr>
              <a:t>Examples:</a:t>
            </a:r>
            <a:endParaRPr lang="en-US" sz="2200" b="0" i="0" dirty="0">
              <a:solidFill>
                <a:srgbClr val="1F1F1F"/>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b="1" i="0" dirty="0">
                <a:solidFill>
                  <a:srgbClr val="1F1F1F"/>
                </a:solidFill>
                <a:effectLst/>
                <a:latin typeface="Arial" panose="020B0604020202020204" pitchFamily="34" charset="0"/>
                <a:cs typeface="Arial" panose="020B0604020202020204" pitchFamily="34" charset="0"/>
              </a:rPr>
              <a:t>Adapting to Sea Level Rise:</a:t>
            </a:r>
            <a:r>
              <a:rPr lang="en-US" sz="2000" b="0" i="0" dirty="0">
                <a:solidFill>
                  <a:srgbClr val="1F1F1F"/>
                </a:solidFill>
                <a:effectLst/>
                <a:latin typeface="Arial" panose="020B0604020202020204" pitchFamily="34" charset="0"/>
                <a:cs typeface="Arial" panose="020B0604020202020204" pitchFamily="34" charset="0"/>
              </a:rPr>
              <a:t> Participants play the roles of residents, business owners, and government officials, simulating the decision-making process of developing a resilient response to rising sea levels.</a:t>
            </a:r>
          </a:p>
          <a:p>
            <a:pPr algn="just">
              <a:buFont typeface="Arial" panose="020B0604020202020204" pitchFamily="34" charset="0"/>
              <a:buChar char="•"/>
            </a:pPr>
            <a:r>
              <a:rPr lang="en-US" sz="2000" b="1" i="0" dirty="0">
                <a:solidFill>
                  <a:srgbClr val="1F1F1F"/>
                </a:solidFill>
                <a:effectLst/>
                <a:latin typeface="Arial" panose="020B0604020202020204" pitchFamily="34" charset="0"/>
                <a:cs typeface="Arial" panose="020B0604020202020204" pitchFamily="34" charset="0"/>
              </a:rPr>
              <a:t>Community Energy Transition:</a:t>
            </a:r>
            <a:r>
              <a:rPr lang="en-US" sz="2000" b="0" i="0" dirty="0">
                <a:solidFill>
                  <a:srgbClr val="1F1F1F"/>
                </a:solidFill>
                <a:effectLst/>
                <a:latin typeface="Arial" panose="020B0604020202020204" pitchFamily="34" charset="0"/>
                <a:cs typeface="Arial" panose="020B0604020202020204" pitchFamily="34" charset="0"/>
              </a:rPr>
              <a:t> Stakeholders discuss and negotiate various scenarios for transitioning the community towards renewable energy sources, considering factors like cost, feasibility, and potential job impacts.</a:t>
            </a:r>
          </a:p>
          <a:p>
            <a:pPr algn="just">
              <a:buFont typeface="Arial" panose="020B0604020202020204" pitchFamily="34" charset="0"/>
              <a:buChar char="•"/>
            </a:pPr>
            <a:r>
              <a:rPr lang="en-US" sz="2000" b="1" i="0" dirty="0">
                <a:solidFill>
                  <a:srgbClr val="1F1F1F"/>
                </a:solidFill>
                <a:effectLst/>
                <a:latin typeface="Arial" panose="020B0604020202020204" pitchFamily="34" charset="0"/>
                <a:cs typeface="Arial" panose="020B0604020202020204" pitchFamily="34" charset="0"/>
              </a:rPr>
              <a:t>Climate Justice Planning:</a:t>
            </a:r>
            <a:r>
              <a:rPr lang="en-US" sz="2000" b="0" i="0" dirty="0">
                <a:solidFill>
                  <a:srgbClr val="1F1F1F"/>
                </a:solidFill>
                <a:effectLst/>
                <a:latin typeface="Arial" panose="020B0604020202020204" pitchFamily="34" charset="0"/>
                <a:cs typeface="Arial" panose="020B0604020202020204" pitchFamily="34" charset="0"/>
              </a:rPr>
              <a:t> Participants explore strategies to ensure a just transition to a low-carbon future, addressing issues like equitable access to resources and potential impacts on vulnerable communities.</a:t>
            </a:r>
          </a:p>
        </p:txBody>
      </p:sp>
      <p:pic>
        <p:nvPicPr>
          <p:cNvPr id="6" name="Εικόνα 5">
            <a:extLst>
              <a:ext uri="{FF2B5EF4-FFF2-40B4-BE49-F238E27FC236}">
                <a16:creationId xmlns:a16="http://schemas.microsoft.com/office/drawing/2014/main" id="{C518F90C-5370-ECD3-919C-24B24A0D2F25}"/>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3923845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A8275458-6A95-FF25-8135-558D70159CEC}"/>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FBEB1F87-4452-2C98-2123-0865FD7DD492}"/>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0DDDD893-3170-14C9-E527-5C58CE7FABF7}"/>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9.2. </a:t>
            </a:r>
            <a:r>
              <a:rPr lang="en-US" sz="2200" b="1" dirty="0">
                <a:solidFill>
                  <a:srgbClr val="0000CC"/>
                </a:solidFill>
                <a:latin typeface="Arial" panose="020B0604020202020204" pitchFamily="34" charset="0"/>
                <a:cs typeface="Arial" panose="020B0604020202020204" pitchFamily="34" charset="0"/>
              </a:rPr>
              <a:t>Community Engagement Simulations</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30490E26-21D5-58F5-DBD7-A85E364C6627}"/>
              </a:ext>
            </a:extLst>
          </p:cNvPr>
          <p:cNvSpPr>
            <a:spLocks noGrp="1"/>
          </p:cNvSpPr>
          <p:nvPr>
            <p:ph type="body" idx="1"/>
          </p:nvPr>
        </p:nvSpPr>
        <p:spPr>
          <a:xfrm>
            <a:off x="720725" y="2314377"/>
            <a:ext cx="10350400" cy="3415483"/>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US" sz="2400" b="1" i="0" dirty="0">
                <a:solidFill>
                  <a:srgbClr val="1F1F1F"/>
                </a:solidFill>
                <a:effectLst/>
                <a:latin typeface="Arial" panose="020B0604020202020204" pitchFamily="34" charset="0"/>
                <a:cs typeface="Arial" panose="020B0604020202020204" pitchFamily="34" charset="0"/>
              </a:rPr>
              <a:t>Challenges and Considerations:</a:t>
            </a:r>
            <a:endParaRPr lang="en-US" sz="2400" b="0" i="0" dirty="0">
              <a:solidFill>
                <a:srgbClr val="1F1F1F"/>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400" b="1" i="0" dirty="0">
                <a:solidFill>
                  <a:srgbClr val="1F1F1F"/>
                </a:solidFill>
                <a:effectLst/>
                <a:latin typeface="Arial" panose="020B0604020202020204" pitchFamily="34" charset="0"/>
                <a:cs typeface="Arial" panose="020B0604020202020204" pitchFamily="34" charset="0"/>
              </a:rPr>
              <a:t>Ensuring Participation:</a:t>
            </a:r>
            <a:r>
              <a:rPr lang="en-US" sz="2400" b="0" i="0" dirty="0">
                <a:solidFill>
                  <a:srgbClr val="1F1F1F"/>
                </a:solidFill>
                <a:effectLst/>
                <a:latin typeface="Arial" panose="020B0604020202020204" pitchFamily="34" charset="0"/>
                <a:cs typeface="Arial" panose="020B0604020202020204" pitchFamily="34" charset="0"/>
              </a:rPr>
              <a:t> Reaching out to diverse community members and ensuring their voices are heard can be challenging.</a:t>
            </a:r>
          </a:p>
          <a:p>
            <a:pPr algn="just">
              <a:buFont typeface="Arial" panose="020B0604020202020204" pitchFamily="34" charset="0"/>
              <a:buChar char="•"/>
            </a:pPr>
            <a:r>
              <a:rPr lang="en-US" sz="2400" b="1" i="0" dirty="0">
                <a:solidFill>
                  <a:srgbClr val="1F1F1F"/>
                </a:solidFill>
                <a:effectLst/>
                <a:latin typeface="Arial" panose="020B0604020202020204" pitchFamily="34" charset="0"/>
                <a:cs typeface="Arial" panose="020B0604020202020204" pitchFamily="34" charset="0"/>
              </a:rPr>
              <a:t>Balancing Interests:</a:t>
            </a:r>
            <a:r>
              <a:rPr lang="en-US" sz="2400" b="0" i="0" dirty="0">
                <a:solidFill>
                  <a:srgbClr val="1F1F1F"/>
                </a:solidFill>
                <a:effectLst/>
                <a:latin typeface="Arial" panose="020B0604020202020204" pitchFamily="34" charset="0"/>
                <a:cs typeface="Arial" panose="020B0604020202020204" pitchFamily="34" charset="0"/>
              </a:rPr>
              <a:t> Balancing the diverse needs and priorities of various stakeholders within the community can be complex and require careful facilitation.</a:t>
            </a:r>
          </a:p>
          <a:p>
            <a:pPr algn="just">
              <a:buFont typeface="Arial" panose="020B0604020202020204" pitchFamily="34" charset="0"/>
              <a:buChar char="•"/>
            </a:pPr>
            <a:r>
              <a:rPr lang="en-US" sz="2400" b="1" i="0" dirty="0">
                <a:solidFill>
                  <a:srgbClr val="1F1F1F"/>
                </a:solidFill>
                <a:effectLst/>
                <a:latin typeface="Arial" panose="020B0604020202020204" pitchFamily="34" charset="0"/>
                <a:cs typeface="Arial" panose="020B0604020202020204" pitchFamily="34" charset="0"/>
              </a:rPr>
              <a:t>Linkage to Action:</a:t>
            </a:r>
            <a:r>
              <a:rPr lang="en-US" sz="2400" b="0" i="0" dirty="0">
                <a:solidFill>
                  <a:srgbClr val="1F1F1F"/>
                </a:solidFill>
                <a:effectLst/>
                <a:latin typeface="Arial" panose="020B0604020202020204" pitchFamily="34" charset="0"/>
                <a:cs typeface="Arial" panose="020B0604020202020204" pitchFamily="34" charset="0"/>
              </a:rPr>
              <a:t> Connecting the simulation to concrete decision-making or policy changes can be challenging and requires commitment from local authorities.</a:t>
            </a:r>
          </a:p>
        </p:txBody>
      </p:sp>
      <p:pic>
        <p:nvPicPr>
          <p:cNvPr id="6" name="Εικόνα 5">
            <a:extLst>
              <a:ext uri="{FF2B5EF4-FFF2-40B4-BE49-F238E27FC236}">
                <a16:creationId xmlns:a16="http://schemas.microsoft.com/office/drawing/2014/main" id="{A82CB2E2-D14A-6ADE-AF20-4F99E5958989}"/>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108977582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8442</TotalTime>
  <Words>513</Words>
  <Application>Microsoft Office PowerPoint</Application>
  <PresentationFormat>Widescreen</PresentationFormat>
  <Paragraphs>36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Century Gothic</vt:lpstr>
      <vt:lpstr>Arial</vt:lpstr>
      <vt:lpstr>Google Sans</vt:lpstr>
      <vt:lpstr>Calibri</vt:lpstr>
      <vt:lpstr>Office Theme</vt:lpstr>
      <vt:lpstr>PowerPoint Presentation</vt:lpstr>
      <vt:lpstr>9.2. Community Engagement Simulations</vt:lpstr>
      <vt:lpstr>9.2. Community Engagement Simulations</vt:lpstr>
      <vt:lpstr>9.2. Community Engagement Simulations</vt:lpstr>
      <vt:lpstr>9.2. Community Engagement Simulations</vt:lpstr>
      <vt:lpstr>9.2. Community Engagement Simulations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admin</cp:lastModifiedBy>
  <cp:revision>39</cp:revision>
  <dcterms:created xsi:type="dcterms:W3CDTF">2020-01-02T01:56:26Z</dcterms:created>
  <dcterms:modified xsi:type="dcterms:W3CDTF">2024-05-23T04:21:27Z</dcterms:modified>
</cp:coreProperties>
</file>