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257" r:id="rId4"/>
    <p:sldId id="274" r:id="rId5"/>
    <p:sldId id="265" r:id="rId6"/>
    <p:sldId id="275" r:id="rId7"/>
    <p:sldId id="276" r:id="rId8"/>
    <p:sldId id="277" r:id="rId9"/>
    <p:sldId id="264" r:id="rId10"/>
    <p:sldId id="278" r:id="rId11"/>
    <p:sldId id="263" r:id="rId12"/>
    <p:sldId id="279" r:id="rId13"/>
    <p:sldId id="260" r:id="rId14"/>
    <p:sldId id="268" r:id="rId15"/>
    <p:sldId id="280" r:id="rId16"/>
  </p:sldIdLst>
  <p:sldSz cx="12192000" cy="6858000"/>
  <p:notesSz cx="6951663" cy="10082213"/>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7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8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85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88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41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71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37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39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31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595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89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1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297512"/>
          </a:xfrm>
          <a:prstGeom prst="rect">
            <a:avLst/>
          </a:prstGeom>
          <a:noFill/>
          <a:ln>
            <a:noFill/>
          </a:ln>
        </p:spPr>
        <p:txBody>
          <a:bodyPr spcFirstLastPara="1" wrap="square" lIns="91425" tIns="45700" rIns="91425" bIns="45700" anchor="t" anchorCtr="0">
            <a:spAutoFit/>
          </a:bodyPr>
          <a:lstStyle/>
          <a:p>
            <a:pPr lvl="0">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 Background to the Paris Agreement – Overview of International Relations and Politics (Prepared by: Dr. Vivek V. </a:t>
            </a:r>
            <a:r>
              <a:rPr lang="en-US" sz="2700" b="1" i="0" u="none" strike="noStrike" cap="none" dirty="0" err="1">
                <a:solidFill>
                  <a:srgbClr val="003399"/>
                </a:solidFill>
                <a:latin typeface="Century Gothic"/>
                <a:ea typeface="Century Gothic"/>
                <a:cs typeface="Century Gothic"/>
                <a:sym typeface="Century Gothic"/>
              </a:rPr>
              <a:t>Nemane</a:t>
            </a:r>
            <a:r>
              <a:rPr lang="en-US" sz="2700" b="1" i="0" u="none" strike="noStrike" cap="none" dirty="0">
                <a:solidFill>
                  <a:srgbClr val="003399"/>
                </a:solidFill>
                <a:latin typeface="Century Gothic"/>
                <a:ea typeface="Century Gothic"/>
                <a:cs typeface="Century Gothic"/>
                <a:sym typeface="Century Gothic"/>
              </a:rPr>
              <a:t>)</a:t>
            </a:r>
          </a:p>
          <a:p>
            <a:pPr lvl="0">
              <a:lnSpc>
                <a:spcPct val="107000"/>
              </a:lnSpc>
              <a:spcBef>
                <a:spcPts val="800"/>
              </a:spcBef>
              <a:spcAft>
                <a:spcPts val="800"/>
              </a:spcAft>
            </a:pPr>
            <a:r>
              <a:rPr lang="en-US" sz="2800" b="1" dirty="0">
                <a:solidFill>
                  <a:srgbClr val="003399"/>
                </a:solidFill>
                <a:latin typeface="Century Gothic"/>
                <a:ea typeface="Century Gothic"/>
                <a:cs typeface="Century Gothic"/>
                <a:sym typeface="Century Gothic"/>
              </a:rPr>
              <a:t>Instructor Name: Dr. Shashikala Gurpur</a:t>
            </a:r>
            <a:endParaRPr sz="28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574593"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Stakeholders and their interests - Paris Agreement</a:t>
            </a:r>
          </a:p>
        </p:txBody>
      </p:sp>
      <p:sp>
        <p:nvSpPr>
          <p:cNvPr id="158" name="Google Shape;158;p46"/>
          <p:cNvSpPr txBox="1"/>
          <p:nvPr/>
        </p:nvSpPr>
        <p:spPr>
          <a:xfrm>
            <a:off x="575187" y="1209368"/>
            <a:ext cx="10574594" cy="42923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400" b="1" dirty="0">
                <a:solidFill>
                  <a:srgbClr val="0D0D0D"/>
                </a:solidFill>
                <a:latin typeface="Söhne"/>
              </a:rPr>
              <a:t>National Approaches:</a:t>
            </a:r>
            <a:endParaRPr lang="en-US" sz="2400" dirty="0">
              <a:solidFill>
                <a:srgbClr val="0D0D0D"/>
              </a:solidFill>
              <a:latin typeface="Söhne"/>
            </a:endParaRPr>
          </a:p>
          <a:p>
            <a:pPr marL="457200" lvl="1"/>
            <a:r>
              <a:rPr lang="en-US" sz="2400" dirty="0">
                <a:solidFill>
                  <a:srgbClr val="0D0D0D"/>
                </a:solidFill>
                <a:latin typeface="Söhne"/>
              </a:rPr>
              <a:t>Developed countries aimed for comprehensive and binding commitments to reduce emissions, with a focus on ensuring economic competitiveness.</a:t>
            </a:r>
          </a:p>
          <a:p>
            <a:pPr marL="457200" lvl="1"/>
            <a:endParaRPr lang="en-US" sz="2400" dirty="0">
              <a:solidFill>
                <a:srgbClr val="0D0D0D"/>
              </a:solidFill>
              <a:latin typeface="Söhne"/>
            </a:endParaRPr>
          </a:p>
          <a:p>
            <a:pPr marL="457200" lvl="1"/>
            <a:r>
              <a:rPr lang="en-US" sz="2400" dirty="0">
                <a:solidFill>
                  <a:srgbClr val="0D0D0D"/>
                </a:solidFill>
                <a:latin typeface="Söhne"/>
              </a:rPr>
              <a:t>Developing countries aimed for the recognition of common but differentiated responsibilities and access to finance and technology for sustainable development.</a:t>
            </a:r>
          </a:p>
          <a:p>
            <a:pPr marL="457200" lvl="1"/>
            <a:endParaRPr lang="en-US" sz="2400" dirty="0">
              <a:solidFill>
                <a:srgbClr val="0D0D0D"/>
              </a:solidFill>
              <a:latin typeface="Söhne"/>
            </a:endParaRPr>
          </a:p>
          <a:p>
            <a:r>
              <a:rPr lang="en-US" sz="2400" dirty="0">
                <a:solidFill>
                  <a:srgbClr val="0D0D0D"/>
                </a:solidFill>
                <a:latin typeface="Söhne"/>
              </a:rPr>
              <a:t>       Small Island Developing States (SIDS)</a:t>
            </a:r>
          </a:p>
          <a:p>
            <a:pPr marL="457200" lvl="1"/>
            <a:r>
              <a:rPr lang="en-US" sz="2400" dirty="0">
                <a:solidFill>
                  <a:srgbClr val="0D0D0D"/>
                </a:solidFill>
                <a:latin typeface="Söhne"/>
              </a:rPr>
              <a:t>Small Island States aimed for ambitious action to address sea-level rise and other existential threats from climate change.</a:t>
            </a:r>
          </a:p>
        </p:txBody>
      </p:sp>
    </p:spTree>
    <p:extLst>
      <p:ext uri="{BB962C8B-B14F-4D97-AF65-F5344CB8AC3E}">
        <p14:creationId xmlns:p14="http://schemas.microsoft.com/office/powerpoint/2010/main" val="8269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574593"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Stakeholders and their interests - Paris Agreement</a:t>
            </a:r>
          </a:p>
        </p:txBody>
      </p:sp>
      <p:sp>
        <p:nvSpPr>
          <p:cNvPr id="158" name="Google Shape;158;p46"/>
          <p:cNvSpPr txBox="1"/>
          <p:nvPr/>
        </p:nvSpPr>
        <p:spPr>
          <a:xfrm>
            <a:off x="235974" y="1135626"/>
            <a:ext cx="11385755" cy="47637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US" sz="2000" dirty="0">
                <a:solidFill>
                  <a:srgbClr val="0D0D0D"/>
                </a:solidFill>
                <a:latin typeface="Söhne"/>
              </a:rPr>
              <a:t>Non-Governmental Organizations demanded a strong environmental protections, transparency, and accountability mechanisms.</a:t>
            </a:r>
          </a:p>
          <a:p>
            <a:endParaRPr lang="en-US" sz="2000" dirty="0">
              <a:solidFill>
                <a:srgbClr val="0D0D0D"/>
              </a:solidFill>
              <a:latin typeface="Söhne"/>
            </a:endParaRPr>
          </a:p>
          <a:p>
            <a:r>
              <a:rPr lang="en-US" sz="2000" dirty="0">
                <a:solidFill>
                  <a:srgbClr val="0D0D0D"/>
                </a:solidFill>
                <a:latin typeface="Söhne"/>
              </a:rPr>
              <a:t>Intergovernmental Organizations facilitated negotiations, provided platforms for consensus-building, and offered expertise and research.</a:t>
            </a:r>
          </a:p>
          <a:p>
            <a:endParaRPr lang="en-US" sz="2000" dirty="0">
              <a:solidFill>
                <a:srgbClr val="0D0D0D"/>
              </a:solidFill>
              <a:latin typeface="Söhne"/>
            </a:endParaRPr>
          </a:p>
          <a:p>
            <a:r>
              <a:rPr lang="en-US" sz="2000" dirty="0">
                <a:solidFill>
                  <a:srgbClr val="0D0D0D"/>
                </a:solidFill>
                <a:latin typeface="Söhne"/>
              </a:rPr>
              <a:t>Private Sector engaged in dialogue about the role of businesses in climate action and the potential for green technology and innovation.</a:t>
            </a:r>
          </a:p>
          <a:p>
            <a:endParaRPr lang="en-US" sz="2000" dirty="0">
              <a:solidFill>
                <a:srgbClr val="0D0D0D"/>
              </a:solidFill>
              <a:latin typeface="Söhne"/>
            </a:endParaRPr>
          </a:p>
          <a:p>
            <a:r>
              <a:rPr lang="en-US" sz="2000" dirty="0">
                <a:solidFill>
                  <a:srgbClr val="0D0D0D"/>
                </a:solidFill>
                <a:latin typeface="Söhne"/>
              </a:rPr>
              <a:t>Civil Society raised public awareness and held governments accountable, emphasizing justice and equity in climate action.</a:t>
            </a:r>
          </a:p>
          <a:p>
            <a:endParaRPr lang="en-US" sz="2000" dirty="0">
              <a:solidFill>
                <a:srgbClr val="0D0D0D"/>
              </a:solidFill>
              <a:latin typeface="Söhne"/>
            </a:endParaRPr>
          </a:p>
          <a:p>
            <a:r>
              <a:rPr lang="en-US" sz="2000" dirty="0">
                <a:solidFill>
                  <a:srgbClr val="0D0D0D"/>
                </a:solidFill>
                <a:latin typeface="Söhne"/>
              </a:rPr>
              <a:t>Scientific Community provided research and data underscoring the urgency of climate action, influencing policy decisions.</a:t>
            </a:r>
          </a:p>
        </p:txBody>
      </p:sp>
    </p:spTree>
    <p:extLst>
      <p:ext uri="{BB962C8B-B14F-4D97-AF65-F5344CB8AC3E}">
        <p14:creationId xmlns:p14="http://schemas.microsoft.com/office/powerpoint/2010/main" val="37865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468080"/>
            <a:ext cx="9488130"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a:solidFill>
                  <a:srgbClr val="FFFFFF"/>
                </a:solidFill>
                <a:latin typeface="Segoe UI" panose="020B0502040204020203" pitchFamily="34" charset="0"/>
                <a:ea typeface="Century Gothic"/>
                <a:cs typeface="Segoe UI" panose="020B0502040204020203" pitchFamily="34" charset="0"/>
                <a:sym typeface="Century Gothic"/>
              </a:rPr>
              <a:t>Negotiation Challenges</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3614"/>
            <a:ext cx="9488130" cy="44842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indent="-457200">
              <a:buFont typeface="Arial" panose="020B0604020202020204" pitchFamily="34" charset="0"/>
              <a:buChar char="•"/>
            </a:pPr>
            <a:r>
              <a:rPr lang="en-US" sz="2800" dirty="0">
                <a:solidFill>
                  <a:srgbClr val="0D0D0D"/>
                </a:solidFill>
                <a:latin typeface="Söhne"/>
              </a:rPr>
              <a:t>Economic Interests and Environmental Goals</a:t>
            </a:r>
          </a:p>
          <a:p>
            <a:pPr marL="457200" indent="-457200">
              <a:buFont typeface="Arial" panose="020B0604020202020204" pitchFamily="34" charset="0"/>
              <a:buChar char="•"/>
            </a:pPr>
            <a:r>
              <a:rPr lang="en-US" sz="2800" dirty="0">
                <a:solidFill>
                  <a:srgbClr val="0D0D0D"/>
                </a:solidFill>
                <a:latin typeface="Söhne"/>
              </a:rPr>
              <a:t>Geopolitical Dynamics</a:t>
            </a:r>
          </a:p>
          <a:p>
            <a:pPr marL="457200" indent="-457200">
              <a:buFont typeface="Arial" panose="020B0604020202020204" pitchFamily="34" charset="0"/>
              <a:buChar char="•"/>
            </a:pPr>
            <a:r>
              <a:rPr lang="en-US" sz="2800" dirty="0">
                <a:solidFill>
                  <a:srgbClr val="0D0D0D"/>
                </a:solidFill>
                <a:latin typeface="Söhne"/>
              </a:rPr>
              <a:t>Equity and Differentiation</a:t>
            </a:r>
          </a:p>
          <a:p>
            <a:pPr marL="457200" indent="-457200">
              <a:buFont typeface="Arial" panose="020B0604020202020204" pitchFamily="34" charset="0"/>
              <a:buChar char="•"/>
            </a:pPr>
            <a:r>
              <a:rPr lang="en-US" sz="2800" dirty="0">
                <a:solidFill>
                  <a:srgbClr val="0D0D0D"/>
                </a:solidFill>
                <a:latin typeface="Söhne"/>
              </a:rPr>
              <a:t>Financial Support Mechanisms</a:t>
            </a:r>
          </a:p>
          <a:p>
            <a:pPr marL="457200" indent="-457200">
              <a:buFont typeface="Arial" panose="020B0604020202020204" pitchFamily="34" charset="0"/>
              <a:buChar char="•"/>
            </a:pPr>
            <a:r>
              <a:rPr lang="en-US" sz="2800" dirty="0">
                <a:solidFill>
                  <a:srgbClr val="0D0D0D"/>
                </a:solidFill>
                <a:latin typeface="Söhne"/>
              </a:rPr>
              <a:t>Legal Bindingness</a:t>
            </a:r>
          </a:p>
          <a:p>
            <a:pPr marL="457200" indent="-457200">
              <a:buFont typeface="Arial" panose="020B0604020202020204" pitchFamily="34" charset="0"/>
              <a:buChar char="•"/>
            </a:pPr>
            <a:r>
              <a:rPr lang="en-US" sz="2800" dirty="0">
                <a:solidFill>
                  <a:srgbClr val="0D0D0D"/>
                </a:solidFill>
                <a:latin typeface="Söhne"/>
              </a:rPr>
              <a:t>Feasibility</a:t>
            </a:r>
          </a:p>
          <a:p>
            <a:pPr marL="457200" indent="-457200">
              <a:buFont typeface="Arial" panose="020B0604020202020204" pitchFamily="34" charset="0"/>
              <a:buChar char="•"/>
            </a:pPr>
            <a:r>
              <a:rPr lang="en-US" sz="2800" dirty="0">
                <a:solidFill>
                  <a:srgbClr val="0D0D0D"/>
                </a:solidFill>
                <a:latin typeface="Söhne"/>
              </a:rPr>
              <a:t>Domestic Approval</a:t>
            </a:r>
          </a:p>
          <a:p>
            <a:pPr marL="457200" indent="-457200">
              <a:buFont typeface="Arial" panose="020B0604020202020204" pitchFamily="34" charset="0"/>
              <a:buChar char="•"/>
            </a:pPr>
            <a:r>
              <a:rPr lang="en-US" sz="2800" dirty="0">
                <a:solidFill>
                  <a:srgbClr val="0D0D0D"/>
                </a:solidFill>
                <a:latin typeface="Söhne"/>
              </a:rPr>
              <a:t>Leadership Roles</a:t>
            </a:r>
          </a:p>
          <a:p>
            <a:pPr marL="457200" indent="-457200">
              <a:buFont typeface="Arial" panose="020B0604020202020204" pitchFamily="34" charset="0"/>
              <a:buChar char="•"/>
            </a:pPr>
            <a:r>
              <a:rPr lang="en-US" sz="2800" dirty="0">
                <a:solidFill>
                  <a:srgbClr val="0D0D0D"/>
                </a:solidFill>
                <a:latin typeface="Söhne"/>
              </a:rPr>
              <a:t>Transparency in Action</a:t>
            </a:r>
          </a:p>
          <a:p>
            <a:pPr marL="457200" indent="-457200">
              <a:buFont typeface="Arial" panose="020B0604020202020204" pitchFamily="34" charset="0"/>
              <a:buChar char="•"/>
            </a:pPr>
            <a:r>
              <a:rPr lang="en-US" sz="2800" dirty="0">
                <a:solidFill>
                  <a:srgbClr val="0D0D0D"/>
                </a:solidFill>
                <a:latin typeface="Söhne"/>
              </a:rPr>
              <a:t>Consensus Building</a:t>
            </a:r>
          </a:p>
        </p:txBody>
      </p:sp>
    </p:spTree>
    <p:extLst>
      <p:ext uri="{BB962C8B-B14F-4D97-AF65-F5344CB8AC3E}">
        <p14:creationId xmlns:p14="http://schemas.microsoft.com/office/powerpoint/2010/main" val="4145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Paris Agreement – Response of the Nation-States</a:t>
            </a:r>
          </a:p>
        </p:txBody>
      </p:sp>
      <p:sp>
        <p:nvSpPr>
          <p:cNvPr id="158" name="Google Shape;158;p46"/>
          <p:cNvSpPr txBox="1"/>
          <p:nvPr/>
        </p:nvSpPr>
        <p:spPr>
          <a:xfrm>
            <a:off x="993059" y="1224116"/>
            <a:ext cx="9488130"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71500" indent="-571500">
              <a:buFont typeface="Arial" panose="020B0604020202020204" pitchFamily="34" charset="0"/>
              <a:buChar char="•"/>
            </a:pPr>
            <a:r>
              <a:rPr lang="en-US" sz="3600" dirty="0">
                <a:solidFill>
                  <a:srgbClr val="0D0D0D"/>
                </a:solidFill>
                <a:latin typeface="Söhne"/>
              </a:rPr>
              <a:t>Ratification Process</a:t>
            </a:r>
          </a:p>
          <a:p>
            <a:pPr marL="571500" indent="-571500">
              <a:buFont typeface="Arial" panose="020B0604020202020204" pitchFamily="34" charset="0"/>
              <a:buChar char="•"/>
            </a:pPr>
            <a:r>
              <a:rPr lang="en-US" sz="3600" dirty="0">
                <a:solidFill>
                  <a:srgbClr val="0D0D0D"/>
                </a:solidFill>
                <a:latin typeface="Söhne"/>
              </a:rPr>
              <a:t>Near-Universal Membership</a:t>
            </a:r>
          </a:p>
          <a:p>
            <a:pPr marL="571500" indent="-571500">
              <a:buFont typeface="Arial" panose="020B0604020202020204" pitchFamily="34" charset="0"/>
              <a:buChar char="•"/>
            </a:pPr>
            <a:r>
              <a:rPr lang="en-US" sz="3600" dirty="0">
                <a:solidFill>
                  <a:srgbClr val="0D0D0D"/>
                </a:solidFill>
                <a:latin typeface="Söhne"/>
              </a:rPr>
              <a:t>Mobilization of Nations</a:t>
            </a:r>
          </a:p>
          <a:p>
            <a:pPr marL="571500" indent="-571500">
              <a:buFont typeface="Arial" panose="020B0604020202020204" pitchFamily="34" charset="0"/>
              <a:buChar char="•"/>
            </a:pPr>
            <a:r>
              <a:rPr lang="en-US" sz="3600" dirty="0">
                <a:solidFill>
                  <a:srgbClr val="0D0D0D"/>
                </a:solidFill>
                <a:latin typeface="Söhne"/>
              </a:rPr>
              <a:t>Private Sector Alignment</a:t>
            </a:r>
          </a:p>
          <a:p>
            <a:pPr marL="571500" indent="-571500">
              <a:buFont typeface="Arial" panose="020B0604020202020204" pitchFamily="34" charset="0"/>
              <a:buChar char="•"/>
            </a:pPr>
            <a:r>
              <a:rPr lang="en-US" sz="3600" dirty="0">
                <a:solidFill>
                  <a:srgbClr val="0D0D0D"/>
                </a:solidFill>
                <a:latin typeface="Söhne"/>
              </a:rPr>
              <a:t>Civil Society Engagement</a:t>
            </a:r>
          </a:p>
          <a:p>
            <a:pPr marL="571500" indent="-571500">
              <a:buFont typeface="Arial" panose="020B0604020202020204" pitchFamily="34" charset="0"/>
              <a:buChar char="•"/>
            </a:pPr>
            <a:r>
              <a:rPr lang="en-US" sz="3600" dirty="0">
                <a:solidFill>
                  <a:srgbClr val="0D0D0D"/>
                </a:solidFill>
                <a:latin typeface="Söhne"/>
              </a:rPr>
              <a:t>Subnational Actors’ Pledge</a:t>
            </a:r>
          </a:p>
          <a:p>
            <a:pPr marL="571500" indent="-571500">
              <a:buFont typeface="Arial" panose="020B0604020202020204" pitchFamily="34" charset="0"/>
              <a:buChar char="•"/>
            </a:pPr>
            <a:r>
              <a:rPr lang="en-US" sz="3600" dirty="0">
                <a:solidFill>
                  <a:srgbClr val="0D0D0D"/>
                </a:solidFill>
                <a:latin typeface="Söhne"/>
              </a:rPr>
              <a:t>Reaffirmation Despite Withdrawals</a:t>
            </a:r>
          </a:p>
        </p:txBody>
      </p:sp>
    </p:spTree>
    <p:extLst>
      <p:ext uri="{BB962C8B-B14F-4D97-AF65-F5344CB8AC3E}">
        <p14:creationId xmlns:p14="http://schemas.microsoft.com/office/powerpoint/2010/main" val="31559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Paris Agreement – Current Challenges</a:t>
            </a:r>
          </a:p>
        </p:txBody>
      </p:sp>
      <p:sp>
        <p:nvSpPr>
          <p:cNvPr id="158" name="Google Shape;158;p46"/>
          <p:cNvSpPr txBox="1"/>
          <p:nvPr/>
        </p:nvSpPr>
        <p:spPr>
          <a:xfrm>
            <a:off x="993059" y="1224116"/>
            <a:ext cx="9488130"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buFont typeface="+mj-lt"/>
              <a:buAutoNum type="arabicPeriod"/>
            </a:pPr>
            <a:r>
              <a:rPr lang="en-US" sz="3200" b="1" dirty="0">
                <a:solidFill>
                  <a:srgbClr val="0D0D0D"/>
                </a:solidFill>
                <a:latin typeface="Söhne"/>
              </a:rPr>
              <a:t>Implementation</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Accountability for Climate Promises</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Equity and Climate Justice</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Engagement Beyond Governments</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Mitigation Ambitions</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Economic Barriers</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Global Stocktake and Future NDCs</a:t>
            </a:r>
            <a:endParaRPr lang="en-US" sz="3200" dirty="0">
              <a:solidFill>
                <a:srgbClr val="0D0D0D"/>
              </a:solidFill>
              <a:latin typeface="Söhne"/>
            </a:endParaRPr>
          </a:p>
          <a:p>
            <a:pPr>
              <a:buFont typeface="+mj-lt"/>
              <a:buAutoNum type="arabicPeriod"/>
            </a:pPr>
            <a:r>
              <a:rPr lang="en-US" sz="3200" b="1" dirty="0">
                <a:solidFill>
                  <a:srgbClr val="0D0D0D"/>
                </a:solidFill>
                <a:latin typeface="Söhne"/>
              </a:rPr>
              <a:t>Funding and Support for Developing Countries</a:t>
            </a:r>
            <a:endParaRPr lang="en-US" sz="3200" dirty="0">
              <a:solidFill>
                <a:srgbClr val="0D0D0D"/>
              </a:solidFill>
              <a:latin typeface="Söhne"/>
            </a:endParaRP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36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6904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The Genesis of the Paris Agreement</a:t>
            </a:r>
          </a:p>
        </p:txBody>
      </p:sp>
      <p:sp>
        <p:nvSpPr>
          <p:cNvPr id="158" name="Google Shape;158;p46"/>
          <p:cNvSpPr txBox="1"/>
          <p:nvPr/>
        </p:nvSpPr>
        <p:spPr>
          <a:xfrm>
            <a:off x="663677" y="1179871"/>
            <a:ext cx="10515600" cy="45579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342900" indent="-342900">
              <a:buFont typeface="Arial" panose="020B0604020202020204" pitchFamily="34" charset="0"/>
              <a:buChar char="•"/>
            </a:pPr>
            <a:r>
              <a:rPr lang="en-US" sz="2400" b="1" dirty="0">
                <a:solidFill>
                  <a:srgbClr val="0D0D0D"/>
                </a:solidFill>
                <a:latin typeface="Söhne"/>
              </a:rPr>
              <a:t>Historical Context</a:t>
            </a:r>
            <a:endParaRPr lang="en-US" sz="2400" dirty="0">
              <a:solidFill>
                <a:srgbClr val="0D0D0D"/>
              </a:solidFill>
              <a:latin typeface="Söhne"/>
            </a:endParaRPr>
          </a:p>
          <a:p>
            <a:pPr marL="742950" lvl="1" indent="-285750">
              <a:buFont typeface="+mj-lt"/>
              <a:buAutoNum type="arabicPeriod"/>
            </a:pPr>
            <a:r>
              <a:rPr lang="en-US" sz="2400" dirty="0">
                <a:solidFill>
                  <a:srgbClr val="0D0D0D"/>
                </a:solidFill>
                <a:latin typeface="Söhne"/>
              </a:rPr>
              <a:t>Decades of international climate diplomacy.</a:t>
            </a:r>
          </a:p>
          <a:p>
            <a:pPr marL="742950" lvl="1" indent="-285750">
              <a:buFont typeface="+mj-lt"/>
              <a:buAutoNum type="arabicPeriod"/>
            </a:pPr>
            <a:r>
              <a:rPr lang="en-US" sz="2400" dirty="0">
                <a:solidFill>
                  <a:srgbClr val="0D0D0D"/>
                </a:solidFill>
                <a:latin typeface="Söhne"/>
              </a:rPr>
              <a:t>Recognition of the limitations of previous agreements for e.g. the Kyoto Protocol.</a:t>
            </a:r>
          </a:p>
          <a:p>
            <a:pPr marL="342900" indent="-342900">
              <a:buFont typeface="Arial" panose="020B0604020202020204" pitchFamily="34" charset="0"/>
              <a:buChar char="•"/>
            </a:pPr>
            <a:r>
              <a:rPr lang="en-US" sz="2400" b="1" dirty="0">
                <a:solidFill>
                  <a:srgbClr val="0D0D0D"/>
                </a:solidFill>
                <a:latin typeface="Söhne"/>
              </a:rPr>
              <a:t>Consensus</a:t>
            </a:r>
          </a:p>
          <a:p>
            <a:pPr marL="342900" indent="-342900">
              <a:buFont typeface="Arial" panose="020B0604020202020204" pitchFamily="34" charset="0"/>
              <a:buChar char="•"/>
            </a:pPr>
            <a:r>
              <a:rPr lang="en-US" sz="2400" dirty="0">
                <a:solidFill>
                  <a:srgbClr val="0D0D0D"/>
                </a:solidFill>
                <a:latin typeface="Söhne"/>
              </a:rPr>
              <a:t>Global acknowledgment of the urgent need to address escalating climate risks.</a:t>
            </a:r>
          </a:p>
          <a:p>
            <a:pPr marL="342900" indent="-342900">
              <a:buFont typeface="Arial" panose="020B0604020202020204" pitchFamily="34" charset="0"/>
              <a:buChar char="•"/>
            </a:pPr>
            <a:r>
              <a:rPr lang="en-US" sz="2400" b="1" dirty="0">
                <a:solidFill>
                  <a:srgbClr val="0D0D0D"/>
                </a:solidFill>
                <a:latin typeface="Söhne"/>
              </a:rPr>
              <a:t>Inclusive Approach</a:t>
            </a:r>
            <a:endParaRPr lang="en-US" sz="2400" dirty="0">
              <a:solidFill>
                <a:srgbClr val="0D0D0D"/>
              </a:solidFill>
              <a:latin typeface="Söhne"/>
            </a:endParaRPr>
          </a:p>
          <a:p>
            <a:pPr marL="742950" lvl="1" indent="-285750">
              <a:buFont typeface="+mj-lt"/>
              <a:buAutoNum type="arabicPeriod"/>
            </a:pPr>
            <a:r>
              <a:rPr lang="en-US" sz="2400" dirty="0">
                <a:solidFill>
                  <a:srgbClr val="0D0D0D"/>
                </a:solidFill>
                <a:latin typeface="Söhne"/>
              </a:rPr>
              <a:t>Shift towards a more inclusive approach, involving both developed and developing countries in the climate change commitment process</a:t>
            </a:r>
            <a:r>
              <a:rPr lang="en-US" dirty="0">
                <a:solidFill>
                  <a:srgbClr val="0D0D0D"/>
                </a:solidFill>
                <a:latin typeface="Söhne"/>
              </a:rPr>
              <a:t>.</a:t>
            </a:r>
          </a:p>
          <a:p>
            <a:pPr marL="742950" lvl="4"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The Genesis of the Paris Agreement</a:t>
            </a:r>
          </a:p>
        </p:txBody>
      </p:sp>
      <p:sp>
        <p:nvSpPr>
          <p:cNvPr id="158" name="Google Shape;158;p46"/>
          <p:cNvSpPr txBox="1"/>
          <p:nvPr/>
        </p:nvSpPr>
        <p:spPr>
          <a:xfrm>
            <a:off x="663676" y="1342103"/>
            <a:ext cx="10515600" cy="45579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US" sz="2400" b="1" dirty="0">
                <a:solidFill>
                  <a:srgbClr val="0D0D0D"/>
                </a:solidFill>
                <a:latin typeface="Söhne"/>
              </a:rPr>
              <a:t>Key Developments</a:t>
            </a:r>
            <a:endParaRPr lang="en-US" sz="2400" dirty="0">
              <a:solidFill>
                <a:srgbClr val="0D0D0D"/>
              </a:solidFill>
              <a:latin typeface="Söhne"/>
            </a:endParaRPr>
          </a:p>
          <a:p>
            <a:pPr marL="457200" lvl="1"/>
            <a:r>
              <a:rPr lang="en-US" sz="2400" dirty="0">
                <a:solidFill>
                  <a:srgbClr val="0D0D0D"/>
                </a:solidFill>
                <a:latin typeface="Söhne"/>
              </a:rPr>
              <a:t>Scientific consensus on human-induced climate change.</a:t>
            </a:r>
          </a:p>
          <a:p>
            <a:pPr marL="457200" lvl="1"/>
            <a:r>
              <a:rPr lang="en-US" sz="2400" dirty="0">
                <a:solidFill>
                  <a:srgbClr val="0D0D0D"/>
                </a:solidFill>
                <a:latin typeface="Söhne"/>
              </a:rPr>
              <a:t>Public awareness and advocacy for action.</a:t>
            </a:r>
          </a:p>
          <a:p>
            <a:pPr marL="457200" lvl="1"/>
            <a:r>
              <a:rPr lang="en-US" sz="2400" dirty="0">
                <a:solidFill>
                  <a:srgbClr val="0D0D0D"/>
                </a:solidFill>
                <a:latin typeface="Söhne"/>
              </a:rPr>
              <a:t>Strategic diplomatic efforts leading up to the 2015 Conference.</a:t>
            </a:r>
          </a:p>
          <a:p>
            <a:pPr marL="342900" indent="-342900">
              <a:buFont typeface="Arial" panose="020B0604020202020204" pitchFamily="34" charset="0"/>
              <a:buChar char="•"/>
            </a:pPr>
            <a:r>
              <a:rPr lang="en-US" sz="2400" b="1" dirty="0">
                <a:solidFill>
                  <a:srgbClr val="0D0D0D"/>
                </a:solidFill>
                <a:latin typeface="Söhne"/>
              </a:rPr>
              <a:t>The Paris Conference (COP21)</a:t>
            </a:r>
            <a:endParaRPr lang="en-US" sz="2400" dirty="0">
              <a:solidFill>
                <a:srgbClr val="0D0D0D"/>
              </a:solidFill>
              <a:latin typeface="Söhne"/>
            </a:endParaRPr>
          </a:p>
          <a:p>
            <a:pPr marL="457200" lvl="1"/>
            <a:r>
              <a:rPr lang="en-US" sz="2400" dirty="0">
                <a:solidFill>
                  <a:srgbClr val="0D0D0D"/>
                </a:solidFill>
                <a:latin typeface="Söhne"/>
              </a:rPr>
              <a:t>December 2015: Meeting culminating in the landmark agreement.</a:t>
            </a:r>
          </a:p>
          <a:p>
            <a:pPr marL="342900" indent="-342900">
              <a:buFont typeface="Arial" panose="020B0604020202020204" pitchFamily="34" charset="0"/>
              <a:buChar char="•"/>
            </a:pPr>
            <a:r>
              <a:rPr lang="en-US" sz="2400" b="1" dirty="0">
                <a:solidFill>
                  <a:srgbClr val="0D0D0D"/>
                </a:solidFill>
                <a:latin typeface="Söhne"/>
              </a:rPr>
              <a:t>Core Principles</a:t>
            </a:r>
            <a:endParaRPr lang="en-US" sz="2400" dirty="0">
              <a:solidFill>
                <a:srgbClr val="0D0D0D"/>
              </a:solidFill>
              <a:latin typeface="Söhne"/>
            </a:endParaRPr>
          </a:p>
          <a:p>
            <a:pPr marL="457200" lvl="1"/>
            <a:r>
              <a:rPr lang="en-US" sz="2400" dirty="0">
                <a:solidFill>
                  <a:srgbClr val="0D0D0D"/>
                </a:solidFill>
                <a:latin typeface="Söhne"/>
              </a:rPr>
              <a:t>Commitment to limit global warming to well below 2°C.</a:t>
            </a:r>
          </a:p>
          <a:p>
            <a:pPr marL="457200" lvl="1"/>
            <a:r>
              <a:rPr lang="en-US" sz="2400" dirty="0">
                <a:solidFill>
                  <a:srgbClr val="0D0D0D"/>
                </a:solidFill>
                <a:latin typeface="Söhne"/>
              </a:rPr>
              <a:t>Introduction of Nationally Determined Contributions (NDCs) for greenhouse gas reduction.</a:t>
            </a:r>
          </a:p>
          <a:p>
            <a:pPr marL="742950" marR="0" lvl="4" indent="-285750" algn="just" defTabSz="914400" rtl="0" eaLnBrk="1" fontAlgn="auto" latinLnBrk="0" hangingPunct="1">
              <a:lnSpc>
                <a:spcPct val="150000"/>
              </a:lnSpc>
              <a:spcBef>
                <a:spcPts val="0"/>
              </a:spcBef>
              <a:spcAft>
                <a:spcPts val="0"/>
              </a:spcAft>
              <a:buClr>
                <a:srgbClr val="000000"/>
              </a:buClr>
              <a:buSzPts val="16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457200" marR="0" lvl="1" indent="0" algn="just" defTabSz="914400" rtl="0" eaLnBrk="1" fontAlgn="auto" latinLnBrk="0" hangingPunct="1">
              <a:lnSpc>
                <a:spcPct val="15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8458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 climate efforts and protocols before the Paris Agreement</a:t>
            </a:r>
          </a:p>
        </p:txBody>
      </p:sp>
      <p:sp>
        <p:nvSpPr>
          <p:cNvPr id="158" name="Google Shape;158;p46"/>
          <p:cNvSpPr txBox="1"/>
          <p:nvPr/>
        </p:nvSpPr>
        <p:spPr>
          <a:xfrm>
            <a:off x="993059" y="1312606"/>
            <a:ext cx="9488130" cy="44252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en-US" sz="2400" b="1" dirty="0">
                <a:solidFill>
                  <a:srgbClr val="0D0D0D"/>
                </a:solidFill>
                <a:latin typeface="Söhne"/>
              </a:rPr>
              <a:t>United Nations Framework Convention on Climate Change (UNFCCC)</a:t>
            </a:r>
            <a:endParaRPr lang="en-US" sz="2400" dirty="0">
              <a:solidFill>
                <a:srgbClr val="0D0D0D"/>
              </a:solidFill>
              <a:latin typeface="Söhne"/>
            </a:endParaRPr>
          </a:p>
          <a:p>
            <a:pPr marL="742950" lvl="1" indent="-285750">
              <a:buFont typeface="Arial" panose="020B0604020202020204" pitchFamily="34" charset="0"/>
              <a:buChar char="•"/>
            </a:pPr>
            <a:r>
              <a:rPr lang="en-US" sz="2400" dirty="0">
                <a:solidFill>
                  <a:srgbClr val="0D0D0D"/>
                </a:solidFill>
                <a:latin typeface="Söhne"/>
              </a:rPr>
              <a:t>Formed in 1992 at the Earth Summit in Rio de Janeiro as a foundation for global climate efforts.</a:t>
            </a:r>
          </a:p>
          <a:p>
            <a:pPr marL="342900" indent="-342900">
              <a:buFont typeface="Arial" panose="020B0604020202020204" pitchFamily="34" charset="0"/>
              <a:buChar char="•"/>
            </a:pPr>
            <a:r>
              <a:rPr lang="en-US" sz="2400" b="1" dirty="0">
                <a:solidFill>
                  <a:srgbClr val="0D0D0D"/>
                </a:solidFill>
                <a:latin typeface="Söhne"/>
              </a:rPr>
              <a:t>Kyoto Protocol</a:t>
            </a:r>
            <a:endParaRPr lang="en-US" sz="2400" dirty="0">
              <a:solidFill>
                <a:srgbClr val="0D0D0D"/>
              </a:solidFill>
              <a:latin typeface="Söhne"/>
            </a:endParaRPr>
          </a:p>
          <a:p>
            <a:pPr marL="742950" lvl="1" indent="-285750">
              <a:buFont typeface="Arial" panose="020B0604020202020204" pitchFamily="34" charset="0"/>
              <a:buChar char="•"/>
            </a:pPr>
            <a:r>
              <a:rPr lang="en-US" sz="2400" dirty="0">
                <a:solidFill>
                  <a:srgbClr val="0D0D0D"/>
                </a:solidFill>
                <a:latin typeface="Söhne"/>
              </a:rPr>
              <a:t>Adopted in 1997, it was the first agreement to mandate country-by-country greenhouse gas reductions.</a:t>
            </a:r>
          </a:p>
          <a:p>
            <a:pPr marL="342900" indent="-342900">
              <a:buFont typeface="Arial" panose="020B0604020202020204" pitchFamily="34" charset="0"/>
              <a:buChar char="•"/>
            </a:pPr>
            <a:r>
              <a:rPr lang="en-US" sz="2400" b="1" dirty="0">
                <a:solidFill>
                  <a:srgbClr val="0D0D0D"/>
                </a:solidFill>
                <a:latin typeface="Söhne"/>
              </a:rPr>
              <a:t>Copenhagen Accord</a:t>
            </a:r>
            <a:endParaRPr lang="en-US" sz="2400" dirty="0">
              <a:solidFill>
                <a:srgbClr val="0D0D0D"/>
              </a:solidFill>
              <a:latin typeface="Söhne"/>
            </a:endParaRPr>
          </a:p>
          <a:p>
            <a:pPr marL="742950" lvl="1" indent="-285750">
              <a:buFont typeface="Arial" panose="020B0604020202020204" pitchFamily="34" charset="0"/>
              <a:buChar char="•"/>
            </a:pPr>
            <a:r>
              <a:rPr lang="en-US" sz="2400" dirty="0">
                <a:solidFill>
                  <a:srgbClr val="0D0D0D"/>
                </a:solidFill>
                <a:latin typeface="Söhne"/>
              </a:rPr>
              <a:t>In 2009, it was recognized for acknowledging the need to limit global temperature increases but fell short of a binding agreement.</a:t>
            </a:r>
          </a:p>
        </p:txBody>
      </p:sp>
    </p:spTree>
    <p:extLst>
      <p:ext uri="{BB962C8B-B14F-4D97-AF65-F5344CB8AC3E}">
        <p14:creationId xmlns:p14="http://schemas.microsoft.com/office/powerpoint/2010/main" val="4193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a:solidFill>
                  <a:srgbClr val="FFFFFF"/>
                </a:solidFill>
                <a:latin typeface="Segoe UI" panose="020B0502040204020203" pitchFamily="34" charset="0"/>
                <a:ea typeface="Century Gothic"/>
                <a:cs typeface="Segoe UI" panose="020B0502040204020203" pitchFamily="34" charset="0"/>
                <a:sym typeface="Century Gothic"/>
              </a:rPr>
              <a:t>Climate Diplomacy</a:t>
            </a:r>
            <a:endPar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24116"/>
            <a:ext cx="9488130"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buFont typeface="Arial" panose="020B0604020202020204" pitchFamily="34" charset="0"/>
              <a:buChar char="•"/>
            </a:pPr>
            <a:r>
              <a:rPr lang="en-US" sz="2800" dirty="0">
                <a:solidFill>
                  <a:srgbClr val="0D0D0D"/>
                </a:solidFill>
                <a:latin typeface="Söhne"/>
              </a:rPr>
              <a:t>From non-binding resolutions to concrete, quantifiable commitments.</a:t>
            </a:r>
          </a:p>
          <a:p>
            <a:pPr marL="342900" lvl="0" indent="-342900">
              <a:buFont typeface="Arial" panose="020B0604020202020204" pitchFamily="34" charset="0"/>
              <a:buChar char="•"/>
            </a:pPr>
            <a:r>
              <a:rPr lang="en-US" sz="2800" dirty="0">
                <a:solidFill>
                  <a:srgbClr val="0D0D0D"/>
                </a:solidFill>
                <a:latin typeface="Söhne"/>
              </a:rPr>
              <a:t>Increased understanding of the science of climate change, bolstering the case for urgent action.</a:t>
            </a:r>
          </a:p>
          <a:p>
            <a:pPr marL="342900" lvl="0" indent="-342900">
              <a:buFont typeface="Arial" panose="020B0604020202020204" pitchFamily="34" charset="0"/>
              <a:buChar char="•"/>
            </a:pPr>
            <a:r>
              <a:rPr lang="en-US" sz="2800" dirty="0">
                <a:solidFill>
                  <a:srgbClr val="0D0D0D"/>
                </a:solidFill>
                <a:latin typeface="Söhne"/>
              </a:rPr>
              <a:t>the need for a universal legal framework to limit global warming.</a:t>
            </a:r>
          </a:p>
          <a:p>
            <a:pPr marL="342900" lvl="0" indent="-342900">
              <a:buFont typeface="Arial" panose="020B0604020202020204" pitchFamily="34" charset="0"/>
              <a:buChar char="•"/>
            </a:pPr>
            <a:r>
              <a:rPr lang="en-US" sz="2800" dirty="0">
                <a:solidFill>
                  <a:srgbClr val="0D0D0D"/>
                </a:solidFill>
                <a:latin typeface="Söhne"/>
              </a:rPr>
              <a:t>Recognition of the principle of 'common but differentiated responsibilities' in tackling climate change.</a:t>
            </a:r>
            <a:endParaRPr kumimoji="0" lang="en-US" sz="2800" b="0" i="0" u="none" strike="noStrike" kern="0" cap="none" spc="0" normalizeH="0" baseline="0" noProof="0" dirty="0">
              <a:ln>
                <a:noFill/>
              </a:ln>
              <a:solidFill>
                <a:srgbClr val="0D0D0D"/>
              </a:solidFill>
              <a:effectLst/>
              <a:uLnTx/>
              <a:uFillTx/>
              <a:latin typeface="Söhne"/>
              <a:sym typeface="Arial"/>
            </a:endParaRPr>
          </a:p>
        </p:txBody>
      </p:sp>
    </p:spTree>
    <p:extLst>
      <p:ext uri="{BB962C8B-B14F-4D97-AF65-F5344CB8AC3E}">
        <p14:creationId xmlns:p14="http://schemas.microsoft.com/office/powerpoint/2010/main" val="7910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a:solidFill>
                  <a:srgbClr val="FFFFFF"/>
                </a:solidFill>
                <a:latin typeface="Segoe UI" panose="020B0502040204020203" pitchFamily="34" charset="0"/>
                <a:ea typeface="Century Gothic"/>
                <a:cs typeface="Segoe UI" panose="020B0502040204020203" pitchFamily="34" charset="0"/>
                <a:sym typeface="Century Gothic"/>
              </a:rPr>
              <a:t>UNFCCC: Paving the Way for the Paris Agreement</a:t>
            </a:r>
            <a:endPar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24116"/>
            <a:ext cx="9488130"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800" b="1" dirty="0">
                <a:solidFill>
                  <a:srgbClr val="0D0D0D"/>
                </a:solidFill>
                <a:latin typeface="Söhne"/>
              </a:rPr>
              <a:t>Formation of the UNFCCC</a:t>
            </a:r>
            <a:endParaRPr lang="en-US" sz="2800" dirty="0">
              <a:solidFill>
                <a:srgbClr val="0D0D0D"/>
              </a:solidFill>
              <a:latin typeface="Söhne"/>
            </a:endParaRPr>
          </a:p>
          <a:p>
            <a:pPr>
              <a:buFont typeface="Arial" panose="020B0604020202020204" pitchFamily="34" charset="0"/>
              <a:buChar char="•"/>
            </a:pPr>
            <a:r>
              <a:rPr lang="en-US" sz="2800" dirty="0">
                <a:solidFill>
                  <a:srgbClr val="0D0D0D"/>
                </a:solidFill>
                <a:latin typeface="Söhne"/>
              </a:rPr>
              <a:t> the UNFCCC became the bedrock for subsequent climate change dialogues and agreements.</a:t>
            </a:r>
          </a:p>
          <a:p>
            <a:pPr>
              <a:buFont typeface="Arial" panose="020B0604020202020204" pitchFamily="34" charset="0"/>
              <a:buChar char="•"/>
            </a:pPr>
            <a:r>
              <a:rPr lang="en-US" sz="2800" dirty="0">
                <a:solidFill>
                  <a:srgbClr val="0D0D0D"/>
                </a:solidFill>
                <a:latin typeface="Söhne"/>
              </a:rPr>
              <a:t> It set out to stabilize greenhouse gas concentrations at safe levels and introduced the vital principle of 'common but differentiated responsibilities’.</a:t>
            </a:r>
          </a:p>
          <a:p>
            <a:pPr>
              <a:buFont typeface="Arial" panose="020B0604020202020204" pitchFamily="34" charset="0"/>
              <a:buChar char="•"/>
            </a:pPr>
            <a:r>
              <a:rPr lang="en-US" sz="2800" dirty="0">
                <a:solidFill>
                  <a:srgbClr val="0D0D0D"/>
                </a:solidFill>
                <a:latin typeface="Söhne"/>
              </a:rPr>
              <a:t> The UNFCCC introduced a structural framework consisting of the Conference of the Parties, a Secretariat, and subsidiary bodies, forming the backbone for international climate action coordination.</a:t>
            </a:r>
          </a:p>
        </p:txBody>
      </p:sp>
    </p:spTree>
    <p:extLst>
      <p:ext uri="{BB962C8B-B14F-4D97-AF65-F5344CB8AC3E}">
        <p14:creationId xmlns:p14="http://schemas.microsoft.com/office/powerpoint/2010/main" val="20780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71948" y="468080"/>
            <a:ext cx="1082531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UNFCCC: Paving the Way for the Paris Agreement</a:t>
            </a:r>
          </a:p>
        </p:txBody>
      </p:sp>
      <p:sp>
        <p:nvSpPr>
          <p:cNvPr id="158" name="Google Shape;158;p46"/>
          <p:cNvSpPr txBox="1"/>
          <p:nvPr/>
        </p:nvSpPr>
        <p:spPr>
          <a:xfrm>
            <a:off x="471948" y="1224116"/>
            <a:ext cx="10825317" cy="46014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r>
              <a:rPr lang="en-US" sz="2800" b="1" dirty="0">
                <a:solidFill>
                  <a:srgbClr val="0D0D0D"/>
                </a:solidFill>
                <a:latin typeface="Söhne"/>
              </a:rPr>
              <a:t>Post-Kyoto</a:t>
            </a:r>
            <a:endParaRPr lang="en-US" sz="2800" dirty="0">
              <a:solidFill>
                <a:srgbClr val="0D0D0D"/>
              </a:solidFill>
              <a:latin typeface="Söhne"/>
            </a:endParaRPr>
          </a:p>
          <a:p>
            <a:pPr>
              <a:buFont typeface="Arial" panose="020B0604020202020204" pitchFamily="34" charset="0"/>
              <a:buChar char="•"/>
            </a:pPr>
            <a:r>
              <a:rPr lang="en-US" sz="2800" dirty="0">
                <a:solidFill>
                  <a:srgbClr val="0D0D0D"/>
                </a:solidFill>
                <a:latin typeface="Söhne"/>
              </a:rPr>
              <a:t> the Kyoto Protocol initiated legally binding emission reduction targets, its limitations highlighted the need for a more inclusive and flexible framework.</a:t>
            </a:r>
          </a:p>
          <a:p>
            <a:r>
              <a:rPr lang="en-US" sz="2800" b="1" dirty="0">
                <a:solidFill>
                  <a:srgbClr val="0D0D0D"/>
                </a:solidFill>
                <a:latin typeface="Söhne"/>
              </a:rPr>
              <a:t>Adaptation and Funding</a:t>
            </a:r>
            <a:endParaRPr lang="en-US" sz="2800" dirty="0">
              <a:solidFill>
                <a:srgbClr val="0D0D0D"/>
              </a:solidFill>
              <a:latin typeface="Söhne"/>
            </a:endParaRPr>
          </a:p>
          <a:p>
            <a:pPr>
              <a:buFont typeface="Arial" panose="020B0604020202020204" pitchFamily="34" charset="0"/>
              <a:buChar char="•"/>
            </a:pPr>
            <a:r>
              <a:rPr lang="en-US" sz="2800" dirty="0">
                <a:solidFill>
                  <a:srgbClr val="0D0D0D"/>
                </a:solidFill>
                <a:latin typeface="Söhne"/>
              </a:rPr>
              <a:t> the UNFCCC emphasized the need for developed countries to assist less developed ones, laying the groundwork for financial mechanisms like the Green Climate Fund.</a:t>
            </a:r>
          </a:p>
          <a:p>
            <a:r>
              <a:rPr lang="en-US" sz="2800" b="1" dirty="0">
                <a:solidFill>
                  <a:srgbClr val="0D0D0D"/>
                </a:solidFill>
                <a:latin typeface="Söhne"/>
              </a:rPr>
              <a:t>Copenhagen Accord</a:t>
            </a:r>
            <a:endParaRPr lang="en-US" sz="2800" dirty="0">
              <a:solidFill>
                <a:srgbClr val="0D0D0D"/>
              </a:solidFill>
              <a:latin typeface="Söhne"/>
            </a:endParaRPr>
          </a:p>
          <a:p>
            <a:pPr>
              <a:buFont typeface="Arial" panose="020B0604020202020204" pitchFamily="34" charset="0"/>
              <a:buChar char="•"/>
            </a:pPr>
            <a:r>
              <a:rPr lang="en-US" sz="2800" dirty="0">
                <a:solidFill>
                  <a:srgbClr val="0D0D0D"/>
                </a:solidFill>
                <a:latin typeface="Söhne"/>
              </a:rPr>
              <a:t> The Copenhagen Accord's bottom-up approach helped in the flexible, nationally determined contributions central to the Paris Agreement.</a:t>
            </a:r>
          </a:p>
          <a:p>
            <a:r>
              <a:rPr lang="en-US" sz="2800" b="1" dirty="0">
                <a:solidFill>
                  <a:srgbClr val="0D0D0D"/>
                </a:solidFill>
                <a:latin typeface="Söhne"/>
              </a:rPr>
              <a:t>UNFCCC's Evolving Role</a:t>
            </a:r>
            <a:endParaRPr lang="en-US" sz="2800" dirty="0">
              <a:solidFill>
                <a:srgbClr val="0D0D0D"/>
              </a:solidFill>
              <a:latin typeface="Söhne"/>
            </a:endParaRPr>
          </a:p>
          <a:p>
            <a:pPr>
              <a:buFont typeface="Arial" panose="020B0604020202020204" pitchFamily="34" charset="0"/>
              <a:buChar char="•"/>
            </a:pPr>
            <a:r>
              <a:rPr lang="en-US" sz="2800" dirty="0">
                <a:solidFill>
                  <a:srgbClr val="0D0D0D"/>
                </a:solidFill>
                <a:latin typeface="Söhne"/>
              </a:rPr>
              <a:t> From establishing a basic consensus on the climate problem to facilitating comprehensive agreements that address mitigation, adaptation, and financing, culminating in the historic Paris Agreement.</a:t>
            </a:r>
          </a:p>
        </p:txBody>
      </p:sp>
    </p:spTree>
    <p:extLst>
      <p:ext uri="{BB962C8B-B14F-4D97-AF65-F5344CB8AC3E}">
        <p14:creationId xmlns:p14="http://schemas.microsoft.com/office/powerpoint/2010/main" val="20316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648335"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Political Climate and Global Events Pre-2015</a:t>
            </a:r>
          </a:p>
        </p:txBody>
      </p:sp>
      <p:sp>
        <p:nvSpPr>
          <p:cNvPr id="158" name="Google Shape;158;p46"/>
          <p:cNvSpPr txBox="1"/>
          <p:nvPr/>
        </p:nvSpPr>
        <p:spPr>
          <a:xfrm>
            <a:off x="575187" y="1224116"/>
            <a:ext cx="10648336"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400" b="1" dirty="0">
                <a:solidFill>
                  <a:srgbClr val="0D0D0D"/>
                </a:solidFill>
                <a:latin typeface="Söhne"/>
              </a:rPr>
              <a:t>Rising Awareness of Climate Science</a:t>
            </a:r>
            <a:endParaRPr lang="en-US" sz="2400" dirty="0">
              <a:solidFill>
                <a:srgbClr val="0D0D0D"/>
              </a:solidFill>
              <a:latin typeface="Söhne"/>
            </a:endParaRPr>
          </a:p>
          <a:p>
            <a:pPr marL="457200" lvl="1"/>
            <a:r>
              <a:rPr lang="en-US" sz="2400" dirty="0">
                <a:solidFill>
                  <a:srgbClr val="0D0D0D"/>
                </a:solidFill>
                <a:latin typeface="Söhne"/>
              </a:rPr>
              <a:t>Late 20th-century advances in climate science improved understanding of anthropogenic impact on climate change.</a:t>
            </a:r>
          </a:p>
          <a:p>
            <a:r>
              <a:rPr lang="en-US" sz="2400" b="1" dirty="0">
                <a:solidFill>
                  <a:srgbClr val="0D0D0D"/>
                </a:solidFill>
                <a:latin typeface="Söhne"/>
              </a:rPr>
              <a:t>Kyoto Protocol's Mixed Success</a:t>
            </a:r>
            <a:endParaRPr lang="en-US" sz="2400" dirty="0">
              <a:solidFill>
                <a:srgbClr val="0D0D0D"/>
              </a:solidFill>
              <a:latin typeface="Söhne"/>
            </a:endParaRPr>
          </a:p>
          <a:p>
            <a:pPr marL="457200" lvl="1"/>
            <a:r>
              <a:rPr lang="en-US" sz="2400" dirty="0">
                <a:solidFill>
                  <a:srgbClr val="0D0D0D"/>
                </a:solidFill>
                <a:latin typeface="Söhne"/>
              </a:rPr>
              <a:t>Recognition of Kyoto's achievements and limitations created a base for a more inclusive and flexible agreement.</a:t>
            </a:r>
          </a:p>
          <a:p>
            <a:r>
              <a:rPr lang="en-US" sz="2400" b="1" dirty="0">
                <a:solidFill>
                  <a:srgbClr val="0D0D0D"/>
                </a:solidFill>
                <a:latin typeface="Söhne"/>
              </a:rPr>
              <a:t>Global Political Shifts</a:t>
            </a:r>
            <a:endParaRPr lang="en-US" sz="2400" dirty="0">
              <a:solidFill>
                <a:srgbClr val="0D0D0D"/>
              </a:solidFill>
              <a:latin typeface="Söhne"/>
            </a:endParaRPr>
          </a:p>
          <a:p>
            <a:pPr marL="457200" lvl="1"/>
            <a:r>
              <a:rPr lang="en-US" sz="2400" dirty="0">
                <a:solidFill>
                  <a:srgbClr val="0D0D0D"/>
                </a:solidFill>
                <a:latin typeface="Söhne"/>
              </a:rPr>
              <a:t>Alignment of major economies on climate action, especially in the US and China, encourages global cooperation.</a:t>
            </a:r>
          </a:p>
          <a:p>
            <a:r>
              <a:rPr lang="en-US" sz="2400" b="1" dirty="0">
                <a:solidFill>
                  <a:srgbClr val="0D0D0D"/>
                </a:solidFill>
                <a:latin typeface="Söhne"/>
              </a:rPr>
              <a:t>Financial Crisis and Economic Interests</a:t>
            </a:r>
            <a:endParaRPr lang="en-US" sz="2400" dirty="0">
              <a:solidFill>
                <a:srgbClr val="0D0D0D"/>
              </a:solidFill>
              <a:latin typeface="Söhne"/>
            </a:endParaRPr>
          </a:p>
          <a:p>
            <a:pPr marL="457200" lvl="1"/>
            <a:r>
              <a:rPr lang="en-US" sz="2400" dirty="0">
                <a:solidFill>
                  <a:srgbClr val="0D0D0D"/>
                </a:solidFill>
                <a:latin typeface="Söhne"/>
              </a:rPr>
              <a:t>2008 financial crisis reshaped economic priorities, linking climate action to sustainable development.</a:t>
            </a:r>
          </a:p>
        </p:txBody>
      </p:sp>
    </p:spTree>
    <p:extLst>
      <p:ext uri="{BB962C8B-B14F-4D97-AF65-F5344CB8AC3E}">
        <p14:creationId xmlns:p14="http://schemas.microsoft.com/office/powerpoint/2010/main" val="482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75187" y="468080"/>
            <a:ext cx="10648335"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Political Climate and Global Events Pre-2015</a:t>
            </a:r>
          </a:p>
        </p:txBody>
      </p:sp>
      <p:sp>
        <p:nvSpPr>
          <p:cNvPr id="158" name="Google Shape;158;p46"/>
          <p:cNvSpPr txBox="1"/>
          <p:nvPr/>
        </p:nvSpPr>
        <p:spPr>
          <a:xfrm>
            <a:off x="575187" y="1224116"/>
            <a:ext cx="10648335" cy="45137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400" b="1" dirty="0">
                <a:solidFill>
                  <a:srgbClr val="0D0D0D"/>
                </a:solidFill>
                <a:latin typeface="Söhne"/>
              </a:rPr>
              <a:t>Disappointment at Copenhagen</a:t>
            </a:r>
            <a:endParaRPr lang="en-US" sz="2400" dirty="0">
              <a:solidFill>
                <a:srgbClr val="0D0D0D"/>
              </a:solidFill>
              <a:latin typeface="Söhne"/>
            </a:endParaRPr>
          </a:p>
          <a:p>
            <a:pPr marL="457200" lvl="1"/>
            <a:r>
              <a:rPr lang="en-US" sz="2400" dirty="0">
                <a:solidFill>
                  <a:srgbClr val="0D0D0D"/>
                </a:solidFill>
                <a:latin typeface="Söhne"/>
              </a:rPr>
              <a:t>Shortcomings of the 2009 Copenhagen Summit and relevant lessons steered countries to seek a workable cc agreement.</a:t>
            </a:r>
          </a:p>
          <a:p>
            <a:r>
              <a:rPr lang="en-US" sz="2400" b="1" dirty="0">
                <a:solidFill>
                  <a:srgbClr val="0D0D0D"/>
                </a:solidFill>
                <a:latin typeface="Söhne"/>
              </a:rPr>
              <a:t>Successive COPs</a:t>
            </a:r>
            <a:endParaRPr lang="en-US" sz="2400" dirty="0">
              <a:solidFill>
                <a:srgbClr val="0D0D0D"/>
              </a:solidFill>
              <a:latin typeface="Söhne"/>
            </a:endParaRPr>
          </a:p>
          <a:p>
            <a:pPr marL="457200" lvl="1"/>
            <a:r>
              <a:rPr lang="en-US" sz="2400" dirty="0">
                <a:solidFill>
                  <a:srgbClr val="0D0D0D"/>
                </a:solidFill>
                <a:latin typeface="Söhne"/>
              </a:rPr>
              <a:t>Subsequent COP meetings gradually build consensus on key issues, informed by improved scientific reports and public advocacy.</a:t>
            </a:r>
          </a:p>
          <a:p>
            <a:r>
              <a:rPr lang="en-US" sz="2400" b="1" dirty="0">
                <a:solidFill>
                  <a:srgbClr val="0D0D0D"/>
                </a:solidFill>
                <a:latin typeface="Söhne"/>
              </a:rPr>
              <a:t>UNFCCC's Dialogue</a:t>
            </a:r>
            <a:endParaRPr lang="en-US" sz="2400" dirty="0">
              <a:solidFill>
                <a:srgbClr val="0D0D0D"/>
              </a:solidFill>
              <a:latin typeface="Söhne"/>
            </a:endParaRPr>
          </a:p>
          <a:p>
            <a:pPr marL="457200" lvl="1"/>
            <a:r>
              <a:rPr lang="en-US" sz="2400" dirty="0">
                <a:solidFill>
                  <a:srgbClr val="0D0D0D"/>
                </a:solidFill>
                <a:latin typeface="Söhne"/>
              </a:rPr>
              <a:t>the importance of consensus and gradual progress.</a:t>
            </a:r>
          </a:p>
          <a:p>
            <a:r>
              <a:rPr lang="en-US" sz="2400" b="1" dirty="0">
                <a:solidFill>
                  <a:srgbClr val="0D0D0D"/>
                </a:solidFill>
                <a:latin typeface="Söhne"/>
              </a:rPr>
              <a:t>Paris 2015: A Convergence Point</a:t>
            </a:r>
            <a:endParaRPr lang="en-US" sz="2400" dirty="0">
              <a:solidFill>
                <a:srgbClr val="0D0D0D"/>
              </a:solidFill>
              <a:latin typeface="Söhne"/>
            </a:endParaRPr>
          </a:p>
          <a:p>
            <a:pPr marL="457200" lvl="1"/>
            <a:r>
              <a:rPr lang="en-US" sz="2400" dirty="0">
                <a:solidFill>
                  <a:srgbClr val="0D0D0D"/>
                </a:solidFill>
                <a:latin typeface="Söhne"/>
              </a:rPr>
              <a:t>Strategic diplomacy, France's proactive role, leads to the historic adoption of the Paris Agreement.</a:t>
            </a:r>
          </a:p>
        </p:txBody>
      </p:sp>
    </p:spTree>
    <p:extLst>
      <p:ext uri="{BB962C8B-B14F-4D97-AF65-F5344CB8AC3E}">
        <p14:creationId xmlns:p14="http://schemas.microsoft.com/office/powerpoint/2010/main" val="11395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6299</TotalTime>
  <Words>999</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Segoe UI</vt:lpstr>
      <vt:lpstr>Arial</vt:lpstr>
      <vt:lpstr>Söhne</vt:lpstr>
      <vt:lpstr>Century Gothic</vt:lpstr>
      <vt:lpstr>Quattrocento Sans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Nemane, Vivek</cp:lastModifiedBy>
  <cp:revision>36</cp:revision>
  <dcterms:created xsi:type="dcterms:W3CDTF">2020-01-02T01:56:26Z</dcterms:created>
  <dcterms:modified xsi:type="dcterms:W3CDTF">2024-05-26T07:29:18Z</dcterms:modified>
</cp:coreProperties>
</file>