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13"/>
  </p:notesMasterIdLst>
  <p:sldIdLst>
    <p:sldId id="256" r:id="rId3"/>
    <p:sldId id="305" r:id="rId4"/>
    <p:sldId id="279" r:id="rId5"/>
    <p:sldId id="306" r:id="rId6"/>
    <p:sldId id="282" r:id="rId7"/>
    <p:sldId id="281" r:id="rId8"/>
    <p:sldId id="307" r:id="rId9"/>
    <p:sldId id="283" r:id="rId10"/>
    <p:sldId id="308" r:id="rId11"/>
    <p:sldId id="284" r:id="rId12"/>
  </p:sldIdLst>
  <p:sldSz cx="12192000" cy="6858000"/>
  <p:notesSz cx="6951663" cy="10082213"/>
  <p:embeddedFontLst>
    <p:embeddedFont>
      <p:font typeface="Century Gothic" panose="020B0502020202020204" pitchFamily="34" charset="0"/>
      <p:regular r:id="rId14"/>
      <p:bold r:id="rId15"/>
      <p:italic r:id="rId16"/>
      <p:boldItalic r:id="rId17"/>
    </p:embeddedFont>
    <p:embeddedFont>
      <p:font typeface="Segoe UI" panose="020B0502040204020203" pitchFamily="34"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66"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7" autoAdjust="0"/>
    <p:restoredTop sz="74543"/>
  </p:normalViewPr>
  <p:slideViewPr>
    <p:cSldViewPr snapToGrid="0">
      <p:cViewPr varScale="1">
        <p:scale>
          <a:sx n="105" d="100"/>
          <a:sy n="105" d="100"/>
        </p:scale>
        <p:origin x="976" y="20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font" Target="fonts/font5.fntdata"/><Relationship Id="rId3" Type="http://schemas.openxmlformats.org/officeDocument/2006/relationships/slide" Target="slides/slide1.xml"/><Relationship Id="rId21" Type="http://schemas.openxmlformats.org/officeDocument/2006/relationships/font" Target="fonts/font8.fntdata"/><Relationship Id="rId68"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font" Target="fonts/font4.fntdata"/><Relationship Id="rId6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font" Target="fonts/font3.fntdata"/><Relationship Id="rId20" Type="http://schemas.openxmlformats.org/officeDocument/2006/relationships/font" Target="fonts/font7.fntdata"/><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66" Type="http://customschemas.google.com/relationships/presentationmetadata" Target="metadata"/><Relationship Id="rId5" Type="http://schemas.openxmlformats.org/officeDocument/2006/relationships/slide" Target="slides/slide3.xml"/><Relationship Id="rId15" Type="http://schemas.openxmlformats.org/officeDocument/2006/relationships/font" Target="fonts/font2.fntdata"/><Relationship Id="rId10" Type="http://schemas.openxmlformats.org/officeDocument/2006/relationships/slide" Target="slides/slide8.xml"/><Relationship Id="rId19" Type="http://schemas.openxmlformats.org/officeDocument/2006/relationships/font" Target="fonts/font6.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font" Target="fonts/font1.fntdata"/><Relationship Id="rId6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ipcc.ch/report/ar6/syr/downloads/report/IPCC_AR6_SYR_SPM.pdf"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algn="just">
              <a:lnSpc>
                <a:spcPct val="150000"/>
              </a:lnSpc>
            </a:pPr>
            <a:r>
              <a:rPr lang="en-CL" sz="1800" kern="100" dirty="0">
                <a:effectLst/>
                <a:latin typeface="Calibri" panose="020F0502020204030204" pitchFamily="34" charset="0"/>
                <a:ea typeface="Calibri" panose="020F0502020204030204" pitchFamily="34" charset="0"/>
                <a:cs typeface="Arial" panose="020B0604020202020204" pitchFamily="34" charset="0"/>
              </a:rPr>
              <a:t>Watch the video</a:t>
            </a:r>
          </a:p>
          <a:p>
            <a:pPr algn="just">
              <a:lnSpc>
                <a:spcPct val="150000"/>
              </a:lnSpc>
            </a:pPr>
            <a:r>
              <a:rPr lang="en-CL" sz="1800" kern="100" dirty="0">
                <a:effectLst/>
                <a:latin typeface="Calibri" panose="020F0502020204030204" pitchFamily="34" charset="0"/>
                <a:ea typeface="Calibri" panose="020F0502020204030204" pitchFamily="34" charset="0"/>
                <a:cs typeface="Arial" panose="020B0604020202020204" pitchFamily="34" charset="0"/>
              </a:rPr>
              <a:t>Discuss the questions students wish to ask to the expert.</a:t>
            </a: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44262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539303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algn="just">
              <a:lnSpc>
                <a:spcPct val="150000"/>
              </a:lnSpc>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14678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algn="l"/>
            <a:r>
              <a:rPr lang="en-US" sz="3200" b="1" i="0" u="none" strike="noStrike" dirty="0">
                <a:solidFill>
                  <a:srgbClr val="0D0D0D"/>
                </a:solidFill>
                <a:effectLst/>
                <a:latin typeface="Söhne"/>
              </a:rPr>
              <a:t>What role do forests play in combating climate change?</a:t>
            </a:r>
            <a:endParaRPr lang="en-US" sz="3200" b="0" i="0" u="none" strike="noStrike" dirty="0">
              <a:solidFill>
                <a:srgbClr val="0D0D0D"/>
              </a:solidFill>
              <a:effectLst/>
              <a:latin typeface="Söhne"/>
            </a:endParaRPr>
          </a:p>
          <a:p>
            <a:pPr algn="l">
              <a:buFont typeface="Arial" panose="020B0604020202020204" pitchFamily="34" charset="0"/>
              <a:buChar char="•"/>
            </a:pPr>
            <a:r>
              <a:rPr lang="en-US" sz="3200" b="0" i="0" u="none" strike="noStrike" dirty="0">
                <a:solidFill>
                  <a:srgbClr val="0D0D0D"/>
                </a:solidFill>
                <a:effectLst/>
                <a:latin typeface="Söhne"/>
              </a:rPr>
              <a:t>A. They contribute to global warming by emitting carbon dioxide</a:t>
            </a:r>
          </a:p>
          <a:p>
            <a:pPr algn="l">
              <a:buFont typeface="Arial" panose="020B0604020202020204" pitchFamily="34" charset="0"/>
              <a:buChar char="•"/>
            </a:pPr>
            <a:r>
              <a:rPr lang="en-US" sz="3200" b="0" i="0" u="none" strike="noStrike" dirty="0">
                <a:solidFill>
                  <a:srgbClr val="0D0D0D"/>
                </a:solidFill>
                <a:effectLst/>
                <a:latin typeface="Söhne"/>
              </a:rPr>
              <a:t>B. They have no impact on the climate</a:t>
            </a:r>
          </a:p>
          <a:p>
            <a:pPr algn="l">
              <a:buFont typeface="Arial" panose="020B0604020202020204" pitchFamily="34" charset="0"/>
              <a:buChar char="•"/>
            </a:pPr>
            <a:r>
              <a:rPr lang="en-US" sz="3200" b="0" i="0" u="none" strike="noStrike" dirty="0">
                <a:solidFill>
                  <a:srgbClr val="0D0D0D"/>
                </a:solidFill>
                <a:effectLst/>
                <a:latin typeface="Söhne"/>
              </a:rPr>
              <a:t>C. They help reduce climate change by absorbing carbon dioxide</a:t>
            </a:r>
          </a:p>
          <a:p>
            <a:pPr algn="l">
              <a:buFont typeface="Arial" panose="020B0604020202020204" pitchFamily="34" charset="0"/>
              <a:buChar char="•"/>
            </a:pPr>
            <a:r>
              <a:rPr lang="en-US" sz="3200" b="0" i="0" u="none" strike="noStrike" dirty="0">
                <a:solidFill>
                  <a:srgbClr val="0D0D0D"/>
                </a:solidFill>
                <a:effectLst/>
                <a:latin typeface="Söhne"/>
              </a:rPr>
              <a:t>D. They increase air pollution</a:t>
            </a:r>
          </a:p>
          <a:p>
            <a:pPr algn="l">
              <a:buFont typeface="Arial" panose="020B0604020202020204" pitchFamily="34" charset="0"/>
              <a:buChar char="•"/>
            </a:pPr>
            <a:r>
              <a:rPr lang="en-US" sz="3200" b="0" i="1" u="none" strike="noStrike" dirty="0">
                <a:solidFill>
                  <a:srgbClr val="0D0D0D"/>
                </a:solidFill>
                <a:effectLst/>
                <a:latin typeface="Söhne"/>
              </a:rPr>
              <a:t>Correct Answer: C</a:t>
            </a:r>
            <a:endParaRPr lang="en-US" sz="3200" b="0" i="0" u="none" strike="noStrike" dirty="0">
              <a:solidFill>
                <a:srgbClr val="0D0D0D"/>
              </a:solidFill>
              <a:effectLst/>
              <a:latin typeface="Söhne"/>
            </a:endParaRPr>
          </a:p>
          <a:p>
            <a:pPr algn="just">
              <a:lnSpc>
                <a:spcPct val="150000"/>
              </a:lnSpc>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l"/>
            <a:r>
              <a:rPr lang="en-US" sz="3200" b="1" i="0" u="none" strike="noStrike" dirty="0">
                <a:solidFill>
                  <a:srgbClr val="0D0D0D"/>
                </a:solidFill>
                <a:effectLst/>
                <a:latin typeface="Söhne"/>
              </a:rPr>
              <a:t>What is the main cause of rising sea levels?</a:t>
            </a:r>
            <a:endParaRPr lang="en-US" sz="3200" b="0" i="0" u="none" strike="noStrike" dirty="0">
              <a:solidFill>
                <a:srgbClr val="0D0D0D"/>
              </a:solidFill>
              <a:effectLst/>
              <a:latin typeface="Söhne"/>
            </a:endParaRPr>
          </a:p>
          <a:p>
            <a:pPr algn="l">
              <a:buFont typeface="Arial" panose="020B0604020202020204" pitchFamily="34" charset="0"/>
              <a:buChar char="•"/>
            </a:pPr>
            <a:r>
              <a:rPr lang="en-US" sz="3200" b="0" i="0" u="none" strike="noStrike" dirty="0">
                <a:solidFill>
                  <a:srgbClr val="0D0D0D"/>
                </a:solidFill>
                <a:effectLst/>
                <a:latin typeface="Söhne"/>
              </a:rPr>
              <a:t>A. Increased satellite communications</a:t>
            </a:r>
          </a:p>
          <a:p>
            <a:pPr algn="l">
              <a:buFont typeface="Arial" panose="020B0604020202020204" pitchFamily="34" charset="0"/>
              <a:buChar char="•"/>
            </a:pPr>
            <a:r>
              <a:rPr lang="en-US" sz="3200" b="0" i="0" u="none" strike="noStrike" dirty="0">
                <a:solidFill>
                  <a:srgbClr val="0D0D0D"/>
                </a:solidFill>
                <a:effectLst/>
                <a:latin typeface="Söhne"/>
              </a:rPr>
              <a:t>B. Expanding desert landscapes</a:t>
            </a:r>
          </a:p>
          <a:p>
            <a:pPr algn="l">
              <a:buFont typeface="Arial" panose="020B0604020202020204" pitchFamily="34" charset="0"/>
              <a:buChar char="•"/>
            </a:pPr>
            <a:r>
              <a:rPr lang="en-US" sz="3200" b="0" i="0" u="none" strike="noStrike" dirty="0">
                <a:solidFill>
                  <a:srgbClr val="0D0D0D"/>
                </a:solidFill>
                <a:effectLst/>
                <a:latin typeface="Söhne"/>
              </a:rPr>
              <a:t>C. Melting ice caps and glaciers</a:t>
            </a:r>
          </a:p>
          <a:p>
            <a:pPr algn="l">
              <a:buFont typeface="Arial" panose="020B0604020202020204" pitchFamily="34" charset="0"/>
              <a:buChar char="•"/>
            </a:pPr>
            <a:r>
              <a:rPr lang="en-US" sz="3200" b="0" i="0" u="none" strike="noStrike" dirty="0">
                <a:solidFill>
                  <a:srgbClr val="0D0D0D"/>
                </a:solidFill>
                <a:effectLst/>
                <a:latin typeface="Söhne"/>
              </a:rPr>
              <a:t>D. Decreased ocean water temperatures</a:t>
            </a:r>
          </a:p>
          <a:p>
            <a:pPr algn="l">
              <a:buFont typeface="Arial" panose="020B0604020202020204" pitchFamily="34" charset="0"/>
              <a:buChar char="•"/>
            </a:pPr>
            <a:r>
              <a:rPr lang="en-US" sz="3200" b="0" i="1" u="none" strike="noStrike" dirty="0">
                <a:solidFill>
                  <a:srgbClr val="0D0D0D"/>
                </a:solidFill>
                <a:effectLst/>
                <a:latin typeface="Söhne"/>
              </a:rPr>
              <a:t>Correct Answer: C</a:t>
            </a:r>
            <a:endParaRPr lang="en-US" sz="3200" b="0" i="0" u="none" strike="noStrike" dirty="0">
              <a:solidFill>
                <a:srgbClr val="0D0D0D"/>
              </a:solidFill>
              <a:effectLst/>
              <a:latin typeface="Söhne"/>
            </a:endParaRPr>
          </a:p>
          <a:p>
            <a:pPr algn="just">
              <a:lnSpc>
                <a:spcPct val="150000"/>
              </a:lnSpc>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146418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Mitigating Greenhouse Gas Emissions: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Sustainable development involves reducing greenhouse gas emissions to mitigate climate change. This includes transitioning to renewable energy sources, improving energy efficiency, and adopting sustainable practices in industries and transportation.</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Renewable Energy Transition:</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One of the key strategies for promoting sustainability in the context of climate change is the transition to renewable energy sources, such as solar, wind, and hydropower. This shift reduces reliance on fossil fuels, which contribute significantly to greenhouse gas emissions.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Adaptation to Climate Change:</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Sustainability requires adapting to the impacts of climate change, such as rising sea levels, extreme weather events, and changing precipitation patterns. This involves building resilient infrastructure, developing sustainable agricultural practices, and implementing water management strategies.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Global Cooperation and Climate Agreements: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Achieving sustainability in the face of climate change requires global cooperation. Agreements like the Paris Agreement aim to unite nations in their efforts to limit global temperature rise and adapt to the impacts of climate change.</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59991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Economic Impacts of Climate Change:</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Climate change can have severe economic consequences, affecting industries, supply chains, and livelihoods. Sustainable economic development involves understanding and mitigating these risks, as well as identifying opportunities for green growth.</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Social Equity in Climate Action:</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Sustainable development emphasizes social equity. In the context of climate change, this means ensuring that vulnerable populations, often disproportionately affected by climate impacts, have access to resources and support for adaptation and resilience.</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Sustainable Consumption and Production:</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Climate change is influenced by patterns of consumption and production. Sustainable development encourages responsible and resource-efficient consumption, reducing the carbon footprint of goods and services.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Measuring Progress with Sustainable Development Goals (SDGs):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The United Nations Sustainable Development Goals (SDGs) include Goal 13, which specifically addresses climate action. Progress toward achieving sustainability is closely tied to progress in addressing climate change and its associated challenges.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Long-Term Thinking:</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Sustainability involves taking a long-term perspective. In the context of climate change, this means considering the impacts of present actions on future generations and adopting strategies that promote the well-being of the planet over time.</a:t>
            </a:r>
          </a:p>
          <a:p>
            <a:pPr algn="just">
              <a:lnSpc>
                <a:spcPct val="150000"/>
              </a:lnSpc>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701543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algn="l"/>
            <a:r>
              <a:rPr lang="en-US" sz="3200" b="1" i="0" u="none" strike="noStrike" dirty="0">
                <a:solidFill>
                  <a:srgbClr val="0D0D0D"/>
                </a:solidFill>
                <a:effectLst/>
                <a:latin typeface="Söhne"/>
              </a:rPr>
              <a:t>What does IPCC stand for?</a:t>
            </a:r>
            <a:endParaRPr lang="en-US" sz="3200" b="0" i="0" u="none" strike="noStrike" dirty="0">
              <a:solidFill>
                <a:srgbClr val="0D0D0D"/>
              </a:solidFill>
              <a:effectLst/>
              <a:latin typeface="Söhne"/>
            </a:endParaRPr>
          </a:p>
          <a:p>
            <a:pPr algn="l">
              <a:buFont typeface="Arial" panose="020B0604020202020204" pitchFamily="34" charset="0"/>
              <a:buChar char="•"/>
            </a:pPr>
            <a:r>
              <a:rPr lang="en-US" sz="3200" b="0" i="0" u="none" strike="noStrike" dirty="0">
                <a:solidFill>
                  <a:srgbClr val="0D0D0D"/>
                </a:solidFill>
                <a:effectLst/>
                <a:latin typeface="Söhne"/>
              </a:rPr>
              <a:t>A. International Panel on Climate Change</a:t>
            </a:r>
          </a:p>
          <a:p>
            <a:pPr algn="l">
              <a:buFont typeface="Arial" panose="020B0604020202020204" pitchFamily="34" charset="0"/>
              <a:buChar char="•"/>
            </a:pPr>
            <a:r>
              <a:rPr lang="en-US" sz="3200" b="0" i="0" u="none" strike="noStrike" dirty="0">
                <a:solidFill>
                  <a:srgbClr val="0D0D0D"/>
                </a:solidFill>
                <a:effectLst/>
                <a:latin typeface="Söhne"/>
              </a:rPr>
              <a:t>B. Intergovernmental Panel on Climate Control</a:t>
            </a:r>
          </a:p>
          <a:p>
            <a:pPr algn="l">
              <a:buFont typeface="Arial" panose="020B0604020202020204" pitchFamily="34" charset="0"/>
              <a:buChar char="•"/>
            </a:pPr>
            <a:r>
              <a:rPr lang="en-US" sz="3200" b="0" i="0" u="none" strike="noStrike" dirty="0">
                <a:solidFill>
                  <a:srgbClr val="0D0D0D"/>
                </a:solidFill>
                <a:effectLst/>
                <a:latin typeface="Söhne"/>
              </a:rPr>
              <a:t>C. Intergovernmental Panel on Climate Change</a:t>
            </a:r>
          </a:p>
          <a:p>
            <a:pPr algn="l">
              <a:buFont typeface="Arial" panose="020B0604020202020204" pitchFamily="34" charset="0"/>
              <a:buChar char="•"/>
            </a:pPr>
            <a:r>
              <a:rPr lang="en-US" sz="3200" b="0" i="0" u="none" strike="noStrike" dirty="0">
                <a:solidFill>
                  <a:srgbClr val="0D0D0D"/>
                </a:solidFill>
                <a:effectLst/>
                <a:latin typeface="Söhne"/>
              </a:rPr>
              <a:t>D. International Protocol on Climate Control</a:t>
            </a:r>
          </a:p>
          <a:p>
            <a:pPr algn="l">
              <a:buFont typeface="Arial" panose="020B0604020202020204" pitchFamily="34" charset="0"/>
              <a:buChar char="•"/>
            </a:pPr>
            <a:r>
              <a:rPr lang="en-US" sz="3200" b="0" i="1" u="none" strike="noStrike" dirty="0">
                <a:solidFill>
                  <a:srgbClr val="0D0D0D"/>
                </a:solidFill>
                <a:effectLst/>
                <a:latin typeface="Söhne"/>
              </a:rPr>
              <a:t>Correct Answer: C</a:t>
            </a:r>
            <a:endParaRPr lang="en-CL" sz="1800" b="0" i="1" u="none" strike="noStrike" kern="100" dirty="0">
              <a:solidFill>
                <a:srgbClr val="0D0D0D"/>
              </a:solidFill>
              <a:effectLst/>
              <a:latin typeface="Calibri" panose="020F0502020204030204" pitchFamily="34" charset="0"/>
              <a:cs typeface="Arial" panose="020B0604020202020204" pitchFamily="34" charset="0"/>
            </a:endParaRPr>
          </a:p>
          <a:p>
            <a:pPr algn="l">
              <a:buFont typeface="Arial" panose="020B0604020202020204" pitchFamily="34" charset="0"/>
              <a:buChar char="•"/>
            </a:pPr>
            <a:endParaRPr lang="en-CL" sz="1800" b="0" i="1" u="none" strike="noStrike" kern="100" dirty="0">
              <a:solidFill>
                <a:srgbClr val="0D0D0D"/>
              </a:solidFill>
              <a:effectLst/>
              <a:latin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150506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158750" marR="0" lvl="0" indent="0" algn="just" defTabSz="914400" rtl="0" eaLnBrk="1" fontAlgn="auto" latinLnBrk="0" hangingPunct="1">
              <a:lnSpc>
                <a:spcPct val="150000"/>
              </a:lnSpc>
              <a:spcBef>
                <a:spcPts val="0"/>
              </a:spcBef>
              <a:spcAft>
                <a:spcPts val="0"/>
              </a:spcAft>
              <a:buClr>
                <a:srgbClr val="000000"/>
              </a:buClr>
              <a:buSzPts val="1100"/>
              <a:buFont typeface="Arial"/>
              <a:buNone/>
              <a:tabLst/>
              <a:defRPr/>
            </a:pPr>
            <a:r>
              <a:rPr lang="en-CL" sz="1800" b="0" kern="100" dirty="0">
                <a:effectLst/>
                <a:latin typeface="Calibri" panose="020F0502020204030204" pitchFamily="34" charset="0"/>
                <a:ea typeface="Calibri" panose="020F0502020204030204" pitchFamily="34" charset="0"/>
                <a:cs typeface="Calibri" panose="020F0502020204030204" pitchFamily="34" charset="0"/>
              </a:rPr>
              <a:t>Discuss what is IPCC and how policy documents look like, based on pre-reading:</a:t>
            </a:r>
            <a:r>
              <a:rPr lang="en-GB" sz="1800" b="0" i="1" dirty="0">
                <a:effectLst/>
                <a:latin typeface="Helvetica Neue" panose="02000503000000020004" pitchFamily="2" charset="0"/>
                <a:ea typeface="Helvetica Neue" panose="02000503000000020004" pitchFamily="2" charset="0"/>
                <a:cs typeface="Helvetica Neue" panose="02000503000000020004" pitchFamily="2" charset="0"/>
              </a:rPr>
              <a:t>Climate Change 2023</a:t>
            </a:r>
            <a:r>
              <a:rPr lang="en-CL" sz="1800" b="0" i="0" dirty="0">
                <a:effectLst/>
                <a:latin typeface="Calibri" panose="020F0502020204030204" pitchFamily="34" charset="0"/>
                <a:ea typeface="Helvetica Neue" panose="02000503000000020004" pitchFamily="2" charset="0"/>
                <a:cs typeface="Arial"/>
              </a:rPr>
              <a:t> </a:t>
            </a:r>
            <a:r>
              <a:rPr lang="en-GB" sz="1800" b="0" i="1" dirty="0">
                <a:effectLst/>
                <a:latin typeface="Helvetica Neue" panose="02000503000000020004" pitchFamily="2" charset="0"/>
                <a:ea typeface="Helvetica Neue" panose="02000503000000020004" pitchFamily="2" charset="0"/>
                <a:cs typeface="Helvetica Neue" panose="02000503000000020004" pitchFamily="2" charset="0"/>
              </a:rPr>
              <a:t>Synthesis Report, </a:t>
            </a:r>
            <a:r>
              <a:rPr lang="en-GB" sz="1800" b="0" u="sng" dirty="0">
                <a:solidFill>
                  <a:srgbClr val="0563C1"/>
                </a:solidFill>
                <a:effectLst/>
                <a:latin typeface="Helvetica Neue" panose="02000503000000020004" pitchFamily="2" charset="0"/>
                <a:ea typeface="Helvetica Neue" panose="02000503000000020004" pitchFamily="2" charset="0"/>
                <a:cs typeface="Helvetica Neue" panose="02000503000000020004" pitchFamily="2" charset="0"/>
                <a:hlinkClick r:id="rId3"/>
              </a:rPr>
              <a:t>https://www.ipcc.ch/report/ar6/syr/downloads/report/IPCC_AR6_SYR_SPM.pdf</a:t>
            </a:r>
            <a:r>
              <a:rPr lang="en-GB" sz="1800" b="0" i="1" dirty="0">
                <a:effectLst/>
                <a:latin typeface="Helvetica Neue" panose="02000503000000020004" pitchFamily="2" charset="0"/>
                <a:ea typeface="Helvetica Neue" panose="02000503000000020004" pitchFamily="2" charset="0"/>
                <a:cs typeface="Helvetica Neue" panose="02000503000000020004" pitchFamily="2" charset="0"/>
              </a:rPr>
              <a:t> </a:t>
            </a:r>
          </a:p>
          <a:p>
            <a:pPr marL="158750" indent="0" algn="l">
              <a:buNone/>
            </a:pPr>
            <a:r>
              <a:rPr lang="en-US" sz="3200" b="0" i="0" u="none" strike="noStrike" dirty="0">
                <a:solidFill>
                  <a:srgbClr val="0D0D0D"/>
                </a:solidFill>
                <a:effectLst/>
                <a:latin typeface="Söhne"/>
              </a:rPr>
              <a:t>Formation and Purpose: The IPCC was established in 1988 by the United Nations Environment </a:t>
            </a:r>
            <a:r>
              <a:rPr lang="en-US" sz="3200" b="0" i="0" u="none" strike="noStrike" dirty="0" err="1">
                <a:solidFill>
                  <a:srgbClr val="0D0D0D"/>
                </a:solidFill>
                <a:effectLst/>
                <a:latin typeface="Söhne"/>
              </a:rPr>
              <a:t>Programme</a:t>
            </a:r>
            <a:r>
              <a:rPr lang="en-US" sz="3200" b="0" i="0" u="none" strike="noStrike" dirty="0">
                <a:solidFill>
                  <a:srgbClr val="0D0D0D"/>
                </a:solidFill>
                <a:effectLst/>
                <a:latin typeface="Söhne"/>
              </a:rPr>
              <a:t> (UNEP) and the World Meteorological Organization (WMO). Its primary purpose is to provide policymakers with regular assessments of the scientific basis of climate change, its impacts, and future risks, as well as adaptation and mitigation strategies.</a:t>
            </a:r>
          </a:p>
          <a:p>
            <a:pPr marL="158750" indent="0" algn="l">
              <a:buNone/>
            </a:pPr>
            <a:r>
              <a:rPr lang="en-US" sz="3200" b="0" i="0" u="none" strike="noStrike" dirty="0">
                <a:solidFill>
                  <a:srgbClr val="0D0D0D"/>
                </a:solidFill>
                <a:effectLst/>
                <a:latin typeface="Söhne"/>
              </a:rPr>
              <a:t>Key Functions:</a:t>
            </a:r>
          </a:p>
          <a:p>
            <a:pPr marL="457200" indent="-298450" algn="l"/>
            <a:r>
              <a:rPr lang="en-US" sz="3200" b="0" i="0" u="none" strike="noStrike" dirty="0">
                <a:solidFill>
                  <a:srgbClr val="0D0D0D"/>
                </a:solidFill>
                <a:effectLst/>
                <a:latin typeface="Söhne"/>
              </a:rPr>
              <a:t>Assessment Reports: The IPCC periodically publishes comprehensive assessment reports, often referred to as Assessment Reports (AR), which summarize the latest scientific findings on climate change. These reports are based on the contributions of thousands of scientists from around the world.</a:t>
            </a:r>
          </a:p>
          <a:p>
            <a:pPr marL="457200" indent="-298450" algn="l"/>
            <a:r>
              <a:rPr lang="en-US" sz="3200" b="0" i="0" u="none" strike="noStrike" dirty="0">
                <a:solidFill>
                  <a:srgbClr val="0D0D0D"/>
                </a:solidFill>
                <a:effectLst/>
                <a:latin typeface="Söhne"/>
              </a:rPr>
              <a:t>Special Reports: In addition to its assessment reports, the IPCC releases special reports focusing on specific topics or sectors related to climate change, such as impacts on oceans and cryosphere, land use, renewable energy, and mitigation pathways.</a:t>
            </a:r>
          </a:p>
          <a:p>
            <a:pPr marL="457200" indent="-298450" algn="l"/>
            <a:r>
              <a:rPr lang="en-US" sz="3200" b="0" i="0" u="none" strike="noStrike" dirty="0">
                <a:solidFill>
                  <a:srgbClr val="0D0D0D"/>
                </a:solidFill>
                <a:effectLst/>
                <a:latin typeface="Söhne"/>
              </a:rPr>
              <a:t>Technical Papers and Guidelines: The IPCC also produces technical papers, methodological guidelines, and other supplementary materials to assist policymakers and stakeholders in understanding and addressing climate change.</a:t>
            </a:r>
          </a:p>
          <a:p>
            <a:pPr marL="158750" indent="0" algn="l">
              <a:buNone/>
            </a:pPr>
            <a:r>
              <a:rPr lang="en-US" sz="3200" b="0" i="0" u="none" strike="noStrike" dirty="0">
                <a:solidFill>
                  <a:srgbClr val="0D0D0D"/>
                </a:solidFill>
                <a:effectLst/>
                <a:latin typeface="Söhne"/>
              </a:rPr>
              <a:t>Structure: The IPCC is organized into three working groups:</a:t>
            </a:r>
          </a:p>
          <a:p>
            <a:pPr marL="158750" indent="0" algn="l">
              <a:buFont typeface="Arial" panose="020B0604020202020204" pitchFamily="34" charset="0"/>
              <a:buNone/>
            </a:pPr>
            <a:r>
              <a:rPr lang="en-US" sz="3200" b="0" i="0" u="none" strike="noStrike" dirty="0">
                <a:solidFill>
                  <a:srgbClr val="0D0D0D"/>
                </a:solidFill>
                <a:effectLst/>
                <a:latin typeface="Söhne"/>
              </a:rPr>
              <a:t>Working Group I (WGI): Assesses the physical science basis of climate change.</a:t>
            </a:r>
          </a:p>
          <a:p>
            <a:pPr marL="158750" indent="0" algn="l">
              <a:buFont typeface="Arial" panose="020B0604020202020204" pitchFamily="34" charset="0"/>
              <a:buNone/>
            </a:pPr>
            <a:r>
              <a:rPr lang="en-US" sz="3200" b="0" i="0" u="none" strike="noStrike" dirty="0">
                <a:solidFill>
                  <a:srgbClr val="0D0D0D"/>
                </a:solidFill>
                <a:effectLst/>
                <a:latin typeface="Söhne"/>
              </a:rPr>
              <a:t>Working Group II (WGII): Assesses impacts, adaptation, and vulnerability related to climate change.</a:t>
            </a:r>
          </a:p>
          <a:p>
            <a:pPr marL="158750" indent="0" algn="l">
              <a:buFont typeface="Arial" panose="020B0604020202020204" pitchFamily="34" charset="0"/>
              <a:buNone/>
            </a:pPr>
            <a:r>
              <a:rPr lang="en-US" sz="3200" b="0" i="0" u="none" strike="noStrike" dirty="0">
                <a:solidFill>
                  <a:srgbClr val="0D0D0D"/>
                </a:solidFill>
                <a:effectLst/>
                <a:latin typeface="Söhne"/>
              </a:rPr>
              <a:t>Working Group III (WGIII): Assesses options for mitigating climate change through reducing greenhouse gas emissions and enhancing sinks.</a:t>
            </a:r>
          </a:p>
          <a:p>
            <a:pPr marL="158750" indent="0" algn="l">
              <a:buNone/>
            </a:pPr>
            <a:r>
              <a:rPr lang="en-US" sz="3200" b="0" i="0" u="none" strike="noStrike" dirty="0">
                <a:solidFill>
                  <a:srgbClr val="0D0D0D"/>
                </a:solidFill>
                <a:effectLst/>
                <a:latin typeface="Söhne"/>
              </a:rPr>
              <a:t>Importance: The IPCC's assessments are highly regarded as authoritative sources of information on climate change. They serve as the scientific foundation for international climate negotiations, such as those under the United Nations Framework Convention on Climate Change (UNFCCC), including the annual Conference of the Parties (COP) meetings.</a:t>
            </a:r>
          </a:p>
          <a:p>
            <a:pPr marL="158750" indent="0" algn="l">
              <a:buNone/>
            </a:pPr>
            <a:r>
              <a:rPr lang="en-US" sz="3200" b="0" i="0" u="none" strike="noStrike" dirty="0">
                <a:solidFill>
                  <a:srgbClr val="0D0D0D"/>
                </a:solidFill>
                <a:effectLst/>
                <a:latin typeface="Söhne"/>
              </a:rPr>
              <a:t>Policy Influence: The IPCC's reports play a significant role in shaping global climate policies and agreements. Policymakers, governments, and organizations worldwide rely on the IPCC's assessments to inform their decisions and actions related to climate change mitigation, adaptation, and resilience-building.</a:t>
            </a:r>
          </a:p>
          <a:p>
            <a:pPr algn="just">
              <a:lnSpc>
                <a:spcPct val="150000"/>
              </a:lnSpc>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497137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algn="l">
              <a:buFont typeface="Arial" panose="020B0604020202020204" pitchFamily="34" charset="0"/>
              <a:buChar char="•"/>
            </a:pPr>
            <a:endParaRPr lang="en-CL" sz="1800" b="0" i="1" u="none" strike="noStrike" kern="100" dirty="0">
              <a:solidFill>
                <a:srgbClr val="0D0D0D"/>
              </a:solidFill>
              <a:effectLst/>
              <a:latin typeface="Calibri" panose="020F0502020204030204" pitchFamily="34" charset="0"/>
              <a:cs typeface="Arial" panose="020B0604020202020204" pitchFamily="34" charset="0"/>
            </a:endParaRPr>
          </a:p>
          <a:p>
            <a:pPr algn="l"/>
            <a:r>
              <a:rPr lang="en-US" sz="4800" b="1" i="0" u="none" strike="noStrike" dirty="0">
                <a:solidFill>
                  <a:srgbClr val="0D0D0D"/>
                </a:solidFill>
                <a:effectLst/>
                <a:latin typeface="Söhne"/>
              </a:rPr>
              <a:t>How often does the IPCC release a comprehensive assessment report?</a:t>
            </a:r>
            <a:endParaRPr lang="en-US" sz="4800" b="0" i="0" u="none" strike="noStrike" dirty="0">
              <a:solidFill>
                <a:srgbClr val="0D0D0D"/>
              </a:solidFill>
              <a:effectLst/>
              <a:latin typeface="Söhne"/>
            </a:endParaRPr>
          </a:p>
          <a:p>
            <a:pPr algn="l">
              <a:buFont typeface="Arial" panose="020B0604020202020204" pitchFamily="34" charset="0"/>
              <a:buChar char="•"/>
            </a:pPr>
            <a:r>
              <a:rPr lang="en-US" sz="4800" b="0" i="0" u="none" strike="noStrike" dirty="0">
                <a:solidFill>
                  <a:srgbClr val="0D0D0D"/>
                </a:solidFill>
                <a:effectLst/>
                <a:latin typeface="Söhne"/>
              </a:rPr>
              <a:t>A. Every 3 years</a:t>
            </a:r>
          </a:p>
          <a:p>
            <a:pPr algn="l">
              <a:buFont typeface="Arial" panose="020B0604020202020204" pitchFamily="34" charset="0"/>
              <a:buChar char="•"/>
            </a:pPr>
            <a:r>
              <a:rPr lang="en-US" sz="4800" b="0" i="0" u="none" strike="noStrike" dirty="0">
                <a:solidFill>
                  <a:srgbClr val="0D0D0D"/>
                </a:solidFill>
                <a:effectLst/>
                <a:latin typeface="Söhne"/>
              </a:rPr>
              <a:t>B. Every 5 years</a:t>
            </a:r>
          </a:p>
          <a:p>
            <a:pPr algn="l">
              <a:buFont typeface="Arial" panose="020B0604020202020204" pitchFamily="34" charset="0"/>
              <a:buChar char="•"/>
            </a:pPr>
            <a:r>
              <a:rPr lang="en-US" sz="4800" b="0" i="0" u="none" strike="noStrike" dirty="0">
                <a:solidFill>
                  <a:srgbClr val="0D0D0D"/>
                </a:solidFill>
                <a:effectLst/>
                <a:latin typeface="Söhne"/>
              </a:rPr>
              <a:t>C. About every 6 to 7 years</a:t>
            </a:r>
          </a:p>
          <a:p>
            <a:pPr algn="l">
              <a:buFont typeface="Arial" panose="020B0604020202020204" pitchFamily="34" charset="0"/>
              <a:buChar char="•"/>
            </a:pPr>
            <a:r>
              <a:rPr lang="en-US" sz="4800" b="0" i="0" u="none" strike="noStrike" dirty="0">
                <a:solidFill>
                  <a:srgbClr val="0D0D0D"/>
                </a:solidFill>
                <a:effectLst/>
                <a:latin typeface="Söhne"/>
              </a:rPr>
              <a:t>D. Every 10 years</a:t>
            </a:r>
          </a:p>
          <a:p>
            <a:pPr algn="l">
              <a:buFont typeface="Arial" panose="020B0604020202020204" pitchFamily="34" charset="0"/>
              <a:buChar char="•"/>
            </a:pPr>
            <a:r>
              <a:rPr lang="en-US" sz="4800" b="0" i="1" u="none" strike="noStrike" dirty="0">
                <a:solidFill>
                  <a:srgbClr val="0D0D0D"/>
                </a:solidFill>
                <a:effectLst/>
                <a:latin typeface="Söhne"/>
              </a:rPr>
              <a:t>Correct Answer: C</a:t>
            </a:r>
            <a:endParaRPr lang="en-US" sz="4800" b="0" i="0" u="none" strike="noStrike" dirty="0">
              <a:solidFill>
                <a:srgbClr val="0D0D0D"/>
              </a:solidFill>
              <a:effectLst/>
              <a:latin typeface="Söhne"/>
            </a:endParaRPr>
          </a:p>
          <a:p>
            <a:pPr algn="l">
              <a:buFont typeface="Arial" panose="020B0604020202020204" pitchFamily="34" charset="0"/>
              <a:buChar char="•"/>
            </a:pPr>
            <a:endParaRPr lang="en-US" sz="3200" b="0" i="0" u="none" strike="noStrike" dirty="0">
              <a:solidFill>
                <a:srgbClr val="0D0D0D"/>
              </a:solidFill>
              <a:effectLst/>
              <a:latin typeface="Söhne"/>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161263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3" r:id="rId3"/>
    <p:sldLayoutId id="2147483655" r:id="rId4"/>
    <p:sldLayoutId id="2147483656"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jdb1HKiYFiw" TargetMode="External"/><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959342"/>
          </a:xfrm>
          <a:prstGeom prst="rect">
            <a:avLst/>
          </a:prstGeom>
          <a:noFill/>
          <a:ln>
            <a:noFill/>
          </a:ln>
        </p:spPr>
        <p:txBody>
          <a:bodyPr spcFirstLastPara="1" wrap="square" lIns="91425" tIns="45700" rIns="91425" bIns="45700" anchor="t" anchorCtr="0">
            <a:spAutoFit/>
          </a:bodyPr>
          <a:lstStyle/>
          <a:p>
            <a:pPr>
              <a:lnSpc>
                <a:spcPct val="107000"/>
              </a:lnSpc>
              <a:spcBef>
                <a:spcPts val="800"/>
              </a:spcBef>
              <a:spcAft>
                <a:spcPts val="800"/>
              </a:spcAft>
            </a:pPr>
            <a:r>
              <a:rPr lang="en-US" sz="2700" b="1" i="0" u="none" strike="noStrike" cap="none" dirty="0">
                <a:solidFill>
                  <a:srgbClr val="003399"/>
                </a:solidFill>
                <a:latin typeface="Century Gothic"/>
                <a:ea typeface="Century Gothic"/>
                <a:cs typeface="Century Gothic"/>
                <a:sym typeface="Century Gothic"/>
              </a:rPr>
              <a:t>Subject title: </a:t>
            </a:r>
            <a:r>
              <a:rPr lang="en-GB" sz="1800" dirty="0">
                <a:effectLst/>
                <a:latin typeface="Helvetica Neue" panose="02000503000000020004" pitchFamily="2" charset="0"/>
                <a:ea typeface="Helvetica Neue" panose="02000503000000020004" pitchFamily="2" charset="0"/>
                <a:cs typeface="Helvetica Neue" panose="02000503000000020004" pitchFamily="2" charset="0"/>
              </a:rPr>
              <a:t>Climate Change and Sustainable Development</a:t>
            </a:r>
            <a:r>
              <a:rPr lang="en-CL" sz="2400" dirty="0">
                <a:effectLst/>
              </a:rPr>
              <a:t> </a:t>
            </a:r>
            <a:endParaRPr lang="en-US" sz="2700" b="1"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lang="en-US" sz="2700" b="1" i="0" u="none" strike="noStrike" cap="none"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Sustainability and climate change</a:t>
            </a:r>
            <a:endParaRPr lang="en-CL" sz="28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1079556" y="1375023"/>
            <a:ext cx="9488131" cy="451478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457200" lvl="1" algn="just">
              <a:lnSpc>
                <a:spcPct val="150000"/>
              </a:lnSpc>
              <a:buSzPts val="1600"/>
            </a:pPr>
            <a:r>
              <a:rPr lang="en-US" sz="1800" i="1" dirty="0">
                <a:effectLst/>
                <a:latin typeface="Arial" panose="020B0604020202020204" pitchFamily="34" charset="0"/>
                <a:ea typeface="Helvetica Neue" panose="02000503000000020004" pitchFamily="2" charset="0"/>
                <a:cs typeface="Arial" panose="020B0604020202020204" pitchFamily="34" charset="0"/>
              </a:rPr>
              <a:t>What is the link between climate change and sustainable development?</a:t>
            </a:r>
          </a:p>
          <a:p>
            <a:pPr marL="457200" lvl="1" algn="just">
              <a:lnSpc>
                <a:spcPct val="150000"/>
              </a:lnSpc>
              <a:buSzPts val="1600"/>
            </a:pPr>
            <a:endParaRPr lang="en-US" sz="1800" i="1" dirty="0">
              <a:effectLst/>
              <a:latin typeface="Arial" panose="020B0604020202020204" pitchFamily="34" charset="0"/>
              <a:ea typeface="Helvetica Neue" panose="02000503000000020004" pitchFamily="2" charset="0"/>
              <a:cs typeface="Arial" panose="020B0604020202020204" pitchFamily="34" charset="0"/>
            </a:endParaRPr>
          </a:p>
          <a:p>
            <a:pPr marL="457200" lvl="1" algn="just">
              <a:lnSpc>
                <a:spcPct val="150000"/>
              </a:lnSpc>
              <a:buSzPts val="1600"/>
            </a:pP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a:effectLst/>
                <a:latin typeface="Arial" panose="020B0604020202020204" pitchFamily="34" charset="0"/>
                <a:ea typeface="Calibri" panose="020F0502020204030204" pitchFamily="34" charset="0"/>
                <a:cs typeface="Arial" panose="020B0604020202020204" pitchFamily="34" charset="0"/>
                <a:hlinkClick r:id="rId3"/>
              </a:rPr>
              <a:t>https://www.youtube.com/watch?v=jdb1HKiYFiw</a:t>
            </a:r>
            <a:endParaRPr lang="en-US" sz="2000" dirty="0">
              <a:effectLst/>
              <a:latin typeface="Arial" panose="020B0604020202020204" pitchFamily="34" charset="0"/>
              <a:ea typeface="Calibri" panose="020F0502020204030204" pitchFamily="34" charset="0"/>
              <a:cs typeface="Arial" panose="020B0604020202020204" pitchFamily="34" charset="0"/>
            </a:endParaRPr>
          </a:p>
          <a:p>
            <a:pPr marL="457200" lvl="1" algn="just">
              <a:lnSpc>
                <a:spcPct val="150000"/>
              </a:lnSpc>
              <a:buSzPts val="1600"/>
            </a:pPr>
            <a:endParaRPr lang="en-US" sz="2000" dirty="0">
              <a:latin typeface="Arial" panose="020B0604020202020204" pitchFamily="34" charset="0"/>
              <a:ea typeface="Calibri" panose="020F0502020204030204" pitchFamily="34" charset="0"/>
              <a:cs typeface="Arial" panose="020B0604020202020204" pitchFamily="34" charset="0"/>
            </a:endParaRPr>
          </a:p>
          <a:p>
            <a:pPr marL="457200" lvl="1" algn="just">
              <a:lnSpc>
                <a:spcPct val="150000"/>
              </a:lnSpc>
              <a:buSzPts val="1600"/>
            </a:pPr>
            <a:r>
              <a:rPr lang="en-US" sz="1800" dirty="0">
                <a:effectLst/>
                <a:latin typeface="Arial" panose="020B0604020202020204" pitchFamily="34" charset="0"/>
                <a:ea typeface="Helvetica Neue" panose="02000503000000020004" pitchFamily="2" charset="0"/>
                <a:cs typeface="Arial" panose="020B0604020202020204" pitchFamily="34" charset="0"/>
              </a:rPr>
              <a:t>Interview with expert on Climate Change</a:t>
            </a:r>
            <a:r>
              <a:rPr lang="en-CL" sz="2800" dirty="0">
                <a:effectLst/>
                <a:latin typeface="Arial" panose="020B0604020202020204" pitchFamily="34" charset="0"/>
                <a:cs typeface="Arial" panose="020B0604020202020204" pitchFamily="34" charset="0"/>
              </a:rPr>
              <a:t> </a:t>
            </a:r>
            <a:endParaRPr lang="en-US" sz="2000" dirty="0">
              <a:effectLst/>
              <a:latin typeface="Arial" panose="020B0604020202020204" pitchFamily="34" charset="0"/>
              <a:ea typeface="Calibri" panose="020F0502020204030204" pitchFamily="34" charset="0"/>
              <a:cs typeface="Arial" panose="020B0604020202020204" pitchFamily="34" charset="0"/>
            </a:endParaRPr>
          </a:p>
          <a:p>
            <a:pPr marL="457200" lvl="1" algn="just">
              <a:lnSpc>
                <a:spcPct val="150000"/>
              </a:lnSpc>
              <a:buSzPts val="1600"/>
            </a:pPr>
            <a:endParaRPr lang="en-US" sz="20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096655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1073740" y="2043953"/>
            <a:ext cx="10073872" cy="1384954"/>
          </a:xfrm>
          <a:prstGeom prst="rect">
            <a:avLst/>
          </a:prstGeom>
          <a:solidFill>
            <a:srgbClr val="003399"/>
          </a:solidFill>
          <a:ln>
            <a:noFill/>
          </a:ln>
        </p:spPr>
        <p:txBody>
          <a:bodyPr spcFirstLastPara="1" wrap="square" lIns="91425" tIns="45700" rIns="91425" bIns="45700" anchor="t" anchorCtr="0">
            <a:spAutoFit/>
          </a:bodyPr>
          <a:lstStyle/>
          <a:p>
            <a:endParaRPr lang="en-GB" sz="2800" b="1" dirty="0">
              <a:effectLst/>
              <a:latin typeface="Helvetica Neue" panose="02000503000000020004" pitchFamily="2" charset="0"/>
              <a:ea typeface="Helvetica Neue" panose="02000503000000020004" pitchFamily="2" charset="0"/>
              <a:cs typeface="Helvetica Neue" panose="02000503000000020004" pitchFamily="2" charset="0"/>
            </a:endParaRPr>
          </a:p>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Sustainability and climate change</a:t>
            </a:r>
            <a:endParaRPr lang="en-CL" sz="2800" dirty="0">
              <a:effectLst/>
              <a:latin typeface="Calibri" panose="020F0502020204030204" pitchFamily="34" charset="0"/>
              <a:ea typeface="Calibri" panose="020F0502020204030204" pitchFamily="34" charset="0"/>
            </a:endParaRPr>
          </a:p>
          <a:p>
            <a:pPr marL="0" marR="0" lvl="0" indent="0" algn="l" rtl="0">
              <a:lnSpc>
                <a:spcPct val="100000"/>
              </a:lnSpc>
              <a:spcBef>
                <a:spcPts val="0"/>
              </a:spcBef>
              <a:spcAft>
                <a:spcPts val="0"/>
              </a:spcAft>
              <a:buClr>
                <a:srgbClr val="FFFFFF"/>
              </a:buClr>
              <a:buSzPts val="2800"/>
              <a:buFont typeface="Arial"/>
              <a:buNone/>
            </a:pP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Tree>
    <p:extLst>
      <p:ext uri="{BB962C8B-B14F-4D97-AF65-F5344CB8AC3E}">
        <p14:creationId xmlns:p14="http://schemas.microsoft.com/office/powerpoint/2010/main" val="1154805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Sustainability and climate change</a:t>
            </a:r>
            <a:endParaRPr lang="en-CL" sz="28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1079556" y="1375023"/>
            <a:ext cx="9488131" cy="451478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85000" lnSpcReduction="10000"/>
          </a:bodyPr>
          <a:lstStyle/>
          <a:p>
            <a:pPr marL="457200" lvl="1" algn="just">
              <a:lnSpc>
                <a:spcPct val="150000"/>
              </a:lnSpc>
              <a:buSzPts val="1600"/>
            </a:pPr>
            <a:r>
              <a:rPr lang="en-CL" sz="1800" dirty="0">
                <a:effectLst/>
                <a:latin typeface="Arial" panose="020B0604020202020204" pitchFamily="34" charset="0"/>
                <a:ea typeface="Calibri" panose="020F0502020204030204" pitchFamily="34" charset="0"/>
                <a:cs typeface="Arial" panose="020B0604020202020204" pitchFamily="34" charset="0"/>
              </a:rPr>
              <a:t>Sustainability and climate change are closely interconnected, and addressing climate change is a central component of achieving sustainable development</a:t>
            </a:r>
            <a:r>
              <a:rPr lang="en-CL" sz="2400" dirty="0">
                <a:effectLst/>
                <a:latin typeface="Arial" panose="020B0604020202020204" pitchFamily="34" charset="0"/>
                <a:cs typeface="Arial" panose="020B0604020202020204" pitchFamily="34" charset="0"/>
              </a:rPr>
              <a:t> </a:t>
            </a:r>
            <a:endParaRPr lang="en-US" sz="1800" u="sng" dirty="0">
              <a:latin typeface="Arial" panose="020B0604020202020204" pitchFamily="34" charset="0"/>
              <a:cs typeface="Arial" panose="020B0604020202020204" pitchFamily="34" charset="0"/>
            </a:endParaRPr>
          </a:p>
          <a:p>
            <a:pPr marL="742950" lvl="1" indent="-285750" algn="just">
              <a:lnSpc>
                <a:spcPct val="150000"/>
              </a:lnSpc>
              <a:buSzPts val="1600"/>
              <a:buFont typeface="Arial" panose="020B0604020202020204" pitchFamily="34" charset="0"/>
              <a:buChar char="•"/>
            </a:pPr>
            <a:r>
              <a:rPr lang="en-CL" sz="1800" kern="100" dirty="0">
                <a:effectLst/>
                <a:latin typeface="Arial" panose="020B0604020202020204" pitchFamily="34" charset="0"/>
                <a:ea typeface="Calibri" panose="020F0502020204030204" pitchFamily="34" charset="0"/>
                <a:cs typeface="Arial" panose="020B0604020202020204" pitchFamily="34" charset="0"/>
              </a:rPr>
              <a:t>Sustainability involves meeting the needs of the present without compromising the ability of future generations to meet their own needs. It encompasses economic, social, and environmental dimensions, aiming for a balanced and equitable approach to development.</a:t>
            </a:r>
          </a:p>
          <a:p>
            <a:pPr marL="742950" lvl="1" indent="-285750" algn="just">
              <a:lnSpc>
                <a:spcPct val="150000"/>
              </a:lnSpc>
              <a:buSzPts val="1600"/>
              <a:buFont typeface="Arial" panose="020B0604020202020204" pitchFamily="34" charset="0"/>
              <a:buChar char="•"/>
            </a:pPr>
            <a:r>
              <a:rPr lang="en-CL" sz="1800" kern="100" dirty="0">
                <a:effectLst/>
                <a:latin typeface="Arial" panose="020B0604020202020204" pitchFamily="34" charset="0"/>
                <a:ea typeface="Calibri" panose="020F0502020204030204" pitchFamily="34" charset="0"/>
                <a:cs typeface="Arial" panose="020B0604020202020204" pitchFamily="34" charset="0"/>
              </a:rPr>
              <a:t>Climate change refers to </a:t>
            </a:r>
            <a:r>
              <a:rPr lang="en-CL" sz="1800" b="1" kern="100" dirty="0">
                <a:effectLst/>
                <a:latin typeface="Arial" panose="020B0604020202020204" pitchFamily="34" charset="0"/>
                <a:ea typeface="Calibri" panose="020F0502020204030204" pitchFamily="34" charset="0"/>
                <a:cs typeface="Arial" panose="020B0604020202020204" pitchFamily="34" charset="0"/>
              </a:rPr>
              <a:t>long-term changes in temperature, precipitation, and other atmospheric conditions on Earth. </a:t>
            </a:r>
            <a:r>
              <a:rPr lang="en-CL" sz="1800" kern="100" dirty="0">
                <a:effectLst/>
                <a:latin typeface="Arial" panose="020B0604020202020204" pitchFamily="34" charset="0"/>
                <a:ea typeface="Calibri" panose="020F0502020204030204" pitchFamily="34" charset="0"/>
                <a:cs typeface="Arial" panose="020B0604020202020204" pitchFamily="34" charset="0"/>
              </a:rPr>
              <a:t>It is a global challenge with far-reaching impacts on ecosystems, economies, and societies.</a:t>
            </a:r>
          </a:p>
          <a:p>
            <a:pPr marL="457200" lvl="1" algn="just">
              <a:lnSpc>
                <a:spcPct val="150000"/>
              </a:lnSpc>
              <a:buSzPts val="1600"/>
            </a:pPr>
            <a:endParaRPr lang="en-CL" sz="1800" kern="100" dirty="0">
              <a:effectLst/>
              <a:latin typeface="Arial" panose="020B0604020202020204" pitchFamily="34" charset="0"/>
              <a:ea typeface="Calibri" panose="020F0502020204030204" pitchFamily="34" charset="0"/>
              <a:cs typeface="Arial" panose="020B0604020202020204" pitchFamily="34" charset="0"/>
            </a:endParaRPr>
          </a:p>
          <a:p>
            <a:pPr marL="457200" lvl="1" algn="just">
              <a:lnSpc>
                <a:spcPct val="150000"/>
              </a:lnSpc>
              <a:buSzPts val="1600"/>
            </a:pPr>
            <a:r>
              <a:rPr lang="en-CL" sz="1800" kern="100" dirty="0">
                <a:effectLst/>
                <a:latin typeface="Arial" panose="020B0604020202020204" pitchFamily="34" charset="0"/>
                <a:ea typeface="Calibri" panose="020F0502020204030204" pitchFamily="34" charset="0"/>
                <a:cs typeface="Arial" panose="020B0604020202020204" pitchFamily="34" charset="0"/>
              </a:rPr>
              <a:t>Climate change is a significant environmental challenge that </a:t>
            </a:r>
            <a:r>
              <a:rPr lang="en-CL" sz="1800" b="1" kern="100" dirty="0">
                <a:effectLst/>
                <a:latin typeface="Arial" panose="020B0604020202020204" pitchFamily="34" charset="0"/>
                <a:ea typeface="Calibri" panose="020F0502020204030204" pitchFamily="34" charset="0"/>
                <a:cs typeface="Arial" panose="020B0604020202020204" pitchFamily="34" charset="0"/>
              </a:rPr>
              <a:t>directly affects the environmental pillar of sustainability</a:t>
            </a:r>
            <a:r>
              <a:rPr lang="en-CL" sz="1800" kern="100" dirty="0">
                <a:effectLst/>
                <a:latin typeface="Arial" panose="020B0604020202020204" pitchFamily="34" charset="0"/>
                <a:ea typeface="Calibri" panose="020F0502020204030204" pitchFamily="34" charset="0"/>
                <a:cs typeface="Arial" panose="020B0604020202020204" pitchFamily="34" charset="0"/>
              </a:rPr>
              <a:t>. It poses threats to biodiversity, ecosystems, and natural resources.</a:t>
            </a:r>
          </a:p>
          <a:p>
            <a:pPr marL="742950" lvl="1" indent="-285750" algn="just">
              <a:lnSpc>
                <a:spcPct val="150000"/>
              </a:lnSpc>
              <a:buSzPts val="1600"/>
              <a:buFont typeface="Arial" panose="020B0604020202020204" pitchFamily="34" charset="0"/>
              <a:buChar char="•"/>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457200" lvl="1" algn="just">
              <a:lnSpc>
                <a:spcPct val="150000"/>
              </a:lnSpc>
              <a:buSzPts val="1600"/>
            </a:pPr>
            <a:endParaRPr lang="en-US" sz="1800" u="sng" dirty="0">
              <a:effectLst/>
              <a:latin typeface="Calibri" panose="020F0502020204030204" pitchFamily="34" charset="0"/>
              <a:ea typeface="Calibri" panose="020F0502020204030204" pitchFamily="34" charset="0"/>
            </a:endParaRPr>
          </a:p>
        </p:txBody>
      </p:sp>
      <p:sp>
        <p:nvSpPr>
          <p:cNvPr id="2" name="Right Arrow 1">
            <a:extLst>
              <a:ext uri="{FF2B5EF4-FFF2-40B4-BE49-F238E27FC236}">
                <a16:creationId xmlns:a16="http://schemas.microsoft.com/office/drawing/2014/main" id="{ECB6C550-999A-561F-032B-553AF098AF85}"/>
              </a:ext>
            </a:extLst>
          </p:cNvPr>
          <p:cNvSpPr/>
          <p:nvPr/>
        </p:nvSpPr>
        <p:spPr>
          <a:xfrm>
            <a:off x="1060291" y="4477871"/>
            <a:ext cx="459224" cy="44375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L"/>
          </a:p>
        </p:txBody>
      </p:sp>
    </p:spTree>
    <p:extLst>
      <p:ext uri="{BB962C8B-B14F-4D97-AF65-F5344CB8AC3E}">
        <p14:creationId xmlns:p14="http://schemas.microsoft.com/office/powerpoint/2010/main" val="3821306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Sustainability and climate change</a:t>
            </a:r>
            <a:endParaRPr lang="en-CL" sz="28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1079556" y="1375023"/>
            <a:ext cx="9488131" cy="451478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457200" lvl="1" algn="just">
              <a:lnSpc>
                <a:spcPct val="150000"/>
              </a:lnSpc>
              <a:buSzPts val="1600"/>
            </a:pPr>
            <a:r>
              <a:rPr lang="en-US" sz="1800" i="1" dirty="0" err="1">
                <a:effectLst/>
                <a:latin typeface="Arial" panose="020B0604020202020204" pitchFamily="34" charset="0"/>
                <a:ea typeface="Helvetica Neue" panose="02000503000000020004" pitchFamily="2" charset="0"/>
                <a:cs typeface="Arial" panose="020B0604020202020204" pitchFamily="34" charset="0"/>
              </a:rPr>
              <a:t>Menti</a:t>
            </a:r>
            <a:r>
              <a:rPr lang="en-US" sz="1800" i="1" dirty="0">
                <a:effectLst/>
                <a:latin typeface="Arial" panose="020B0604020202020204" pitchFamily="34" charset="0"/>
                <a:ea typeface="Helvetica Neue" panose="02000503000000020004" pitchFamily="2" charset="0"/>
                <a:cs typeface="Arial" panose="020B0604020202020204" pitchFamily="34" charset="0"/>
              </a:rPr>
              <a:t> quiz</a:t>
            </a:r>
            <a:endParaRPr lang="en-US" sz="2000" dirty="0">
              <a:effectLst/>
              <a:latin typeface="Arial" panose="020B0604020202020204" pitchFamily="34" charset="0"/>
              <a:ea typeface="Calibri" panose="020F0502020204030204" pitchFamily="34" charset="0"/>
              <a:cs typeface="Arial" panose="020B0604020202020204" pitchFamily="34" charset="0"/>
            </a:endParaRPr>
          </a:p>
          <a:p>
            <a:pPr marL="457200" lvl="1" algn="just">
              <a:lnSpc>
                <a:spcPct val="150000"/>
              </a:lnSpc>
              <a:buSzPts val="1600"/>
            </a:pPr>
            <a:endParaRPr lang="en-US" sz="20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226891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Sustainability and climate change</a:t>
            </a:r>
            <a:endParaRPr lang="en-CL" sz="28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1079556" y="1375023"/>
            <a:ext cx="9488131" cy="451478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742950" lvl="1" indent="-285750" algn="just">
              <a:lnSpc>
                <a:spcPct val="150000"/>
              </a:lnSpc>
              <a:buSzPts val="1600"/>
              <a:buFont typeface="Arial" panose="020B0604020202020204" pitchFamily="34" charset="0"/>
              <a:buChar char="•"/>
            </a:pPr>
            <a:r>
              <a:rPr lang="en-CL" sz="2000" kern="100" dirty="0">
                <a:effectLst/>
                <a:latin typeface="Arial" panose="020B0604020202020204" pitchFamily="34" charset="0"/>
                <a:ea typeface="Calibri" panose="020F0502020204030204" pitchFamily="34" charset="0"/>
                <a:cs typeface="Arial" panose="020B0604020202020204" pitchFamily="34" charset="0"/>
              </a:rPr>
              <a:t>Mitigating Greenhouse Gas Emissions</a:t>
            </a:r>
          </a:p>
          <a:p>
            <a:pPr marL="742950" lvl="1" indent="-285750" algn="just">
              <a:lnSpc>
                <a:spcPct val="150000"/>
              </a:lnSpc>
              <a:buSzPts val="1600"/>
              <a:buFont typeface="Arial" panose="020B0604020202020204" pitchFamily="34" charset="0"/>
              <a:buChar char="•"/>
            </a:pPr>
            <a:r>
              <a:rPr lang="en-CL" sz="2000" dirty="0">
                <a:effectLst/>
                <a:latin typeface="Arial" panose="020B0604020202020204" pitchFamily="34" charset="0"/>
                <a:ea typeface="Calibri" panose="020F0502020204030204" pitchFamily="34" charset="0"/>
                <a:cs typeface="Arial" panose="020B0604020202020204" pitchFamily="34" charset="0"/>
              </a:rPr>
              <a:t>Renewable Energy Transition</a:t>
            </a:r>
            <a:r>
              <a:rPr lang="en-CL" sz="2800" dirty="0">
                <a:effectLst/>
                <a:latin typeface="Arial" panose="020B0604020202020204" pitchFamily="34" charset="0"/>
                <a:cs typeface="Arial" panose="020B0604020202020204" pitchFamily="34" charset="0"/>
              </a:rPr>
              <a:t> </a:t>
            </a:r>
          </a:p>
          <a:p>
            <a:pPr marL="742950" lvl="1" indent="-285750" algn="just">
              <a:lnSpc>
                <a:spcPct val="150000"/>
              </a:lnSpc>
              <a:buSzPts val="1600"/>
              <a:buFont typeface="Arial" panose="020B0604020202020204" pitchFamily="34" charset="0"/>
              <a:buChar char="•"/>
            </a:pPr>
            <a:r>
              <a:rPr lang="en-CL" sz="2000" dirty="0">
                <a:effectLst/>
                <a:latin typeface="Arial" panose="020B0604020202020204" pitchFamily="34" charset="0"/>
                <a:ea typeface="Calibri" panose="020F0502020204030204" pitchFamily="34" charset="0"/>
                <a:cs typeface="Arial" panose="020B0604020202020204" pitchFamily="34" charset="0"/>
              </a:rPr>
              <a:t>Adaptation to Climate Change</a:t>
            </a:r>
            <a:r>
              <a:rPr lang="en-CL" sz="2800" dirty="0">
                <a:effectLst/>
                <a:latin typeface="Arial" panose="020B0604020202020204" pitchFamily="34" charset="0"/>
                <a:cs typeface="Arial" panose="020B0604020202020204" pitchFamily="34" charset="0"/>
              </a:rPr>
              <a:t> </a:t>
            </a:r>
            <a:endParaRPr lang="en-CL" sz="2800" dirty="0">
              <a:latin typeface="Arial" panose="020B0604020202020204" pitchFamily="34" charset="0"/>
              <a:cs typeface="Arial" panose="020B0604020202020204" pitchFamily="34" charset="0"/>
            </a:endParaRPr>
          </a:p>
          <a:p>
            <a:pPr marL="742950" lvl="1" indent="-285750" algn="just">
              <a:lnSpc>
                <a:spcPct val="150000"/>
              </a:lnSpc>
              <a:buSzPts val="1600"/>
              <a:buFont typeface="Arial" panose="020B0604020202020204" pitchFamily="34" charset="0"/>
              <a:buChar char="•"/>
            </a:pPr>
            <a:r>
              <a:rPr lang="en-CL" sz="2000" dirty="0">
                <a:effectLst/>
                <a:latin typeface="Arial" panose="020B0604020202020204" pitchFamily="34" charset="0"/>
                <a:ea typeface="Calibri" panose="020F0502020204030204" pitchFamily="34" charset="0"/>
                <a:cs typeface="Arial" panose="020B0604020202020204" pitchFamily="34" charset="0"/>
              </a:rPr>
              <a:t>Global Cooperation and Climate Agreements</a:t>
            </a:r>
            <a:r>
              <a:rPr lang="en-CL" sz="2800" dirty="0">
                <a:effectLst/>
                <a:latin typeface="Arial" panose="020B0604020202020204" pitchFamily="34" charset="0"/>
                <a:cs typeface="Arial" panose="020B0604020202020204" pitchFamily="34" charset="0"/>
              </a:rPr>
              <a:t> </a:t>
            </a:r>
            <a:endParaRPr lang="en-CL" sz="2000" kern="100" dirty="0">
              <a:effectLst/>
              <a:latin typeface="Arial" panose="020B0604020202020204" pitchFamily="34" charset="0"/>
              <a:ea typeface="Calibri" panose="020F0502020204030204" pitchFamily="34" charset="0"/>
              <a:cs typeface="Arial" panose="020B0604020202020204" pitchFamily="34" charset="0"/>
            </a:endParaRPr>
          </a:p>
          <a:p>
            <a:pPr marL="457200" lvl="1" algn="just">
              <a:lnSpc>
                <a:spcPct val="150000"/>
              </a:lnSpc>
              <a:buSzPts val="1600"/>
            </a:pPr>
            <a:endParaRPr lang="en-US" sz="1800" u="sng"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276501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Sustainability and climate change</a:t>
            </a:r>
            <a:endParaRPr lang="en-CL" sz="28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1079556" y="1375023"/>
            <a:ext cx="9488131" cy="451478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742950" lvl="1" indent="-285750" algn="just">
              <a:lnSpc>
                <a:spcPct val="150000"/>
              </a:lnSpc>
              <a:buSzPts val="1600"/>
              <a:buFont typeface="Arial" panose="020B0604020202020204" pitchFamily="34" charset="0"/>
              <a:buChar char="•"/>
            </a:pPr>
            <a:r>
              <a:rPr lang="en-CL" sz="2000" dirty="0">
                <a:effectLst/>
                <a:latin typeface="Arial" panose="020B0604020202020204" pitchFamily="34" charset="0"/>
                <a:ea typeface="Calibri" panose="020F0502020204030204" pitchFamily="34" charset="0"/>
                <a:cs typeface="Arial" panose="020B0604020202020204" pitchFamily="34" charset="0"/>
              </a:rPr>
              <a:t>Economic Impacts of Climate Change</a:t>
            </a:r>
            <a:r>
              <a:rPr lang="en-CL" sz="3200" dirty="0">
                <a:effectLst/>
                <a:latin typeface="Arial" panose="020B0604020202020204" pitchFamily="34" charset="0"/>
                <a:cs typeface="Arial" panose="020B0604020202020204" pitchFamily="34" charset="0"/>
              </a:rPr>
              <a:t> </a:t>
            </a:r>
          </a:p>
          <a:p>
            <a:pPr marL="742950" lvl="1" indent="-285750" algn="just">
              <a:lnSpc>
                <a:spcPct val="150000"/>
              </a:lnSpc>
              <a:buSzPts val="1600"/>
              <a:buFont typeface="Arial" panose="020B0604020202020204" pitchFamily="34" charset="0"/>
              <a:buChar char="•"/>
            </a:pPr>
            <a:r>
              <a:rPr lang="en-CL" sz="2000" dirty="0">
                <a:effectLst/>
                <a:latin typeface="Arial" panose="020B0604020202020204" pitchFamily="34" charset="0"/>
                <a:ea typeface="Calibri" panose="020F0502020204030204" pitchFamily="34" charset="0"/>
                <a:cs typeface="Arial" panose="020B0604020202020204" pitchFamily="34" charset="0"/>
              </a:rPr>
              <a:t>Social Equity in Climate Action</a:t>
            </a:r>
            <a:r>
              <a:rPr lang="en-CL" sz="2800" dirty="0">
                <a:effectLst/>
                <a:latin typeface="Arial" panose="020B0604020202020204" pitchFamily="34" charset="0"/>
                <a:cs typeface="Arial" panose="020B0604020202020204" pitchFamily="34" charset="0"/>
              </a:rPr>
              <a:t> </a:t>
            </a:r>
            <a:endParaRPr lang="en-CL" sz="3200" dirty="0">
              <a:latin typeface="Arial" panose="020B0604020202020204" pitchFamily="34" charset="0"/>
              <a:cs typeface="Arial" panose="020B0604020202020204" pitchFamily="34" charset="0"/>
            </a:endParaRPr>
          </a:p>
          <a:p>
            <a:pPr marL="742950" lvl="1" indent="-285750" algn="just">
              <a:lnSpc>
                <a:spcPct val="150000"/>
              </a:lnSpc>
              <a:buSzPts val="1600"/>
              <a:buFont typeface="Arial" panose="020B0604020202020204" pitchFamily="34" charset="0"/>
              <a:buChar char="•"/>
            </a:pPr>
            <a:r>
              <a:rPr lang="en-CL" sz="2000" dirty="0">
                <a:effectLst/>
                <a:latin typeface="Arial" panose="020B0604020202020204" pitchFamily="34" charset="0"/>
                <a:ea typeface="Calibri" panose="020F0502020204030204" pitchFamily="34" charset="0"/>
                <a:cs typeface="Arial" panose="020B0604020202020204" pitchFamily="34" charset="0"/>
              </a:rPr>
              <a:t>Sustainable Consumption and Production</a:t>
            </a:r>
            <a:r>
              <a:rPr lang="en-CL" sz="2800" dirty="0">
                <a:effectLst/>
                <a:latin typeface="Arial" panose="020B0604020202020204" pitchFamily="34" charset="0"/>
                <a:cs typeface="Arial" panose="020B0604020202020204" pitchFamily="34" charset="0"/>
              </a:rPr>
              <a:t> </a:t>
            </a:r>
            <a:endParaRPr lang="en-CL" sz="3200" dirty="0">
              <a:effectLst/>
              <a:latin typeface="Arial" panose="020B0604020202020204" pitchFamily="34" charset="0"/>
              <a:cs typeface="Arial" panose="020B0604020202020204" pitchFamily="34" charset="0"/>
            </a:endParaRPr>
          </a:p>
          <a:p>
            <a:pPr marL="742950" lvl="1" indent="-285750" algn="just">
              <a:lnSpc>
                <a:spcPct val="150000"/>
              </a:lnSpc>
              <a:buSzPts val="1600"/>
              <a:buFont typeface="Arial" panose="020B0604020202020204" pitchFamily="34" charset="0"/>
              <a:buChar char="•"/>
            </a:pPr>
            <a:r>
              <a:rPr lang="en-CL" sz="2000" kern="100" dirty="0">
                <a:effectLst/>
                <a:latin typeface="Arial" panose="020B0604020202020204" pitchFamily="34" charset="0"/>
                <a:ea typeface="Calibri" panose="020F0502020204030204" pitchFamily="34" charset="0"/>
                <a:cs typeface="Arial" panose="020B0604020202020204" pitchFamily="34" charset="0"/>
              </a:rPr>
              <a:t>Measuring Progress with Sustainable Development Goals (SDGs)</a:t>
            </a:r>
          </a:p>
          <a:p>
            <a:pPr marL="742950" lvl="1" indent="-285750" algn="just">
              <a:lnSpc>
                <a:spcPct val="150000"/>
              </a:lnSpc>
              <a:buSzPts val="1600"/>
              <a:buFont typeface="Arial" panose="020B0604020202020204" pitchFamily="34" charset="0"/>
              <a:buChar char="•"/>
            </a:pPr>
            <a:r>
              <a:rPr lang="en-CL" sz="2000" dirty="0">
                <a:effectLst/>
                <a:latin typeface="Arial" panose="020B0604020202020204" pitchFamily="34" charset="0"/>
                <a:ea typeface="Calibri" panose="020F0502020204030204" pitchFamily="34" charset="0"/>
                <a:cs typeface="Arial" panose="020B0604020202020204" pitchFamily="34" charset="0"/>
              </a:rPr>
              <a:t>Long-Term Thinking</a:t>
            </a:r>
            <a:r>
              <a:rPr lang="en-CL" sz="2800" dirty="0">
                <a:effectLst/>
                <a:latin typeface="Arial" panose="020B0604020202020204" pitchFamily="34" charset="0"/>
                <a:cs typeface="Arial" panose="020B0604020202020204" pitchFamily="34" charset="0"/>
              </a:rPr>
              <a:t> </a:t>
            </a:r>
            <a:endParaRPr lang="el-GR" sz="2800" dirty="0">
              <a:effectLst/>
              <a:latin typeface="Arial" panose="020B0604020202020204" pitchFamily="34" charset="0"/>
              <a:cs typeface="Arial" panose="020B0604020202020204" pitchFamily="34" charset="0"/>
            </a:endParaRPr>
          </a:p>
          <a:p>
            <a:pPr marL="742950" lvl="1" indent="-285750" algn="just">
              <a:lnSpc>
                <a:spcPct val="150000"/>
              </a:lnSpc>
              <a:buSzPts val="1600"/>
              <a:buFont typeface="Arial" panose="020B0604020202020204" pitchFamily="34" charset="0"/>
              <a:buChar char="•"/>
            </a:pPr>
            <a:endParaRPr lang="en-CL" sz="2800" dirty="0">
              <a:effectLst/>
            </a:endParaRPr>
          </a:p>
          <a:p>
            <a:pPr marL="457200" lvl="1" algn="just">
              <a:lnSpc>
                <a:spcPct val="150000"/>
              </a:lnSpc>
              <a:buSzPts val="1600"/>
            </a:pPr>
            <a:r>
              <a:rPr lang="en-CL" sz="2800" dirty="0">
                <a:latin typeface="Calibri" panose="020F0502020204030204" pitchFamily="34" charset="0"/>
                <a:ea typeface="Calibri" panose="020F0502020204030204" pitchFamily="34" charset="0"/>
              </a:rPr>
              <a:t> What is the IPCC?</a:t>
            </a:r>
            <a:endParaRPr lang="en-US" sz="2000" dirty="0">
              <a:effectLst/>
              <a:latin typeface="Calibri" panose="020F0502020204030204" pitchFamily="34" charset="0"/>
              <a:ea typeface="Calibri" panose="020F0502020204030204" pitchFamily="34" charset="0"/>
            </a:endParaRPr>
          </a:p>
        </p:txBody>
      </p:sp>
      <p:sp>
        <p:nvSpPr>
          <p:cNvPr id="3" name="5-Point Star 2">
            <a:extLst>
              <a:ext uri="{FF2B5EF4-FFF2-40B4-BE49-F238E27FC236}">
                <a16:creationId xmlns:a16="http://schemas.microsoft.com/office/drawing/2014/main" id="{8CACFADE-26F7-2B10-2FF2-0EEEC0CB5054}"/>
              </a:ext>
            </a:extLst>
          </p:cNvPr>
          <p:cNvSpPr/>
          <p:nvPr/>
        </p:nvSpPr>
        <p:spPr>
          <a:xfrm>
            <a:off x="1220902" y="5274547"/>
            <a:ext cx="403411" cy="416859"/>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L"/>
          </a:p>
        </p:txBody>
      </p:sp>
    </p:spTree>
    <p:extLst>
      <p:ext uri="{BB962C8B-B14F-4D97-AF65-F5344CB8AC3E}">
        <p14:creationId xmlns:p14="http://schemas.microsoft.com/office/powerpoint/2010/main" val="1380663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Sustainability and climate change</a:t>
            </a:r>
            <a:endParaRPr lang="en-CL" sz="28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1079556" y="1375023"/>
            <a:ext cx="9488131" cy="451478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457200" lvl="1" algn="just">
              <a:lnSpc>
                <a:spcPct val="150000"/>
              </a:lnSpc>
              <a:buSzPts val="1600"/>
            </a:pPr>
            <a:r>
              <a:rPr lang="en-US" sz="1800" i="1" dirty="0" err="1">
                <a:effectLst/>
                <a:latin typeface="Arial" panose="020B0604020202020204" pitchFamily="34" charset="0"/>
                <a:ea typeface="Helvetica Neue" panose="02000503000000020004" pitchFamily="2" charset="0"/>
                <a:cs typeface="Arial" panose="020B0604020202020204" pitchFamily="34" charset="0"/>
              </a:rPr>
              <a:t>Menti</a:t>
            </a:r>
            <a:r>
              <a:rPr lang="en-US" sz="1800" i="1" dirty="0">
                <a:effectLst/>
                <a:latin typeface="Arial" panose="020B0604020202020204" pitchFamily="34" charset="0"/>
                <a:ea typeface="Helvetica Neue" panose="02000503000000020004" pitchFamily="2" charset="0"/>
                <a:cs typeface="Arial" panose="020B0604020202020204" pitchFamily="34" charset="0"/>
              </a:rPr>
              <a:t> quiz</a:t>
            </a:r>
            <a:endParaRPr lang="en-US" sz="2000" dirty="0">
              <a:effectLst/>
              <a:latin typeface="Arial" panose="020B0604020202020204" pitchFamily="34" charset="0"/>
              <a:ea typeface="Calibri" panose="020F0502020204030204" pitchFamily="34" charset="0"/>
              <a:cs typeface="Arial" panose="020B0604020202020204" pitchFamily="34" charset="0"/>
            </a:endParaRPr>
          </a:p>
          <a:p>
            <a:pPr marL="457200" lvl="1" algn="just">
              <a:lnSpc>
                <a:spcPct val="150000"/>
              </a:lnSpc>
              <a:buSzPts val="1600"/>
            </a:pPr>
            <a:endParaRPr lang="en-US" sz="20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109467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Sustainability and climate change</a:t>
            </a:r>
            <a:endParaRPr lang="en-CL" sz="28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1079556" y="1375023"/>
            <a:ext cx="9488131" cy="451478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lnSpcReduction="10000"/>
          </a:bodyPr>
          <a:lstStyle/>
          <a:p>
            <a:pPr marL="457200" lvl="1" algn="just">
              <a:lnSpc>
                <a:spcPct val="150000"/>
              </a:lnSpc>
              <a:buSzPts val="1600"/>
            </a:pPr>
            <a:r>
              <a:rPr lang="en-CL" sz="2800" dirty="0">
                <a:latin typeface="Arial" panose="020B0604020202020204" pitchFamily="34" charset="0"/>
                <a:ea typeface="Calibri" panose="020F0502020204030204" pitchFamily="34" charset="0"/>
                <a:cs typeface="Arial" panose="020B0604020202020204" pitchFamily="34" charset="0"/>
              </a:rPr>
              <a:t>     What is the IPCC?</a:t>
            </a:r>
          </a:p>
          <a:p>
            <a:pPr marL="457200" lvl="1" algn="just">
              <a:lnSpc>
                <a:spcPct val="150000"/>
              </a:lnSpc>
              <a:buSzPts val="1600"/>
            </a:pPr>
            <a:r>
              <a:rPr lang="en-US" sz="2000" dirty="0">
                <a:effectLst/>
                <a:latin typeface="Arial" panose="020B0604020202020204" pitchFamily="34" charset="0"/>
                <a:ea typeface="Calibri" panose="020F0502020204030204" pitchFamily="34" charset="0"/>
                <a:cs typeface="Arial" panose="020B0604020202020204" pitchFamily="34" charset="0"/>
              </a:rPr>
              <a:t>A critical body in the realm of sustainable development, particularly regarding climate change.</a:t>
            </a:r>
          </a:p>
          <a:p>
            <a:pPr marL="457200" lvl="1" algn="just">
              <a:lnSpc>
                <a:spcPct val="150000"/>
              </a:lnSpc>
              <a:buSzPts val="1600"/>
            </a:pPr>
            <a:r>
              <a:rPr lang="en-US" sz="2000" dirty="0">
                <a:effectLst/>
                <a:latin typeface="Arial" panose="020B0604020202020204" pitchFamily="34" charset="0"/>
                <a:ea typeface="Calibri" panose="020F0502020204030204" pitchFamily="34" charset="0"/>
                <a:cs typeface="Arial" panose="020B0604020202020204" pitchFamily="34" charset="0"/>
              </a:rPr>
              <a:t>Established in 1988 by the United Nations Environment </a:t>
            </a:r>
            <a:r>
              <a:rPr lang="en-US" sz="2000" dirty="0" err="1">
                <a:effectLst/>
                <a:latin typeface="Arial" panose="020B0604020202020204" pitchFamily="34" charset="0"/>
                <a:ea typeface="Calibri" panose="020F0502020204030204" pitchFamily="34" charset="0"/>
                <a:cs typeface="Arial" panose="020B0604020202020204" pitchFamily="34" charset="0"/>
              </a:rPr>
              <a:t>Programme</a:t>
            </a:r>
            <a:r>
              <a:rPr lang="en-US" sz="2000" dirty="0">
                <a:effectLst/>
                <a:latin typeface="Arial" panose="020B0604020202020204" pitchFamily="34" charset="0"/>
                <a:ea typeface="Calibri" panose="020F0502020204030204" pitchFamily="34" charset="0"/>
                <a:cs typeface="Arial" panose="020B0604020202020204" pitchFamily="34" charset="0"/>
              </a:rPr>
              <a:t> (UNEP) and the World Meteorological Organization (WMO)</a:t>
            </a:r>
          </a:p>
          <a:p>
            <a:pPr marL="800100" lvl="1" indent="-342900" algn="just">
              <a:lnSpc>
                <a:spcPct val="150000"/>
              </a:lnSpc>
              <a:buSzPts val="1600"/>
              <a:buFont typeface="Arial" panose="020B0604020202020204" pitchFamily="34" charset="0"/>
              <a:buChar char="•"/>
            </a:pPr>
            <a:r>
              <a:rPr lang="en-US" sz="2000" dirty="0">
                <a:effectLst/>
                <a:latin typeface="Arial" panose="020B0604020202020204" pitchFamily="34" charset="0"/>
                <a:ea typeface="Calibri" panose="020F0502020204030204" pitchFamily="34" charset="0"/>
                <a:cs typeface="Arial" panose="020B0604020202020204" pitchFamily="34" charset="0"/>
              </a:rPr>
              <a:t>Key functions: assessment reports, special reports, technical papers and guidelines</a:t>
            </a:r>
          </a:p>
          <a:p>
            <a:pPr marL="800100" lvl="1" indent="-342900" algn="just">
              <a:lnSpc>
                <a:spcPct val="150000"/>
              </a:lnSpc>
              <a:buSzPts val="1600"/>
              <a:buFont typeface="Arial" panose="020B0604020202020204" pitchFamily="34" charset="0"/>
              <a:buChar char="•"/>
            </a:pPr>
            <a:r>
              <a:rPr lang="en-US" sz="2000" dirty="0">
                <a:effectLst/>
                <a:latin typeface="Arial" panose="020B0604020202020204" pitchFamily="34" charset="0"/>
                <a:ea typeface="Calibri" panose="020F0502020204030204" pitchFamily="34" charset="0"/>
                <a:cs typeface="Arial" panose="020B0604020202020204" pitchFamily="34" charset="0"/>
              </a:rPr>
              <a:t>The IPCC's assessments are highly regarded as authoritative sources of information on climate change. </a:t>
            </a:r>
          </a:p>
          <a:p>
            <a:pPr marL="800100" lvl="1" indent="-342900" algn="just">
              <a:lnSpc>
                <a:spcPct val="150000"/>
              </a:lnSpc>
              <a:buSzPts val="1600"/>
              <a:buFont typeface="Arial" panose="020B0604020202020204" pitchFamily="34" charset="0"/>
              <a:buChar char="•"/>
            </a:pPr>
            <a:r>
              <a:rPr lang="en-US" sz="2000" dirty="0">
                <a:latin typeface="Arial" panose="020B0604020202020204" pitchFamily="34" charset="0"/>
                <a:ea typeface="Calibri" panose="020F0502020204030204" pitchFamily="34" charset="0"/>
                <a:cs typeface="Arial" panose="020B0604020202020204" pitchFamily="34" charset="0"/>
              </a:rPr>
              <a:t>P</a:t>
            </a:r>
            <a:r>
              <a:rPr lang="en-US" sz="2000" dirty="0">
                <a:effectLst/>
                <a:latin typeface="Arial" panose="020B0604020202020204" pitchFamily="34" charset="0"/>
                <a:ea typeface="Calibri" panose="020F0502020204030204" pitchFamily="34" charset="0"/>
                <a:cs typeface="Arial" panose="020B0604020202020204" pitchFamily="34" charset="0"/>
              </a:rPr>
              <a:t>lays a significant role in shaping global climate policies and agreements</a:t>
            </a:r>
          </a:p>
        </p:txBody>
      </p:sp>
      <p:sp>
        <p:nvSpPr>
          <p:cNvPr id="3" name="5-Point Star 2">
            <a:extLst>
              <a:ext uri="{FF2B5EF4-FFF2-40B4-BE49-F238E27FC236}">
                <a16:creationId xmlns:a16="http://schemas.microsoft.com/office/drawing/2014/main" id="{8CACFADE-26F7-2B10-2FF2-0EEEC0CB5054}"/>
              </a:ext>
            </a:extLst>
          </p:cNvPr>
          <p:cNvSpPr/>
          <p:nvPr/>
        </p:nvSpPr>
        <p:spPr>
          <a:xfrm>
            <a:off x="1422607" y="1546411"/>
            <a:ext cx="403411" cy="416859"/>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L"/>
          </a:p>
        </p:txBody>
      </p:sp>
    </p:spTree>
    <p:extLst>
      <p:ext uri="{BB962C8B-B14F-4D97-AF65-F5344CB8AC3E}">
        <p14:creationId xmlns:p14="http://schemas.microsoft.com/office/powerpoint/2010/main" val="340669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Sustainability and climate change</a:t>
            </a:r>
            <a:endParaRPr lang="en-CL" sz="28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1079556" y="1375023"/>
            <a:ext cx="9488131" cy="451478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457200" lvl="1" algn="just">
              <a:lnSpc>
                <a:spcPct val="150000"/>
              </a:lnSpc>
              <a:buSzPts val="1600"/>
            </a:pPr>
            <a:r>
              <a:rPr lang="en-US" sz="1800" i="1" dirty="0" err="1">
                <a:effectLst/>
                <a:latin typeface="Arial" panose="020B0604020202020204" pitchFamily="34" charset="0"/>
                <a:ea typeface="Helvetica Neue" panose="02000503000000020004" pitchFamily="2" charset="0"/>
                <a:cs typeface="Arial" panose="020B0604020202020204" pitchFamily="34" charset="0"/>
              </a:rPr>
              <a:t>Menti</a:t>
            </a:r>
            <a:r>
              <a:rPr lang="en-US" sz="1800" i="1" dirty="0">
                <a:effectLst/>
                <a:latin typeface="Arial" panose="020B0604020202020204" pitchFamily="34" charset="0"/>
                <a:ea typeface="Helvetica Neue" panose="02000503000000020004" pitchFamily="2" charset="0"/>
                <a:cs typeface="Arial" panose="020B0604020202020204" pitchFamily="34" charset="0"/>
              </a:rPr>
              <a:t> quiz</a:t>
            </a:r>
            <a:endParaRPr lang="en-US" sz="2000" dirty="0">
              <a:effectLst/>
              <a:latin typeface="Arial" panose="020B0604020202020204" pitchFamily="34" charset="0"/>
              <a:ea typeface="Calibri" panose="020F0502020204030204" pitchFamily="34" charset="0"/>
              <a:cs typeface="Arial" panose="020B0604020202020204" pitchFamily="34" charset="0"/>
            </a:endParaRPr>
          </a:p>
          <a:p>
            <a:pPr marL="457200" lvl="1" algn="just">
              <a:lnSpc>
                <a:spcPct val="150000"/>
              </a:lnSpc>
              <a:buSzPts val="1600"/>
            </a:pPr>
            <a:endParaRPr lang="en-US" sz="20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191021791"/>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24027</TotalTime>
  <Words>1362</Words>
  <Application>Microsoft Macintosh PowerPoint</Application>
  <PresentationFormat>Widescreen</PresentationFormat>
  <Paragraphs>106</Paragraphs>
  <Slides>10</Slides>
  <Notes>10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10</vt:i4>
      </vt:variant>
    </vt:vector>
  </HeadingPairs>
  <TitlesOfParts>
    <vt:vector size="18" baseType="lpstr">
      <vt:lpstr>Century Gothic</vt:lpstr>
      <vt:lpstr>Calibri</vt:lpstr>
      <vt:lpstr>Söhne</vt:lpstr>
      <vt:lpstr>Segoe UI</vt:lpstr>
      <vt:lpstr>Arial</vt:lpstr>
      <vt:lpstr>Helvetica Neue</vt:lpstr>
      <vt:lpstr>Office Theme</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Constantina Kostami</cp:lastModifiedBy>
  <cp:revision>117</cp:revision>
  <dcterms:created xsi:type="dcterms:W3CDTF">2020-01-02T01:56:26Z</dcterms:created>
  <dcterms:modified xsi:type="dcterms:W3CDTF">2024-04-24T02:34:27Z</dcterms:modified>
</cp:coreProperties>
</file>