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27"/>
  </p:notesMasterIdLst>
  <p:sldIdLst>
    <p:sldId id="257" r:id="rId2"/>
    <p:sldId id="258" r:id="rId3"/>
    <p:sldId id="259" r:id="rId4"/>
    <p:sldId id="275" r:id="rId5"/>
    <p:sldId id="260" r:id="rId6"/>
    <p:sldId id="261" r:id="rId7"/>
    <p:sldId id="262" r:id="rId8"/>
    <p:sldId id="263" r:id="rId9"/>
    <p:sldId id="272" r:id="rId10"/>
    <p:sldId id="264" r:id="rId11"/>
    <p:sldId id="265" r:id="rId12"/>
    <p:sldId id="269" r:id="rId13"/>
    <p:sldId id="270" r:id="rId14"/>
    <p:sldId id="268" r:id="rId15"/>
    <p:sldId id="266" r:id="rId16"/>
    <p:sldId id="267" r:id="rId17"/>
    <p:sldId id="274" r:id="rId18"/>
    <p:sldId id="278" r:id="rId19"/>
    <p:sldId id="276" r:id="rId20"/>
    <p:sldId id="271" r:id="rId21"/>
    <p:sldId id="273" r:id="rId22"/>
    <p:sldId id="279" r:id="rId23"/>
    <p:sldId id="280" r:id="rId24"/>
    <p:sldId id="281" r:id="rId25"/>
    <p:sldId id="2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D179E1-36F9-BA40-28E0-56C55F0F0036}" v="610" dt="2024-08-02T00:33:40.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C3DB9-7CA7-439F-8D91-C45E5738DDA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1DF0A9-4F97-418B-98A2-EB460CDBBBC7}">
      <dgm:prSet/>
      <dgm:spPr/>
      <dgm:t>
        <a:bodyPr/>
        <a:lstStyle/>
        <a:p>
          <a:pPr>
            <a:lnSpc>
              <a:spcPct val="100000"/>
            </a:lnSpc>
          </a:pPr>
          <a:r>
            <a:rPr lang="en-GB">
              <a:latin typeface="Bell MT"/>
            </a:rPr>
            <a:t> To</a:t>
          </a:r>
          <a:r>
            <a:rPr lang="en-GB"/>
            <a:t> offer an introduction to the term ‘resilience’ and acknowledge its relevance within the context of disasters</a:t>
          </a:r>
          <a:endParaRPr lang="en-US"/>
        </a:p>
      </dgm:t>
    </dgm:pt>
    <dgm:pt modelId="{7862DDDD-ADE8-41AF-A757-0EC0469E2A74}" type="parTrans" cxnId="{0E06EAE2-BC18-4FA3-8B05-A04FC8EBB1EB}">
      <dgm:prSet/>
      <dgm:spPr/>
      <dgm:t>
        <a:bodyPr/>
        <a:lstStyle/>
        <a:p>
          <a:endParaRPr lang="en-US"/>
        </a:p>
      </dgm:t>
    </dgm:pt>
    <dgm:pt modelId="{690548A7-5B7F-49AC-AC82-478BA634B0ED}" type="sibTrans" cxnId="{0E06EAE2-BC18-4FA3-8B05-A04FC8EBB1EB}">
      <dgm:prSet/>
      <dgm:spPr/>
      <dgm:t>
        <a:bodyPr/>
        <a:lstStyle/>
        <a:p>
          <a:endParaRPr lang="en-US"/>
        </a:p>
      </dgm:t>
    </dgm:pt>
    <dgm:pt modelId="{A079542A-C554-43B4-84B8-8C481F34ECCA}">
      <dgm:prSet/>
      <dgm:spPr/>
      <dgm:t>
        <a:bodyPr/>
        <a:lstStyle/>
        <a:p>
          <a:pPr>
            <a:lnSpc>
              <a:spcPct val="100000"/>
            </a:lnSpc>
          </a:pPr>
          <a:r>
            <a:rPr lang="en-GB" dirty="0"/>
            <a:t>To be aware of the continuing change in the term, temporally and spatially for different groups and in different contexts</a:t>
          </a:r>
          <a:endParaRPr lang="en-US" dirty="0"/>
        </a:p>
      </dgm:t>
    </dgm:pt>
    <dgm:pt modelId="{FE8FB122-97B8-4B0C-967A-5C0250D2F3BF}" type="parTrans" cxnId="{2DD2C14A-DCD4-475D-B26D-9C970DF2B676}">
      <dgm:prSet/>
      <dgm:spPr/>
      <dgm:t>
        <a:bodyPr/>
        <a:lstStyle/>
        <a:p>
          <a:endParaRPr lang="en-US"/>
        </a:p>
      </dgm:t>
    </dgm:pt>
    <dgm:pt modelId="{A42CFCFE-13FF-486F-85F3-098E0DAC5B09}" type="sibTrans" cxnId="{2DD2C14A-DCD4-475D-B26D-9C970DF2B676}">
      <dgm:prSet/>
      <dgm:spPr/>
      <dgm:t>
        <a:bodyPr/>
        <a:lstStyle/>
        <a:p>
          <a:endParaRPr lang="en-US"/>
        </a:p>
      </dgm:t>
    </dgm:pt>
    <dgm:pt modelId="{349E5C9F-0928-4E54-A8E2-AB9C22607178}">
      <dgm:prSet/>
      <dgm:spPr/>
      <dgm:t>
        <a:bodyPr/>
        <a:lstStyle/>
        <a:p>
          <a:pPr>
            <a:lnSpc>
              <a:spcPct val="100000"/>
            </a:lnSpc>
          </a:pPr>
          <a:r>
            <a:rPr lang="en-GB" dirty="0"/>
            <a:t>Recap to the sustainable livelihood's theory and the importance of social capital within that</a:t>
          </a:r>
          <a:endParaRPr lang="en-US" dirty="0"/>
        </a:p>
      </dgm:t>
    </dgm:pt>
    <dgm:pt modelId="{CDA4632B-0DAC-4C1A-8A98-BB40A9BE6F08}" type="parTrans" cxnId="{1DE59E08-D75D-40BA-97A2-F9F8833E9888}">
      <dgm:prSet/>
      <dgm:spPr/>
      <dgm:t>
        <a:bodyPr/>
        <a:lstStyle/>
        <a:p>
          <a:endParaRPr lang="en-US"/>
        </a:p>
      </dgm:t>
    </dgm:pt>
    <dgm:pt modelId="{C6CAF68E-CCE7-4520-9587-45AE9774B117}" type="sibTrans" cxnId="{1DE59E08-D75D-40BA-97A2-F9F8833E9888}">
      <dgm:prSet/>
      <dgm:spPr/>
      <dgm:t>
        <a:bodyPr/>
        <a:lstStyle/>
        <a:p>
          <a:endParaRPr lang="en-US"/>
        </a:p>
      </dgm:t>
    </dgm:pt>
    <dgm:pt modelId="{697A3117-F8BF-4FA3-B816-1FE56C53F95E}" type="pres">
      <dgm:prSet presAssocID="{3E6C3DB9-7CA7-439F-8D91-C45E5738DDA3}" presName="root" presStyleCnt="0">
        <dgm:presLayoutVars>
          <dgm:dir/>
          <dgm:resizeHandles val="exact"/>
        </dgm:presLayoutVars>
      </dgm:prSet>
      <dgm:spPr/>
    </dgm:pt>
    <dgm:pt modelId="{C5FD06BA-8CC1-49D9-9BA5-B35344423899}" type="pres">
      <dgm:prSet presAssocID="{3A1DF0A9-4F97-418B-98A2-EB460CDBBBC7}" presName="compNode" presStyleCnt="0"/>
      <dgm:spPr/>
    </dgm:pt>
    <dgm:pt modelId="{F3B862DA-3C60-4B2A-B471-6D6ECF0CCF49}" type="pres">
      <dgm:prSet presAssocID="{3A1DF0A9-4F97-418B-98A2-EB460CDBBBC7}" presName="bgRect" presStyleLbl="bgShp" presStyleIdx="0" presStyleCnt="3"/>
      <dgm:spPr/>
    </dgm:pt>
    <dgm:pt modelId="{6F35EA66-1D51-4F21-B72A-6D9B0E0392DC}" type="pres">
      <dgm:prSet presAssocID="{3A1DF0A9-4F97-418B-98A2-EB460CDBBB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ightning"/>
        </a:ext>
      </dgm:extLst>
    </dgm:pt>
    <dgm:pt modelId="{5A788F85-C3C3-41CD-9F2F-52C1412A1229}" type="pres">
      <dgm:prSet presAssocID="{3A1DF0A9-4F97-418B-98A2-EB460CDBBBC7}" presName="spaceRect" presStyleCnt="0"/>
      <dgm:spPr/>
    </dgm:pt>
    <dgm:pt modelId="{26CDC7F4-E666-4347-B1C8-C873FF0FABAA}" type="pres">
      <dgm:prSet presAssocID="{3A1DF0A9-4F97-418B-98A2-EB460CDBBBC7}" presName="parTx" presStyleLbl="revTx" presStyleIdx="0" presStyleCnt="3">
        <dgm:presLayoutVars>
          <dgm:chMax val="0"/>
          <dgm:chPref val="0"/>
        </dgm:presLayoutVars>
      </dgm:prSet>
      <dgm:spPr/>
    </dgm:pt>
    <dgm:pt modelId="{B5C6EC21-3ED7-4FF6-82EC-3416B3192F7D}" type="pres">
      <dgm:prSet presAssocID="{690548A7-5B7F-49AC-AC82-478BA634B0ED}" presName="sibTrans" presStyleCnt="0"/>
      <dgm:spPr/>
    </dgm:pt>
    <dgm:pt modelId="{B19573F1-B080-41F2-BAF7-B6A755A55C43}" type="pres">
      <dgm:prSet presAssocID="{A079542A-C554-43B4-84B8-8C481F34ECCA}" presName="compNode" presStyleCnt="0"/>
      <dgm:spPr/>
    </dgm:pt>
    <dgm:pt modelId="{5446082D-43B3-44AF-B287-319B6FECB352}" type="pres">
      <dgm:prSet presAssocID="{A079542A-C554-43B4-84B8-8C481F34ECCA}" presName="bgRect" presStyleLbl="bgShp" presStyleIdx="1" presStyleCnt="3"/>
      <dgm:spPr/>
    </dgm:pt>
    <dgm:pt modelId="{53492867-3488-4C63-846D-5729CFDC9023}" type="pres">
      <dgm:prSet presAssocID="{A079542A-C554-43B4-84B8-8C481F34ECC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 Bulb and Gear"/>
        </a:ext>
      </dgm:extLst>
    </dgm:pt>
    <dgm:pt modelId="{DF4F5039-BF9C-425E-92EA-0A0B95A8F2EE}" type="pres">
      <dgm:prSet presAssocID="{A079542A-C554-43B4-84B8-8C481F34ECCA}" presName="spaceRect" presStyleCnt="0"/>
      <dgm:spPr/>
    </dgm:pt>
    <dgm:pt modelId="{6E44DD1B-9067-4040-AD41-6490FB127677}" type="pres">
      <dgm:prSet presAssocID="{A079542A-C554-43B4-84B8-8C481F34ECCA}" presName="parTx" presStyleLbl="revTx" presStyleIdx="1" presStyleCnt="3">
        <dgm:presLayoutVars>
          <dgm:chMax val="0"/>
          <dgm:chPref val="0"/>
        </dgm:presLayoutVars>
      </dgm:prSet>
      <dgm:spPr/>
    </dgm:pt>
    <dgm:pt modelId="{74595C69-4234-4254-8708-E90BCDF0F7F2}" type="pres">
      <dgm:prSet presAssocID="{A42CFCFE-13FF-486F-85F3-098E0DAC5B09}" presName="sibTrans" presStyleCnt="0"/>
      <dgm:spPr/>
    </dgm:pt>
    <dgm:pt modelId="{29CDC52A-46D6-4639-888A-463BB1713D5B}" type="pres">
      <dgm:prSet presAssocID="{349E5C9F-0928-4E54-A8E2-AB9C22607178}" presName="compNode" presStyleCnt="0"/>
      <dgm:spPr/>
    </dgm:pt>
    <dgm:pt modelId="{91F0E999-E947-4E6B-B520-93816C47B1C8}" type="pres">
      <dgm:prSet presAssocID="{349E5C9F-0928-4E54-A8E2-AB9C22607178}" presName="bgRect" presStyleLbl="bgShp" presStyleIdx="2" presStyleCnt="3"/>
      <dgm:spPr/>
    </dgm:pt>
    <dgm:pt modelId="{68D5AE4A-FF4A-4C0B-B4CE-B618B8012A6D}" type="pres">
      <dgm:prSet presAssocID="{349E5C9F-0928-4E54-A8E2-AB9C2260717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1DFB2D43-5F3F-40D9-BBCD-615BE96ACCC3}" type="pres">
      <dgm:prSet presAssocID="{349E5C9F-0928-4E54-A8E2-AB9C22607178}" presName="spaceRect" presStyleCnt="0"/>
      <dgm:spPr/>
    </dgm:pt>
    <dgm:pt modelId="{D3D2F15A-4AFF-48C7-9C8B-72D5F96515A8}" type="pres">
      <dgm:prSet presAssocID="{349E5C9F-0928-4E54-A8E2-AB9C22607178}" presName="parTx" presStyleLbl="revTx" presStyleIdx="2" presStyleCnt="3">
        <dgm:presLayoutVars>
          <dgm:chMax val="0"/>
          <dgm:chPref val="0"/>
        </dgm:presLayoutVars>
      </dgm:prSet>
      <dgm:spPr/>
    </dgm:pt>
  </dgm:ptLst>
  <dgm:cxnLst>
    <dgm:cxn modelId="{1DE59E08-D75D-40BA-97A2-F9F8833E9888}" srcId="{3E6C3DB9-7CA7-439F-8D91-C45E5738DDA3}" destId="{349E5C9F-0928-4E54-A8E2-AB9C22607178}" srcOrd="2" destOrd="0" parTransId="{CDA4632B-0DAC-4C1A-8A98-BB40A9BE6F08}" sibTransId="{C6CAF68E-CCE7-4520-9587-45AE9774B117}"/>
    <dgm:cxn modelId="{4253460D-85BC-4BFE-AE7C-CF5D77C73453}" type="presOf" srcId="{349E5C9F-0928-4E54-A8E2-AB9C22607178}" destId="{D3D2F15A-4AFF-48C7-9C8B-72D5F96515A8}" srcOrd="0" destOrd="0" presId="urn:microsoft.com/office/officeart/2018/2/layout/IconVerticalSolidList"/>
    <dgm:cxn modelId="{C2FED823-4276-42F4-A4B6-5EF0FDDEDB7D}" type="presOf" srcId="{A079542A-C554-43B4-84B8-8C481F34ECCA}" destId="{6E44DD1B-9067-4040-AD41-6490FB127677}" srcOrd="0" destOrd="0" presId="urn:microsoft.com/office/officeart/2018/2/layout/IconVerticalSolidList"/>
    <dgm:cxn modelId="{C9186D36-A994-4AC5-953C-3608C989D0B7}" type="presOf" srcId="{3A1DF0A9-4F97-418B-98A2-EB460CDBBBC7}" destId="{26CDC7F4-E666-4347-B1C8-C873FF0FABAA}" srcOrd="0" destOrd="0" presId="urn:microsoft.com/office/officeart/2018/2/layout/IconVerticalSolidList"/>
    <dgm:cxn modelId="{2DD2C14A-DCD4-475D-B26D-9C970DF2B676}" srcId="{3E6C3DB9-7CA7-439F-8D91-C45E5738DDA3}" destId="{A079542A-C554-43B4-84B8-8C481F34ECCA}" srcOrd="1" destOrd="0" parTransId="{FE8FB122-97B8-4B0C-967A-5C0250D2F3BF}" sibTransId="{A42CFCFE-13FF-486F-85F3-098E0DAC5B09}"/>
    <dgm:cxn modelId="{0E06EAE2-BC18-4FA3-8B05-A04FC8EBB1EB}" srcId="{3E6C3DB9-7CA7-439F-8D91-C45E5738DDA3}" destId="{3A1DF0A9-4F97-418B-98A2-EB460CDBBBC7}" srcOrd="0" destOrd="0" parTransId="{7862DDDD-ADE8-41AF-A757-0EC0469E2A74}" sibTransId="{690548A7-5B7F-49AC-AC82-478BA634B0ED}"/>
    <dgm:cxn modelId="{DD0D4BE4-ED1D-41F3-97AA-756D9ECAC4E4}" type="presOf" srcId="{3E6C3DB9-7CA7-439F-8D91-C45E5738DDA3}" destId="{697A3117-F8BF-4FA3-B816-1FE56C53F95E}" srcOrd="0" destOrd="0" presId="urn:microsoft.com/office/officeart/2018/2/layout/IconVerticalSolidList"/>
    <dgm:cxn modelId="{AA937DAA-3F8B-4E6A-8A4F-23CF8D4283F2}" type="presParOf" srcId="{697A3117-F8BF-4FA3-B816-1FE56C53F95E}" destId="{C5FD06BA-8CC1-49D9-9BA5-B35344423899}" srcOrd="0" destOrd="0" presId="urn:microsoft.com/office/officeart/2018/2/layout/IconVerticalSolidList"/>
    <dgm:cxn modelId="{2609069A-696A-43D2-948F-93BA7C86C02F}" type="presParOf" srcId="{C5FD06BA-8CC1-49D9-9BA5-B35344423899}" destId="{F3B862DA-3C60-4B2A-B471-6D6ECF0CCF49}" srcOrd="0" destOrd="0" presId="urn:microsoft.com/office/officeart/2018/2/layout/IconVerticalSolidList"/>
    <dgm:cxn modelId="{67ED3276-6828-4D50-8058-26E332E55B15}" type="presParOf" srcId="{C5FD06BA-8CC1-49D9-9BA5-B35344423899}" destId="{6F35EA66-1D51-4F21-B72A-6D9B0E0392DC}" srcOrd="1" destOrd="0" presId="urn:microsoft.com/office/officeart/2018/2/layout/IconVerticalSolidList"/>
    <dgm:cxn modelId="{189225EF-04A0-41CF-8880-0ED6CB65E24F}" type="presParOf" srcId="{C5FD06BA-8CC1-49D9-9BA5-B35344423899}" destId="{5A788F85-C3C3-41CD-9F2F-52C1412A1229}" srcOrd="2" destOrd="0" presId="urn:microsoft.com/office/officeart/2018/2/layout/IconVerticalSolidList"/>
    <dgm:cxn modelId="{6866ACBB-F17F-47A6-9D44-CF55DAB1E485}" type="presParOf" srcId="{C5FD06BA-8CC1-49D9-9BA5-B35344423899}" destId="{26CDC7F4-E666-4347-B1C8-C873FF0FABAA}" srcOrd="3" destOrd="0" presId="urn:microsoft.com/office/officeart/2018/2/layout/IconVerticalSolidList"/>
    <dgm:cxn modelId="{6CBD3726-367E-4B97-B0E8-B89420200DB6}" type="presParOf" srcId="{697A3117-F8BF-4FA3-B816-1FE56C53F95E}" destId="{B5C6EC21-3ED7-4FF6-82EC-3416B3192F7D}" srcOrd="1" destOrd="0" presId="urn:microsoft.com/office/officeart/2018/2/layout/IconVerticalSolidList"/>
    <dgm:cxn modelId="{021AC5B8-470F-487B-BED5-EFA9E748ADD6}" type="presParOf" srcId="{697A3117-F8BF-4FA3-B816-1FE56C53F95E}" destId="{B19573F1-B080-41F2-BAF7-B6A755A55C43}" srcOrd="2" destOrd="0" presId="urn:microsoft.com/office/officeart/2018/2/layout/IconVerticalSolidList"/>
    <dgm:cxn modelId="{D6FFBE65-3D32-4AEB-AF7C-A63F0A8A02FC}" type="presParOf" srcId="{B19573F1-B080-41F2-BAF7-B6A755A55C43}" destId="{5446082D-43B3-44AF-B287-319B6FECB352}" srcOrd="0" destOrd="0" presId="urn:microsoft.com/office/officeart/2018/2/layout/IconVerticalSolidList"/>
    <dgm:cxn modelId="{C1C52A31-8096-43EB-B6E7-5819859F8660}" type="presParOf" srcId="{B19573F1-B080-41F2-BAF7-B6A755A55C43}" destId="{53492867-3488-4C63-846D-5729CFDC9023}" srcOrd="1" destOrd="0" presId="urn:microsoft.com/office/officeart/2018/2/layout/IconVerticalSolidList"/>
    <dgm:cxn modelId="{2142A321-7AA0-42B0-8EBE-0C0E2A1E5486}" type="presParOf" srcId="{B19573F1-B080-41F2-BAF7-B6A755A55C43}" destId="{DF4F5039-BF9C-425E-92EA-0A0B95A8F2EE}" srcOrd="2" destOrd="0" presId="urn:microsoft.com/office/officeart/2018/2/layout/IconVerticalSolidList"/>
    <dgm:cxn modelId="{639E6D2B-1D93-42AB-B158-4EBC068E2A76}" type="presParOf" srcId="{B19573F1-B080-41F2-BAF7-B6A755A55C43}" destId="{6E44DD1B-9067-4040-AD41-6490FB127677}" srcOrd="3" destOrd="0" presId="urn:microsoft.com/office/officeart/2018/2/layout/IconVerticalSolidList"/>
    <dgm:cxn modelId="{D85339E5-CE2F-474A-B6E2-6A3FC78E6BFE}" type="presParOf" srcId="{697A3117-F8BF-4FA3-B816-1FE56C53F95E}" destId="{74595C69-4234-4254-8708-E90BCDF0F7F2}" srcOrd="3" destOrd="0" presId="urn:microsoft.com/office/officeart/2018/2/layout/IconVerticalSolidList"/>
    <dgm:cxn modelId="{6331C26E-C3F6-4EEF-BAD5-ACFF63DFD647}" type="presParOf" srcId="{697A3117-F8BF-4FA3-B816-1FE56C53F95E}" destId="{29CDC52A-46D6-4639-888A-463BB1713D5B}" srcOrd="4" destOrd="0" presId="urn:microsoft.com/office/officeart/2018/2/layout/IconVerticalSolidList"/>
    <dgm:cxn modelId="{7D4EDE38-6E0A-4214-96A0-E50F1FA1D0C1}" type="presParOf" srcId="{29CDC52A-46D6-4639-888A-463BB1713D5B}" destId="{91F0E999-E947-4E6B-B520-93816C47B1C8}" srcOrd="0" destOrd="0" presId="urn:microsoft.com/office/officeart/2018/2/layout/IconVerticalSolidList"/>
    <dgm:cxn modelId="{B27FA8A3-357F-41C1-BC27-12859FD7C7D2}" type="presParOf" srcId="{29CDC52A-46D6-4639-888A-463BB1713D5B}" destId="{68D5AE4A-FF4A-4C0B-B4CE-B618B8012A6D}" srcOrd="1" destOrd="0" presId="urn:microsoft.com/office/officeart/2018/2/layout/IconVerticalSolidList"/>
    <dgm:cxn modelId="{3E432DD8-120F-4362-A5B7-57BF16AAD9D4}" type="presParOf" srcId="{29CDC52A-46D6-4639-888A-463BB1713D5B}" destId="{1DFB2D43-5F3F-40D9-BBCD-615BE96ACCC3}" srcOrd="2" destOrd="0" presId="urn:microsoft.com/office/officeart/2018/2/layout/IconVerticalSolidList"/>
    <dgm:cxn modelId="{706F33C4-6F53-40B4-BCEF-CC470810E2A2}" type="presParOf" srcId="{29CDC52A-46D6-4639-888A-463BB1713D5B}" destId="{D3D2F15A-4AFF-48C7-9C8B-72D5F96515A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7CED5E-7C2D-4924-9328-7869B763709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8509138-0596-4B62-BAF2-DAF5A905F2CB}">
      <dgm:prSet/>
      <dgm:spPr/>
      <dgm:t>
        <a:bodyPr/>
        <a:lstStyle/>
        <a:p>
          <a:r>
            <a:rPr lang="en-GB" dirty="0">
              <a:solidFill>
                <a:schemeClr val="tx1"/>
              </a:solidFill>
            </a:rPr>
            <a:t>Resilience is a complex, multi-faceted term which can be understood and interpreted in different ways. </a:t>
          </a:r>
          <a:endParaRPr lang="en-US" dirty="0">
            <a:solidFill>
              <a:schemeClr val="tx1"/>
            </a:solidFill>
          </a:endParaRPr>
        </a:p>
      </dgm:t>
    </dgm:pt>
    <dgm:pt modelId="{D739629A-B219-4394-803C-B91BE9730D3B}" type="parTrans" cxnId="{84F96C47-268C-46DF-8ABB-361B660762B6}">
      <dgm:prSet/>
      <dgm:spPr/>
      <dgm:t>
        <a:bodyPr/>
        <a:lstStyle/>
        <a:p>
          <a:endParaRPr lang="en-US"/>
        </a:p>
      </dgm:t>
    </dgm:pt>
    <dgm:pt modelId="{148A06FC-5C5C-435D-A7FE-56942783C338}" type="sibTrans" cxnId="{84F96C47-268C-46DF-8ABB-361B660762B6}">
      <dgm:prSet/>
      <dgm:spPr/>
      <dgm:t>
        <a:bodyPr/>
        <a:lstStyle/>
        <a:p>
          <a:endParaRPr lang="en-US"/>
        </a:p>
      </dgm:t>
    </dgm:pt>
    <dgm:pt modelId="{3D65F684-A11D-4ED0-A810-F45704196F64}">
      <dgm:prSet/>
      <dgm:spPr/>
      <dgm:t>
        <a:bodyPr/>
        <a:lstStyle/>
        <a:p>
          <a:r>
            <a:rPr lang="en-GB" dirty="0">
              <a:solidFill>
                <a:schemeClr val="tx1"/>
              </a:solidFill>
            </a:rPr>
            <a:t>Resilience...what are your first thoughts.</a:t>
          </a:r>
          <a:endParaRPr lang="en-US" dirty="0">
            <a:solidFill>
              <a:schemeClr val="tx1"/>
            </a:solidFill>
          </a:endParaRPr>
        </a:p>
      </dgm:t>
    </dgm:pt>
    <dgm:pt modelId="{26266A63-176D-44B7-81B3-04F04F260CA4}" type="parTrans" cxnId="{A8ACBB94-5B13-4E8D-8A39-1B0AC249A901}">
      <dgm:prSet/>
      <dgm:spPr/>
      <dgm:t>
        <a:bodyPr/>
        <a:lstStyle/>
        <a:p>
          <a:endParaRPr lang="en-US"/>
        </a:p>
      </dgm:t>
    </dgm:pt>
    <dgm:pt modelId="{FDC1EA02-D2EB-4B07-A74A-5870893F8962}" type="sibTrans" cxnId="{A8ACBB94-5B13-4E8D-8A39-1B0AC249A901}">
      <dgm:prSet/>
      <dgm:spPr/>
      <dgm:t>
        <a:bodyPr/>
        <a:lstStyle/>
        <a:p>
          <a:endParaRPr lang="en-US"/>
        </a:p>
      </dgm:t>
    </dgm:pt>
    <dgm:pt modelId="{78F38B0C-0C16-4D5B-B086-C6DF6A9E739B}">
      <dgm:prSet/>
      <dgm:spPr/>
      <dgm:t>
        <a:bodyPr/>
        <a:lstStyle/>
        <a:p>
          <a:pPr rtl="0"/>
          <a:r>
            <a:rPr lang="en-GB" dirty="0">
              <a:solidFill>
                <a:schemeClr val="tx1"/>
              </a:solidFill>
            </a:rPr>
            <a:t>Respond to the Answer Garden </a:t>
          </a:r>
          <a:r>
            <a:rPr lang="en-GB" dirty="0">
              <a:solidFill>
                <a:schemeClr val="tx1"/>
              </a:solidFill>
              <a:latin typeface="Calibri Light" panose="020F0302020204030204"/>
            </a:rPr>
            <a:t>Word Cloud on the next slide</a:t>
          </a:r>
          <a:r>
            <a:rPr lang="en-GB" dirty="0">
              <a:solidFill>
                <a:schemeClr val="tx1"/>
              </a:solidFill>
            </a:rPr>
            <a:t>....</a:t>
          </a:r>
          <a:endParaRPr lang="en-US" dirty="0">
            <a:solidFill>
              <a:schemeClr val="tx1"/>
            </a:solidFill>
          </a:endParaRPr>
        </a:p>
      </dgm:t>
    </dgm:pt>
    <dgm:pt modelId="{5BED7F64-ED72-4BB5-AD37-EB0EB99D1E73}" type="parTrans" cxnId="{3BE6F38C-ED36-4546-B15A-0888E61D5CCC}">
      <dgm:prSet/>
      <dgm:spPr/>
      <dgm:t>
        <a:bodyPr/>
        <a:lstStyle/>
        <a:p>
          <a:endParaRPr lang="en-US"/>
        </a:p>
      </dgm:t>
    </dgm:pt>
    <dgm:pt modelId="{106649EA-DF3F-41C4-A6D9-C1EA502DE3FF}" type="sibTrans" cxnId="{3BE6F38C-ED36-4546-B15A-0888E61D5CCC}">
      <dgm:prSet/>
      <dgm:spPr/>
      <dgm:t>
        <a:bodyPr/>
        <a:lstStyle/>
        <a:p>
          <a:endParaRPr lang="en-US"/>
        </a:p>
      </dgm:t>
    </dgm:pt>
    <dgm:pt modelId="{DDBD1F6C-39E7-4EB4-8E39-72CB477B2787}" type="pres">
      <dgm:prSet presAssocID="{E27CED5E-7C2D-4924-9328-7869B7637096}" presName="linear" presStyleCnt="0">
        <dgm:presLayoutVars>
          <dgm:animLvl val="lvl"/>
          <dgm:resizeHandles val="exact"/>
        </dgm:presLayoutVars>
      </dgm:prSet>
      <dgm:spPr/>
    </dgm:pt>
    <dgm:pt modelId="{778FBD96-4882-4553-88DB-44B2B3A8921D}" type="pres">
      <dgm:prSet presAssocID="{58509138-0596-4B62-BAF2-DAF5A905F2CB}" presName="parentText" presStyleLbl="node1" presStyleIdx="0" presStyleCnt="3">
        <dgm:presLayoutVars>
          <dgm:chMax val="0"/>
          <dgm:bulletEnabled val="1"/>
        </dgm:presLayoutVars>
      </dgm:prSet>
      <dgm:spPr/>
    </dgm:pt>
    <dgm:pt modelId="{5F911E3D-C967-4B32-8E0B-9854F48EEBB0}" type="pres">
      <dgm:prSet presAssocID="{148A06FC-5C5C-435D-A7FE-56942783C338}" presName="spacer" presStyleCnt="0"/>
      <dgm:spPr/>
    </dgm:pt>
    <dgm:pt modelId="{0261CF39-27F1-428B-BF6A-B11A6D6D2A3B}" type="pres">
      <dgm:prSet presAssocID="{3D65F684-A11D-4ED0-A810-F45704196F64}" presName="parentText" presStyleLbl="node1" presStyleIdx="1" presStyleCnt="3">
        <dgm:presLayoutVars>
          <dgm:chMax val="0"/>
          <dgm:bulletEnabled val="1"/>
        </dgm:presLayoutVars>
      </dgm:prSet>
      <dgm:spPr/>
    </dgm:pt>
    <dgm:pt modelId="{29862BBD-3212-4DBC-8B2C-E1ABAC1B97FE}" type="pres">
      <dgm:prSet presAssocID="{FDC1EA02-D2EB-4B07-A74A-5870893F8962}" presName="spacer" presStyleCnt="0"/>
      <dgm:spPr/>
    </dgm:pt>
    <dgm:pt modelId="{43967DCF-BF09-4473-A4AD-274471C2EEB0}" type="pres">
      <dgm:prSet presAssocID="{78F38B0C-0C16-4D5B-B086-C6DF6A9E739B}" presName="parentText" presStyleLbl="node1" presStyleIdx="2" presStyleCnt="3">
        <dgm:presLayoutVars>
          <dgm:chMax val="0"/>
          <dgm:bulletEnabled val="1"/>
        </dgm:presLayoutVars>
      </dgm:prSet>
      <dgm:spPr/>
    </dgm:pt>
  </dgm:ptLst>
  <dgm:cxnLst>
    <dgm:cxn modelId="{CA7ED70A-76CA-4C16-B416-8DFA82CECC66}" type="presOf" srcId="{58509138-0596-4B62-BAF2-DAF5A905F2CB}" destId="{778FBD96-4882-4553-88DB-44B2B3A8921D}" srcOrd="0" destOrd="0" presId="urn:microsoft.com/office/officeart/2005/8/layout/vList2"/>
    <dgm:cxn modelId="{84F96C47-268C-46DF-8ABB-361B660762B6}" srcId="{E27CED5E-7C2D-4924-9328-7869B7637096}" destId="{58509138-0596-4B62-BAF2-DAF5A905F2CB}" srcOrd="0" destOrd="0" parTransId="{D739629A-B219-4394-803C-B91BE9730D3B}" sibTransId="{148A06FC-5C5C-435D-A7FE-56942783C338}"/>
    <dgm:cxn modelId="{FA33976D-F671-4C64-A392-9863D43AFA1D}" type="presOf" srcId="{78F38B0C-0C16-4D5B-B086-C6DF6A9E739B}" destId="{43967DCF-BF09-4473-A4AD-274471C2EEB0}" srcOrd="0" destOrd="0" presId="urn:microsoft.com/office/officeart/2005/8/layout/vList2"/>
    <dgm:cxn modelId="{3BE6F38C-ED36-4546-B15A-0888E61D5CCC}" srcId="{E27CED5E-7C2D-4924-9328-7869B7637096}" destId="{78F38B0C-0C16-4D5B-B086-C6DF6A9E739B}" srcOrd="2" destOrd="0" parTransId="{5BED7F64-ED72-4BB5-AD37-EB0EB99D1E73}" sibTransId="{106649EA-DF3F-41C4-A6D9-C1EA502DE3FF}"/>
    <dgm:cxn modelId="{A8ACBB94-5B13-4E8D-8A39-1B0AC249A901}" srcId="{E27CED5E-7C2D-4924-9328-7869B7637096}" destId="{3D65F684-A11D-4ED0-A810-F45704196F64}" srcOrd="1" destOrd="0" parTransId="{26266A63-176D-44B7-81B3-04F04F260CA4}" sibTransId="{FDC1EA02-D2EB-4B07-A74A-5870893F8962}"/>
    <dgm:cxn modelId="{8FCB3D95-597A-4DA7-8B2A-E7BF6648495E}" type="presOf" srcId="{E27CED5E-7C2D-4924-9328-7869B7637096}" destId="{DDBD1F6C-39E7-4EB4-8E39-72CB477B2787}" srcOrd="0" destOrd="0" presId="urn:microsoft.com/office/officeart/2005/8/layout/vList2"/>
    <dgm:cxn modelId="{79D333EE-27E2-4CE9-B428-835E8D86C38F}" type="presOf" srcId="{3D65F684-A11D-4ED0-A810-F45704196F64}" destId="{0261CF39-27F1-428B-BF6A-B11A6D6D2A3B}" srcOrd="0" destOrd="0" presId="urn:microsoft.com/office/officeart/2005/8/layout/vList2"/>
    <dgm:cxn modelId="{5B93F195-96D2-48CC-92FE-D6AF57ACCEF4}" type="presParOf" srcId="{DDBD1F6C-39E7-4EB4-8E39-72CB477B2787}" destId="{778FBD96-4882-4553-88DB-44B2B3A8921D}" srcOrd="0" destOrd="0" presId="urn:microsoft.com/office/officeart/2005/8/layout/vList2"/>
    <dgm:cxn modelId="{62899F66-7E49-4E1B-AB3F-D80C924D63F1}" type="presParOf" srcId="{DDBD1F6C-39E7-4EB4-8E39-72CB477B2787}" destId="{5F911E3D-C967-4B32-8E0B-9854F48EEBB0}" srcOrd="1" destOrd="0" presId="urn:microsoft.com/office/officeart/2005/8/layout/vList2"/>
    <dgm:cxn modelId="{39D6A4CE-003E-4142-AC17-C26038AEF5E9}" type="presParOf" srcId="{DDBD1F6C-39E7-4EB4-8E39-72CB477B2787}" destId="{0261CF39-27F1-428B-BF6A-B11A6D6D2A3B}" srcOrd="2" destOrd="0" presId="urn:microsoft.com/office/officeart/2005/8/layout/vList2"/>
    <dgm:cxn modelId="{C8139A88-DF29-4557-A4EE-3F9FD87ECB0E}" type="presParOf" srcId="{DDBD1F6C-39E7-4EB4-8E39-72CB477B2787}" destId="{29862BBD-3212-4DBC-8B2C-E1ABAC1B97FE}" srcOrd="3" destOrd="0" presId="urn:microsoft.com/office/officeart/2005/8/layout/vList2"/>
    <dgm:cxn modelId="{914A2CD9-0322-4FFC-96A8-B3B0DEF0BD48}" type="presParOf" srcId="{DDBD1F6C-39E7-4EB4-8E39-72CB477B2787}" destId="{43967DCF-BF09-4473-A4AD-274471C2EE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D0A186-8E66-4287-AECE-A8315A5BB8C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FD2610-E4D6-4686-80F9-EC30F92CF8B7}">
      <dgm:prSet/>
      <dgm:spPr/>
      <dgm:t>
        <a:bodyPr/>
        <a:lstStyle/>
        <a:p>
          <a:r>
            <a:rPr lang="en-GB"/>
            <a:t>Adaptive capacities are the social and technical skills and strategies of individuals and groups that support them in responding to environmental and socioeconomic changes like natural hazards. </a:t>
          </a:r>
          <a:endParaRPr lang="en-US"/>
        </a:p>
      </dgm:t>
    </dgm:pt>
    <dgm:pt modelId="{23FCB904-B4DB-4B2C-BB42-9C815DF0F71E}" type="parTrans" cxnId="{1ABAC42E-D168-4A3A-BE36-9B7B9CBF0C05}">
      <dgm:prSet/>
      <dgm:spPr/>
      <dgm:t>
        <a:bodyPr/>
        <a:lstStyle/>
        <a:p>
          <a:endParaRPr lang="en-US"/>
        </a:p>
      </dgm:t>
    </dgm:pt>
    <dgm:pt modelId="{8BC84B05-98DB-41CF-AB6E-C9BBF84AE4B4}" type="sibTrans" cxnId="{1ABAC42E-D168-4A3A-BE36-9B7B9CBF0C05}">
      <dgm:prSet/>
      <dgm:spPr/>
      <dgm:t>
        <a:bodyPr/>
        <a:lstStyle/>
        <a:p>
          <a:endParaRPr lang="en-US"/>
        </a:p>
      </dgm:t>
    </dgm:pt>
    <dgm:pt modelId="{FFF178A5-DA7B-453C-B82B-E35184656417}">
      <dgm:prSet/>
      <dgm:spPr/>
      <dgm:t>
        <a:bodyPr/>
        <a:lstStyle/>
        <a:p>
          <a:r>
            <a:rPr lang="en-GB"/>
            <a:t>•</a:t>
          </a:r>
          <a:r>
            <a:rPr lang="en-GB" b="1"/>
            <a:t>Processes </a:t>
          </a:r>
          <a:r>
            <a:rPr lang="en-GB"/>
            <a:t>communication and information; learning, education and knowledge; risk awareness; adaptation, including acceptance of uncertainty and change; adequate planning and preparation. </a:t>
          </a:r>
          <a:endParaRPr lang="en-US"/>
        </a:p>
      </dgm:t>
    </dgm:pt>
    <dgm:pt modelId="{9659A508-C30A-4DFF-B942-B7FE13ABD0AD}" type="parTrans" cxnId="{0252BE94-C1AB-47DC-9251-B8FE353FF3E0}">
      <dgm:prSet/>
      <dgm:spPr/>
      <dgm:t>
        <a:bodyPr/>
        <a:lstStyle/>
        <a:p>
          <a:endParaRPr lang="en-US"/>
        </a:p>
      </dgm:t>
    </dgm:pt>
    <dgm:pt modelId="{83AAF96A-8FA0-408C-A9D5-378F82DED3D3}" type="sibTrans" cxnId="{0252BE94-C1AB-47DC-9251-B8FE353FF3E0}">
      <dgm:prSet/>
      <dgm:spPr/>
      <dgm:t>
        <a:bodyPr/>
        <a:lstStyle/>
        <a:p>
          <a:endParaRPr lang="en-US"/>
        </a:p>
      </dgm:t>
    </dgm:pt>
    <dgm:pt modelId="{F26560EA-0146-4A5C-ADE6-DCA5A657F25D}">
      <dgm:prSet/>
      <dgm:spPr/>
      <dgm:t>
        <a:bodyPr/>
        <a:lstStyle/>
        <a:p>
          <a:r>
            <a:rPr lang="en-GB"/>
            <a:t>•</a:t>
          </a:r>
          <a:r>
            <a:rPr lang="en-GB" b="1"/>
            <a:t>Community</a:t>
          </a:r>
          <a:r>
            <a:rPr lang="en-GB"/>
            <a:t>, such as community involvement, organisation and cohesion (e.g.: trust). </a:t>
          </a:r>
          <a:endParaRPr lang="en-US"/>
        </a:p>
      </dgm:t>
    </dgm:pt>
    <dgm:pt modelId="{1663BFCE-E5EE-4D1A-9AA9-44110E7E9C65}" type="parTrans" cxnId="{85B0543C-10F6-4576-B1C7-B57D3B87DDE3}">
      <dgm:prSet/>
      <dgm:spPr/>
      <dgm:t>
        <a:bodyPr/>
        <a:lstStyle/>
        <a:p>
          <a:endParaRPr lang="en-US"/>
        </a:p>
      </dgm:t>
    </dgm:pt>
    <dgm:pt modelId="{6BC507A3-B497-4DE5-A7F9-F6F0A35B206A}" type="sibTrans" cxnId="{85B0543C-10F6-4576-B1C7-B57D3B87DDE3}">
      <dgm:prSet/>
      <dgm:spPr/>
      <dgm:t>
        <a:bodyPr/>
        <a:lstStyle/>
        <a:p>
          <a:endParaRPr lang="en-US"/>
        </a:p>
      </dgm:t>
    </dgm:pt>
    <dgm:pt modelId="{08D79E29-1A73-4021-A11A-15154915B92C}">
      <dgm:prSet/>
      <dgm:spPr/>
      <dgm:t>
        <a:bodyPr/>
        <a:lstStyle/>
        <a:p>
          <a:r>
            <a:rPr lang="en-GB"/>
            <a:t>•</a:t>
          </a:r>
          <a:r>
            <a:rPr lang="en-GB" b="1"/>
            <a:t>Underlying social, economic and political conditions</a:t>
          </a:r>
          <a:r>
            <a:rPr lang="en-GB"/>
            <a:t>, including high equity, good governance, political stability, economic strength and diversification, the population’s physical and mental health. </a:t>
          </a:r>
          <a:endParaRPr lang="en-US"/>
        </a:p>
      </dgm:t>
    </dgm:pt>
    <dgm:pt modelId="{0CDC48AD-C5DB-417D-A8B9-4F8A6FCEEEAE}" type="parTrans" cxnId="{7426D5A0-A851-4D37-B7DF-890FCE212B0C}">
      <dgm:prSet/>
      <dgm:spPr/>
      <dgm:t>
        <a:bodyPr/>
        <a:lstStyle/>
        <a:p>
          <a:endParaRPr lang="en-US"/>
        </a:p>
      </dgm:t>
    </dgm:pt>
    <dgm:pt modelId="{37863811-78BC-4D3A-8DA2-8668F64FB10D}" type="sibTrans" cxnId="{7426D5A0-A851-4D37-B7DF-890FCE212B0C}">
      <dgm:prSet/>
      <dgm:spPr/>
      <dgm:t>
        <a:bodyPr/>
        <a:lstStyle/>
        <a:p>
          <a:endParaRPr lang="en-US"/>
        </a:p>
      </dgm:t>
    </dgm:pt>
    <dgm:pt modelId="{A8B63946-36DB-41F1-AD11-2B9D1AB72A2B}">
      <dgm:prSet/>
      <dgm:spPr/>
      <dgm:t>
        <a:bodyPr/>
        <a:lstStyle/>
        <a:p>
          <a:r>
            <a:rPr lang="en-GB"/>
            <a:t>•</a:t>
          </a:r>
          <a:r>
            <a:rPr lang="en-GB" b="1"/>
            <a:t>Ecological systems and human systems </a:t>
          </a:r>
          <a:r>
            <a:rPr lang="en-GB"/>
            <a:t>(e.g.: emergency health systems). Characteristic drivers of resilience in systems include high diversity, redundancy, links between capacities at different geographic levels, and the ability of systems to continue working while evolving (as opposed to merely being stable).</a:t>
          </a:r>
          <a:endParaRPr lang="en-US"/>
        </a:p>
      </dgm:t>
    </dgm:pt>
    <dgm:pt modelId="{B9F21236-BF53-4F44-94C2-CBDC9E27063A}" type="parTrans" cxnId="{8F1CF2D1-19AC-4879-9396-5A27791266E1}">
      <dgm:prSet/>
      <dgm:spPr/>
      <dgm:t>
        <a:bodyPr/>
        <a:lstStyle/>
        <a:p>
          <a:endParaRPr lang="en-US"/>
        </a:p>
      </dgm:t>
    </dgm:pt>
    <dgm:pt modelId="{A7C8A1ED-141E-4879-8416-196A0D18D939}" type="sibTrans" cxnId="{8F1CF2D1-19AC-4879-9396-5A27791266E1}">
      <dgm:prSet/>
      <dgm:spPr/>
      <dgm:t>
        <a:bodyPr/>
        <a:lstStyle/>
        <a:p>
          <a:endParaRPr lang="en-US"/>
        </a:p>
      </dgm:t>
    </dgm:pt>
    <dgm:pt modelId="{395035DE-47C2-4E76-B329-D6171B64FF24}" type="pres">
      <dgm:prSet presAssocID="{7CD0A186-8E66-4287-AECE-A8315A5BB8C6}" presName="root" presStyleCnt="0">
        <dgm:presLayoutVars>
          <dgm:dir/>
          <dgm:resizeHandles val="exact"/>
        </dgm:presLayoutVars>
      </dgm:prSet>
      <dgm:spPr/>
    </dgm:pt>
    <dgm:pt modelId="{DC4ADB85-9C73-428A-9201-92E1D22E28C6}" type="pres">
      <dgm:prSet presAssocID="{91FD2610-E4D6-4686-80F9-EC30F92CF8B7}" presName="compNode" presStyleCnt="0"/>
      <dgm:spPr/>
    </dgm:pt>
    <dgm:pt modelId="{7DAFBBFB-5BF2-4295-90F7-03136CD20E1D}" type="pres">
      <dgm:prSet presAssocID="{91FD2610-E4D6-4686-80F9-EC30F92CF8B7}" presName="bgRect" presStyleLbl="bgShp" presStyleIdx="0" presStyleCnt="5"/>
      <dgm:spPr/>
    </dgm:pt>
    <dgm:pt modelId="{A1A9B199-5B65-4EBC-BBDB-E28F377D2514}" type="pres">
      <dgm:prSet presAssocID="{91FD2610-E4D6-4686-80F9-EC30F92CF8B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eciduous tree"/>
        </a:ext>
      </dgm:extLst>
    </dgm:pt>
    <dgm:pt modelId="{7D61C856-3343-49A0-81A4-624B56D572B7}" type="pres">
      <dgm:prSet presAssocID="{91FD2610-E4D6-4686-80F9-EC30F92CF8B7}" presName="spaceRect" presStyleCnt="0"/>
      <dgm:spPr/>
    </dgm:pt>
    <dgm:pt modelId="{35745DF9-EAA8-40DC-A6B8-5DC0A5E6278D}" type="pres">
      <dgm:prSet presAssocID="{91FD2610-E4D6-4686-80F9-EC30F92CF8B7}" presName="parTx" presStyleLbl="revTx" presStyleIdx="0" presStyleCnt="5">
        <dgm:presLayoutVars>
          <dgm:chMax val="0"/>
          <dgm:chPref val="0"/>
        </dgm:presLayoutVars>
      </dgm:prSet>
      <dgm:spPr/>
    </dgm:pt>
    <dgm:pt modelId="{2072A21C-7147-4F02-922D-E76FA0D7D70F}" type="pres">
      <dgm:prSet presAssocID="{8BC84B05-98DB-41CF-AB6E-C9BBF84AE4B4}" presName="sibTrans" presStyleCnt="0"/>
      <dgm:spPr/>
    </dgm:pt>
    <dgm:pt modelId="{37C578E9-F062-4884-89C8-36C5EC7BF40E}" type="pres">
      <dgm:prSet presAssocID="{FFF178A5-DA7B-453C-B82B-E35184656417}" presName="compNode" presStyleCnt="0"/>
      <dgm:spPr/>
    </dgm:pt>
    <dgm:pt modelId="{538FC992-3585-4763-943C-FA2153485153}" type="pres">
      <dgm:prSet presAssocID="{FFF178A5-DA7B-453C-B82B-E35184656417}" presName="bgRect" presStyleLbl="bgShp" presStyleIdx="1" presStyleCnt="5"/>
      <dgm:spPr/>
    </dgm:pt>
    <dgm:pt modelId="{2EC2DC59-B149-4209-845D-62AFFF3EBD80}" type="pres">
      <dgm:prSet presAssocID="{FFF178A5-DA7B-453C-B82B-E3518465641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ycle with People"/>
        </a:ext>
      </dgm:extLst>
    </dgm:pt>
    <dgm:pt modelId="{0F798A4A-391C-48DF-8676-20A57C73F760}" type="pres">
      <dgm:prSet presAssocID="{FFF178A5-DA7B-453C-B82B-E35184656417}" presName="spaceRect" presStyleCnt="0"/>
      <dgm:spPr/>
    </dgm:pt>
    <dgm:pt modelId="{C183D212-7EA9-4DF8-B715-A4D7B5EBC47B}" type="pres">
      <dgm:prSet presAssocID="{FFF178A5-DA7B-453C-B82B-E35184656417}" presName="parTx" presStyleLbl="revTx" presStyleIdx="1" presStyleCnt="5">
        <dgm:presLayoutVars>
          <dgm:chMax val="0"/>
          <dgm:chPref val="0"/>
        </dgm:presLayoutVars>
      </dgm:prSet>
      <dgm:spPr/>
    </dgm:pt>
    <dgm:pt modelId="{6E6D623D-B1CF-48C2-AD4A-CBC96B5C8D52}" type="pres">
      <dgm:prSet presAssocID="{83AAF96A-8FA0-408C-A9D5-378F82DED3D3}" presName="sibTrans" presStyleCnt="0"/>
      <dgm:spPr/>
    </dgm:pt>
    <dgm:pt modelId="{0A7C8189-7D52-45AE-AE5E-CD01D2A5E4E1}" type="pres">
      <dgm:prSet presAssocID="{F26560EA-0146-4A5C-ADE6-DCA5A657F25D}" presName="compNode" presStyleCnt="0"/>
      <dgm:spPr/>
    </dgm:pt>
    <dgm:pt modelId="{AE859268-E624-42D0-AE43-87A72DC65D4F}" type="pres">
      <dgm:prSet presAssocID="{F26560EA-0146-4A5C-ADE6-DCA5A657F25D}" presName="bgRect" presStyleLbl="bgShp" presStyleIdx="2" presStyleCnt="5"/>
      <dgm:spPr/>
    </dgm:pt>
    <dgm:pt modelId="{CE3626AC-87B1-4E0A-BC62-6D68C3993C55}" type="pres">
      <dgm:prSet presAssocID="{F26560EA-0146-4A5C-ADE6-DCA5A657F25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34F00EF0-310C-4B8B-AF2E-4BDFA180EE0D}" type="pres">
      <dgm:prSet presAssocID="{F26560EA-0146-4A5C-ADE6-DCA5A657F25D}" presName="spaceRect" presStyleCnt="0"/>
      <dgm:spPr/>
    </dgm:pt>
    <dgm:pt modelId="{80D7DA2B-6EAB-4267-80E1-BBEB480F1E86}" type="pres">
      <dgm:prSet presAssocID="{F26560EA-0146-4A5C-ADE6-DCA5A657F25D}" presName="parTx" presStyleLbl="revTx" presStyleIdx="2" presStyleCnt="5">
        <dgm:presLayoutVars>
          <dgm:chMax val="0"/>
          <dgm:chPref val="0"/>
        </dgm:presLayoutVars>
      </dgm:prSet>
      <dgm:spPr/>
    </dgm:pt>
    <dgm:pt modelId="{44255D7B-8364-465D-B672-5ED1B1A470B1}" type="pres">
      <dgm:prSet presAssocID="{6BC507A3-B497-4DE5-A7F9-F6F0A35B206A}" presName="sibTrans" presStyleCnt="0"/>
      <dgm:spPr/>
    </dgm:pt>
    <dgm:pt modelId="{D66D7974-4CF4-4656-9C17-2FE1EED50A8D}" type="pres">
      <dgm:prSet presAssocID="{08D79E29-1A73-4021-A11A-15154915B92C}" presName="compNode" presStyleCnt="0"/>
      <dgm:spPr/>
    </dgm:pt>
    <dgm:pt modelId="{9FC5B55F-DE9C-48CF-865A-E79B087C98CB}" type="pres">
      <dgm:prSet presAssocID="{08D79E29-1A73-4021-A11A-15154915B92C}" presName="bgRect" presStyleLbl="bgShp" presStyleIdx="3" presStyleCnt="5"/>
      <dgm:spPr/>
    </dgm:pt>
    <dgm:pt modelId="{E27C051D-0F7C-40A4-A054-5FAD7BCCBF6E}" type="pres">
      <dgm:prSet presAssocID="{08D79E29-1A73-4021-A11A-15154915B9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7EF73251-F829-400F-961F-C42B5902DA18}" type="pres">
      <dgm:prSet presAssocID="{08D79E29-1A73-4021-A11A-15154915B92C}" presName="spaceRect" presStyleCnt="0"/>
      <dgm:spPr/>
    </dgm:pt>
    <dgm:pt modelId="{98473C8F-7136-4531-9D59-5F516FEE016B}" type="pres">
      <dgm:prSet presAssocID="{08D79E29-1A73-4021-A11A-15154915B92C}" presName="parTx" presStyleLbl="revTx" presStyleIdx="3" presStyleCnt="5">
        <dgm:presLayoutVars>
          <dgm:chMax val="0"/>
          <dgm:chPref val="0"/>
        </dgm:presLayoutVars>
      </dgm:prSet>
      <dgm:spPr/>
    </dgm:pt>
    <dgm:pt modelId="{D96DE145-4DA7-41B7-A7A2-E2D31E1CC251}" type="pres">
      <dgm:prSet presAssocID="{37863811-78BC-4D3A-8DA2-8668F64FB10D}" presName="sibTrans" presStyleCnt="0"/>
      <dgm:spPr/>
    </dgm:pt>
    <dgm:pt modelId="{49E0F172-B899-49AB-A34F-E2A97B012161}" type="pres">
      <dgm:prSet presAssocID="{A8B63946-36DB-41F1-AD11-2B9D1AB72A2B}" presName="compNode" presStyleCnt="0"/>
      <dgm:spPr/>
    </dgm:pt>
    <dgm:pt modelId="{D0B36625-E733-422F-834E-AA7816FFFC3D}" type="pres">
      <dgm:prSet presAssocID="{A8B63946-36DB-41F1-AD11-2B9D1AB72A2B}" presName="bgRect" presStyleLbl="bgShp" presStyleIdx="4" presStyleCnt="5"/>
      <dgm:spPr/>
    </dgm:pt>
    <dgm:pt modelId="{235A6B0B-A7AF-4FCB-9CE1-CA52829A0EAD}" type="pres">
      <dgm:prSet presAssocID="{A8B63946-36DB-41F1-AD11-2B9D1AB72A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mbulance"/>
        </a:ext>
      </dgm:extLst>
    </dgm:pt>
    <dgm:pt modelId="{59E5BDEB-C094-4491-9D3D-3818A93E3893}" type="pres">
      <dgm:prSet presAssocID="{A8B63946-36DB-41F1-AD11-2B9D1AB72A2B}" presName="spaceRect" presStyleCnt="0"/>
      <dgm:spPr/>
    </dgm:pt>
    <dgm:pt modelId="{FB66800D-DF39-4E6F-95CC-1D141DB0657C}" type="pres">
      <dgm:prSet presAssocID="{A8B63946-36DB-41F1-AD11-2B9D1AB72A2B}" presName="parTx" presStyleLbl="revTx" presStyleIdx="4" presStyleCnt="5">
        <dgm:presLayoutVars>
          <dgm:chMax val="0"/>
          <dgm:chPref val="0"/>
        </dgm:presLayoutVars>
      </dgm:prSet>
      <dgm:spPr/>
    </dgm:pt>
  </dgm:ptLst>
  <dgm:cxnLst>
    <dgm:cxn modelId="{D3399529-3F12-410E-AA99-0C2C3BAFF20F}" type="presOf" srcId="{FFF178A5-DA7B-453C-B82B-E35184656417}" destId="{C183D212-7EA9-4DF8-B715-A4D7B5EBC47B}" srcOrd="0" destOrd="0" presId="urn:microsoft.com/office/officeart/2018/2/layout/IconVerticalSolidList"/>
    <dgm:cxn modelId="{1ABAC42E-D168-4A3A-BE36-9B7B9CBF0C05}" srcId="{7CD0A186-8E66-4287-AECE-A8315A5BB8C6}" destId="{91FD2610-E4D6-4686-80F9-EC30F92CF8B7}" srcOrd="0" destOrd="0" parTransId="{23FCB904-B4DB-4B2C-BB42-9C815DF0F71E}" sibTransId="{8BC84B05-98DB-41CF-AB6E-C9BBF84AE4B4}"/>
    <dgm:cxn modelId="{85B0543C-10F6-4576-B1C7-B57D3B87DDE3}" srcId="{7CD0A186-8E66-4287-AECE-A8315A5BB8C6}" destId="{F26560EA-0146-4A5C-ADE6-DCA5A657F25D}" srcOrd="2" destOrd="0" parTransId="{1663BFCE-E5EE-4D1A-9AA9-44110E7E9C65}" sibTransId="{6BC507A3-B497-4DE5-A7F9-F6F0A35B206A}"/>
    <dgm:cxn modelId="{CD8BAE3C-9FE5-44B1-8E08-660059FA3CE8}" type="presOf" srcId="{A8B63946-36DB-41F1-AD11-2B9D1AB72A2B}" destId="{FB66800D-DF39-4E6F-95CC-1D141DB0657C}" srcOrd="0" destOrd="0" presId="urn:microsoft.com/office/officeart/2018/2/layout/IconVerticalSolidList"/>
    <dgm:cxn modelId="{11CE043F-F793-4FE7-9E52-CCF88990E8F3}" type="presOf" srcId="{08D79E29-1A73-4021-A11A-15154915B92C}" destId="{98473C8F-7136-4531-9D59-5F516FEE016B}" srcOrd="0" destOrd="0" presId="urn:microsoft.com/office/officeart/2018/2/layout/IconVerticalSolidList"/>
    <dgm:cxn modelId="{30F59B72-445C-41BB-ACF9-134355ADF618}" type="presOf" srcId="{7CD0A186-8E66-4287-AECE-A8315A5BB8C6}" destId="{395035DE-47C2-4E76-B329-D6171B64FF24}" srcOrd="0" destOrd="0" presId="urn:microsoft.com/office/officeart/2018/2/layout/IconVerticalSolidList"/>
    <dgm:cxn modelId="{A5FDE687-7BFD-4DBE-936F-FF10217E80D8}" type="presOf" srcId="{91FD2610-E4D6-4686-80F9-EC30F92CF8B7}" destId="{35745DF9-EAA8-40DC-A6B8-5DC0A5E6278D}" srcOrd="0" destOrd="0" presId="urn:microsoft.com/office/officeart/2018/2/layout/IconVerticalSolidList"/>
    <dgm:cxn modelId="{0252BE94-C1AB-47DC-9251-B8FE353FF3E0}" srcId="{7CD0A186-8E66-4287-AECE-A8315A5BB8C6}" destId="{FFF178A5-DA7B-453C-B82B-E35184656417}" srcOrd="1" destOrd="0" parTransId="{9659A508-C30A-4DFF-B942-B7FE13ABD0AD}" sibTransId="{83AAF96A-8FA0-408C-A9D5-378F82DED3D3}"/>
    <dgm:cxn modelId="{7426D5A0-A851-4D37-B7DF-890FCE212B0C}" srcId="{7CD0A186-8E66-4287-AECE-A8315A5BB8C6}" destId="{08D79E29-1A73-4021-A11A-15154915B92C}" srcOrd="3" destOrd="0" parTransId="{0CDC48AD-C5DB-417D-A8B9-4F8A6FCEEEAE}" sibTransId="{37863811-78BC-4D3A-8DA2-8668F64FB10D}"/>
    <dgm:cxn modelId="{B4CE7DA6-0A26-4F53-824C-C342391F0D99}" type="presOf" srcId="{F26560EA-0146-4A5C-ADE6-DCA5A657F25D}" destId="{80D7DA2B-6EAB-4267-80E1-BBEB480F1E86}" srcOrd="0" destOrd="0" presId="urn:microsoft.com/office/officeart/2018/2/layout/IconVerticalSolidList"/>
    <dgm:cxn modelId="{8F1CF2D1-19AC-4879-9396-5A27791266E1}" srcId="{7CD0A186-8E66-4287-AECE-A8315A5BB8C6}" destId="{A8B63946-36DB-41F1-AD11-2B9D1AB72A2B}" srcOrd="4" destOrd="0" parTransId="{B9F21236-BF53-4F44-94C2-CBDC9E27063A}" sibTransId="{A7C8A1ED-141E-4879-8416-196A0D18D939}"/>
    <dgm:cxn modelId="{9107CF89-947C-4816-9520-E45EFC96E439}" type="presParOf" srcId="{395035DE-47C2-4E76-B329-D6171B64FF24}" destId="{DC4ADB85-9C73-428A-9201-92E1D22E28C6}" srcOrd="0" destOrd="0" presId="urn:microsoft.com/office/officeart/2018/2/layout/IconVerticalSolidList"/>
    <dgm:cxn modelId="{9BB73953-E1CD-4A23-8649-AEFE2D44D381}" type="presParOf" srcId="{DC4ADB85-9C73-428A-9201-92E1D22E28C6}" destId="{7DAFBBFB-5BF2-4295-90F7-03136CD20E1D}" srcOrd="0" destOrd="0" presId="urn:microsoft.com/office/officeart/2018/2/layout/IconVerticalSolidList"/>
    <dgm:cxn modelId="{C363CA3D-40F3-418E-81D0-4B64B6B704DB}" type="presParOf" srcId="{DC4ADB85-9C73-428A-9201-92E1D22E28C6}" destId="{A1A9B199-5B65-4EBC-BBDB-E28F377D2514}" srcOrd="1" destOrd="0" presId="urn:microsoft.com/office/officeart/2018/2/layout/IconVerticalSolidList"/>
    <dgm:cxn modelId="{E80B01FE-DEC3-47BA-B408-D114DA7E5FA3}" type="presParOf" srcId="{DC4ADB85-9C73-428A-9201-92E1D22E28C6}" destId="{7D61C856-3343-49A0-81A4-624B56D572B7}" srcOrd="2" destOrd="0" presId="urn:microsoft.com/office/officeart/2018/2/layout/IconVerticalSolidList"/>
    <dgm:cxn modelId="{D877A4F9-7209-406C-A6ED-2F0F614F0353}" type="presParOf" srcId="{DC4ADB85-9C73-428A-9201-92E1D22E28C6}" destId="{35745DF9-EAA8-40DC-A6B8-5DC0A5E6278D}" srcOrd="3" destOrd="0" presId="urn:microsoft.com/office/officeart/2018/2/layout/IconVerticalSolidList"/>
    <dgm:cxn modelId="{2FC6D59F-3872-4108-95D7-E2B14B9026C7}" type="presParOf" srcId="{395035DE-47C2-4E76-B329-D6171B64FF24}" destId="{2072A21C-7147-4F02-922D-E76FA0D7D70F}" srcOrd="1" destOrd="0" presId="urn:microsoft.com/office/officeart/2018/2/layout/IconVerticalSolidList"/>
    <dgm:cxn modelId="{8EB41835-7463-4AF8-A022-D6B6E0D1C5A8}" type="presParOf" srcId="{395035DE-47C2-4E76-B329-D6171B64FF24}" destId="{37C578E9-F062-4884-89C8-36C5EC7BF40E}" srcOrd="2" destOrd="0" presId="urn:microsoft.com/office/officeart/2018/2/layout/IconVerticalSolidList"/>
    <dgm:cxn modelId="{43EF7A50-031E-4A4F-8CAB-772A515173D4}" type="presParOf" srcId="{37C578E9-F062-4884-89C8-36C5EC7BF40E}" destId="{538FC992-3585-4763-943C-FA2153485153}" srcOrd="0" destOrd="0" presId="urn:microsoft.com/office/officeart/2018/2/layout/IconVerticalSolidList"/>
    <dgm:cxn modelId="{A40DDD0C-1E58-448E-BF17-0BD4535B0656}" type="presParOf" srcId="{37C578E9-F062-4884-89C8-36C5EC7BF40E}" destId="{2EC2DC59-B149-4209-845D-62AFFF3EBD80}" srcOrd="1" destOrd="0" presId="urn:microsoft.com/office/officeart/2018/2/layout/IconVerticalSolidList"/>
    <dgm:cxn modelId="{1138E7B6-C440-4E95-B757-A8F8DAFC06F0}" type="presParOf" srcId="{37C578E9-F062-4884-89C8-36C5EC7BF40E}" destId="{0F798A4A-391C-48DF-8676-20A57C73F760}" srcOrd="2" destOrd="0" presId="urn:microsoft.com/office/officeart/2018/2/layout/IconVerticalSolidList"/>
    <dgm:cxn modelId="{52A35CAA-6898-4981-90C0-70E019203ADF}" type="presParOf" srcId="{37C578E9-F062-4884-89C8-36C5EC7BF40E}" destId="{C183D212-7EA9-4DF8-B715-A4D7B5EBC47B}" srcOrd="3" destOrd="0" presId="urn:microsoft.com/office/officeart/2018/2/layout/IconVerticalSolidList"/>
    <dgm:cxn modelId="{05FEF3A4-BEFD-4E94-9048-B15631CFB06C}" type="presParOf" srcId="{395035DE-47C2-4E76-B329-D6171B64FF24}" destId="{6E6D623D-B1CF-48C2-AD4A-CBC96B5C8D52}" srcOrd="3" destOrd="0" presId="urn:microsoft.com/office/officeart/2018/2/layout/IconVerticalSolidList"/>
    <dgm:cxn modelId="{CA4A6AAA-624F-4DC4-AA7F-6870F01F3BF2}" type="presParOf" srcId="{395035DE-47C2-4E76-B329-D6171B64FF24}" destId="{0A7C8189-7D52-45AE-AE5E-CD01D2A5E4E1}" srcOrd="4" destOrd="0" presId="urn:microsoft.com/office/officeart/2018/2/layout/IconVerticalSolidList"/>
    <dgm:cxn modelId="{2F387401-6E9A-4D38-A480-333DB0BE3A0B}" type="presParOf" srcId="{0A7C8189-7D52-45AE-AE5E-CD01D2A5E4E1}" destId="{AE859268-E624-42D0-AE43-87A72DC65D4F}" srcOrd="0" destOrd="0" presId="urn:microsoft.com/office/officeart/2018/2/layout/IconVerticalSolidList"/>
    <dgm:cxn modelId="{D7A5E45A-085C-4C9A-84AC-62F745CF0268}" type="presParOf" srcId="{0A7C8189-7D52-45AE-AE5E-CD01D2A5E4E1}" destId="{CE3626AC-87B1-4E0A-BC62-6D68C3993C55}" srcOrd="1" destOrd="0" presId="urn:microsoft.com/office/officeart/2018/2/layout/IconVerticalSolidList"/>
    <dgm:cxn modelId="{B5B4F1AD-F0AF-4038-AC45-AF3D9E03E70F}" type="presParOf" srcId="{0A7C8189-7D52-45AE-AE5E-CD01D2A5E4E1}" destId="{34F00EF0-310C-4B8B-AF2E-4BDFA180EE0D}" srcOrd="2" destOrd="0" presId="urn:microsoft.com/office/officeart/2018/2/layout/IconVerticalSolidList"/>
    <dgm:cxn modelId="{AE4AE30F-AB36-4595-BA36-708C5780AC5F}" type="presParOf" srcId="{0A7C8189-7D52-45AE-AE5E-CD01D2A5E4E1}" destId="{80D7DA2B-6EAB-4267-80E1-BBEB480F1E86}" srcOrd="3" destOrd="0" presId="urn:microsoft.com/office/officeart/2018/2/layout/IconVerticalSolidList"/>
    <dgm:cxn modelId="{F1887A57-0D90-40E9-B2C0-45DFD302FB28}" type="presParOf" srcId="{395035DE-47C2-4E76-B329-D6171B64FF24}" destId="{44255D7B-8364-465D-B672-5ED1B1A470B1}" srcOrd="5" destOrd="0" presId="urn:microsoft.com/office/officeart/2018/2/layout/IconVerticalSolidList"/>
    <dgm:cxn modelId="{8D9221C9-E914-49FB-A42C-AD343AD28AFD}" type="presParOf" srcId="{395035DE-47C2-4E76-B329-D6171B64FF24}" destId="{D66D7974-4CF4-4656-9C17-2FE1EED50A8D}" srcOrd="6" destOrd="0" presId="urn:microsoft.com/office/officeart/2018/2/layout/IconVerticalSolidList"/>
    <dgm:cxn modelId="{7EF2A682-E519-4274-BB7E-E276C795C8DD}" type="presParOf" srcId="{D66D7974-4CF4-4656-9C17-2FE1EED50A8D}" destId="{9FC5B55F-DE9C-48CF-865A-E79B087C98CB}" srcOrd="0" destOrd="0" presId="urn:microsoft.com/office/officeart/2018/2/layout/IconVerticalSolidList"/>
    <dgm:cxn modelId="{627CEF8F-B4E9-4AC5-8D0A-6EE9BBA0D581}" type="presParOf" srcId="{D66D7974-4CF4-4656-9C17-2FE1EED50A8D}" destId="{E27C051D-0F7C-40A4-A054-5FAD7BCCBF6E}" srcOrd="1" destOrd="0" presId="urn:microsoft.com/office/officeart/2018/2/layout/IconVerticalSolidList"/>
    <dgm:cxn modelId="{0D1A91A0-F943-4564-B3CF-195B46F9A7F2}" type="presParOf" srcId="{D66D7974-4CF4-4656-9C17-2FE1EED50A8D}" destId="{7EF73251-F829-400F-961F-C42B5902DA18}" srcOrd="2" destOrd="0" presId="urn:microsoft.com/office/officeart/2018/2/layout/IconVerticalSolidList"/>
    <dgm:cxn modelId="{A48FDD40-6EC0-49C6-B388-0DCB25EF66C0}" type="presParOf" srcId="{D66D7974-4CF4-4656-9C17-2FE1EED50A8D}" destId="{98473C8F-7136-4531-9D59-5F516FEE016B}" srcOrd="3" destOrd="0" presId="urn:microsoft.com/office/officeart/2018/2/layout/IconVerticalSolidList"/>
    <dgm:cxn modelId="{3D4F2AEF-65AA-431A-8A6B-F81782534EA9}" type="presParOf" srcId="{395035DE-47C2-4E76-B329-D6171B64FF24}" destId="{D96DE145-4DA7-41B7-A7A2-E2D31E1CC251}" srcOrd="7" destOrd="0" presId="urn:microsoft.com/office/officeart/2018/2/layout/IconVerticalSolidList"/>
    <dgm:cxn modelId="{8583FFA8-7604-4B67-B586-0DA179297FD5}" type="presParOf" srcId="{395035DE-47C2-4E76-B329-D6171B64FF24}" destId="{49E0F172-B899-49AB-A34F-E2A97B012161}" srcOrd="8" destOrd="0" presId="urn:microsoft.com/office/officeart/2018/2/layout/IconVerticalSolidList"/>
    <dgm:cxn modelId="{7C561507-F548-4544-B973-73A585191BCE}" type="presParOf" srcId="{49E0F172-B899-49AB-A34F-E2A97B012161}" destId="{D0B36625-E733-422F-834E-AA7816FFFC3D}" srcOrd="0" destOrd="0" presId="urn:microsoft.com/office/officeart/2018/2/layout/IconVerticalSolidList"/>
    <dgm:cxn modelId="{4309B66B-1FE8-418A-8EE8-4AC49B608DF3}" type="presParOf" srcId="{49E0F172-B899-49AB-A34F-E2A97B012161}" destId="{235A6B0B-A7AF-4FCB-9CE1-CA52829A0EAD}" srcOrd="1" destOrd="0" presId="urn:microsoft.com/office/officeart/2018/2/layout/IconVerticalSolidList"/>
    <dgm:cxn modelId="{2C12845F-DE77-4BC4-A05B-3A26820C93B9}" type="presParOf" srcId="{49E0F172-B899-49AB-A34F-E2A97B012161}" destId="{59E5BDEB-C094-4491-9D3D-3818A93E3893}" srcOrd="2" destOrd="0" presId="urn:microsoft.com/office/officeart/2018/2/layout/IconVerticalSolidList"/>
    <dgm:cxn modelId="{6CC22C9E-6ECF-4940-A65F-EAFC9DDFB2E3}" type="presParOf" srcId="{49E0F172-B899-49AB-A34F-E2A97B012161}" destId="{FB66800D-DF39-4E6F-95CC-1D141DB0657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862DA-3C60-4B2A-B471-6D6ECF0CCF49}">
      <dsp:nvSpPr>
        <dsp:cNvPr id="0" name=""/>
        <dsp:cNvSpPr/>
      </dsp:nvSpPr>
      <dsp:spPr>
        <a:xfrm>
          <a:off x="0" y="689"/>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35EA66-1D51-4F21-B72A-6D9B0E0392DC}">
      <dsp:nvSpPr>
        <dsp:cNvPr id="0" name=""/>
        <dsp:cNvSpPr/>
      </dsp:nvSpPr>
      <dsp:spPr>
        <a:xfrm>
          <a:off x="488194" y="363809"/>
          <a:ext cx="887626" cy="887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CDC7F4-E666-4347-B1C8-C873FF0FABAA}">
      <dsp:nvSpPr>
        <dsp:cNvPr id="0" name=""/>
        <dsp:cNvSpPr/>
      </dsp:nvSpPr>
      <dsp:spPr>
        <a:xfrm>
          <a:off x="1864015" y="689"/>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33450">
            <a:lnSpc>
              <a:spcPct val="100000"/>
            </a:lnSpc>
            <a:spcBef>
              <a:spcPct val="0"/>
            </a:spcBef>
            <a:spcAft>
              <a:spcPct val="35000"/>
            </a:spcAft>
            <a:buNone/>
          </a:pPr>
          <a:r>
            <a:rPr lang="en-GB" sz="2100" kern="1200">
              <a:latin typeface="Bell MT"/>
            </a:rPr>
            <a:t> To</a:t>
          </a:r>
          <a:r>
            <a:rPr lang="en-GB" sz="2100" kern="1200"/>
            <a:t> offer an introduction to the term ‘resilience’ and acknowledge its relevance within the context of disasters</a:t>
          </a:r>
          <a:endParaRPr lang="en-US" sz="2100" kern="1200"/>
        </a:p>
      </dsp:txBody>
      <dsp:txXfrm>
        <a:off x="1864015" y="689"/>
        <a:ext cx="4933659" cy="1613866"/>
      </dsp:txXfrm>
    </dsp:sp>
    <dsp:sp modelId="{5446082D-43B3-44AF-B287-319B6FECB352}">
      <dsp:nvSpPr>
        <dsp:cNvPr id="0" name=""/>
        <dsp:cNvSpPr/>
      </dsp:nvSpPr>
      <dsp:spPr>
        <a:xfrm>
          <a:off x="0" y="2018022"/>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3492867-3488-4C63-846D-5729CFDC9023}">
      <dsp:nvSpPr>
        <dsp:cNvPr id="0" name=""/>
        <dsp:cNvSpPr/>
      </dsp:nvSpPr>
      <dsp:spPr>
        <a:xfrm>
          <a:off x="488194" y="2381142"/>
          <a:ext cx="887626" cy="887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44DD1B-9067-4040-AD41-6490FB127677}">
      <dsp:nvSpPr>
        <dsp:cNvPr id="0" name=""/>
        <dsp:cNvSpPr/>
      </dsp:nvSpPr>
      <dsp:spPr>
        <a:xfrm>
          <a:off x="1864015" y="2018022"/>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33450">
            <a:lnSpc>
              <a:spcPct val="100000"/>
            </a:lnSpc>
            <a:spcBef>
              <a:spcPct val="0"/>
            </a:spcBef>
            <a:spcAft>
              <a:spcPct val="35000"/>
            </a:spcAft>
            <a:buNone/>
          </a:pPr>
          <a:r>
            <a:rPr lang="en-GB" sz="2100" kern="1200" dirty="0"/>
            <a:t>To be aware of the continuing change in the term, temporally and spatially for different groups and in different contexts</a:t>
          </a:r>
          <a:endParaRPr lang="en-US" sz="2100" kern="1200" dirty="0"/>
        </a:p>
      </dsp:txBody>
      <dsp:txXfrm>
        <a:off x="1864015" y="2018022"/>
        <a:ext cx="4933659" cy="1613866"/>
      </dsp:txXfrm>
    </dsp:sp>
    <dsp:sp modelId="{91F0E999-E947-4E6B-B520-93816C47B1C8}">
      <dsp:nvSpPr>
        <dsp:cNvPr id="0" name=""/>
        <dsp:cNvSpPr/>
      </dsp:nvSpPr>
      <dsp:spPr>
        <a:xfrm>
          <a:off x="0" y="4035355"/>
          <a:ext cx="6797675" cy="16138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D5AE4A-FF4A-4C0B-B4CE-B618B8012A6D}">
      <dsp:nvSpPr>
        <dsp:cNvPr id="0" name=""/>
        <dsp:cNvSpPr/>
      </dsp:nvSpPr>
      <dsp:spPr>
        <a:xfrm>
          <a:off x="488194" y="4398475"/>
          <a:ext cx="887626" cy="887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D2F15A-4AFF-48C7-9C8B-72D5F96515A8}">
      <dsp:nvSpPr>
        <dsp:cNvPr id="0" name=""/>
        <dsp:cNvSpPr/>
      </dsp:nvSpPr>
      <dsp:spPr>
        <a:xfrm>
          <a:off x="1864015" y="4035355"/>
          <a:ext cx="4933659" cy="16138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801" tIns="170801" rIns="170801" bIns="170801" numCol="1" spcCol="1270" anchor="ctr" anchorCtr="0">
          <a:noAutofit/>
        </a:bodyPr>
        <a:lstStyle/>
        <a:p>
          <a:pPr marL="0" lvl="0" indent="0" algn="l" defTabSz="933450">
            <a:lnSpc>
              <a:spcPct val="100000"/>
            </a:lnSpc>
            <a:spcBef>
              <a:spcPct val="0"/>
            </a:spcBef>
            <a:spcAft>
              <a:spcPct val="35000"/>
            </a:spcAft>
            <a:buNone/>
          </a:pPr>
          <a:r>
            <a:rPr lang="en-GB" sz="2100" kern="1200" dirty="0"/>
            <a:t>Recap to the sustainable livelihood's theory and the importance of social capital within that</a:t>
          </a:r>
          <a:endParaRPr lang="en-US" sz="2100" kern="1200" dirty="0"/>
        </a:p>
      </dsp:txBody>
      <dsp:txXfrm>
        <a:off x="1864015" y="4035355"/>
        <a:ext cx="4933659" cy="1613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FBD96-4882-4553-88DB-44B2B3A8921D}">
      <dsp:nvSpPr>
        <dsp:cNvPr id="0" name=""/>
        <dsp:cNvSpPr/>
      </dsp:nvSpPr>
      <dsp:spPr>
        <a:xfrm>
          <a:off x="0" y="7910"/>
          <a:ext cx="6797675" cy="1814670"/>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chemeClr val="tx1"/>
              </a:solidFill>
            </a:rPr>
            <a:t>Resilience is a complex, multi-faceted term which can be understood and interpreted in different ways. </a:t>
          </a:r>
          <a:endParaRPr lang="en-US" sz="3300" kern="1200" dirty="0">
            <a:solidFill>
              <a:schemeClr val="tx1"/>
            </a:solidFill>
          </a:endParaRPr>
        </a:p>
      </dsp:txBody>
      <dsp:txXfrm>
        <a:off x="88585" y="96495"/>
        <a:ext cx="6620505" cy="1637500"/>
      </dsp:txXfrm>
    </dsp:sp>
    <dsp:sp modelId="{0261CF39-27F1-428B-BF6A-B11A6D6D2A3B}">
      <dsp:nvSpPr>
        <dsp:cNvPr id="0" name=""/>
        <dsp:cNvSpPr/>
      </dsp:nvSpPr>
      <dsp:spPr>
        <a:xfrm>
          <a:off x="0" y="1917621"/>
          <a:ext cx="6797675" cy="1814670"/>
        </a:xfrm>
        <a:prstGeom prst="roundRect">
          <a:avLst/>
        </a:prstGeom>
        <a:solidFill>
          <a:schemeClr val="accent5">
            <a:hueOff val="1063560"/>
            <a:satOff val="-11946"/>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dirty="0">
              <a:solidFill>
                <a:schemeClr val="tx1"/>
              </a:solidFill>
            </a:rPr>
            <a:t>Resilience...what are your first thoughts.</a:t>
          </a:r>
          <a:endParaRPr lang="en-US" sz="3300" kern="1200" dirty="0">
            <a:solidFill>
              <a:schemeClr val="tx1"/>
            </a:solidFill>
          </a:endParaRPr>
        </a:p>
      </dsp:txBody>
      <dsp:txXfrm>
        <a:off x="88585" y="2006206"/>
        <a:ext cx="6620505" cy="1637500"/>
      </dsp:txXfrm>
    </dsp:sp>
    <dsp:sp modelId="{43967DCF-BF09-4473-A4AD-274471C2EEB0}">
      <dsp:nvSpPr>
        <dsp:cNvPr id="0" name=""/>
        <dsp:cNvSpPr/>
      </dsp:nvSpPr>
      <dsp:spPr>
        <a:xfrm>
          <a:off x="0" y="3827331"/>
          <a:ext cx="6797675" cy="1814670"/>
        </a:xfrm>
        <a:prstGeom prst="roundRect">
          <a:avLst/>
        </a:prstGeom>
        <a:solidFill>
          <a:schemeClr val="accent5">
            <a:hueOff val="2127120"/>
            <a:satOff val="-23891"/>
            <a:lumOff val="-509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rtl="0">
            <a:lnSpc>
              <a:spcPct val="90000"/>
            </a:lnSpc>
            <a:spcBef>
              <a:spcPct val="0"/>
            </a:spcBef>
            <a:spcAft>
              <a:spcPct val="35000"/>
            </a:spcAft>
            <a:buNone/>
          </a:pPr>
          <a:r>
            <a:rPr lang="en-GB" sz="3300" kern="1200" dirty="0">
              <a:solidFill>
                <a:schemeClr val="tx1"/>
              </a:solidFill>
            </a:rPr>
            <a:t>Respond to the Answer Garden </a:t>
          </a:r>
          <a:r>
            <a:rPr lang="en-GB" sz="3300" kern="1200" dirty="0">
              <a:solidFill>
                <a:schemeClr val="tx1"/>
              </a:solidFill>
              <a:latin typeface="Calibri Light" panose="020F0302020204030204"/>
            </a:rPr>
            <a:t>Word Cloud on the next slide</a:t>
          </a:r>
          <a:r>
            <a:rPr lang="en-GB" sz="3300" kern="1200" dirty="0">
              <a:solidFill>
                <a:schemeClr val="tx1"/>
              </a:solidFill>
            </a:rPr>
            <a:t>....</a:t>
          </a:r>
          <a:endParaRPr lang="en-US" sz="3300" kern="1200" dirty="0">
            <a:solidFill>
              <a:schemeClr val="tx1"/>
            </a:solidFill>
          </a:endParaRPr>
        </a:p>
      </dsp:txBody>
      <dsp:txXfrm>
        <a:off x="88585" y="3915916"/>
        <a:ext cx="6620505" cy="163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FBBFB-5BF2-4295-90F7-03136CD20E1D}">
      <dsp:nvSpPr>
        <dsp:cNvPr id="0" name=""/>
        <dsp:cNvSpPr/>
      </dsp:nvSpPr>
      <dsp:spPr>
        <a:xfrm>
          <a:off x="0" y="5051"/>
          <a:ext cx="7385884" cy="1075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A9B199-5B65-4EBC-BBDB-E28F377D2514}">
      <dsp:nvSpPr>
        <dsp:cNvPr id="0" name=""/>
        <dsp:cNvSpPr/>
      </dsp:nvSpPr>
      <dsp:spPr>
        <a:xfrm>
          <a:off x="325453" y="247124"/>
          <a:ext cx="591734" cy="59173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745DF9-EAA8-40DC-A6B8-5DC0A5E6278D}">
      <dsp:nvSpPr>
        <dsp:cNvPr id="0" name=""/>
        <dsp:cNvSpPr/>
      </dsp:nvSpPr>
      <dsp:spPr>
        <a:xfrm>
          <a:off x="1242641" y="5051"/>
          <a:ext cx="6143242" cy="107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64" tIns="113864" rIns="113864" bIns="113864" numCol="1" spcCol="1270" anchor="ctr" anchorCtr="0">
          <a:noAutofit/>
        </a:bodyPr>
        <a:lstStyle/>
        <a:p>
          <a:pPr marL="0" lvl="0" indent="0" algn="l" defTabSz="622300">
            <a:lnSpc>
              <a:spcPct val="90000"/>
            </a:lnSpc>
            <a:spcBef>
              <a:spcPct val="0"/>
            </a:spcBef>
            <a:spcAft>
              <a:spcPct val="35000"/>
            </a:spcAft>
            <a:buNone/>
          </a:pPr>
          <a:r>
            <a:rPr lang="en-GB" sz="1400" kern="1200"/>
            <a:t>Adaptive capacities are the social and technical skills and strategies of individuals and groups that support them in responding to environmental and socioeconomic changes like natural hazards. </a:t>
          </a:r>
          <a:endParaRPr lang="en-US" sz="1400" kern="1200"/>
        </a:p>
      </dsp:txBody>
      <dsp:txXfrm>
        <a:off x="1242641" y="5051"/>
        <a:ext cx="6143242" cy="1075880"/>
      </dsp:txXfrm>
    </dsp:sp>
    <dsp:sp modelId="{538FC992-3585-4763-943C-FA2153485153}">
      <dsp:nvSpPr>
        <dsp:cNvPr id="0" name=""/>
        <dsp:cNvSpPr/>
      </dsp:nvSpPr>
      <dsp:spPr>
        <a:xfrm>
          <a:off x="0" y="1349901"/>
          <a:ext cx="7385884" cy="1075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C2DC59-B149-4209-845D-62AFFF3EBD80}">
      <dsp:nvSpPr>
        <dsp:cNvPr id="0" name=""/>
        <dsp:cNvSpPr/>
      </dsp:nvSpPr>
      <dsp:spPr>
        <a:xfrm>
          <a:off x="325453" y="1591974"/>
          <a:ext cx="591734" cy="59173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83D212-7EA9-4DF8-B715-A4D7B5EBC47B}">
      <dsp:nvSpPr>
        <dsp:cNvPr id="0" name=""/>
        <dsp:cNvSpPr/>
      </dsp:nvSpPr>
      <dsp:spPr>
        <a:xfrm>
          <a:off x="1242641" y="1349901"/>
          <a:ext cx="6143242" cy="107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64" tIns="113864" rIns="113864" bIns="113864" numCol="1" spcCol="1270" anchor="ctr" anchorCtr="0">
          <a:noAutofit/>
        </a:bodyPr>
        <a:lstStyle/>
        <a:p>
          <a:pPr marL="0" lvl="0" indent="0" algn="l" defTabSz="622300">
            <a:lnSpc>
              <a:spcPct val="90000"/>
            </a:lnSpc>
            <a:spcBef>
              <a:spcPct val="0"/>
            </a:spcBef>
            <a:spcAft>
              <a:spcPct val="35000"/>
            </a:spcAft>
            <a:buNone/>
          </a:pPr>
          <a:r>
            <a:rPr lang="en-GB" sz="1400" kern="1200"/>
            <a:t>•</a:t>
          </a:r>
          <a:r>
            <a:rPr lang="en-GB" sz="1400" b="1" kern="1200"/>
            <a:t>Processes </a:t>
          </a:r>
          <a:r>
            <a:rPr lang="en-GB" sz="1400" kern="1200"/>
            <a:t>communication and information; learning, education and knowledge; risk awareness; adaptation, including acceptance of uncertainty and change; adequate planning and preparation. </a:t>
          </a:r>
          <a:endParaRPr lang="en-US" sz="1400" kern="1200"/>
        </a:p>
      </dsp:txBody>
      <dsp:txXfrm>
        <a:off x="1242641" y="1349901"/>
        <a:ext cx="6143242" cy="1075880"/>
      </dsp:txXfrm>
    </dsp:sp>
    <dsp:sp modelId="{AE859268-E624-42D0-AE43-87A72DC65D4F}">
      <dsp:nvSpPr>
        <dsp:cNvPr id="0" name=""/>
        <dsp:cNvSpPr/>
      </dsp:nvSpPr>
      <dsp:spPr>
        <a:xfrm>
          <a:off x="0" y="2694752"/>
          <a:ext cx="7385884" cy="1075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E3626AC-87B1-4E0A-BC62-6D68C3993C55}">
      <dsp:nvSpPr>
        <dsp:cNvPr id="0" name=""/>
        <dsp:cNvSpPr/>
      </dsp:nvSpPr>
      <dsp:spPr>
        <a:xfrm>
          <a:off x="325453" y="2936825"/>
          <a:ext cx="591734" cy="59173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0D7DA2B-6EAB-4267-80E1-BBEB480F1E86}">
      <dsp:nvSpPr>
        <dsp:cNvPr id="0" name=""/>
        <dsp:cNvSpPr/>
      </dsp:nvSpPr>
      <dsp:spPr>
        <a:xfrm>
          <a:off x="1242641" y="2694752"/>
          <a:ext cx="6143242" cy="107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64" tIns="113864" rIns="113864" bIns="113864" numCol="1" spcCol="1270" anchor="ctr" anchorCtr="0">
          <a:noAutofit/>
        </a:bodyPr>
        <a:lstStyle/>
        <a:p>
          <a:pPr marL="0" lvl="0" indent="0" algn="l" defTabSz="622300">
            <a:lnSpc>
              <a:spcPct val="90000"/>
            </a:lnSpc>
            <a:spcBef>
              <a:spcPct val="0"/>
            </a:spcBef>
            <a:spcAft>
              <a:spcPct val="35000"/>
            </a:spcAft>
            <a:buNone/>
          </a:pPr>
          <a:r>
            <a:rPr lang="en-GB" sz="1400" kern="1200"/>
            <a:t>•</a:t>
          </a:r>
          <a:r>
            <a:rPr lang="en-GB" sz="1400" b="1" kern="1200"/>
            <a:t>Community</a:t>
          </a:r>
          <a:r>
            <a:rPr lang="en-GB" sz="1400" kern="1200"/>
            <a:t>, such as community involvement, organisation and cohesion (e.g.: trust). </a:t>
          </a:r>
          <a:endParaRPr lang="en-US" sz="1400" kern="1200"/>
        </a:p>
      </dsp:txBody>
      <dsp:txXfrm>
        <a:off x="1242641" y="2694752"/>
        <a:ext cx="6143242" cy="1075880"/>
      </dsp:txXfrm>
    </dsp:sp>
    <dsp:sp modelId="{9FC5B55F-DE9C-48CF-865A-E79B087C98CB}">
      <dsp:nvSpPr>
        <dsp:cNvPr id="0" name=""/>
        <dsp:cNvSpPr/>
      </dsp:nvSpPr>
      <dsp:spPr>
        <a:xfrm>
          <a:off x="0" y="4039602"/>
          <a:ext cx="7385884" cy="1075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7C051D-0F7C-40A4-A054-5FAD7BCCBF6E}">
      <dsp:nvSpPr>
        <dsp:cNvPr id="0" name=""/>
        <dsp:cNvSpPr/>
      </dsp:nvSpPr>
      <dsp:spPr>
        <a:xfrm>
          <a:off x="325453" y="4281675"/>
          <a:ext cx="591734" cy="59173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473C8F-7136-4531-9D59-5F516FEE016B}">
      <dsp:nvSpPr>
        <dsp:cNvPr id="0" name=""/>
        <dsp:cNvSpPr/>
      </dsp:nvSpPr>
      <dsp:spPr>
        <a:xfrm>
          <a:off x="1242641" y="4039602"/>
          <a:ext cx="6143242" cy="107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64" tIns="113864" rIns="113864" bIns="113864" numCol="1" spcCol="1270" anchor="ctr" anchorCtr="0">
          <a:noAutofit/>
        </a:bodyPr>
        <a:lstStyle/>
        <a:p>
          <a:pPr marL="0" lvl="0" indent="0" algn="l" defTabSz="622300">
            <a:lnSpc>
              <a:spcPct val="90000"/>
            </a:lnSpc>
            <a:spcBef>
              <a:spcPct val="0"/>
            </a:spcBef>
            <a:spcAft>
              <a:spcPct val="35000"/>
            </a:spcAft>
            <a:buNone/>
          </a:pPr>
          <a:r>
            <a:rPr lang="en-GB" sz="1400" kern="1200"/>
            <a:t>•</a:t>
          </a:r>
          <a:r>
            <a:rPr lang="en-GB" sz="1400" b="1" kern="1200"/>
            <a:t>Underlying social, economic and political conditions</a:t>
          </a:r>
          <a:r>
            <a:rPr lang="en-GB" sz="1400" kern="1200"/>
            <a:t>, including high equity, good governance, political stability, economic strength and diversification, the population’s physical and mental health. </a:t>
          </a:r>
          <a:endParaRPr lang="en-US" sz="1400" kern="1200"/>
        </a:p>
      </dsp:txBody>
      <dsp:txXfrm>
        <a:off x="1242641" y="4039602"/>
        <a:ext cx="6143242" cy="1075880"/>
      </dsp:txXfrm>
    </dsp:sp>
    <dsp:sp modelId="{D0B36625-E733-422F-834E-AA7816FFFC3D}">
      <dsp:nvSpPr>
        <dsp:cNvPr id="0" name=""/>
        <dsp:cNvSpPr/>
      </dsp:nvSpPr>
      <dsp:spPr>
        <a:xfrm>
          <a:off x="0" y="5384453"/>
          <a:ext cx="7385884" cy="10758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5A6B0B-A7AF-4FCB-9CE1-CA52829A0EAD}">
      <dsp:nvSpPr>
        <dsp:cNvPr id="0" name=""/>
        <dsp:cNvSpPr/>
      </dsp:nvSpPr>
      <dsp:spPr>
        <a:xfrm>
          <a:off x="325453" y="5626526"/>
          <a:ext cx="591734" cy="59173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B66800D-DF39-4E6F-95CC-1D141DB0657C}">
      <dsp:nvSpPr>
        <dsp:cNvPr id="0" name=""/>
        <dsp:cNvSpPr/>
      </dsp:nvSpPr>
      <dsp:spPr>
        <a:xfrm>
          <a:off x="1242641" y="5384453"/>
          <a:ext cx="6143242" cy="1075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864" tIns="113864" rIns="113864" bIns="113864" numCol="1" spcCol="1270" anchor="ctr" anchorCtr="0">
          <a:noAutofit/>
        </a:bodyPr>
        <a:lstStyle/>
        <a:p>
          <a:pPr marL="0" lvl="0" indent="0" algn="l" defTabSz="622300">
            <a:lnSpc>
              <a:spcPct val="90000"/>
            </a:lnSpc>
            <a:spcBef>
              <a:spcPct val="0"/>
            </a:spcBef>
            <a:spcAft>
              <a:spcPct val="35000"/>
            </a:spcAft>
            <a:buNone/>
          </a:pPr>
          <a:r>
            <a:rPr lang="en-GB" sz="1400" kern="1200"/>
            <a:t>•</a:t>
          </a:r>
          <a:r>
            <a:rPr lang="en-GB" sz="1400" b="1" kern="1200"/>
            <a:t>Ecological systems and human systems </a:t>
          </a:r>
          <a:r>
            <a:rPr lang="en-GB" sz="1400" kern="1200"/>
            <a:t>(e.g.: emergency health systems). Characteristic drivers of resilience in systems include high diversity, redundancy, links between capacities at different geographic levels, and the ability of systems to continue working while evolving (as opposed to merely being stable).</a:t>
          </a:r>
          <a:endParaRPr lang="en-US" sz="1400" kern="1200"/>
        </a:p>
      </dsp:txBody>
      <dsp:txXfrm>
        <a:off x="1242641" y="5384453"/>
        <a:ext cx="6143242" cy="107588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88BE9-E974-43AA-B0A6-9C8E74505BCC}" type="datetimeFigureOut">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B9125-0D76-4AA4-B1E9-DCC42184960C}" type="slidenum">
              <a:t>‹#›</a:t>
            </a:fld>
            <a:endParaRPr lang="en-US"/>
          </a:p>
        </p:txBody>
      </p:sp>
    </p:spTree>
    <p:extLst>
      <p:ext uri="{BB962C8B-B14F-4D97-AF65-F5344CB8AC3E}">
        <p14:creationId xmlns:p14="http://schemas.microsoft.com/office/powerpoint/2010/main" val="309561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Spend some time within the session discussing how different case study communities have reacted to the disturbance.</a:t>
            </a:r>
          </a:p>
        </p:txBody>
      </p:sp>
      <p:sp>
        <p:nvSpPr>
          <p:cNvPr id="4" name="Slide Number Placeholder 3"/>
          <p:cNvSpPr>
            <a:spLocks noGrp="1"/>
          </p:cNvSpPr>
          <p:nvPr>
            <p:ph type="sldNum" sz="quarter" idx="5"/>
          </p:nvPr>
        </p:nvSpPr>
        <p:spPr/>
        <p:txBody>
          <a:bodyPr/>
          <a:lstStyle/>
          <a:p>
            <a:fld id="{895B9125-0D76-4AA4-B1E9-DCC42184960C}" type="slidenum">
              <a:t>6</a:t>
            </a:fld>
            <a:endParaRPr lang="en-US"/>
          </a:p>
        </p:txBody>
      </p:sp>
    </p:spTree>
    <p:extLst>
      <p:ext uri="{BB962C8B-B14F-4D97-AF65-F5344CB8AC3E}">
        <p14:creationId xmlns:p14="http://schemas.microsoft.com/office/powerpoint/2010/main" val="775349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Putnam's work is based </a:t>
            </a:r>
          </a:p>
        </p:txBody>
      </p:sp>
      <p:sp>
        <p:nvSpPr>
          <p:cNvPr id="4" name="Slide Number Placeholder 3"/>
          <p:cNvSpPr>
            <a:spLocks noGrp="1"/>
          </p:cNvSpPr>
          <p:nvPr>
            <p:ph type="sldNum" sz="quarter" idx="5"/>
          </p:nvPr>
        </p:nvSpPr>
        <p:spPr/>
        <p:txBody>
          <a:bodyPr/>
          <a:lstStyle/>
          <a:p>
            <a:fld id="{895B9125-0D76-4AA4-B1E9-DCC42184960C}" type="slidenum">
              <a:rPr lang="en-US"/>
              <a:t>16</a:t>
            </a:fld>
            <a:endParaRPr lang="en-US"/>
          </a:p>
        </p:txBody>
      </p:sp>
    </p:spTree>
    <p:extLst>
      <p:ext uri="{BB962C8B-B14F-4D97-AF65-F5344CB8AC3E}">
        <p14:creationId xmlns:p14="http://schemas.microsoft.com/office/powerpoint/2010/main" val="3968576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was noted in Haiti following the supposed death of a man in one community accused of looting from his </a:t>
            </a:r>
            <a:r>
              <a:rPr lang="en-US" dirty="0" err="1">
                <a:cs typeface="Calibri"/>
              </a:rPr>
              <a:t>neighbours</a:t>
            </a:r>
            <a:r>
              <a:rPr lang="en-US" dirty="0">
                <a:cs typeface="Calibri"/>
              </a:rPr>
              <a:t>.</a:t>
            </a:r>
          </a:p>
          <a:p>
            <a:r>
              <a:rPr lang="en-US" dirty="0">
                <a:cs typeface="Calibri"/>
              </a:rPr>
              <a:t>It can also be the case where </a:t>
            </a:r>
            <a:r>
              <a:rPr lang="en-US" dirty="0" err="1">
                <a:cs typeface="Calibri"/>
              </a:rPr>
              <a:t>marginalised</a:t>
            </a:r>
            <a:r>
              <a:rPr lang="en-US" dirty="0">
                <a:cs typeface="Calibri"/>
              </a:rPr>
              <a:t> groups have been excluded.</a:t>
            </a:r>
          </a:p>
        </p:txBody>
      </p:sp>
      <p:sp>
        <p:nvSpPr>
          <p:cNvPr id="4" name="Slide Number Placeholder 3"/>
          <p:cNvSpPr>
            <a:spLocks noGrp="1"/>
          </p:cNvSpPr>
          <p:nvPr>
            <p:ph type="sldNum" sz="quarter" idx="5"/>
          </p:nvPr>
        </p:nvSpPr>
        <p:spPr/>
        <p:txBody>
          <a:bodyPr/>
          <a:lstStyle/>
          <a:p>
            <a:fld id="{895B9125-0D76-4AA4-B1E9-DCC42184960C}" type="slidenum">
              <a:rPr lang="en-US"/>
              <a:t>19</a:t>
            </a:fld>
            <a:endParaRPr lang="en-US"/>
          </a:p>
        </p:txBody>
      </p:sp>
    </p:spTree>
    <p:extLst>
      <p:ext uri="{BB962C8B-B14F-4D97-AF65-F5344CB8AC3E}">
        <p14:creationId xmlns:p14="http://schemas.microsoft.com/office/powerpoint/2010/main" val="3654039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614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25352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40985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5580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8/1/2024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8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21040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8/1/2024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40503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8/1/2024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919238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8/1/2024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009752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8/1/2024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52494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8/1/2024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03315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8/1/2024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34553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youtube.com/watch?v=z7A8m0zQ6T8&amp;t=1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fscj.pressbooks.pub/sociology/chapter/reading-collective-behavior/"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hyperlink" Target="https://answergarden.ch/4150323"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m.wikipedia.org/wiki/file:2010_chile_earthquake_-_building_destroyed_in_concepci%C3%83%C2%B3n.jp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88366" y="1258288"/>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a:solidFill>
                  <a:srgbClr val="003399"/>
                </a:solidFill>
                <a:latin typeface="Century Gothic"/>
                <a:ea typeface="Century Gothic"/>
                <a:cs typeface="Century Gothic"/>
                <a:sym typeface="Century Gothic"/>
              </a:rPr>
              <a:t>CCP-LAW</a:t>
            </a:r>
            <a:endParaRPr sz="2700" b="0" i="0" u="none" strike="noStrike" cap="none">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a:solidFill>
                  <a:srgbClr val="2683C6"/>
                </a:solidFill>
                <a:latin typeface="Century Gothic"/>
                <a:ea typeface="Century Gothic"/>
                <a:cs typeface="Century Gothic"/>
                <a:sym typeface="Century Gothic"/>
              </a:rPr>
              <a:t>Curricula development on Climate Change Policy and Law</a:t>
            </a:r>
            <a:endParaRPr sz="2700" b="0" i="0" u="none" strike="noStrike" cap="none">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84335" y="2475468"/>
            <a:ext cx="11092616" cy="2703648"/>
          </a:xfrm>
          <a:prstGeom prst="rect">
            <a:avLst/>
          </a:prstGeom>
          <a:noFill/>
          <a:ln>
            <a:noFill/>
          </a:ln>
        </p:spPr>
        <p:txBody>
          <a:bodyPr spcFirstLastPara="1" wrap="square" lIns="91425" tIns="45700" rIns="91425" bIns="45700" anchor="t" anchorCtr="0">
            <a:spAutoFit/>
          </a:bodyPr>
          <a:lstStyle/>
          <a:p>
            <a:pPr algn="ctr">
              <a:lnSpc>
                <a:spcPct val="107000"/>
              </a:lnSpc>
              <a:spcBef>
                <a:spcPts val="800"/>
              </a:spcBef>
              <a:spcAft>
                <a:spcPts val="800"/>
              </a:spcAft>
            </a:pPr>
            <a:r>
              <a:rPr lang="en-US" sz="2700" b="1" i="0" u="none" strike="noStrike" cap="none" dirty="0">
                <a:solidFill>
                  <a:srgbClr val="003399"/>
                </a:solidFill>
                <a:latin typeface="Century Gothic"/>
                <a:ea typeface="Century Gothic"/>
                <a:cs typeface="Century Gothic"/>
                <a:sym typeface="Century Gothic"/>
              </a:rPr>
              <a:t>Module: </a:t>
            </a:r>
            <a:r>
              <a:rPr lang="en-US" sz="2700" b="1" dirty="0">
                <a:solidFill>
                  <a:srgbClr val="003399"/>
                </a:solidFill>
                <a:latin typeface="Century Gothic"/>
                <a:ea typeface="Century Gothic"/>
                <a:cs typeface="Century Gothic"/>
                <a:sym typeface="Century Gothic"/>
              </a:rPr>
              <a:t>Environmental Risk Prevention and Management</a:t>
            </a:r>
            <a:endParaRPr lang="en-US" sz="2700" dirty="0">
              <a:solidFill>
                <a:srgbClr val="003399"/>
              </a:solidFill>
              <a:latin typeface="Century Gothic"/>
              <a:ea typeface="Century Gothic"/>
              <a:cs typeface="Century Gothic"/>
            </a:endParaRPr>
          </a:p>
          <a:p>
            <a:pPr algn="ctr"/>
            <a:r>
              <a:rPr lang="en-US" sz="2700" b="1" i="0" u="none" strike="noStrike" cap="none" dirty="0">
                <a:solidFill>
                  <a:srgbClr val="003399"/>
                </a:solidFill>
                <a:latin typeface="Century Gothic"/>
                <a:ea typeface="Century Gothic"/>
                <a:cs typeface="Century Gothic"/>
                <a:sym typeface="Century Gothic"/>
              </a:rPr>
              <a:t>Topic:</a:t>
            </a:r>
            <a:r>
              <a:rPr lang="en-US" sz="2700" b="1" dirty="0">
                <a:solidFill>
                  <a:srgbClr val="002060"/>
                </a:solidFill>
                <a:latin typeface="Century Gothic"/>
                <a:ea typeface="Century Gothic"/>
                <a:cs typeface="Century Gothic"/>
                <a:sym typeface="Century Gothic"/>
              </a:rPr>
              <a:t> </a:t>
            </a:r>
            <a:r>
              <a:rPr lang="en-US" sz="2900" b="1" dirty="0">
                <a:solidFill>
                  <a:srgbClr val="002060"/>
                </a:solidFill>
                <a:sym typeface="Century Gothic"/>
              </a:rPr>
              <a:t>Responding to Environmental Risk: Demonstrating Resilience</a:t>
            </a:r>
            <a:endParaRPr lang="en-US" sz="2900" b="1" dirty="0">
              <a:solidFill>
                <a:srgbClr val="002060"/>
              </a:solidFill>
              <a:latin typeface="Century Gothic"/>
              <a:ea typeface="Century Gothic"/>
              <a:cs typeface="Calibri"/>
              <a:sym typeface="Century Gothic"/>
            </a:endParaRPr>
          </a:p>
          <a:p>
            <a:pPr algn="ctr">
              <a:lnSpc>
                <a:spcPct val="107000"/>
              </a:lnSpc>
              <a:spcBef>
                <a:spcPts val="800"/>
              </a:spcBef>
              <a:spcAft>
                <a:spcPts val="800"/>
              </a:spcAft>
            </a:pPr>
            <a:endParaRPr lang="en-US" dirty="0">
              <a:solidFill>
                <a:srgbClr val="000000"/>
              </a:solidFill>
              <a:latin typeface="Aptos" panose="020B0004020202020204"/>
              <a:ea typeface="Century Gothic"/>
              <a:cs typeface="Century Gothic"/>
            </a:endParaRPr>
          </a:p>
          <a:p>
            <a:pPr>
              <a:lnSpc>
                <a:spcPct val="107000"/>
              </a:lnSpc>
              <a:spcBef>
                <a:spcPts val="800"/>
              </a:spcBef>
              <a:spcAft>
                <a:spcPts val="800"/>
              </a:spcAft>
            </a:pPr>
            <a:r>
              <a:rPr lang="en-US" sz="2200" b="1" dirty="0">
                <a:solidFill>
                  <a:srgbClr val="003399"/>
                </a:solidFill>
                <a:latin typeface="Century Gothic"/>
                <a:ea typeface="Century Gothic"/>
                <a:cs typeface="Century Gothic"/>
                <a:sym typeface="Century Gothic"/>
              </a:rPr>
              <a:t>Instructor Name:</a:t>
            </a:r>
            <a:endParaRPr sz="2200" b="0" i="0" u="none" strike="noStrike" cap="none" dirty="0">
              <a:solidFill>
                <a:srgbClr val="000000"/>
              </a:solidFill>
              <a:latin typeface="Century Gothic"/>
              <a:ea typeface="Century Gothic"/>
              <a:cs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357658"/>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276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6A062-3F07-40B1-8819-6562421304FC}"/>
              </a:ext>
            </a:extLst>
          </p:cNvPr>
          <p:cNvSpPr>
            <a:spLocks noGrp="1"/>
          </p:cNvSpPr>
          <p:nvPr>
            <p:ph type="title"/>
          </p:nvPr>
        </p:nvSpPr>
        <p:spPr>
          <a:xfrm>
            <a:off x="4974771" y="634946"/>
            <a:ext cx="6574972" cy="1450757"/>
          </a:xfrm>
        </p:spPr>
        <p:txBody>
          <a:bodyPr>
            <a:normAutofit/>
          </a:bodyPr>
          <a:lstStyle/>
          <a:p>
            <a:r>
              <a:rPr lang="en-GB" b="1" dirty="0"/>
              <a:t>Michael Ungar's work on Resilience and Context</a:t>
            </a:r>
          </a:p>
        </p:txBody>
      </p:sp>
      <p:pic>
        <p:nvPicPr>
          <p:cNvPr id="4" name="Picture 4">
            <a:extLst>
              <a:ext uri="{FF2B5EF4-FFF2-40B4-BE49-F238E27FC236}">
                <a16:creationId xmlns:a16="http://schemas.microsoft.com/office/drawing/2014/main" id="{AAFB01CC-4374-4850-869E-C3845C8E2598}"/>
              </a:ext>
            </a:extLst>
          </p:cNvPr>
          <p:cNvPicPr>
            <a:picLocks noChangeAspect="1"/>
          </p:cNvPicPr>
          <p:nvPr/>
        </p:nvPicPr>
        <p:blipFill>
          <a:blip r:embed="rId2"/>
          <a:stretch>
            <a:fillRect/>
          </a:stretch>
        </p:blipFill>
        <p:spPr>
          <a:xfrm>
            <a:off x="633999" y="2186919"/>
            <a:ext cx="4001315" cy="2220729"/>
          </a:xfrm>
          <a:prstGeom prst="rect">
            <a:avLst/>
          </a:prstGeom>
        </p:spPr>
      </p:pic>
      <p:cxnSp>
        <p:nvCxnSpPr>
          <p:cNvPr id="11" name="Straight Connector 10">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28D339-FD42-40DD-8489-A7C264C18F53}"/>
              </a:ext>
            </a:extLst>
          </p:cNvPr>
          <p:cNvSpPr>
            <a:spLocks noGrp="1"/>
          </p:cNvSpPr>
          <p:nvPr>
            <p:ph idx="1"/>
          </p:nvPr>
        </p:nvSpPr>
        <p:spPr>
          <a:xfrm>
            <a:off x="4974769" y="2640072"/>
            <a:ext cx="6574973" cy="3188917"/>
          </a:xfrm>
        </p:spPr>
        <p:txBody>
          <a:bodyPr vert="horz" lIns="91440" tIns="45720" rIns="91440" bIns="45720" rtlCol="0" anchor="t">
            <a:normAutofit lnSpcReduction="10000"/>
          </a:bodyPr>
          <a:lstStyle/>
          <a:p>
            <a:pPr marL="269875" indent="-269875">
              <a:buNone/>
            </a:pPr>
            <a:r>
              <a:rPr lang="en-GB" dirty="0">
                <a:latin typeface="Calibri"/>
                <a:ea typeface="+mn-lt"/>
                <a:cs typeface="+mn-lt"/>
              </a:rPr>
              <a:t>Ungar (2013) urges researchers to understand and interpret risk and protective factors in local and social contexts.   Risk and Vulnerability cannot be fully addressed unless we take into consideration the cultural, political and economic situation of the place in which it is happening.</a:t>
            </a:r>
            <a:endParaRPr lang="en-US" dirty="0">
              <a:latin typeface="Calibri"/>
              <a:ea typeface="+mn-lt"/>
              <a:cs typeface="+mn-lt"/>
            </a:endParaRPr>
          </a:p>
          <a:p>
            <a:pPr marL="269875" indent="-269875">
              <a:buNone/>
            </a:pPr>
            <a:r>
              <a:rPr lang="en-GB" i="1" dirty="0">
                <a:latin typeface="Calibri"/>
                <a:ea typeface="+mn-lt"/>
                <a:cs typeface="+mn-lt"/>
              </a:rPr>
              <a:t>“In the context of exposure to significant adversity, resilience is both the capacity of individuals to navigate their way to the psychological, social, cultural, and physical resources that sustain their wellbeing, and their capacity individually and collectively to negotiate for these resources to be provided in culturally meaningful ways” (2013:253-265)</a:t>
            </a:r>
            <a:endParaRPr lang="en-GB" dirty="0">
              <a:latin typeface="Calibri"/>
              <a:ea typeface="+mn-lt"/>
              <a:cs typeface="+mn-lt"/>
            </a:endParaRPr>
          </a:p>
          <a:p>
            <a:pPr marL="0" indent="0">
              <a:buNone/>
            </a:pPr>
            <a:endParaRPr lang="en-GB"/>
          </a:p>
        </p:txBody>
      </p:sp>
      <p:sp>
        <p:nvSpPr>
          <p:cNvPr id="13" name="Rectangle 1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221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3F70A36-033A-454F-AC9A-B6B4CC163E2A}"/>
              </a:ext>
            </a:extLst>
          </p:cNvPr>
          <p:cNvSpPr>
            <a:spLocks noGrp="1"/>
          </p:cNvSpPr>
          <p:nvPr>
            <p:ph type="title"/>
          </p:nvPr>
        </p:nvSpPr>
        <p:spPr>
          <a:xfrm>
            <a:off x="492370" y="516835"/>
            <a:ext cx="3084844" cy="5772840"/>
          </a:xfrm>
        </p:spPr>
        <p:txBody>
          <a:bodyPr anchor="ctr">
            <a:normAutofit/>
          </a:bodyPr>
          <a:lstStyle/>
          <a:p>
            <a:r>
              <a:rPr lang="en-GB" sz="4400" b="1" dirty="0">
                <a:solidFill>
                  <a:srgbClr val="FFFFFF"/>
                </a:solidFill>
              </a:rPr>
              <a:t>ADAPTIVE CAPACITY</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B130AAE-4D23-CBFC-AC97-161299695645}"/>
              </a:ext>
            </a:extLst>
          </p:cNvPr>
          <p:cNvGraphicFramePr>
            <a:graphicFrameLocks noGrp="1"/>
          </p:cNvGraphicFramePr>
          <p:nvPr>
            <p:ph idx="1"/>
            <p:extLst>
              <p:ext uri="{D42A27DB-BD31-4B8C-83A1-F6EECF244321}">
                <p14:modId xmlns:p14="http://schemas.microsoft.com/office/powerpoint/2010/main" val="190353904"/>
              </p:ext>
            </p:extLst>
          </p:nvPr>
        </p:nvGraphicFramePr>
        <p:xfrm>
          <a:off x="4340811" y="225342"/>
          <a:ext cx="7385884" cy="64653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38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16301-391E-4501-A7DF-A7AA40358ADF}"/>
              </a:ext>
            </a:extLst>
          </p:cNvPr>
          <p:cNvSpPr>
            <a:spLocks noGrp="1"/>
          </p:cNvSpPr>
          <p:nvPr>
            <p:ph type="title"/>
          </p:nvPr>
        </p:nvSpPr>
        <p:spPr>
          <a:xfrm>
            <a:off x="6110421" y="794000"/>
            <a:ext cx="5744609" cy="916097"/>
          </a:xfrm>
        </p:spPr>
        <p:txBody>
          <a:bodyPr anchor="t">
            <a:normAutofit/>
          </a:bodyPr>
          <a:lstStyle/>
          <a:p>
            <a:r>
              <a:rPr lang="en-GB" sz="3100" b="1" dirty="0">
                <a:ea typeface="+mj-lt"/>
                <a:cs typeface="+mj-lt"/>
              </a:rPr>
              <a:t>Resettlement after adversity:  2004 SOUTHEASTERN India Tsunami</a:t>
            </a:r>
            <a:endParaRPr lang="en-US" sz="3100" dirty="0"/>
          </a:p>
        </p:txBody>
      </p:sp>
      <p:sp>
        <p:nvSpPr>
          <p:cNvPr id="3" name="Content Placeholder 2">
            <a:extLst>
              <a:ext uri="{FF2B5EF4-FFF2-40B4-BE49-F238E27FC236}">
                <a16:creationId xmlns:a16="http://schemas.microsoft.com/office/drawing/2014/main" id="{E28AAE82-C705-4028-9958-E06BA59AD395}"/>
              </a:ext>
            </a:extLst>
          </p:cNvPr>
          <p:cNvSpPr>
            <a:spLocks noGrp="1"/>
          </p:cNvSpPr>
          <p:nvPr>
            <p:ph idx="1"/>
          </p:nvPr>
        </p:nvSpPr>
        <p:spPr>
          <a:xfrm>
            <a:off x="6114800" y="1984594"/>
            <a:ext cx="5192125" cy="3361604"/>
          </a:xfrm>
        </p:spPr>
        <p:txBody>
          <a:bodyPr vert="horz" lIns="91440" tIns="45720" rIns="91440" bIns="45720" rtlCol="0" anchor="t">
            <a:noAutofit/>
          </a:bodyPr>
          <a:lstStyle/>
          <a:p>
            <a:pPr marL="269875" indent="-269875">
              <a:lnSpc>
                <a:spcPct val="115000"/>
              </a:lnSpc>
            </a:pPr>
            <a:r>
              <a:rPr lang="en-GB" sz="1800" dirty="0">
                <a:ea typeface="+mn-lt"/>
                <a:cs typeface="+mn-lt"/>
              </a:rPr>
              <a:t>•After the 2004 South-eastern India, it was found that most of the residents were placed at random in resettlement communities which severed close connections to family and friends.</a:t>
            </a:r>
            <a:endParaRPr lang="en-GB" sz="1800" dirty="0">
              <a:cs typeface="Calibri"/>
            </a:endParaRPr>
          </a:p>
          <a:p>
            <a:pPr marL="269875" indent="-269875">
              <a:lnSpc>
                <a:spcPct val="115000"/>
              </a:lnSpc>
            </a:pPr>
            <a:endParaRPr lang="en-GB" sz="1800" dirty="0">
              <a:cs typeface="Calibri"/>
            </a:endParaRPr>
          </a:p>
          <a:p>
            <a:pPr marL="269875" indent="-269875">
              <a:lnSpc>
                <a:spcPct val="115000"/>
              </a:lnSpc>
            </a:pPr>
            <a:r>
              <a:rPr lang="en-GB" sz="1800" dirty="0">
                <a:ea typeface="+mn-lt"/>
                <a:cs typeface="+mn-lt"/>
              </a:rPr>
              <a:t>•This made the long-term recovery difficult as support such as childcare and informal job assistance was no longer available.  As a result, people could not resume their normal lives.</a:t>
            </a:r>
            <a:endParaRPr lang="en-GB" sz="1800" dirty="0"/>
          </a:p>
          <a:p>
            <a:pPr marL="269875" indent="-269875">
              <a:lnSpc>
                <a:spcPct val="115000"/>
              </a:lnSpc>
            </a:pPr>
            <a:endParaRPr lang="en-GB" sz="1500"/>
          </a:p>
        </p:txBody>
      </p:sp>
      <p:pic>
        <p:nvPicPr>
          <p:cNvPr id="4" name="Picture 4" descr="A picture containing outdoor, sky, beach, shore&#10;&#10;Description automatically generated">
            <a:extLst>
              <a:ext uri="{FF2B5EF4-FFF2-40B4-BE49-F238E27FC236}">
                <a16:creationId xmlns:a16="http://schemas.microsoft.com/office/drawing/2014/main" id="{96F47716-10EF-4D88-950B-A46C9583FE91}"/>
              </a:ext>
            </a:extLst>
          </p:cNvPr>
          <p:cNvPicPr>
            <a:picLocks noChangeAspect="1"/>
          </p:cNvPicPr>
          <p:nvPr/>
        </p:nvPicPr>
        <p:blipFill rotWithShape="1">
          <a:blip r:embed="rId2"/>
          <a:srcRect l="14109" r="29641"/>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2696971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6097-F805-4499-8AF0-22323DCD7F52}"/>
              </a:ext>
            </a:extLst>
          </p:cNvPr>
          <p:cNvSpPr>
            <a:spLocks noGrp="1"/>
          </p:cNvSpPr>
          <p:nvPr>
            <p:ph type="title"/>
          </p:nvPr>
        </p:nvSpPr>
        <p:spPr/>
        <p:txBody>
          <a:bodyPr/>
          <a:lstStyle/>
          <a:p>
            <a:r>
              <a:rPr lang="en-GB" b="1" dirty="0"/>
              <a:t>India, Resettlement and the Tsunami</a:t>
            </a:r>
          </a:p>
        </p:txBody>
      </p:sp>
      <p:pic>
        <p:nvPicPr>
          <p:cNvPr id="4" name="Picture 4" descr="Map&#10;&#10;Description automatically generated">
            <a:extLst>
              <a:ext uri="{FF2B5EF4-FFF2-40B4-BE49-F238E27FC236}">
                <a16:creationId xmlns:a16="http://schemas.microsoft.com/office/drawing/2014/main" id="{617A8B8B-94CB-49F0-BF81-8FCF9E5F9797}"/>
              </a:ext>
            </a:extLst>
          </p:cNvPr>
          <p:cNvPicPr>
            <a:picLocks noGrp="1" noChangeAspect="1"/>
          </p:cNvPicPr>
          <p:nvPr>
            <p:ph idx="1"/>
          </p:nvPr>
        </p:nvPicPr>
        <p:blipFill>
          <a:blip r:embed="rId2"/>
          <a:stretch>
            <a:fillRect/>
          </a:stretch>
        </p:blipFill>
        <p:spPr>
          <a:xfrm>
            <a:off x="6751242" y="1795110"/>
            <a:ext cx="5216800" cy="4466577"/>
          </a:xfrm>
        </p:spPr>
      </p:pic>
      <p:sp>
        <p:nvSpPr>
          <p:cNvPr id="5" name="TextBox 4">
            <a:extLst>
              <a:ext uri="{FF2B5EF4-FFF2-40B4-BE49-F238E27FC236}">
                <a16:creationId xmlns:a16="http://schemas.microsoft.com/office/drawing/2014/main" id="{955AEE66-5CA4-442F-9671-05C33CF2D650}"/>
              </a:ext>
            </a:extLst>
          </p:cNvPr>
          <p:cNvSpPr txBox="1"/>
          <p:nvPr/>
        </p:nvSpPr>
        <p:spPr>
          <a:xfrm>
            <a:off x="1102549" y="2014572"/>
            <a:ext cx="5463426"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Calibri"/>
                <a:cs typeface="Calibri"/>
              </a:rPr>
              <a:t>Activists in India have campaigned against the actions of the Government for allowing commercial businesses such as tourist hotels to be erected soon after the disaster but preventing local fishing communities from accessing, working or living in the area.</a:t>
            </a:r>
            <a:endParaRPr lang="en-US" sz="2000" dirty="0">
              <a:latin typeface="Calibri"/>
              <a:cs typeface="Calibri"/>
            </a:endParaRPr>
          </a:p>
          <a:p>
            <a:endParaRPr lang="en-GB" sz="2000" dirty="0">
              <a:latin typeface="Calibri"/>
              <a:cs typeface="Calibri"/>
            </a:endParaRPr>
          </a:p>
          <a:p>
            <a:r>
              <a:rPr lang="en-GB" sz="2000" dirty="0">
                <a:latin typeface="Calibri"/>
                <a:cs typeface="Calibri"/>
              </a:rPr>
              <a:t>Some believe they used this opportunity to remove the fishermen and make and move business away from traditional practices to commercial money -making enterprises. </a:t>
            </a:r>
          </a:p>
        </p:txBody>
      </p:sp>
    </p:spTree>
    <p:extLst>
      <p:ext uri="{BB962C8B-B14F-4D97-AF65-F5344CB8AC3E}">
        <p14:creationId xmlns:p14="http://schemas.microsoft.com/office/powerpoint/2010/main" val="216151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20E2C-C33C-4A94-BEEF-453C8719F029}"/>
              </a:ext>
            </a:extLst>
          </p:cNvPr>
          <p:cNvSpPr>
            <a:spLocks noGrp="1"/>
          </p:cNvSpPr>
          <p:nvPr>
            <p:ph type="title"/>
          </p:nvPr>
        </p:nvSpPr>
        <p:spPr>
          <a:xfrm>
            <a:off x="6761016" y="962838"/>
            <a:ext cx="5269783" cy="746764"/>
          </a:xfrm>
        </p:spPr>
        <p:txBody>
          <a:bodyPr anchor="b">
            <a:noAutofit/>
          </a:bodyPr>
          <a:lstStyle/>
          <a:p>
            <a:r>
              <a:rPr lang="en-GB" sz="3500" b="1" dirty="0" err="1">
                <a:latin typeface="Calibri"/>
                <a:cs typeface="Calibri"/>
              </a:rPr>
              <a:t>Kodokushi</a:t>
            </a:r>
            <a:r>
              <a:rPr lang="en-GB" sz="3500" b="1" dirty="0">
                <a:latin typeface="Calibri"/>
                <a:cs typeface="Calibri"/>
              </a:rPr>
              <a:t> – Lonely Deaths and Resettlement in Japan</a:t>
            </a:r>
          </a:p>
        </p:txBody>
      </p:sp>
      <p:sp>
        <p:nvSpPr>
          <p:cNvPr id="3" name="Content Placeholder 2">
            <a:extLst>
              <a:ext uri="{FF2B5EF4-FFF2-40B4-BE49-F238E27FC236}">
                <a16:creationId xmlns:a16="http://schemas.microsoft.com/office/drawing/2014/main" id="{6940F0A7-D195-4501-ADC7-5D30CC37227D}"/>
              </a:ext>
            </a:extLst>
          </p:cNvPr>
          <p:cNvSpPr>
            <a:spLocks noGrp="1"/>
          </p:cNvSpPr>
          <p:nvPr>
            <p:ph idx="1"/>
          </p:nvPr>
        </p:nvSpPr>
        <p:spPr>
          <a:xfrm>
            <a:off x="6597053" y="1915771"/>
            <a:ext cx="5424835" cy="3361604"/>
          </a:xfrm>
        </p:spPr>
        <p:txBody>
          <a:bodyPr vert="horz" lIns="91440" tIns="45720" rIns="91440" bIns="45720" rtlCol="0" anchor="t">
            <a:noAutofit/>
          </a:bodyPr>
          <a:lstStyle/>
          <a:p>
            <a:pPr marL="269875" indent="-269875">
              <a:lnSpc>
                <a:spcPct val="115000"/>
              </a:lnSpc>
            </a:pPr>
            <a:r>
              <a:rPr lang="en-GB" sz="1700" dirty="0">
                <a:latin typeface="Calibri"/>
                <a:ea typeface="+mn-lt"/>
                <a:cs typeface="+mn-lt"/>
              </a:rPr>
              <a:t>Lonely unnoticed deaths have become more common in Japan, particularly among the elderly in an ageing society.   This is hugely exacerbated when people live in separate lives with a lack of social engagement and interaction.</a:t>
            </a:r>
            <a:endParaRPr lang="en-GB" sz="1700" dirty="0">
              <a:latin typeface="Calibri"/>
              <a:cs typeface="Calibri Light"/>
            </a:endParaRPr>
          </a:p>
          <a:p>
            <a:pPr marL="269875" indent="-269875">
              <a:lnSpc>
                <a:spcPct val="115000"/>
              </a:lnSpc>
            </a:pPr>
            <a:r>
              <a:rPr lang="en-GB" sz="1700" dirty="0">
                <a:latin typeface="Calibri"/>
                <a:ea typeface="+mn-lt"/>
                <a:cs typeface="+mn-lt"/>
              </a:rPr>
              <a:t>Following the Kobe earthquake in 1995, many elderly people were evacuated and placed in Soviet Style Tower blocks with no attempt made to settle people near friends or family.</a:t>
            </a:r>
            <a:endParaRPr lang="en-GB" sz="1700" dirty="0">
              <a:latin typeface="Calibri"/>
              <a:cs typeface="Calibri Light"/>
            </a:endParaRPr>
          </a:p>
          <a:p>
            <a:pPr marL="269875" indent="-269875">
              <a:lnSpc>
                <a:spcPct val="115000"/>
              </a:lnSpc>
            </a:pPr>
            <a:r>
              <a:rPr lang="en-GB" sz="1700" dirty="0">
                <a:latin typeface="Calibri"/>
                <a:ea typeface="+mn-lt"/>
                <a:cs typeface="+mn-lt"/>
              </a:rPr>
              <a:t>It resulted in many people going unnoticed when they died as they did not have immediate support networks (i.e.: neighbours etc. to check on them).  Much of this was preventable.</a:t>
            </a:r>
            <a:endParaRPr lang="en-GB" sz="1700" dirty="0">
              <a:latin typeface="Calibri"/>
            </a:endParaRPr>
          </a:p>
          <a:p>
            <a:pPr marL="269875" indent="-269875">
              <a:lnSpc>
                <a:spcPct val="115000"/>
              </a:lnSpc>
            </a:pPr>
            <a:endParaRPr lang="en-GB" sz="1000"/>
          </a:p>
        </p:txBody>
      </p:sp>
      <p:pic>
        <p:nvPicPr>
          <p:cNvPr id="4" name="Picture 4" descr="A picture containing outdoor&#10;&#10;Description automatically generated">
            <a:extLst>
              <a:ext uri="{FF2B5EF4-FFF2-40B4-BE49-F238E27FC236}">
                <a16:creationId xmlns:a16="http://schemas.microsoft.com/office/drawing/2014/main" id="{A4333E34-8768-44A1-991A-AD4ACA0F7190}"/>
              </a:ext>
            </a:extLst>
          </p:cNvPr>
          <p:cNvPicPr>
            <a:picLocks noChangeAspect="1"/>
          </p:cNvPicPr>
          <p:nvPr/>
        </p:nvPicPr>
        <p:blipFill rotWithShape="1">
          <a:blip r:embed="rId2"/>
          <a:srcRect l="25426" r="13948"/>
          <a:stretch/>
        </p:blipFill>
        <p:spPr>
          <a:xfrm>
            <a:off x="20" y="10"/>
            <a:ext cx="6444556" cy="6857990"/>
          </a:xfrm>
          <a:prstGeom prst="rect">
            <a:avLst/>
          </a:prstGeom>
        </p:spPr>
      </p:pic>
    </p:spTree>
    <p:extLst>
      <p:ext uri="{BB962C8B-B14F-4D97-AF65-F5344CB8AC3E}">
        <p14:creationId xmlns:p14="http://schemas.microsoft.com/office/powerpoint/2010/main" val="28753193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367B1-9708-49BE-8895-94CBA74AFDBB}"/>
              </a:ext>
            </a:extLst>
          </p:cNvPr>
          <p:cNvSpPr>
            <a:spLocks noGrp="1"/>
          </p:cNvSpPr>
          <p:nvPr>
            <p:ph type="title"/>
          </p:nvPr>
        </p:nvSpPr>
        <p:spPr>
          <a:xfrm>
            <a:off x="412257" y="729432"/>
            <a:ext cx="7924857" cy="764894"/>
          </a:xfrm>
        </p:spPr>
        <p:txBody>
          <a:bodyPr anchor="b">
            <a:normAutofit/>
          </a:bodyPr>
          <a:lstStyle/>
          <a:p>
            <a:r>
              <a:rPr lang="en-GB" b="1"/>
              <a:t>Community Resilience</a:t>
            </a:r>
          </a:p>
        </p:txBody>
      </p:sp>
      <p:sp>
        <p:nvSpPr>
          <p:cNvPr id="3" name="Content Placeholder 2">
            <a:extLst>
              <a:ext uri="{FF2B5EF4-FFF2-40B4-BE49-F238E27FC236}">
                <a16:creationId xmlns:a16="http://schemas.microsoft.com/office/drawing/2014/main" id="{4B870213-4D2C-4B39-9F5A-E7FE98A4977F}"/>
              </a:ext>
            </a:extLst>
          </p:cNvPr>
          <p:cNvSpPr>
            <a:spLocks noGrp="1"/>
          </p:cNvSpPr>
          <p:nvPr>
            <p:ph idx="1"/>
          </p:nvPr>
        </p:nvSpPr>
        <p:spPr>
          <a:xfrm>
            <a:off x="406317" y="1838341"/>
            <a:ext cx="5440311" cy="3954646"/>
          </a:xfrm>
        </p:spPr>
        <p:txBody>
          <a:bodyPr vert="horz" lIns="91440" tIns="45720" rIns="91440" bIns="45720" rtlCol="0" anchor="t">
            <a:noAutofit/>
          </a:bodyPr>
          <a:lstStyle/>
          <a:p>
            <a:pPr marL="269875" indent="-269875">
              <a:lnSpc>
                <a:spcPct val="115000"/>
              </a:lnSpc>
              <a:buNone/>
            </a:pPr>
            <a:r>
              <a:rPr lang="en-GB" sz="1600" dirty="0">
                <a:latin typeface="Calibri"/>
                <a:ea typeface="+mn-lt"/>
                <a:cs typeface="+mn-lt"/>
              </a:rPr>
              <a:t>Community resilience describes the collective ability of a neighbourhood or geographically defined area to deal with stressors and efficiently resume the rhythms of daily life through cooperation following shocks (Aldrich, 2012c).</a:t>
            </a:r>
            <a:endParaRPr lang="en-US" sz="1600" dirty="0">
              <a:latin typeface="Calibri"/>
              <a:ea typeface="+mn-lt"/>
              <a:cs typeface="+mn-lt"/>
            </a:endParaRPr>
          </a:p>
          <a:p>
            <a:pPr marL="269875" indent="-269875">
              <a:lnSpc>
                <a:spcPct val="115000"/>
              </a:lnSpc>
              <a:buNone/>
            </a:pPr>
            <a:r>
              <a:rPr lang="en-GB" sz="1600" dirty="0">
                <a:latin typeface="Calibri"/>
                <a:ea typeface="+mn-lt"/>
                <a:cs typeface="+mn-lt"/>
              </a:rPr>
              <a:t>Following the 1995 Kobe earthquake, for example, most individuals pulled from the rubble of their collapsed homes were saved by neighbours, not firefighters or rescue workers.</a:t>
            </a:r>
          </a:p>
          <a:p>
            <a:pPr marL="269875" indent="-269875">
              <a:lnSpc>
                <a:spcPct val="115000"/>
              </a:lnSpc>
              <a:buNone/>
            </a:pPr>
            <a:r>
              <a:rPr lang="en-GB" sz="1600" dirty="0">
                <a:latin typeface="Calibri"/>
                <a:ea typeface="+mn-lt"/>
                <a:cs typeface="+mn-lt"/>
              </a:rPr>
              <a:t>Individual and community social capital networks provide access to various resources in disaster situations, including information, aid, financial resources, and child-care along with emotional and psychological support.</a:t>
            </a:r>
          </a:p>
          <a:p>
            <a:pPr marL="0" indent="0">
              <a:lnSpc>
                <a:spcPct val="115000"/>
              </a:lnSpc>
              <a:buNone/>
            </a:pPr>
            <a:endParaRPr lang="en-GB" sz="1000"/>
          </a:p>
        </p:txBody>
      </p:sp>
      <p:pic>
        <p:nvPicPr>
          <p:cNvPr id="4" name="Picture 4">
            <a:extLst>
              <a:ext uri="{FF2B5EF4-FFF2-40B4-BE49-F238E27FC236}">
                <a16:creationId xmlns:a16="http://schemas.microsoft.com/office/drawing/2014/main" id="{589C734B-81BF-4A77-87B0-C7444511FAEE}"/>
              </a:ext>
            </a:extLst>
          </p:cNvPr>
          <p:cNvPicPr>
            <a:picLocks noChangeAspect="1"/>
          </p:cNvPicPr>
          <p:nvPr/>
        </p:nvPicPr>
        <p:blipFill rotWithShape="1">
          <a:blip r:embed="rId2"/>
          <a:srcRect l="10717" r="36532" b="-1"/>
          <a:stretch/>
        </p:blipFill>
        <p:spPr>
          <a:xfrm>
            <a:off x="5178985" y="-1"/>
            <a:ext cx="6575778"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910407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calendar&#10;&#10;Description automatically generated">
            <a:extLst>
              <a:ext uri="{FF2B5EF4-FFF2-40B4-BE49-F238E27FC236}">
                <a16:creationId xmlns:a16="http://schemas.microsoft.com/office/drawing/2014/main" id="{9BCD9247-271C-4555-825A-F57940EE054F}"/>
              </a:ext>
            </a:extLst>
          </p:cNvPr>
          <p:cNvPicPr>
            <a:picLocks noChangeAspect="1"/>
          </p:cNvPicPr>
          <p:nvPr/>
        </p:nvPicPr>
        <p:blipFill>
          <a:blip r:embed="rId3"/>
          <a:stretch>
            <a:fillRect/>
          </a:stretch>
        </p:blipFill>
        <p:spPr>
          <a:xfrm>
            <a:off x="228939" y="154296"/>
            <a:ext cx="6568354" cy="6568354"/>
          </a:xfrm>
          <a:prstGeom prst="rect">
            <a:avLst/>
          </a:prstGeom>
        </p:spPr>
      </p:pic>
      <p:sp>
        <p:nvSpPr>
          <p:cNvPr id="3" name="Content Placeholder 2">
            <a:extLst>
              <a:ext uri="{FF2B5EF4-FFF2-40B4-BE49-F238E27FC236}">
                <a16:creationId xmlns:a16="http://schemas.microsoft.com/office/drawing/2014/main" id="{FEBB340A-9796-4F21-BA82-ABC9047589F5}"/>
              </a:ext>
            </a:extLst>
          </p:cNvPr>
          <p:cNvSpPr>
            <a:spLocks noGrp="1"/>
          </p:cNvSpPr>
          <p:nvPr>
            <p:ph idx="1"/>
          </p:nvPr>
        </p:nvSpPr>
        <p:spPr>
          <a:xfrm>
            <a:off x="6972359" y="1855862"/>
            <a:ext cx="4537073" cy="3361604"/>
          </a:xfrm>
        </p:spPr>
        <p:txBody>
          <a:bodyPr vert="horz" lIns="91440" tIns="45720" rIns="91440" bIns="45720" rtlCol="0" anchor="t">
            <a:normAutofit/>
          </a:bodyPr>
          <a:lstStyle/>
          <a:p>
            <a:pPr marL="269875" indent="-269875" algn="ctr">
              <a:buNone/>
            </a:pPr>
            <a:r>
              <a:rPr lang="en-GB" sz="2700">
                <a:latin typeface="Bell MT"/>
                <a:ea typeface="+mn-lt"/>
                <a:cs typeface="+mn-lt"/>
              </a:rPr>
              <a:t>“Trust, norms and networks that can improve the efficiency of society by facilitating coordinated actions” </a:t>
            </a:r>
            <a:endParaRPr lang="en-US" sz="2700">
              <a:latin typeface="Bell MT"/>
              <a:ea typeface="+mn-lt"/>
              <a:cs typeface="+mn-lt"/>
            </a:endParaRPr>
          </a:p>
          <a:p>
            <a:pPr marL="269875" indent="-269875" algn="ctr">
              <a:buNone/>
            </a:pPr>
            <a:r>
              <a:rPr lang="en-GB" sz="2700">
                <a:latin typeface="Bell MT"/>
                <a:ea typeface="+mn-lt"/>
                <a:cs typeface="+mn-lt"/>
              </a:rPr>
              <a:t>(Putnam 1993: 167)</a:t>
            </a:r>
            <a:endParaRPr lang="en-US" sz="2700">
              <a:latin typeface="Bell MT"/>
            </a:endParaRPr>
          </a:p>
          <a:p>
            <a:pPr marL="0" indent="0">
              <a:buNone/>
            </a:pPr>
            <a:endParaRPr lang="en-GB"/>
          </a:p>
        </p:txBody>
      </p:sp>
    </p:spTree>
    <p:extLst>
      <p:ext uri="{BB962C8B-B14F-4D97-AF65-F5344CB8AC3E}">
        <p14:creationId xmlns:p14="http://schemas.microsoft.com/office/powerpoint/2010/main" val="3189196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0461624-1E9D-551B-30DA-95559AA6F821}"/>
              </a:ext>
            </a:extLst>
          </p:cNvPr>
          <p:cNvSpPr>
            <a:spLocks noGrp="1"/>
          </p:cNvSpPr>
          <p:nvPr>
            <p:ph type="title"/>
          </p:nvPr>
        </p:nvSpPr>
        <p:spPr>
          <a:xfrm>
            <a:off x="6411685" y="634946"/>
            <a:ext cx="5127171" cy="1450757"/>
          </a:xfrm>
        </p:spPr>
        <p:txBody>
          <a:bodyPr>
            <a:normAutofit/>
          </a:bodyPr>
          <a:lstStyle/>
          <a:p>
            <a:r>
              <a:rPr lang="en-US" sz="3300" b="1" u="sng" dirty="0">
                <a:latin typeface="Calibri"/>
                <a:cs typeface="Calibri"/>
              </a:rPr>
              <a:t>Activity (15 mins) - Social Connections</a:t>
            </a:r>
            <a:endParaRPr lang="en-US" sz="2700" dirty="0">
              <a:cs typeface="Calibri Light" panose="020F0302020204030204"/>
            </a:endParaRPr>
          </a:p>
        </p:txBody>
      </p:sp>
      <p:pic>
        <p:nvPicPr>
          <p:cNvPr id="4" name="Content Placeholder 3" descr="A diagram of social capital/major city&#10;&#10;Description automatically generated">
            <a:extLst>
              <a:ext uri="{FF2B5EF4-FFF2-40B4-BE49-F238E27FC236}">
                <a16:creationId xmlns:a16="http://schemas.microsoft.com/office/drawing/2014/main" id="{BB89C5F3-63C5-7DC8-60CE-16E35EC25D8B}"/>
              </a:ext>
            </a:extLst>
          </p:cNvPr>
          <p:cNvPicPr>
            <a:picLocks noChangeAspect="1"/>
          </p:cNvPicPr>
          <p:nvPr/>
        </p:nvPicPr>
        <p:blipFill>
          <a:blip r:embed="rId2"/>
          <a:stretch>
            <a:fillRect/>
          </a:stretch>
        </p:blipFill>
        <p:spPr>
          <a:xfrm>
            <a:off x="643192" y="761231"/>
            <a:ext cx="5451627" cy="5015496"/>
          </a:xfrm>
          <a:prstGeom prst="rect">
            <a:avLst/>
          </a:prstGeom>
        </p:spPr>
      </p:pic>
      <p:cxnSp>
        <p:nvCxnSpPr>
          <p:cNvPr id="13" name="Straight Connector 1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F42FB152-F4E3-001B-0275-854ECB9C40F4}"/>
              </a:ext>
            </a:extLst>
          </p:cNvPr>
          <p:cNvSpPr>
            <a:spLocks noGrp="1"/>
          </p:cNvSpPr>
          <p:nvPr>
            <p:ph idx="1"/>
          </p:nvPr>
        </p:nvSpPr>
        <p:spPr>
          <a:xfrm>
            <a:off x="6411684" y="2198914"/>
            <a:ext cx="5127172" cy="3670180"/>
          </a:xfrm>
        </p:spPr>
        <p:txBody>
          <a:bodyPr vert="horz" lIns="0" tIns="45720" rIns="0" bIns="45720" rtlCol="0" anchor="t">
            <a:normAutofit fontScale="92500" lnSpcReduction="20000"/>
          </a:bodyPr>
          <a:lstStyle/>
          <a:p>
            <a:pPr marL="0" indent="0">
              <a:buNone/>
            </a:pPr>
            <a:r>
              <a:rPr lang="en-US" i="1" dirty="0"/>
              <a:t>  Consider who your social ties are?</a:t>
            </a:r>
            <a:r>
              <a:rPr lang="en-US" dirty="0"/>
              <a:t> </a:t>
            </a:r>
            <a:endParaRPr lang="en-US">
              <a:cs typeface="Calibri"/>
            </a:endParaRPr>
          </a:p>
          <a:p>
            <a:r>
              <a:rPr lang="en-US" i="1" dirty="0"/>
              <a:t>Who is part of your community?</a:t>
            </a:r>
            <a:endParaRPr lang="en-US" dirty="0"/>
          </a:p>
          <a:p>
            <a:r>
              <a:rPr lang="en-US" i="1" dirty="0"/>
              <a:t>Who could you turn to in times of need?</a:t>
            </a:r>
            <a:endParaRPr lang="en-US" dirty="0"/>
          </a:p>
          <a:p>
            <a:r>
              <a:rPr lang="en-US" i="1" dirty="0"/>
              <a:t>What connections do you have personally or within your household to people of authority?</a:t>
            </a:r>
            <a:endParaRPr lang="en-US" dirty="0"/>
          </a:p>
          <a:p>
            <a:r>
              <a:rPr lang="en-US" i="1" dirty="0"/>
              <a:t>Are you responsible for supporting other people in your locality? </a:t>
            </a:r>
            <a:endParaRPr lang="en-US" dirty="0"/>
          </a:p>
          <a:p>
            <a:r>
              <a:rPr lang="en-US" i="1" dirty="0"/>
              <a:t>Are some of your close ties geographically far?</a:t>
            </a:r>
            <a:endParaRPr lang="en-US" dirty="0"/>
          </a:p>
          <a:p>
            <a:r>
              <a:rPr lang="en-US" i="1" dirty="0"/>
              <a:t>Have you or are you exposed to any environmental risks? </a:t>
            </a:r>
            <a:endParaRPr lang="en-US" dirty="0"/>
          </a:p>
          <a:p>
            <a:r>
              <a:rPr lang="en-US" i="1" dirty="0"/>
              <a:t>How high would you suggest your social capital is?</a:t>
            </a:r>
            <a:endParaRPr lang="en-US" dirty="0"/>
          </a:p>
          <a:p>
            <a:endParaRPr lang="en-US" dirty="0">
              <a:cs typeface="Calibri"/>
            </a:endParaRPr>
          </a:p>
        </p:txBody>
      </p:sp>
      <p:sp>
        <p:nvSpPr>
          <p:cNvPr id="15" name="Rectangle 1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976418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2497C-3327-37EA-8088-FB8DB4BF46CE}"/>
              </a:ext>
            </a:extLst>
          </p:cNvPr>
          <p:cNvSpPr>
            <a:spLocks noGrp="1"/>
          </p:cNvSpPr>
          <p:nvPr>
            <p:ph type="title"/>
          </p:nvPr>
        </p:nvSpPr>
        <p:spPr>
          <a:xfrm>
            <a:off x="1097280" y="286603"/>
            <a:ext cx="10058400" cy="1450757"/>
          </a:xfrm>
        </p:spPr>
        <p:txBody>
          <a:bodyPr>
            <a:normAutofit/>
          </a:bodyPr>
          <a:lstStyle/>
          <a:p>
            <a:r>
              <a:rPr lang="en-US" b="1" dirty="0">
                <a:cs typeface="Calibri Light"/>
              </a:rPr>
              <a:t>Ted Talk – Daniel Aldrich (27 mins)</a:t>
            </a:r>
            <a:endParaRPr lang="en-US" b="1" dirty="0"/>
          </a:p>
        </p:txBody>
      </p:sp>
      <p:sp>
        <p:nvSpPr>
          <p:cNvPr id="3" name="Content Placeholder 2">
            <a:extLst>
              <a:ext uri="{FF2B5EF4-FFF2-40B4-BE49-F238E27FC236}">
                <a16:creationId xmlns:a16="http://schemas.microsoft.com/office/drawing/2014/main" id="{14E694D1-E4DE-D1C2-4B8A-E7B91D4CA6F6}"/>
              </a:ext>
            </a:extLst>
          </p:cNvPr>
          <p:cNvSpPr>
            <a:spLocks noGrp="1"/>
          </p:cNvSpPr>
          <p:nvPr>
            <p:ph idx="1"/>
          </p:nvPr>
        </p:nvSpPr>
        <p:spPr>
          <a:xfrm>
            <a:off x="1097279" y="1845734"/>
            <a:ext cx="6454987" cy="4023360"/>
          </a:xfrm>
        </p:spPr>
        <p:txBody>
          <a:bodyPr vert="horz" lIns="0" tIns="45720" rIns="0" bIns="45720" rtlCol="0">
            <a:normAutofit/>
          </a:bodyPr>
          <a:lstStyle/>
          <a:p>
            <a:r>
              <a:rPr lang="en-US" sz="1900">
                <a:cs typeface="Calibri"/>
              </a:rPr>
              <a:t>Watch the following Ted Talk video:</a:t>
            </a:r>
          </a:p>
          <a:p>
            <a:r>
              <a:rPr lang="en-US" sz="1900">
                <a:ea typeface="+mn-lt"/>
                <a:cs typeface="+mn-lt"/>
                <a:hlinkClick r:id="rId2"/>
              </a:rPr>
              <a:t>PrepTalks: Dr. Daniel Aldrich "Social Capital in Disaster Mitigation and Recovery" - YouTube</a:t>
            </a:r>
          </a:p>
          <a:p>
            <a:r>
              <a:rPr lang="en-US" sz="1900">
                <a:ea typeface="+mn-lt"/>
                <a:cs typeface="+mn-lt"/>
              </a:rPr>
              <a:t>Please make notes on the key points made by Aldrich in his talk.</a:t>
            </a:r>
          </a:p>
          <a:p>
            <a:r>
              <a:rPr lang="en-US" sz="1900" i="1">
                <a:ea typeface="+mn-lt"/>
                <a:cs typeface="+mn-lt"/>
              </a:rPr>
              <a:t>How does Aldrich </a:t>
            </a:r>
            <a:r>
              <a:rPr lang="en-US" sz="1900" i="1" err="1">
                <a:ea typeface="+mn-lt"/>
                <a:cs typeface="+mn-lt"/>
              </a:rPr>
              <a:t>conceptualise</a:t>
            </a:r>
            <a:r>
              <a:rPr lang="en-US" sz="1900" i="1">
                <a:ea typeface="+mn-lt"/>
                <a:cs typeface="+mn-lt"/>
              </a:rPr>
              <a:t> social capital?</a:t>
            </a:r>
            <a:endParaRPr lang="en-US" sz="1900" i="1">
              <a:cs typeface="Calibri" panose="020F0502020204030204"/>
            </a:endParaRPr>
          </a:p>
          <a:p>
            <a:r>
              <a:rPr lang="en-US" sz="1900" i="1">
                <a:ea typeface="+mn-lt"/>
                <a:cs typeface="+mn-lt"/>
              </a:rPr>
              <a:t>What are some of the popular theories that he is dispelling in terms of recovery?</a:t>
            </a:r>
            <a:endParaRPr lang="en-US" sz="1900" i="1">
              <a:cs typeface="Calibri" panose="020F0502020204030204"/>
            </a:endParaRPr>
          </a:p>
          <a:p>
            <a:r>
              <a:rPr lang="en-US" sz="1900" i="1">
                <a:ea typeface="+mn-lt"/>
                <a:cs typeface="+mn-lt"/>
              </a:rPr>
              <a:t>What are the different social ties/social capital?</a:t>
            </a:r>
            <a:endParaRPr lang="en-US" sz="1900" i="1">
              <a:cs typeface="Calibri" panose="020F0502020204030204"/>
            </a:endParaRPr>
          </a:p>
          <a:p>
            <a:r>
              <a:rPr lang="en-US" sz="1900" i="1">
                <a:ea typeface="+mn-lt"/>
                <a:cs typeface="+mn-lt"/>
              </a:rPr>
              <a:t>How does Aldrich define collective action?</a:t>
            </a:r>
            <a:endParaRPr lang="en-US" sz="1900" i="1">
              <a:cs typeface="Calibri" panose="020F0502020204030204"/>
            </a:endParaRPr>
          </a:p>
          <a:p>
            <a:r>
              <a:rPr lang="en-US" sz="1900" i="1">
                <a:ea typeface="+mn-lt"/>
                <a:cs typeface="+mn-lt"/>
              </a:rPr>
              <a:t>What limitations are there with social capital?</a:t>
            </a:r>
            <a:endParaRPr lang="en-US" sz="1900" i="1">
              <a:cs typeface="Calibri" panose="020F0502020204030204"/>
            </a:endParaRPr>
          </a:p>
          <a:p>
            <a:endParaRPr lang="en-US" sz="1900">
              <a:ea typeface="+mn-lt"/>
              <a:cs typeface="+mn-lt"/>
            </a:endParaRPr>
          </a:p>
        </p:txBody>
      </p:sp>
      <p:pic>
        <p:nvPicPr>
          <p:cNvPr id="4" name="Picture 3" descr="A stage with a red sign and a group of people sitting in front of it&#10;&#10;Description automatically generated">
            <a:extLst>
              <a:ext uri="{FF2B5EF4-FFF2-40B4-BE49-F238E27FC236}">
                <a16:creationId xmlns:a16="http://schemas.microsoft.com/office/drawing/2014/main" id="{4F76B45E-AF33-FAF6-2E83-2011074044C3}"/>
              </a:ext>
            </a:extLst>
          </p:cNvPr>
          <p:cNvPicPr>
            <a:picLocks noChangeAspect="1"/>
          </p:cNvPicPr>
          <p:nvPr/>
        </p:nvPicPr>
        <p:blipFill>
          <a:blip r:embed="rId3"/>
          <a:stretch>
            <a:fillRect/>
          </a:stretch>
        </p:blipFill>
        <p:spPr>
          <a:xfrm>
            <a:off x="8020570" y="2977776"/>
            <a:ext cx="3135109" cy="1682306"/>
          </a:xfrm>
          <a:prstGeom prst="rect">
            <a:avLst/>
          </a:prstGeom>
        </p:spPr>
      </p:pic>
    </p:spTree>
    <p:extLst>
      <p:ext uri="{BB962C8B-B14F-4D97-AF65-F5344CB8AC3E}">
        <p14:creationId xmlns:p14="http://schemas.microsoft.com/office/powerpoint/2010/main" val="539226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E4490D0-3672-446A-AC12-B4830333B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39CB82C2-DF65-4EC1-8280-F201D50F5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7E1D4427-852B-4B37-8E76-0E9F1810BA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5AE6C737-FF55-4064-94B7-0B21D2EB60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CC21F2-8E32-C851-47E8-3967DBCCC274}"/>
              </a:ext>
            </a:extLst>
          </p:cNvPr>
          <p:cNvSpPr>
            <a:spLocks noGrp="1"/>
          </p:cNvSpPr>
          <p:nvPr>
            <p:ph type="title"/>
          </p:nvPr>
        </p:nvSpPr>
        <p:spPr>
          <a:xfrm>
            <a:off x="6074949" y="1708570"/>
            <a:ext cx="5855808" cy="3699383"/>
          </a:xfrm>
        </p:spPr>
        <p:txBody>
          <a:bodyPr vert="horz" lIns="91440" tIns="45720" rIns="91440" bIns="45720" rtlCol="0" anchor="b">
            <a:normAutofit/>
          </a:bodyPr>
          <a:lstStyle/>
          <a:p>
            <a:r>
              <a:rPr lang="en-US" sz="5400" b="1" dirty="0">
                <a:solidFill>
                  <a:schemeClr val="tx1">
                    <a:lumMod val="85000"/>
                    <a:lumOff val="15000"/>
                  </a:schemeClr>
                </a:solidFill>
              </a:rPr>
              <a:t>Discussion (15 mins) Are there any limitations to the concept of social capital?</a:t>
            </a:r>
          </a:p>
        </p:txBody>
      </p:sp>
      <p:pic>
        <p:nvPicPr>
          <p:cNvPr id="6" name="Graphic 5" descr="Connections">
            <a:extLst>
              <a:ext uri="{FF2B5EF4-FFF2-40B4-BE49-F238E27FC236}">
                <a16:creationId xmlns:a16="http://schemas.microsoft.com/office/drawing/2014/main" id="{5039CC61-11BC-10A5-E04B-10CAF468D07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7921" y="640081"/>
            <a:ext cx="5054156" cy="5054156"/>
          </a:xfrm>
          <a:prstGeom prst="rect">
            <a:avLst/>
          </a:prstGeom>
        </p:spPr>
      </p:pic>
      <p:cxnSp>
        <p:nvCxnSpPr>
          <p:cNvPr id="17" name="Straight Connector 16">
            <a:extLst>
              <a:ext uri="{FF2B5EF4-FFF2-40B4-BE49-F238E27FC236}">
                <a16:creationId xmlns:a16="http://schemas.microsoft.com/office/drawing/2014/main" id="{6B5B1DD8-6224-4137-8621-32982B00F9F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343400"/>
            <a:ext cx="438912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8218D9F-38B6-4AE0-9051-5434D19A5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2D3DCA99-84AF-487A-BF72-91C5FA6B0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74628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DD3F1B0-F7ED-42E1-AA0D-46A2E59E4F89}"/>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Aims of the Session</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30AFA0CF-E84D-461D-8F19-E53451DDB2B3}"/>
              </a:ext>
            </a:extLst>
          </p:cNvPr>
          <p:cNvGraphicFramePr>
            <a:graphicFrameLocks noGrp="1"/>
          </p:cNvGraphicFramePr>
          <p:nvPr>
            <p:ph idx="1"/>
            <p:extLst>
              <p:ext uri="{D42A27DB-BD31-4B8C-83A1-F6EECF244321}">
                <p14:modId xmlns:p14="http://schemas.microsoft.com/office/powerpoint/2010/main" val="338918676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3962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E18A09-5CD0-49BA-9C7D-C36456A178D6}"/>
              </a:ext>
            </a:extLst>
          </p:cNvPr>
          <p:cNvSpPr>
            <a:spLocks noGrp="1"/>
          </p:cNvSpPr>
          <p:nvPr>
            <p:ph type="title"/>
          </p:nvPr>
        </p:nvSpPr>
        <p:spPr>
          <a:xfrm>
            <a:off x="7209245" y="634946"/>
            <a:ext cx="4289697" cy="1481237"/>
          </a:xfrm>
        </p:spPr>
        <p:txBody>
          <a:bodyPr>
            <a:normAutofit/>
          </a:bodyPr>
          <a:lstStyle/>
          <a:p>
            <a:r>
              <a:rPr lang="en-GB" b="1" dirty="0"/>
              <a:t>Social Capital Limitations</a:t>
            </a:r>
          </a:p>
        </p:txBody>
      </p:sp>
      <p:pic>
        <p:nvPicPr>
          <p:cNvPr id="4" name="Picture 3" descr="A truck parked in a garage&#10;&#10;Description automatically generated">
            <a:extLst>
              <a:ext uri="{FF2B5EF4-FFF2-40B4-BE49-F238E27FC236}">
                <a16:creationId xmlns:a16="http://schemas.microsoft.com/office/drawing/2014/main" id="{73F63F10-2B27-2F57-74D2-B689B4CADC4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33999" y="994017"/>
            <a:ext cx="6340841" cy="4606534"/>
          </a:xfrm>
          <a:prstGeom prst="rect">
            <a:avLst/>
          </a:prstGeom>
        </p:spPr>
      </p:pic>
      <p:cxnSp>
        <p:nvCxnSpPr>
          <p:cNvPr id="11" name="Straight Connector 10">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C252A6-6A6E-401A-BB07-21B6F946FA37}"/>
              </a:ext>
            </a:extLst>
          </p:cNvPr>
          <p:cNvSpPr>
            <a:spLocks noGrp="1"/>
          </p:cNvSpPr>
          <p:nvPr>
            <p:ph idx="1"/>
          </p:nvPr>
        </p:nvSpPr>
        <p:spPr>
          <a:xfrm>
            <a:off x="7209245" y="2270034"/>
            <a:ext cx="4269377" cy="3314580"/>
          </a:xfrm>
        </p:spPr>
        <p:txBody>
          <a:bodyPr vert="horz" lIns="91440" tIns="45720" rIns="91440" bIns="45720" rtlCol="0" anchor="t">
            <a:normAutofit/>
          </a:bodyPr>
          <a:lstStyle/>
          <a:p>
            <a:pPr marL="269875" indent="-269875">
              <a:buNone/>
            </a:pPr>
            <a:endParaRPr lang="en-GB"/>
          </a:p>
          <a:p>
            <a:pPr marL="269875" indent="-269875">
              <a:buNone/>
            </a:pPr>
            <a:r>
              <a:rPr lang="en-GB" dirty="0">
                <a:latin typeface="Calibri"/>
                <a:ea typeface="+mn-lt"/>
                <a:cs typeface="+mn-lt"/>
              </a:rPr>
              <a:t>“The Social ties that bind catastrophe survivors to each other can also be the barriers that exclude lawbreakers and norm violators from the recovery or punish nonconforming outsiders” </a:t>
            </a:r>
            <a:endParaRPr lang="en-GB" dirty="0">
              <a:latin typeface="Calibri"/>
              <a:cs typeface="Calibri"/>
            </a:endParaRPr>
          </a:p>
          <a:p>
            <a:pPr marL="269875" indent="-269875">
              <a:buNone/>
            </a:pPr>
            <a:r>
              <a:rPr lang="en-GB" dirty="0">
                <a:latin typeface="Calibri"/>
                <a:ea typeface="+mn-lt"/>
                <a:cs typeface="+mn-lt"/>
              </a:rPr>
              <a:t>(Aldrich 2012: 25).</a:t>
            </a:r>
            <a:endParaRPr lang="en-GB" dirty="0">
              <a:latin typeface="Calibri"/>
            </a:endParaRPr>
          </a:p>
          <a:p>
            <a:pPr marL="269875" indent="-269875">
              <a:buNone/>
            </a:pPr>
            <a:endParaRPr lang="en-GB" dirty="0">
              <a:latin typeface="Calibri"/>
              <a:cs typeface="Calibri" panose="020F0502020204030204"/>
            </a:endParaRPr>
          </a:p>
          <a:p>
            <a:pPr marL="269875" indent="-269875">
              <a:buNone/>
            </a:pPr>
            <a:endParaRPr lang="en-GB" dirty="0">
              <a:latin typeface="Calibri"/>
              <a:cs typeface="Calibri" panose="020F0502020204030204"/>
            </a:endParaRPr>
          </a:p>
          <a:p>
            <a:pPr marL="269875" indent="-269875">
              <a:buNone/>
            </a:pPr>
            <a:endParaRPr lang="en-GB">
              <a:latin typeface="Bell MT"/>
              <a:cs typeface="Calibri"/>
            </a:endParaRPr>
          </a:p>
          <a:p>
            <a:pPr marL="269875" indent="-269875">
              <a:buNone/>
            </a:pPr>
            <a:endParaRPr lang="en-GB">
              <a:latin typeface="Bell MT"/>
              <a:cs typeface="Calibri"/>
            </a:endParaRPr>
          </a:p>
          <a:p>
            <a:pPr marL="269875" indent="-269875">
              <a:buNone/>
            </a:pPr>
            <a:endParaRPr lang="en-GB">
              <a:latin typeface="Bell MT"/>
              <a:cs typeface="Calibri" panose="020F0502020204030204"/>
            </a:endParaRPr>
          </a:p>
          <a:p>
            <a:pPr marL="0" indent="0">
              <a:buNone/>
            </a:pPr>
            <a:endParaRPr lang="en-GB">
              <a:cs typeface="Calibri" panose="020F0502020204030204"/>
            </a:endParaRPr>
          </a:p>
        </p:txBody>
      </p:sp>
      <p:sp>
        <p:nvSpPr>
          <p:cNvPr id="13" name="Rectangle 12">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2028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2BDB-12E1-42E3-AE6C-DA455534AABA}"/>
              </a:ext>
            </a:extLst>
          </p:cNvPr>
          <p:cNvSpPr>
            <a:spLocks noGrp="1"/>
          </p:cNvSpPr>
          <p:nvPr>
            <p:ph type="title"/>
          </p:nvPr>
        </p:nvSpPr>
        <p:spPr>
          <a:xfrm>
            <a:off x="838200" y="365125"/>
            <a:ext cx="5387502" cy="1325563"/>
          </a:xfrm>
        </p:spPr>
        <p:txBody>
          <a:bodyPr>
            <a:normAutofit fontScale="90000"/>
          </a:bodyPr>
          <a:lstStyle/>
          <a:p>
            <a:r>
              <a:rPr lang="en-GB" b="1" dirty="0"/>
              <a:t>Are there limitations with Resilience?</a:t>
            </a:r>
          </a:p>
        </p:txBody>
      </p:sp>
      <p:sp>
        <p:nvSpPr>
          <p:cNvPr id="3" name="Content Placeholder 2">
            <a:extLst>
              <a:ext uri="{FF2B5EF4-FFF2-40B4-BE49-F238E27FC236}">
                <a16:creationId xmlns:a16="http://schemas.microsoft.com/office/drawing/2014/main" id="{18B73C70-87D0-40F4-B7F7-17FCD82F3595}"/>
              </a:ext>
            </a:extLst>
          </p:cNvPr>
          <p:cNvSpPr>
            <a:spLocks noGrp="1"/>
          </p:cNvSpPr>
          <p:nvPr>
            <p:ph idx="1"/>
          </p:nvPr>
        </p:nvSpPr>
        <p:spPr>
          <a:xfrm>
            <a:off x="838200" y="1852363"/>
            <a:ext cx="5775185" cy="4324600"/>
          </a:xfrm>
        </p:spPr>
        <p:txBody>
          <a:bodyPr vert="horz" lIns="91440" tIns="45720" rIns="91440" bIns="45720" rtlCol="0" anchor="t">
            <a:noAutofit/>
          </a:bodyPr>
          <a:lstStyle/>
          <a:p>
            <a:pPr marL="0" indent="0">
              <a:buNone/>
            </a:pPr>
            <a:r>
              <a:rPr lang="en-GB" sz="1650" dirty="0">
                <a:latin typeface="Calibri"/>
                <a:cs typeface="Calibri"/>
              </a:rPr>
              <a:t>Sometimes resilience can be romanticised.</a:t>
            </a:r>
            <a:endParaRPr lang="en-US" sz="1650">
              <a:latin typeface="Calibri"/>
              <a:cs typeface="Calibri"/>
            </a:endParaRPr>
          </a:p>
          <a:p>
            <a:pPr marL="0" indent="0">
              <a:buNone/>
            </a:pPr>
            <a:r>
              <a:rPr lang="en-GB" sz="1650" dirty="0">
                <a:latin typeface="Calibri"/>
                <a:cs typeface="Calibri"/>
              </a:rPr>
              <a:t>What limitations can there be with using a concept like this when addressing disaster risk and management?</a:t>
            </a:r>
          </a:p>
          <a:p>
            <a:pPr marL="269875" indent="-269875">
              <a:buNone/>
            </a:pPr>
            <a:r>
              <a:rPr lang="en-GB" sz="1650" dirty="0">
                <a:latin typeface="Calibri"/>
                <a:ea typeface="+mn-lt"/>
                <a:cs typeface="+mn-lt"/>
              </a:rPr>
              <a:t>Jonathan Pugh (2014) and David Chandler (2013) argued that the rise of resilience indicates the fall from grace of the liberal state-building project, as Western powers promoted individual resilience rather than democratic institutions on their own model. </a:t>
            </a:r>
            <a:endParaRPr lang="en-GB" sz="1650" dirty="0">
              <a:latin typeface="Calibri"/>
              <a:cs typeface="Calibri"/>
            </a:endParaRPr>
          </a:p>
          <a:p>
            <a:pPr marL="269875" indent="-269875">
              <a:buNone/>
            </a:pPr>
            <a:r>
              <a:rPr lang="en-GB" sz="1650" dirty="0">
                <a:latin typeface="Calibri"/>
                <a:ea typeface="+mn-lt"/>
                <a:cs typeface="+mn-lt"/>
              </a:rPr>
              <a:t>The theme in this literature is clear: resilience represents the triumph of a neoliberal world, where ‘resilient subjects’ are encouraged to accept and adapt to a world of endless risk (Evans and Reid, 2013).</a:t>
            </a:r>
            <a:endParaRPr lang="en-GB" sz="1650" dirty="0">
              <a:latin typeface="Calibri"/>
              <a:cs typeface="Calibri"/>
            </a:endParaRPr>
          </a:p>
          <a:p>
            <a:pPr marL="269875" indent="-269875">
              <a:buNone/>
            </a:pPr>
            <a:r>
              <a:rPr lang="en-GB" sz="1650" dirty="0">
                <a:latin typeface="Calibri"/>
                <a:ea typeface="+mn-lt"/>
                <a:cs typeface="+mn-lt"/>
              </a:rPr>
              <a:t>Resilience might serve as a strategy for helping communities to cope with adversity but does not represent a means of overturning structural inequalities (Platts-Fowler 2016:26). </a:t>
            </a:r>
            <a:endParaRPr lang="en-GB" sz="1650" dirty="0">
              <a:latin typeface="Calibri"/>
            </a:endParaRPr>
          </a:p>
          <a:p>
            <a:pPr marL="0" indent="0">
              <a:buNone/>
            </a:pPr>
            <a:endParaRPr lang="en-GB" sz="1500">
              <a:latin typeface="Bell MT"/>
            </a:endParaRPr>
          </a:p>
        </p:txBody>
      </p:sp>
      <p:pic>
        <p:nvPicPr>
          <p:cNvPr id="4" name="Picture 4">
            <a:extLst>
              <a:ext uri="{FF2B5EF4-FFF2-40B4-BE49-F238E27FC236}">
                <a16:creationId xmlns:a16="http://schemas.microsoft.com/office/drawing/2014/main" id="{ED35B9A8-5D7E-41CB-8FA3-5A12ACB6AA01}"/>
              </a:ext>
            </a:extLst>
          </p:cNvPr>
          <p:cNvPicPr>
            <a:picLocks noChangeAspect="1"/>
          </p:cNvPicPr>
          <p:nvPr/>
        </p:nvPicPr>
        <p:blipFill rotWithShape="1">
          <a:blip r:embed="rId2"/>
          <a:srcRect l="7615" r="2" b="2"/>
          <a:stretch/>
        </p:blipFill>
        <p:spPr>
          <a:xfrm>
            <a:off x="6621294" y="1295416"/>
            <a:ext cx="5570706"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Tree>
    <p:extLst>
      <p:ext uri="{BB962C8B-B14F-4D97-AF65-F5344CB8AC3E}">
        <p14:creationId xmlns:p14="http://schemas.microsoft.com/office/powerpoint/2010/main" val="1619551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5967-2CB2-4DA9-93CD-B3AEBD69CF30}"/>
              </a:ext>
            </a:extLst>
          </p:cNvPr>
          <p:cNvSpPr>
            <a:spLocks noGrp="1"/>
          </p:cNvSpPr>
          <p:nvPr>
            <p:ph type="title"/>
          </p:nvPr>
        </p:nvSpPr>
        <p:spPr>
          <a:xfrm>
            <a:off x="580640" y="1078480"/>
            <a:ext cx="10210481" cy="612381"/>
          </a:xfrm>
        </p:spPr>
        <p:txBody>
          <a:bodyPr anchor="t">
            <a:normAutofit/>
          </a:bodyPr>
          <a:lstStyle/>
          <a:p>
            <a:r>
              <a:rPr lang="en-GB" sz="3800" b="1" dirty="0"/>
              <a:t>Technology in building Social Capital</a:t>
            </a:r>
            <a:endParaRPr lang="en-US" sz="3800" b="1" dirty="0"/>
          </a:p>
        </p:txBody>
      </p:sp>
      <p:sp>
        <p:nvSpPr>
          <p:cNvPr id="3" name="Content Placeholder 2">
            <a:extLst>
              <a:ext uri="{FF2B5EF4-FFF2-40B4-BE49-F238E27FC236}">
                <a16:creationId xmlns:a16="http://schemas.microsoft.com/office/drawing/2014/main" id="{AD02AD70-3C17-4A89-98D3-3F79FC5C28C7}"/>
              </a:ext>
            </a:extLst>
          </p:cNvPr>
          <p:cNvSpPr>
            <a:spLocks noGrp="1"/>
          </p:cNvSpPr>
          <p:nvPr>
            <p:ph idx="1"/>
          </p:nvPr>
        </p:nvSpPr>
        <p:spPr>
          <a:xfrm>
            <a:off x="5232400" y="2155440"/>
            <a:ext cx="6408738" cy="4153285"/>
          </a:xfrm>
        </p:spPr>
        <p:txBody>
          <a:bodyPr vert="horz" lIns="91440" tIns="45720" rIns="91440" bIns="45720" rtlCol="0" anchor="t">
            <a:normAutofit/>
          </a:bodyPr>
          <a:lstStyle/>
          <a:p>
            <a:pPr marL="269875" indent="-269875"/>
            <a:r>
              <a:rPr lang="en-GB" dirty="0">
                <a:latin typeface="Calibri"/>
                <a:ea typeface="+mn-lt"/>
                <a:cs typeface="+mn-lt"/>
              </a:rPr>
              <a:t>The importance of having access to communication technology like mobile phones in rural or spatially marginalised communities: </a:t>
            </a:r>
            <a:endParaRPr lang="en-GB">
              <a:latin typeface="Calibri"/>
              <a:cs typeface="Calibri"/>
            </a:endParaRPr>
          </a:p>
          <a:p>
            <a:pPr marL="269875" indent="-269875"/>
            <a:r>
              <a:rPr lang="en-GB" dirty="0">
                <a:latin typeface="Calibri"/>
                <a:ea typeface="+mn-lt"/>
                <a:cs typeface="+mn-lt"/>
              </a:rPr>
              <a:t>Decentralisation of communication networks through access to technology can assist in times of environmental disasters.</a:t>
            </a:r>
            <a:endParaRPr lang="en-GB" dirty="0">
              <a:latin typeface="Calibri"/>
              <a:cs typeface="Calibri"/>
            </a:endParaRPr>
          </a:p>
          <a:p>
            <a:pPr marL="269875" indent="-269875"/>
            <a:r>
              <a:rPr lang="en-GB" dirty="0">
                <a:latin typeface="Calibri"/>
                <a:ea typeface="+mn-lt"/>
                <a:cs typeface="+mn-lt"/>
              </a:rPr>
              <a:t>Toya and Skidmore (2015) found that ICT communication particularly in the form of mobile phones was able to reduce disaster risk significantly in communities which had higher social capital. Cell phone and the internet enable communication prior to and during crises.  Communications are enhanced when authorities develop warning systems that are integrated with ICT. </a:t>
            </a:r>
            <a:endParaRPr lang="en-GB" dirty="0">
              <a:latin typeface="Calibri"/>
            </a:endParaRPr>
          </a:p>
          <a:p>
            <a:pPr marL="269875" indent="-269875"/>
            <a:endParaRPr lang="en-GB" dirty="0">
              <a:latin typeface="Bell MT"/>
              <a:cs typeface="Calibri"/>
            </a:endParaRPr>
          </a:p>
          <a:p>
            <a:pPr marL="269875" indent="-269875"/>
            <a:endParaRPr lang="en-GB"/>
          </a:p>
        </p:txBody>
      </p:sp>
      <p:pic>
        <p:nvPicPr>
          <p:cNvPr id="4" name="Picture 4">
            <a:extLst>
              <a:ext uri="{FF2B5EF4-FFF2-40B4-BE49-F238E27FC236}">
                <a16:creationId xmlns:a16="http://schemas.microsoft.com/office/drawing/2014/main" id="{267CB38F-05E9-4B8B-8012-89326FF5C336}"/>
              </a:ext>
            </a:extLst>
          </p:cNvPr>
          <p:cNvPicPr>
            <a:picLocks noChangeAspect="1"/>
          </p:cNvPicPr>
          <p:nvPr/>
        </p:nvPicPr>
        <p:blipFill rotWithShape="1">
          <a:blip r:embed="rId2"/>
          <a:srcRect l="23067" r="4652" b="1"/>
          <a:stretch/>
        </p:blipFill>
        <p:spPr>
          <a:xfrm>
            <a:off x="579025" y="2169113"/>
            <a:ext cx="4320000" cy="4320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508000"/>
          </a:effectLst>
        </p:spPr>
      </p:pic>
    </p:spTree>
    <p:extLst>
      <p:ext uri="{BB962C8B-B14F-4D97-AF65-F5344CB8AC3E}">
        <p14:creationId xmlns:p14="http://schemas.microsoft.com/office/powerpoint/2010/main" val="309668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762D-2EC7-44AE-B786-DAD8FCD2DD9A}"/>
              </a:ext>
            </a:extLst>
          </p:cNvPr>
          <p:cNvSpPr>
            <a:spLocks noGrp="1"/>
          </p:cNvSpPr>
          <p:nvPr>
            <p:ph type="title"/>
          </p:nvPr>
        </p:nvSpPr>
        <p:spPr>
          <a:xfrm>
            <a:off x="7086315" y="1037840"/>
            <a:ext cx="4554821" cy="1688256"/>
          </a:xfrm>
        </p:spPr>
        <p:txBody>
          <a:bodyPr anchor="t">
            <a:normAutofit/>
          </a:bodyPr>
          <a:lstStyle/>
          <a:p>
            <a:r>
              <a:rPr lang="en-GB" b="1" dirty="0"/>
              <a:t>Remittances</a:t>
            </a:r>
          </a:p>
        </p:txBody>
      </p:sp>
      <p:sp>
        <p:nvSpPr>
          <p:cNvPr id="3" name="Content Placeholder 2">
            <a:extLst>
              <a:ext uri="{FF2B5EF4-FFF2-40B4-BE49-F238E27FC236}">
                <a16:creationId xmlns:a16="http://schemas.microsoft.com/office/drawing/2014/main" id="{D349C41B-BABE-4ED9-A701-83C4D1C38D46}"/>
              </a:ext>
            </a:extLst>
          </p:cNvPr>
          <p:cNvSpPr>
            <a:spLocks noGrp="1"/>
          </p:cNvSpPr>
          <p:nvPr>
            <p:ph idx="1"/>
          </p:nvPr>
        </p:nvSpPr>
        <p:spPr>
          <a:xfrm>
            <a:off x="7085013" y="2023196"/>
            <a:ext cx="4813298" cy="4285529"/>
          </a:xfrm>
        </p:spPr>
        <p:txBody>
          <a:bodyPr vert="horz" lIns="91440" tIns="45720" rIns="91440" bIns="45720" rtlCol="0" anchor="t">
            <a:normAutofit/>
          </a:bodyPr>
          <a:lstStyle/>
          <a:p>
            <a:pPr marL="269875" indent="-269875">
              <a:lnSpc>
                <a:spcPct val="115000"/>
              </a:lnSpc>
              <a:buNone/>
            </a:pPr>
            <a:r>
              <a:rPr lang="en-GB" sz="1800" dirty="0">
                <a:latin typeface="Calibri"/>
                <a:ea typeface="+mn-lt"/>
                <a:cs typeface="+mn-lt"/>
              </a:rPr>
              <a:t>What are remittances?</a:t>
            </a:r>
            <a:endParaRPr lang="en-US" sz="1800">
              <a:latin typeface="Calibri"/>
              <a:ea typeface="+mn-lt"/>
              <a:cs typeface="+mn-lt"/>
            </a:endParaRPr>
          </a:p>
          <a:p>
            <a:pPr marL="269875" indent="-269875">
              <a:lnSpc>
                <a:spcPct val="115000"/>
              </a:lnSpc>
            </a:pPr>
            <a:r>
              <a:rPr lang="en-GB" sz="1800" dirty="0">
                <a:latin typeface="Calibri"/>
                <a:ea typeface="+mn-lt"/>
                <a:cs typeface="+mn-lt"/>
              </a:rPr>
              <a:t>Transfer of money or gifts.  ‘Everydayness’ or in ‘Disasters’</a:t>
            </a:r>
          </a:p>
          <a:p>
            <a:pPr marL="269875" indent="-269875">
              <a:lnSpc>
                <a:spcPct val="115000"/>
              </a:lnSpc>
            </a:pPr>
            <a:r>
              <a:rPr lang="en-GB" sz="1800" dirty="0">
                <a:latin typeface="Calibri"/>
                <a:ea typeface="+mn-lt"/>
                <a:cs typeface="+mn-lt"/>
              </a:rPr>
              <a:t>De le et al. (2013) found in their work that some of the remittances were received more quickly than international donor support.</a:t>
            </a:r>
          </a:p>
          <a:p>
            <a:pPr marL="269875" indent="-269875">
              <a:lnSpc>
                <a:spcPct val="115000"/>
              </a:lnSpc>
            </a:pPr>
            <a:r>
              <a:rPr lang="en-GB" sz="1800" dirty="0">
                <a:latin typeface="Calibri"/>
                <a:ea typeface="+mn-lt"/>
                <a:cs typeface="+mn-lt"/>
              </a:rPr>
              <a:t>What impact does a reliance on remittances have on the country?</a:t>
            </a:r>
          </a:p>
          <a:p>
            <a:pPr marL="269875" indent="-269875">
              <a:lnSpc>
                <a:spcPct val="115000"/>
              </a:lnSpc>
            </a:pPr>
            <a:r>
              <a:rPr lang="en-GB" sz="1800" dirty="0">
                <a:latin typeface="Calibri"/>
                <a:ea typeface="+mn-lt"/>
                <a:cs typeface="+mn-lt"/>
              </a:rPr>
              <a:t>Consider the challenges that a breakdown in banking services during a disaster may have?</a:t>
            </a:r>
          </a:p>
          <a:p>
            <a:pPr marL="0" indent="0">
              <a:lnSpc>
                <a:spcPct val="115000"/>
              </a:lnSpc>
              <a:buNone/>
            </a:pPr>
            <a:endParaRPr lang="en-GB" sz="1400"/>
          </a:p>
        </p:txBody>
      </p:sp>
      <p:pic>
        <p:nvPicPr>
          <p:cNvPr id="5" name="Picture 5">
            <a:extLst>
              <a:ext uri="{FF2B5EF4-FFF2-40B4-BE49-F238E27FC236}">
                <a16:creationId xmlns:a16="http://schemas.microsoft.com/office/drawing/2014/main" id="{DBB78B98-95C0-4523-B982-B3623AE1C675}"/>
              </a:ext>
            </a:extLst>
          </p:cNvPr>
          <p:cNvPicPr>
            <a:picLocks noChangeAspect="1"/>
          </p:cNvPicPr>
          <p:nvPr/>
        </p:nvPicPr>
        <p:blipFill rotWithShape="1">
          <a:blip r:embed="rId2"/>
          <a:srcRect l="25909" r="11592"/>
          <a:stretch/>
        </p:blipFill>
        <p:spPr>
          <a:xfrm>
            <a:off x="20" y="-1"/>
            <a:ext cx="6857980" cy="6858000"/>
          </a:xfrm>
          <a:custGeom>
            <a:avLst/>
            <a:gdLst/>
            <a:ahLst/>
            <a:cxnLst/>
            <a:rect l="l" t="t" r="r" b="b"/>
            <a:pathLst>
              <a:path w="6858000" h="6858000">
                <a:moveTo>
                  <a:pt x="3429001" y="0"/>
                </a:moveTo>
                <a:cubicBezTo>
                  <a:pt x="5322784" y="0"/>
                  <a:pt x="6858000" y="1535216"/>
                  <a:pt x="6858000" y="3429001"/>
                </a:cubicBezTo>
                <a:cubicBezTo>
                  <a:pt x="6858000" y="5322785"/>
                  <a:pt x="5322784" y="6858000"/>
                  <a:pt x="3429001" y="6858000"/>
                </a:cubicBezTo>
                <a:cubicBezTo>
                  <a:pt x="1535216" y="6858000"/>
                  <a:pt x="0" y="5322785"/>
                  <a:pt x="0" y="3429001"/>
                </a:cubicBezTo>
                <a:cubicBezTo>
                  <a:pt x="0" y="1535216"/>
                  <a:pt x="1535216" y="0"/>
                  <a:pt x="3429001" y="0"/>
                </a:cubicBezTo>
                <a:close/>
              </a:path>
            </a:pathLst>
          </a:custGeom>
          <a:effectLst>
            <a:softEdge rad="1016000"/>
          </a:effectLst>
        </p:spPr>
      </p:pic>
    </p:spTree>
    <p:extLst>
      <p:ext uri="{BB962C8B-B14F-4D97-AF65-F5344CB8AC3E}">
        <p14:creationId xmlns:p14="http://schemas.microsoft.com/office/powerpoint/2010/main" val="323090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6A655BD-94F5-4101-984F-20E2C18B65ED}"/>
              </a:ext>
            </a:extLst>
          </p:cNvPr>
          <p:cNvSpPr>
            <a:spLocks noGrp="1"/>
          </p:cNvSpPr>
          <p:nvPr>
            <p:ph type="title"/>
          </p:nvPr>
        </p:nvSpPr>
        <p:spPr>
          <a:xfrm>
            <a:off x="492370" y="605896"/>
            <a:ext cx="3084844" cy="5646208"/>
          </a:xfrm>
        </p:spPr>
        <p:txBody>
          <a:bodyPr anchor="ctr">
            <a:normAutofit/>
          </a:bodyPr>
          <a:lstStyle/>
          <a:p>
            <a:r>
              <a:rPr lang="en-GB" sz="4400" b="1" dirty="0">
                <a:solidFill>
                  <a:schemeClr val="bg1"/>
                </a:solidFill>
              </a:rPr>
              <a:t>Conclusion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75DCF7AA-27C9-4A6E-9B3C-A7AD89CC7084}"/>
              </a:ext>
            </a:extLst>
          </p:cNvPr>
          <p:cNvSpPr>
            <a:spLocks noGrp="1"/>
          </p:cNvSpPr>
          <p:nvPr>
            <p:ph idx="1"/>
          </p:nvPr>
        </p:nvSpPr>
        <p:spPr>
          <a:xfrm>
            <a:off x="4447376" y="768456"/>
            <a:ext cx="7246783" cy="5646208"/>
          </a:xfrm>
        </p:spPr>
        <p:txBody>
          <a:bodyPr vert="horz" lIns="91440" tIns="45720" rIns="91440" bIns="45720" rtlCol="0" anchor="ctr">
            <a:noAutofit/>
          </a:bodyPr>
          <a:lstStyle/>
          <a:p>
            <a:pPr marL="269875" indent="-269875">
              <a:buNone/>
            </a:pPr>
            <a:r>
              <a:rPr lang="en-GB" sz="1800" dirty="0">
                <a:latin typeface="Calibri"/>
                <a:ea typeface="+mn-lt"/>
                <a:cs typeface="+mn-lt"/>
              </a:rPr>
              <a:t>Resilience is a term adopted by a wide range of academics across several disciplines.  It is important to understand it within the context of where it is taking place and for who.  </a:t>
            </a:r>
            <a:endParaRPr lang="en-US" sz="1800">
              <a:latin typeface="Calibri"/>
              <a:cs typeface="Calibri"/>
            </a:endParaRPr>
          </a:p>
          <a:p>
            <a:pPr marL="269875" indent="-269875">
              <a:buNone/>
            </a:pPr>
            <a:endParaRPr lang="en-GB" sz="1800" dirty="0">
              <a:latin typeface="Calibri"/>
              <a:ea typeface="+mn-lt"/>
              <a:cs typeface="+mn-lt"/>
            </a:endParaRPr>
          </a:p>
          <a:p>
            <a:pPr marL="269875" indent="-269875">
              <a:buNone/>
            </a:pPr>
            <a:r>
              <a:rPr lang="en-GB" sz="1800" dirty="0">
                <a:latin typeface="Calibri"/>
                <a:ea typeface="+mn-lt"/>
                <a:cs typeface="+mn-lt"/>
              </a:rPr>
              <a:t>Vulnerable and marginalised groups such as children are recognised to be resilient in many cases to the impact of adversity.  </a:t>
            </a:r>
            <a:endParaRPr lang="en-GB" sz="1800" dirty="0">
              <a:latin typeface="Calibri"/>
              <a:cs typeface="Calibri"/>
            </a:endParaRPr>
          </a:p>
          <a:p>
            <a:pPr marL="269875" indent="-269875">
              <a:buNone/>
            </a:pPr>
            <a:endParaRPr lang="en-GB" sz="1800" dirty="0">
              <a:latin typeface="Calibri"/>
              <a:cs typeface="Calibri"/>
            </a:endParaRPr>
          </a:p>
          <a:p>
            <a:pPr marL="269875" indent="-269875">
              <a:buNone/>
            </a:pPr>
            <a:r>
              <a:rPr lang="en-GB" sz="1800" dirty="0">
                <a:latin typeface="Calibri"/>
                <a:ea typeface="+mn-lt"/>
                <a:cs typeface="+mn-lt"/>
              </a:rPr>
              <a:t>Resilience is not a trait but an ongoing process….it is a fluid concept.  It should not be looked at in opposition to vulnerability but rather people can move in and out of vulnerability and resilience periods over time and in the presence of ‘shocks’ or ‘trauma.’</a:t>
            </a:r>
            <a:endParaRPr lang="en-GB" sz="1800" dirty="0">
              <a:latin typeface="Calibri"/>
              <a:cs typeface="Calibri"/>
            </a:endParaRPr>
          </a:p>
          <a:p>
            <a:pPr marL="269875" indent="-269875">
              <a:buNone/>
            </a:pPr>
            <a:endParaRPr lang="en-GB" sz="1800" dirty="0">
              <a:latin typeface="Calibri"/>
              <a:cs typeface="Calibri"/>
            </a:endParaRPr>
          </a:p>
          <a:p>
            <a:pPr marL="269875" indent="-269875">
              <a:buNone/>
            </a:pPr>
            <a:r>
              <a:rPr lang="en-GB" sz="1800" dirty="0">
                <a:latin typeface="Calibri"/>
                <a:ea typeface="+mn-lt"/>
                <a:cs typeface="+mn-lt"/>
              </a:rPr>
              <a:t>Social capital can be an important way for people overcoming adversity to environmental shocks and stresses and has been theorised by</a:t>
            </a:r>
          </a:p>
          <a:p>
            <a:pPr marL="269875" indent="-269875">
              <a:buNone/>
            </a:pPr>
            <a:endParaRPr lang="en-GB" sz="1800" dirty="0">
              <a:latin typeface="Calibri"/>
              <a:ea typeface="+mn-lt"/>
              <a:cs typeface="+mn-lt"/>
            </a:endParaRPr>
          </a:p>
          <a:p>
            <a:pPr marL="269875" indent="-269875">
              <a:buNone/>
            </a:pPr>
            <a:r>
              <a:rPr lang="en-GB" sz="1800" dirty="0">
                <a:latin typeface="Calibri"/>
                <a:ea typeface="+mn-lt"/>
                <a:cs typeface="+mn-lt"/>
              </a:rPr>
              <a:t>There are several factors that influence how people and societies cope with disasters and the presence of social capital is recognised as being highly conducive to community resilience, however, governments may use this as a way of shirking responsibility.</a:t>
            </a:r>
            <a:endParaRPr lang="en-GB" sz="1800" dirty="0">
              <a:latin typeface="Calibri"/>
            </a:endParaRPr>
          </a:p>
          <a:p>
            <a:pPr marL="0" indent="0">
              <a:buNone/>
            </a:pPr>
            <a:endParaRPr lang="en-GB" sz="1700"/>
          </a:p>
        </p:txBody>
      </p:sp>
    </p:spTree>
    <p:extLst>
      <p:ext uri="{BB962C8B-B14F-4D97-AF65-F5344CB8AC3E}">
        <p14:creationId xmlns:p14="http://schemas.microsoft.com/office/powerpoint/2010/main" val="30257741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75712-07AF-4581-968F-726E85A14920}"/>
              </a:ext>
            </a:extLst>
          </p:cNvPr>
          <p:cNvSpPr>
            <a:spLocks noGrp="1"/>
          </p:cNvSpPr>
          <p:nvPr>
            <p:ph type="title"/>
          </p:nvPr>
        </p:nvSpPr>
        <p:spPr>
          <a:xfrm>
            <a:off x="540000" y="540000"/>
            <a:ext cx="11101135" cy="1065643"/>
          </a:xfrm>
        </p:spPr>
        <p:txBody>
          <a:bodyPr/>
          <a:lstStyle/>
          <a:p>
            <a:r>
              <a:rPr lang="en-GB" b="1" dirty="0"/>
              <a:t>Additional Reading</a:t>
            </a:r>
          </a:p>
        </p:txBody>
      </p:sp>
      <p:sp>
        <p:nvSpPr>
          <p:cNvPr id="3" name="Content Placeholder 2">
            <a:extLst>
              <a:ext uri="{FF2B5EF4-FFF2-40B4-BE49-F238E27FC236}">
                <a16:creationId xmlns:a16="http://schemas.microsoft.com/office/drawing/2014/main" id="{BAC7A6B3-A849-468F-AB94-398032F1AD1B}"/>
              </a:ext>
            </a:extLst>
          </p:cNvPr>
          <p:cNvSpPr>
            <a:spLocks noGrp="1"/>
          </p:cNvSpPr>
          <p:nvPr>
            <p:ph idx="1"/>
          </p:nvPr>
        </p:nvSpPr>
        <p:spPr>
          <a:xfrm>
            <a:off x="540000" y="1948316"/>
            <a:ext cx="11101136" cy="4478336"/>
          </a:xfrm>
        </p:spPr>
        <p:txBody>
          <a:bodyPr vert="horz" lIns="91440" tIns="45720" rIns="91440" bIns="45720" rtlCol="0" anchor="t">
            <a:normAutofit/>
          </a:bodyPr>
          <a:lstStyle/>
          <a:p>
            <a:pPr marL="269875" indent="-269875">
              <a:buNone/>
            </a:pPr>
            <a:r>
              <a:rPr lang="en-GB" sz="1900" dirty="0">
                <a:latin typeface="Calibri"/>
                <a:ea typeface="+mn-lt"/>
                <a:cs typeface="+mn-lt"/>
              </a:rPr>
              <a:t>Adger, N (2006) Vulnerability, Global Environmental Change 16 pp 268-281</a:t>
            </a:r>
            <a:endParaRPr lang="en-US" sz="1900">
              <a:latin typeface="Calibri"/>
              <a:cs typeface="Calibri"/>
            </a:endParaRPr>
          </a:p>
          <a:p>
            <a:pPr marL="269875" indent="-269875">
              <a:buNone/>
            </a:pPr>
            <a:r>
              <a:rPr lang="en-GB" sz="1900" dirty="0">
                <a:latin typeface="Calibri"/>
                <a:ea typeface="+mn-lt"/>
                <a:cs typeface="+mn-lt"/>
              </a:rPr>
              <a:t>Aldrich, D.P (2015) Building Resilience: Social Capital in Post Disaster Recovery, Chicago: University of Chicago Press</a:t>
            </a:r>
            <a:endParaRPr lang="en-GB" sz="1900">
              <a:latin typeface="Calibri"/>
              <a:cs typeface="Calibri"/>
            </a:endParaRPr>
          </a:p>
          <a:p>
            <a:pPr marL="269875" indent="-269875">
              <a:buNone/>
            </a:pPr>
            <a:r>
              <a:rPr lang="en-GB" sz="1900" dirty="0">
                <a:latin typeface="Calibri"/>
                <a:ea typeface="+mn-lt"/>
                <a:cs typeface="+mn-lt"/>
              </a:rPr>
              <a:t>Aldrich, D.P. &amp; Meyer, M.A., (2014). Social Capital and Community. </a:t>
            </a:r>
            <a:r>
              <a:rPr lang="en-GB" sz="1900" i="1" dirty="0">
                <a:latin typeface="Calibri"/>
                <a:ea typeface="+mn-lt"/>
                <a:cs typeface="+mn-lt"/>
              </a:rPr>
              <a:t>American Behavioural Scientist</a:t>
            </a:r>
            <a:r>
              <a:rPr lang="en-GB" sz="1900" dirty="0">
                <a:latin typeface="Calibri"/>
                <a:ea typeface="+mn-lt"/>
                <a:cs typeface="+mn-lt"/>
              </a:rPr>
              <a:t>, pp.1–16.</a:t>
            </a:r>
            <a:endParaRPr lang="en-GB" sz="1900">
              <a:latin typeface="Calibri"/>
              <a:cs typeface="Calibri"/>
            </a:endParaRPr>
          </a:p>
          <a:p>
            <a:pPr marL="269875" indent="-269875">
              <a:buNone/>
            </a:pPr>
            <a:r>
              <a:rPr lang="en-GB" sz="1900" dirty="0">
                <a:latin typeface="Calibri"/>
                <a:ea typeface="+mn-lt"/>
                <a:cs typeface="+mn-lt"/>
              </a:rPr>
              <a:t>Cutter, S. L. (1996) Vulnerability to Environmental Hazards. Progress in Human Geography 20 (4) pp 529-539</a:t>
            </a:r>
            <a:endParaRPr lang="en-GB" sz="1900">
              <a:latin typeface="Calibri"/>
              <a:cs typeface="Calibri"/>
            </a:endParaRPr>
          </a:p>
          <a:p>
            <a:pPr marL="269875" indent="-269875">
              <a:buNone/>
            </a:pPr>
            <a:r>
              <a:rPr lang="en-GB" sz="1900" dirty="0">
                <a:latin typeface="Calibri"/>
                <a:ea typeface="+mn-lt"/>
                <a:cs typeface="+mn-lt"/>
              </a:rPr>
              <a:t>Le De, L., Gaillard, J.C. &amp; Friesen, W., (2013). Remittances and disaster: A review. </a:t>
            </a:r>
            <a:r>
              <a:rPr lang="en-GB" sz="1900" i="1" dirty="0">
                <a:latin typeface="Calibri"/>
                <a:ea typeface="+mn-lt"/>
                <a:cs typeface="+mn-lt"/>
              </a:rPr>
              <a:t>International Journal of Disaster Risk Reduction</a:t>
            </a:r>
            <a:r>
              <a:rPr lang="en-GB" sz="1900" dirty="0">
                <a:latin typeface="Calibri"/>
                <a:ea typeface="+mn-lt"/>
                <a:cs typeface="+mn-lt"/>
              </a:rPr>
              <a:t>, 4, pp.34–43.</a:t>
            </a:r>
            <a:endParaRPr lang="en-GB" sz="1900">
              <a:latin typeface="Calibri"/>
              <a:cs typeface="Calibri"/>
            </a:endParaRPr>
          </a:p>
          <a:p>
            <a:pPr marL="269875" indent="-269875">
              <a:buNone/>
            </a:pPr>
            <a:r>
              <a:rPr lang="en-GB" sz="1900" dirty="0">
                <a:latin typeface="Calibri"/>
                <a:ea typeface="+mn-lt"/>
                <a:cs typeface="+mn-lt"/>
              </a:rPr>
              <a:t>Masten, A.S., (2014). </a:t>
            </a:r>
            <a:r>
              <a:rPr lang="en-GB" sz="1900" i="1" dirty="0">
                <a:latin typeface="Calibri"/>
                <a:ea typeface="+mn-lt"/>
                <a:cs typeface="+mn-lt"/>
              </a:rPr>
              <a:t>Ordinary Magic: Resilience in Development</a:t>
            </a:r>
            <a:r>
              <a:rPr lang="en-GB" sz="1900" dirty="0">
                <a:latin typeface="Calibri"/>
                <a:ea typeface="+mn-lt"/>
                <a:cs typeface="+mn-lt"/>
              </a:rPr>
              <a:t>, New York: The Guildford Press.</a:t>
            </a:r>
            <a:endParaRPr lang="en-GB" sz="1900">
              <a:latin typeface="Calibri"/>
              <a:cs typeface="Calibri"/>
            </a:endParaRPr>
          </a:p>
          <a:p>
            <a:pPr marL="269875" indent="-269875">
              <a:buNone/>
            </a:pPr>
            <a:r>
              <a:rPr lang="en-GB" sz="1900" dirty="0">
                <a:latin typeface="Calibri"/>
                <a:ea typeface="+mn-lt"/>
                <a:cs typeface="+mn-lt"/>
              </a:rPr>
              <a:t>Ungar, M., (2011) The social ecology of resilience: Addressing contextual and cultural ambiguity of a nascent construct. </a:t>
            </a:r>
            <a:r>
              <a:rPr lang="en-GB" sz="1900" i="1" dirty="0">
                <a:latin typeface="Calibri"/>
                <a:ea typeface="+mn-lt"/>
                <a:cs typeface="+mn-lt"/>
              </a:rPr>
              <a:t>American Journal of Orthopsychiatry</a:t>
            </a:r>
            <a:r>
              <a:rPr lang="en-GB" sz="1900" dirty="0">
                <a:latin typeface="Calibri"/>
                <a:ea typeface="+mn-lt"/>
                <a:cs typeface="+mn-lt"/>
              </a:rPr>
              <a:t>, 81, pp.1–17.</a:t>
            </a:r>
            <a:endParaRPr lang="en-GB" sz="1900" dirty="0">
              <a:latin typeface="Calibri"/>
            </a:endParaRPr>
          </a:p>
          <a:p>
            <a:pPr marL="269875" indent="-269875">
              <a:buNone/>
            </a:pPr>
            <a:endParaRPr lang="en-GB"/>
          </a:p>
          <a:p>
            <a:pPr marL="269875" indent="-269875">
              <a:buNone/>
            </a:pPr>
            <a:endParaRPr lang="en-GB"/>
          </a:p>
          <a:p>
            <a:pPr marL="0" indent="0">
              <a:buNone/>
            </a:pPr>
            <a:endParaRPr lang="en-GB"/>
          </a:p>
        </p:txBody>
      </p:sp>
    </p:spTree>
    <p:extLst>
      <p:ext uri="{BB962C8B-B14F-4D97-AF65-F5344CB8AC3E}">
        <p14:creationId xmlns:p14="http://schemas.microsoft.com/office/powerpoint/2010/main" val="7805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AA6938-3F40-421F-984A-9D83F15AEE06}"/>
              </a:ext>
            </a:extLst>
          </p:cNvPr>
          <p:cNvSpPr>
            <a:spLocks noGrp="1"/>
          </p:cNvSpPr>
          <p:nvPr>
            <p:ph type="title"/>
          </p:nvPr>
        </p:nvSpPr>
        <p:spPr>
          <a:xfrm>
            <a:off x="492370" y="516835"/>
            <a:ext cx="3084844" cy="5772840"/>
          </a:xfrm>
        </p:spPr>
        <p:txBody>
          <a:bodyPr anchor="ctr">
            <a:normAutofit/>
          </a:bodyPr>
          <a:lstStyle/>
          <a:p>
            <a:r>
              <a:rPr lang="en-GB" sz="3600">
                <a:solidFill>
                  <a:srgbClr val="FFFFFF"/>
                </a:solidFill>
              </a:rPr>
              <a:t>Resilience Defined</a:t>
            </a:r>
          </a:p>
        </p:txBody>
      </p:sp>
      <p:sp>
        <p:nvSpPr>
          <p:cNvPr id="13" name="Rectangle 12">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3E1E49F-9E24-A9BB-AC03-53AF0CFECFD8}"/>
              </a:ext>
            </a:extLst>
          </p:cNvPr>
          <p:cNvGraphicFramePr>
            <a:graphicFrameLocks noGrp="1"/>
          </p:cNvGraphicFramePr>
          <p:nvPr>
            <p:ph idx="1"/>
            <p:extLst>
              <p:ext uri="{D42A27DB-BD31-4B8C-83A1-F6EECF244321}">
                <p14:modId xmlns:p14="http://schemas.microsoft.com/office/powerpoint/2010/main" val="351432333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47731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28ADD-AEDF-A842-58E1-5876EC5D69C9}"/>
              </a:ext>
            </a:extLst>
          </p:cNvPr>
          <p:cNvSpPr>
            <a:spLocks noGrp="1"/>
          </p:cNvSpPr>
          <p:nvPr>
            <p:ph type="title"/>
          </p:nvPr>
        </p:nvSpPr>
        <p:spPr>
          <a:xfrm>
            <a:off x="5181601" y="990546"/>
            <a:ext cx="6368142" cy="1450757"/>
          </a:xfrm>
        </p:spPr>
        <p:txBody>
          <a:bodyPr>
            <a:normAutofit/>
          </a:bodyPr>
          <a:lstStyle/>
          <a:p>
            <a:r>
              <a:rPr lang="en-US" b="1">
                <a:cs typeface="Calibri Light"/>
              </a:rPr>
              <a:t>Conceptualising Resilience – what do you think?</a:t>
            </a:r>
          </a:p>
        </p:txBody>
      </p:sp>
      <p:pic>
        <p:nvPicPr>
          <p:cNvPr id="5" name="Picture 4" descr="Empty speech bubbles">
            <a:extLst>
              <a:ext uri="{FF2B5EF4-FFF2-40B4-BE49-F238E27FC236}">
                <a16:creationId xmlns:a16="http://schemas.microsoft.com/office/drawing/2014/main" id="{0CAE89BC-E42B-79B7-4F86-B420C16FBF42}"/>
              </a:ext>
            </a:extLst>
          </p:cNvPr>
          <p:cNvPicPr>
            <a:picLocks noChangeAspect="1"/>
          </p:cNvPicPr>
          <p:nvPr/>
        </p:nvPicPr>
        <p:blipFill>
          <a:blip r:embed="rId2"/>
          <a:srcRect l="33255" r="21591"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5C1328-2D04-4DDF-2A4C-3DB4941C8A67}"/>
              </a:ext>
            </a:extLst>
          </p:cNvPr>
          <p:cNvSpPr>
            <a:spLocks noGrp="1"/>
          </p:cNvSpPr>
          <p:nvPr>
            <p:ph idx="1"/>
          </p:nvPr>
        </p:nvSpPr>
        <p:spPr>
          <a:xfrm>
            <a:off x="5181601" y="2788194"/>
            <a:ext cx="6368142" cy="3670180"/>
          </a:xfrm>
        </p:spPr>
        <p:txBody>
          <a:bodyPr vert="horz" lIns="0" tIns="45720" rIns="0" bIns="45720" rtlCol="0">
            <a:normAutofit/>
          </a:bodyPr>
          <a:lstStyle/>
          <a:p>
            <a:pPr marL="0" indent="0">
              <a:buNone/>
            </a:pPr>
            <a:r>
              <a:rPr lang="en-US" dirty="0">
                <a:cs typeface="Calibri"/>
              </a:rPr>
              <a:t>Take a moment to add your thoughts to the link below:</a:t>
            </a:r>
            <a:endParaRPr lang="en-US" dirty="0"/>
          </a:p>
          <a:p>
            <a:endParaRPr lang="en-US" dirty="0">
              <a:cs typeface="Calibri"/>
            </a:endParaRPr>
          </a:p>
          <a:p>
            <a:pPr marL="0" indent="0">
              <a:buNone/>
            </a:pPr>
            <a:r>
              <a:rPr lang="en-US" dirty="0">
                <a:ea typeface="+mn-lt"/>
                <a:cs typeface="+mn-lt"/>
                <a:hlinkClick r:id="rId3"/>
              </a:rPr>
              <a:t>AnswerGarden » What comes to mind when you think of the term resilience?...- Plant a Question, Grow Answers! Generate a live word cloud with your audience.</a:t>
            </a:r>
          </a:p>
          <a:p>
            <a:pPr marL="0" indent="0">
              <a:buNone/>
            </a:pPr>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764497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A4EFC7-816A-4316-A8F6-23B6C53C60C3}"/>
              </a:ext>
            </a:extLst>
          </p:cNvPr>
          <p:cNvSpPr>
            <a:spLocks noGrp="1"/>
          </p:cNvSpPr>
          <p:nvPr>
            <p:ph type="title"/>
          </p:nvPr>
        </p:nvSpPr>
        <p:spPr>
          <a:xfrm>
            <a:off x="5181601" y="634946"/>
            <a:ext cx="6368142" cy="1450757"/>
          </a:xfrm>
        </p:spPr>
        <p:txBody>
          <a:bodyPr>
            <a:normAutofit/>
          </a:bodyPr>
          <a:lstStyle/>
          <a:p>
            <a:r>
              <a:rPr lang="en-GB" b="1" dirty="0"/>
              <a:t>RESILIENCE</a:t>
            </a:r>
          </a:p>
        </p:txBody>
      </p:sp>
      <p:pic>
        <p:nvPicPr>
          <p:cNvPr id="5" name="Picture 4" descr="Plant growing in a concrete crack">
            <a:extLst>
              <a:ext uri="{FF2B5EF4-FFF2-40B4-BE49-F238E27FC236}">
                <a16:creationId xmlns:a16="http://schemas.microsoft.com/office/drawing/2014/main" id="{E9CE1C86-A7A5-D101-0C69-2EBB55794B31}"/>
              </a:ext>
            </a:extLst>
          </p:cNvPr>
          <p:cNvPicPr>
            <a:picLocks noChangeAspect="1"/>
          </p:cNvPicPr>
          <p:nvPr/>
        </p:nvPicPr>
        <p:blipFill>
          <a:blip r:embed="rId2"/>
          <a:srcRect l="18324" r="36522" b="-1"/>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31EC766-DEF3-4B74-B7DD-E6BD2BF30044}"/>
              </a:ext>
            </a:extLst>
          </p:cNvPr>
          <p:cNvSpPr>
            <a:spLocks noGrp="1"/>
          </p:cNvSpPr>
          <p:nvPr>
            <p:ph idx="1"/>
          </p:nvPr>
        </p:nvSpPr>
        <p:spPr>
          <a:xfrm>
            <a:off x="5181601" y="2198914"/>
            <a:ext cx="6368142" cy="3670180"/>
          </a:xfrm>
        </p:spPr>
        <p:txBody>
          <a:bodyPr vert="horz" lIns="91440" tIns="45720" rIns="91440" bIns="45720" rtlCol="0" anchor="t">
            <a:noAutofit/>
          </a:bodyPr>
          <a:lstStyle/>
          <a:p>
            <a:pPr marL="0" indent="0">
              <a:buNone/>
            </a:pPr>
            <a:r>
              <a:rPr lang="en-GB" sz="2600" dirty="0">
                <a:latin typeface="Calibri"/>
                <a:ea typeface="+mn-lt"/>
                <a:cs typeface="+mn-lt"/>
              </a:rPr>
              <a:t>"The capacity of a system, community or society potentially exposed to hazards to adapt, by resisting or changing in order to reach and maintain an acceptable level of functioning and structure. This is determined by the degree to which the social system is capable of organising itself to increase its capacity for learning from past disasters for better future protection."</a:t>
            </a:r>
            <a:endParaRPr lang="en-GB" sz="2600">
              <a:latin typeface="Calibri"/>
              <a:cs typeface="Calibri Light"/>
            </a:endParaRPr>
          </a:p>
          <a:p>
            <a:pPr marL="0" indent="0">
              <a:buNone/>
            </a:pPr>
            <a:endParaRPr lang="en-GB" sz="2600" dirty="0">
              <a:latin typeface="Calibri"/>
              <a:ea typeface="+mn-lt"/>
              <a:cs typeface="+mn-lt"/>
            </a:endParaRPr>
          </a:p>
          <a:p>
            <a:pPr marL="0" indent="0">
              <a:buNone/>
            </a:pPr>
            <a:r>
              <a:rPr lang="en-GB" sz="2600" dirty="0">
                <a:latin typeface="Calibri"/>
                <a:ea typeface="+mn-lt"/>
                <a:cs typeface="+mn-lt"/>
              </a:rPr>
              <a:t>(UNISDR)</a:t>
            </a:r>
            <a:endParaRPr lang="en-GB" sz="2600" dirty="0">
              <a:latin typeface="Calibri"/>
            </a:endParaRPr>
          </a:p>
          <a:p>
            <a:pPr marL="269875" indent="-269875"/>
            <a:endParaRPr lang="en-GB"/>
          </a:p>
        </p:txBody>
      </p:sp>
    </p:spTree>
    <p:extLst>
      <p:ext uri="{BB962C8B-B14F-4D97-AF65-F5344CB8AC3E}">
        <p14:creationId xmlns:p14="http://schemas.microsoft.com/office/powerpoint/2010/main" val="3231810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5CF81D86-BDBA-477C-B7DD-8D359BB996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35F36-432A-4457-BEF7-B90D73DE0984}"/>
              </a:ext>
            </a:extLst>
          </p:cNvPr>
          <p:cNvSpPr>
            <a:spLocks noGrp="1"/>
          </p:cNvSpPr>
          <p:nvPr>
            <p:ph type="title"/>
          </p:nvPr>
        </p:nvSpPr>
        <p:spPr>
          <a:xfrm>
            <a:off x="4974771" y="634946"/>
            <a:ext cx="6574972" cy="1450757"/>
          </a:xfrm>
        </p:spPr>
        <p:txBody>
          <a:bodyPr>
            <a:normAutofit/>
          </a:bodyPr>
          <a:lstStyle/>
          <a:p>
            <a:r>
              <a:rPr lang="en-GB" b="1" dirty="0"/>
              <a:t>'Soft' and 'Hard' Resilience</a:t>
            </a:r>
          </a:p>
        </p:txBody>
      </p:sp>
      <p:pic>
        <p:nvPicPr>
          <p:cNvPr id="4" name="Picture 3" descr="A building that has been demolished&#10;&#10;Description automatically generated">
            <a:extLst>
              <a:ext uri="{FF2B5EF4-FFF2-40B4-BE49-F238E27FC236}">
                <a16:creationId xmlns:a16="http://schemas.microsoft.com/office/drawing/2014/main" id="{B8165373-A357-F2C4-9FED-50F47E3D1740}"/>
              </a:ext>
            </a:extLst>
          </p:cNvPr>
          <p:cNvPicPr>
            <a:picLocks noChangeAspect="1"/>
          </p:cNvPicPr>
          <p:nvPr/>
        </p:nvPicPr>
        <p:blipFill>
          <a:blip r:embed="rId2">
            <a:extLst>
              <a:ext uri="{837473B0-CC2E-450A-ABE3-18F120FF3D39}">
                <a1611:picAttrSrcUrl xmlns:a1611="http://schemas.microsoft.com/office/drawing/2016/11/main" r:id="rId3"/>
              </a:ext>
            </a:extLst>
          </a:blip>
          <a:srcRect l="22808" r="26934" b="-1"/>
          <a:stretch/>
        </p:blipFill>
        <p:spPr>
          <a:xfrm>
            <a:off x="633999" y="640081"/>
            <a:ext cx="4001315" cy="5314406"/>
          </a:xfrm>
          <a:prstGeom prst="rect">
            <a:avLst/>
          </a:prstGeom>
        </p:spPr>
      </p:pic>
      <p:cxnSp>
        <p:nvCxnSpPr>
          <p:cNvPr id="23" name="Straight Connector 22">
            <a:extLst>
              <a:ext uri="{FF2B5EF4-FFF2-40B4-BE49-F238E27FC236}">
                <a16:creationId xmlns:a16="http://schemas.microsoft.com/office/drawing/2014/main" id="{C65F3E9C-EF11-4F8F-A621-399C7A3E64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9D3B0FD-D6E0-43FF-9EEF-A37EAF6D320E}"/>
              </a:ext>
            </a:extLst>
          </p:cNvPr>
          <p:cNvSpPr>
            <a:spLocks noGrp="1"/>
          </p:cNvSpPr>
          <p:nvPr>
            <p:ph idx="1"/>
          </p:nvPr>
        </p:nvSpPr>
        <p:spPr>
          <a:xfrm>
            <a:off x="4974769" y="2198914"/>
            <a:ext cx="6574973" cy="3670180"/>
          </a:xfrm>
        </p:spPr>
        <p:txBody>
          <a:bodyPr vert="horz" lIns="91440" tIns="45720" rIns="91440" bIns="45720" rtlCol="0">
            <a:normAutofit/>
          </a:bodyPr>
          <a:lstStyle/>
          <a:p>
            <a:pPr marL="0" indent="0">
              <a:buNone/>
            </a:pPr>
            <a:r>
              <a:rPr lang="en-GB" sz="1900">
                <a:latin typeface="Calibri"/>
                <a:ea typeface="+mn-lt"/>
                <a:cs typeface="+mn-lt"/>
              </a:rPr>
              <a:t>The concepts of resilience </a:t>
            </a:r>
            <a:r>
              <a:rPr lang="en-GB" sz="1900" b="1">
                <a:latin typeface="Calibri"/>
                <a:ea typeface="+mn-lt"/>
                <a:cs typeface="+mn-lt"/>
              </a:rPr>
              <a:t>(Moench 2009) </a:t>
            </a:r>
            <a:r>
              <a:rPr lang="en-GB" sz="1900">
                <a:latin typeface="Calibri"/>
                <a:ea typeface="+mn-lt"/>
                <a:cs typeface="+mn-lt"/>
              </a:rPr>
              <a:t>take two broad forms:</a:t>
            </a:r>
            <a:endParaRPr lang="en-GB" sz="1900">
              <a:latin typeface="Calibri"/>
              <a:cs typeface="Calibri"/>
            </a:endParaRPr>
          </a:p>
          <a:p>
            <a:pPr marL="269875" indent="-269875"/>
            <a:r>
              <a:rPr lang="en-GB" sz="1900">
                <a:latin typeface="Calibri"/>
                <a:ea typeface="+mn-lt"/>
                <a:cs typeface="+mn-lt"/>
              </a:rPr>
              <a:t>(a) </a:t>
            </a:r>
            <a:r>
              <a:rPr lang="en-GB" sz="1900" b="1">
                <a:latin typeface="Calibri"/>
                <a:ea typeface="+mn-lt"/>
                <a:cs typeface="+mn-lt"/>
              </a:rPr>
              <a:t>hard resilience: </a:t>
            </a:r>
            <a:r>
              <a:rPr lang="en-GB" sz="1900">
                <a:latin typeface="Calibri"/>
                <a:ea typeface="+mn-lt"/>
                <a:cs typeface="+mn-lt"/>
              </a:rPr>
              <a:t>the direct strength of structures or institutions when placed under pressure, such as increasing the resilience of a structure through specific strengthening measures to reduce their probability of collapse.</a:t>
            </a:r>
            <a:endParaRPr lang="en-GB" sz="1900">
              <a:latin typeface="Calibri"/>
              <a:cs typeface="Calibri"/>
            </a:endParaRPr>
          </a:p>
          <a:p>
            <a:pPr marL="269875" indent="-269875"/>
            <a:r>
              <a:rPr lang="en-GB" sz="1900">
                <a:latin typeface="Calibri"/>
                <a:ea typeface="+mn-lt"/>
                <a:cs typeface="+mn-lt"/>
              </a:rPr>
              <a:t>(b)</a:t>
            </a:r>
            <a:r>
              <a:rPr lang="en-GB" sz="1900" b="1">
                <a:latin typeface="Calibri"/>
                <a:ea typeface="+mn-lt"/>
                <a:cs typeface="+mn-lt"/>
              </a:rPr>
              <a:t> soft resilience</a:t>
            </a:r>
            <a:r>
              <a:rPr lang="en-GB" sz="1900">
                <a:latin typeface="Calibri"/>
                <a:ea typeface="+mn-lt"/>
                <a:cs typeface="+mn-lt"/>
              </a:rPr>
              <a:t>: the ability of systems to absorb and recover from the impact of disruptive events without fundamental changes in function or structure, which depend on the flexibility and adaptive capacity of the whole system, rather than simply strengthening structures or institutions in relation to specific stresses, as in the hard resilience approach.</a:t>
            </a:r>
            <a:endParaRPr lang="en-GB" sz="1900">
              <a:latin typeface="Calibri"/>
            </a:endParaRPr>
          </a:p>
          <a:p>
            <a:pPr marL="269875" indent="-269875"/>
            <a:endParaRPr lang="en-GB" sz="1900"/>
          </a:p>
        </p:txBody>
      </p:sp>
      <p:sp>
        <p:nvSpPr>
          <p:cNvPr id="25" name="Rectangle 24">
            <a:extLst>
              <a:ext uri="{FF2B5EF4-FFF2-40B4-BE49-F238E27FC236}">
                <a16:creationId xmlns:a16="http://schemas.microsoft.com/office/drawing/2014/main" id="{88AA064E-5F6E-4024-BC28-EDDC3DFC70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a:extLst>
              <a:ext uri="{FF2B5EF4-FFF2-40B4-BE49-F238E27FC236}">
                <a16:creationId xmlns:a16="http://schemas.microsoft.com/office/drawing/2014/main" id="{03B29638-4838-4B9B-B9DB-96E542BAF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41117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5F279F-212A-4E74-A544-EB2B117D1572}"/>
              </a:ext>
            </a:extLst>
          </p:cNvPr>
          <p:cNvSpPr>
            <a:spLocks noGrp="1"/>
          </p:cNvSpPr>
          <p:nvPr>
            <p:ph type="title"/>
          </p:nvPr>
        </p:nvSpPr>
        <p:spPr>
          <a:xfrm>
            <a:off x="7859485" y="634946"/>
            <a:ext cx="3690257" cy="1450757"/>
          </a:xfrm>
        </p:spPr>
        <p:txBody>
          <a:bodyPr vert="horz" lIns="91440" tIns="45720" rIns="91440" bIns="45720" rtlCol="0">
            <a:normAutofit/>
          </a:bodyPr>
          <a:lstStyle/>
          <a:p>
            <a:r>
              <a:rPr lang="en-US"/>
              <a:t>RESILIENCE FRAMEWORK</a:t>
            </a:r>
          </a:p>
        </p:txBody>
      </p:sp>
      <p:pic>
        <p:nvPicPr>
          <p:cNvPr id="4" name="Picture 4" descr="Diagram&#10;&#10;Description automatically generated">
            <a:extLst>
              <a:ext uri="{FF2B5EF4-FFF2-40B4-BE49-F238E27FC236}">
                <a16:creationId xmlns:a16="http://schemas.microsoft.com/office/drawing/2014/main" id="{58F6C4F4-DAAF-48B5-86A9-BF220A6B566C}"/>
              </a:ext>
            </a:extLst>
          </p:cNvPr>
          <p:cNvPicPr>
            <a:picLocks noChangeAspect="1"/>
          </p:cNvPicPr>
          <p:nvPr/>
        </p:nvPicPr>
        <p:blipFill>
          <a:blip r:embed="rId3"/>
          <a:srcRect t="2951" r="3" b="3"/>
          <a:stretch/>
        </p:blipFill>
        <p:spPr>
          <a:xfrm>
            <a:off x="-1000" y="316809"/>
            <a:ext cx="7556345" cy="5741586"/>
          </a:xfrm>
          <a:prstGeom prst="rect">
            <a:avLst/>
          </a:prstGeom>
        </p:spPr>
      </p:pic>
      <p:cxnSp>
        <p:nvCxnSpPr>
          <p:cNvPr id="16" name="Straight Connector 15">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19151AE3-C538-4B4A-BE1F-BEC21BC3611F}"/>
              </a:ext>
            </a:extLst>
          </p:cNvPr>
          <p:cNvSpPr>
            <a:spLocks noGrp="1"/>
          </p:cNvSpPr>
          <p:nvPr>
            <p:ph idx="1"/>
          </p:nvPr>
        </p:nvSpPr>
        <p:spPr>
          <a:xfrm>
            <a:off x="7859485" y="2198913"/>
            <a:ext cx="3690257" cy="3755565"/>
          </a:xfrm>
        </p:spPr>
        <p:txBody>
          <a:bodyPr vert="horz" lIns="91440" tIns="45720" rIns="91440" bIns="45720" rtlCol="0">
            <a:normAutofit/>
          </a:bodyPr>
          <a:lstStyle/>
          <a:p>
            <a:pPr marL="0" indent="0">
              <a:buNone/>
            </a:pPr>
            <a:r>
              <a:rPr lang="en-US" cap="all" spc="300"/>
              <a:t>Taken from ‘Defining Disaster Resilience’ - DFID (2009)</a:t>
            </a:r>
          </a:p>
        </p:txBody>
      </p:sp>
      <p:sp>
        <p:nvSpPr>
          <p:cNvPr id="18" name="Rectangle 17">
            <a:extLst>
              <a:ext uri="{FF2B5EF4-FFF2-40B4-BE49-F238E27FC236}">
                <a16:creationId xmlns:a16="http://schemas.microsoft.com/office/drawing/2014/main" id="{6329CBCE-21AE-419D-AC1F-8ACF510A6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F2DA012-1414-493D-888F-5D99D0BDA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9687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C33BF9DD-8A45-4EEE-B231-0A14D322E5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0FBF5-C7AF-4749-AEF2-75A49D3469AB}"/>
              </a:ext>
            </a:extLst>
          </p:cNvPr>
          <p:cNvSpPr>
            <a:spLocks noGrp="1"/>
          </p:cNvSpPr>
          <p:nvPr>
            <p:ph type="title"/>
          </p:nvPr>
        </p:nvSpPr>
        <p:spPr>
          <a:xfrm>
            <a:off x="4974771" y="634946"/>
            <a:ext cx="6574972" cy="1450757"/>
          </a:xfrm>
        </p:spPr>
        <p:txBody>
          <a:bodyPr>
            <a:normAutofit/>
          </a:bodyPr>
          <a:lstStyle/>
          <a:p>
            <a:r>
              <a:rPr lang="en-GB" b="1" dirty="0"/>
              <a:t>A Resilient Individual/Community</a:t>
            </a:r>
          </a:p>
        </p:txBody>
      </p:sp>
      <p:pic>
        <p:nvPicPr>
          <p:cNvPr id="4" name="Picture 4">
            <a:extLst>
              <a:ext uri="{FF2B5EF4-FFF2-40B4-BE49-F238E27FC236}">
                <a16:creationId xmlns:a16="http://schemas.microsoft.com/office/drawing/2014/main" id="{3BB9B8F8-3BB3-4FD1-B79F-3FA3385EA8A9}"/>
              </a:ext>
            </a:extLst>
          </p:cNvPr>
          <p:cNvPicPr>
            <a:picLocks noChangeAspect="1"/>
          </p:cNvPicPr>
          <p:nvPr/>
        </p:nvPicPr>
        <p:blipFill>
          <a:blip r:embed="rId2"/>
          <a:stretch>
            <a:fillRect/>
          </a:stretch>
        </p:blipFill>
        <p:spPr>
          <a:xfrm>
            <a:off x="633999" y="2171914"/>
            <a:ext cx="4001315" cy="2250739"/>
          </a:xfrm>
          <a:prstGeom prst="rect">
            <a:avLst/>
          </a:prstGeom>
        </p:spPr>
      </p:pic>
      <p:cxnSp>
        <p:nvCxnSpPr>
          <p:cNvPr id="7" name="Straight Connector 6">
            <a:extLst>
              <a:ext uri="{FF2B5EF4-FFF2-40B4-BE49-F238E27FC236}">
                <a16:creationId xmlns:a16="http://schemas.microsoft.com/office/drawing/2014/main" id="{9020DCC9-F851-4562-BB20-1AB3C51BFD0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E8A300C-3CA2-463F-871E-050CA59ADE2E}"/>
              </a:ext>
            </a:extLst>
          </p:cNvPr>
          <p:cNvSpPr>
            <a:spLocks noGrp="1"/>
          </p:cNvSpPr>
          <p:nvPr>
            <p:ph idx="1"/>
          </p:nvPr>
        </p:nvSpPr>
        <p:spPr>
          <a:xfrm>
            <a:off x="4974769" y="2399440"/>
            <a:ext cx="5853079" cy="3469654"/>
          </a:xfrm>
        </p:spPr>
        <p:txBody>
          <a:bodyPr vert="horz" lIns="91440" tIns="45720" rIns="91440" bIns="45720" rtlCol="0" anchor="t">
            <a:normAutofit/>
          </a:bodyPr>
          <a:lstStyle/>
          <a:p>
            <a:pPr marL="0" indent="0">
              <a:buNone/>
            </a:pPr>
            <a:r>
              <a:rPr lang="en-GB" sz="2300" dirty="0">
                <a:latin typeface="Calibri"/>
                <a:cs typeface="Calibri"/>
              </a:rPr>
              <a:t>Can an individual or a person be seen as resilient?</a:t>
            </a:r>
          </a:p>
          <a:p>
            <a:pPr marL="0" indent="0">
              <a:buNone/>
            </a:pPr>
            <a:r>
              <a:rPr lang="en-GB" sz="2300" dirty="0">
                <a:latin typeface="Calibri"/>
                <a:cs typeface="Calibri"/>
              </a:rPr>
              <a:t>Often this term is attributed to a person, but can a resilient person be vulnerable?</a:t>
            </a:r>
          </a:p>
          <a:p>
            <a:pPr marL="0" indent="0">
              <a:buNone/>
            </a:pPr>
            <a:r>
              <a:rPr lang="en-GB" sz="2300" dirty="0">
                <a:latin typeface="Calibri"/>
                <a:cs typeface="Calibri"/>
              </a:rPr>
              <a:t>Why is it problematic to assign the term 'vulnerable' or 'resilient' to someone?</a:t>
            </a:r>
          </a:p>
          <a:p>
            <a:pPr marL="0" indent="0">
              <a:buNone/>
            </a:pPr>
            <a:endParaRPr lang="en-GB"/>
          </a:p>
        </p:txBody>
      </p:sp>
      <p:sp>
        <p:nvSpPr>
          <p:cNvPr id="13" name="Rectangle 12">
            <a:extLst>
              <a:ext uri="{FF2B5EF4-FFF2-40B4-BE49-F238E27FC236}">
                <a16:creationId xmlns:a16="http://schemas.microsoft.com/office/drawing/2014/main" id="{D5FBCAC9-BD8B-4F3B-AD74-EF37D421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9556C5A8-AD7E-4CE7-87BE-9EA3B5E1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4275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2A21DF-2E0B-4C8D-8333-4A7A8B49AD92}"/>
              </a:ext>
            </a:extLst>
          </p:cNvPr>
          <p:cNvSpPr>
            <a:spLocks noGrp="1"/>
          </p:cNvSpPr>
          <p:nvPr>
            <p:ph type="title"/>
          </p:nvPr>
        </p:nvSpPr>
        <p:spPr>
          <a:xfrm>
            <a:off x="6411685" y="634946"/>
            <a:ext cx="5127171" cy="1450757"/>
          </a:xfrm>
        </p:spPr>
        <p:txBody>
          <a:bodyPr>
            <a:normAutofit/>
          </a:bodyPr>
          <a:lstStyle/>
          <a:p>
            <a:r>
              <a:rPr lang="en-GB"/>
              <a:t>Ann Masten's work</a:t>
            </a:r>
          </a:p>
        </p:txBody>
      </p:sp>
      <p:pic>
        <p:nvPicPr>
          <p:cNvPr id="4" name="Picture 4" descr="A close-up of a person smiling&#10;&#10;Description automatically generated">
            <a:extLst>
              <a:ext uri="{FF2B5EF4-FFF2-40B4-BE49-F238E27FC236}">
                <a16:creationId xmlns:a16="http://schemas.microsoft.com/office/drawing/2014/main" id="{F3F979AE-F225-4089-B7EE-9C093A3CE1C9}"/>
              </a:ext>
            </a:extLst>
          </p:cNvPr>
          <p:cNvPicPr>
            <a:picLocks noChangeAspect="1"/>
          </p:cNvPicPr>
          <p:nvPr/>
        </p:nvPicPr>
        <p:blipFill rotWithShape="1">
          <a:blip r:embed="rId2"/>
          <a:srcRect r="2" b="2"/>
          <a:stretch/>
        </p:blipFill>
        <p:spPr>
          <a:xfrm>
            <a:off x="745132" y="645106"/>
            <a:ext cx="5247747" cy="5247747"/>
          </a:xfrm>
          <a:prstGeom prst="rect">
            <a:avLst/>
          </a:prstGeom>
        </p:spPr>
      </p:pic>
      <p:cxnSp>
        <p:nvCxnSpPr>
          <p:cNvPr id="18" name="Straight Connector 17">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11684" y="2086188"/>
            <a:ext cx="474880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342300D-C44C-4C8C-B2A5-5BD94C08711E}"/>
              </a:ext>
            </a:extLst>
          </p:cNvPr>
          <p:cNvSpPr>
            <a:spLocks noGrp="1"/>
          </p:cNvSpPr>
          <p:nvPr>
            <p:ph idx="1"/>
          </p:nvPr>
        </p:nvSpPr>
        <p:spPr>
          <a:xfrm>
            <a:off x="6096724" y="2168434"/>
            <a:ext cx="5442132" cy="3720980"/>
          </a:xfrm>
        </p:spPr>
        <p:txBody>
          <a:bodyPr vert="horz" lIns="91440" tIns="45720" rIns="91440" bIns="45720" rtlCol="0" anchor="t">
            <a:normAutofit/>
          </a:bodyPr>
          <a:lstStyle/>
          <a:p>
            <a:pPr marL="269875" indent="-269875"/>
            <a:r>
              <a:rPr lang="en-GB" b="1" dirty="0">
                <a:latin typeface="Calibri"/>
                <a:ea typeface="+mn-lt"/>
                <a:cs typeface="+mn-lt"/>
              </a:rPr>
              <a:t>Masten (2014:10): </a:t>
            </a:r>
            <a:r>
              <a:rPr lang="en-GB" i="1" dirty="0">
                <a:latin typeface="Calibri"/>
                <a:ea typeface="+mn-lt"/>
                <a:cs typeface="+mn-lt"/>
              </a:rPr>
              <a:t>“disasters underscore the interdependence of individual, family, and community systems.”</a:t>
            </a:r>
            <a:endParaRPr lang="en-GB" dirty="0">
              <a:latin typeface="Calibri"/>
              <a:cs typeface="Calibri"/>
            </a:endParaRPr>
          </a:p>
          <a:p>
            <a:pPr marL="269875" indent="-269875"/>
            <a:r>
              <a:rPr lang="en-GB" dirty="0">
                <a:latin typeface="Calibri"/>
                <a:ea typeface="+mn-lt"/>
                <a:cs typeface="+mn-lt"/>
              </a:rPr>
              <a:t>Resilience is dynamic </a:t>
            </a:r>
            <a:endParaRPr lang="en-GB" dirty="0">
              <a:latin typeface="Calibri"/>
              <a:cs typeface="Calibri"/>
            </a:endParaRPr>
          </a:p>
          <a:p>
            <a:pPr marL="269875" indent="-269875"/>
            <a:r>
              <a:rPr lang="en-GB" dirty="0">
                <a:latin typeface="Calibri"/>
                <a:ea typeface="+mn-lt"/>
                <a:cs typeface="+mn-lt"/>
              </a:rPr>
              <a:t>Capacity for adaptation to adversity is distributed across systems </a:t>
            </a:r>
            <a:endParaRPr lang="en-GB" dirty="0">
              <a:latin typeface="Calibri"/>
              <a:cs typeface="Calibri"/>
            </a:endParaRPr>
          </a:p>
          <a:p>
            <a:pPr marL="269875" indent="-269875"/>
            <a:r>
              <a:rPr lang="en-GB" dirty="0">
                <a:latin typeface="Calibri"/>
                <a:ea typeface="+mn-lt"/>
                <a:cs typeface="+mn-lt"/>
              </a:rPr>
              <a:t>Individual resilience depends on resilience of other systems </a:t>
            </a:r>
            <a:endParaRPr lang="en-GB" dirty="0">
              <a:latin typeface="Calibri"/>
              <a:cs typeface="Calibri"/>
            </a:endParaRPr>
          </a:p>
          <a:p>
            <a:pPr marL="269875" indent="-269875"/>
            <a:r>
              <a:rPr lang="en-GB" dirty="0">
                <a:latin typeface="Calibri"/>
                <a:ea typeface="+mn-lt"/>
                <a:cs typeface="+mn-lt"/>
              </a:rPr>
              <a:t>Resilience is not a trait </a:t>
            </a:r>
            <a:endParaRPr lang="en-GB" dirty="0">
              <a:latin typeface="Calibri"/>
            </a:endParaRPr>
          </a:p>
          <a:p>
            <a:pPr marL="269875" indent="-269875"/>
            <a:endParaRPr lang="en-GB"/>
          </a:p>
        </p:txBody>
      </p:sp>
      <p:sp>
        <p:nvSpPr>
          <p:cNvPr id="19" name="Rectangle 18">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49787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25</Slides>
  <Notes>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Retrospect</vt:lpstr>
      <vt:lpstr>PowerPoint Presentation</vt:lpstr>
      <vt:lpstr>Aims of the Session</vt:lpstr>
      <vt:lpstr>Resilience Defined</vt:lpstr>
      <vt:lpstr>Conceptualising Resilience – what do you think?</vt:lpstr>
      <vt:lpstr>RESILIENCE</vt:lpstr>
      <vt:lpstr>'Soft' and 'Hard' Resilience</vt:lpstr>
      <vt:lpstr>RESILIENCE FRAMEWORK</vt:lpstr>
      <vt:lpstr>A Resilient Individual/Community</vt:lpstr>
      <vt:lpstr>Ann Masten's work</vt:lpstr>
      <vt:lpstr>Michael Ungar's work on Resilience and Context</vt:lpstr>
      <vt:lpstr>ADAPTIVE CAPACITY</vt:lpstr>
      <vt:lpstr>Resettlement after adversity:  2004 SOUTHEASTERN India Tsunami</vt:lpstr>
      <vt:lpstr>India, Resettlement and the Tsunami</vt:lpstr>
      <vt:lpstr>Kodokushi – Lonely Deaths and Resettlement in Japan</vt:lpstr>
      <vt:lpstr>Community Resilience</vt:lpstr>
      <vt:lpstr>PowerPoint Presentation</vt:lpstr>
      <vt:lpstr>Activity (15 mins) - Social Connections</vt:lpstr>
      <vt:lpstr>Ted Talk – Daniel Aldrich (27 mins)</vt:lpstr>
      <vt:lpstr>Discussion (15 mins) Are there any limitations to the concept of social capital?</vt:lpstr>
      <vt:lpstr>Social Capital Limitations</vt:lpstr>
      <vt:lpstr>Are there limitations with Resilience?</vt:lpstr>
      <vt:lpstr>Technology in building Social Capital</vt:lpstr>
      <vt:lpstr>Remittances</vt:lpstr>
      <vt:lpstr>Conclusion</vt:lpstr>
      <vt:lpstr>Additional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lastModifiedBy>
  <cp:revision>296</cp:revision>
  <dcterms:created xsi:type="dcterms:W3CDTF">2013-07-15T20:26:40Z</dcterms:created>
  <dcterms:modified xsi:type="dcterms:W3CDTF">2024-08-02T00:34:11Z</dcterms:modified>
</cp:coreProperties>
</file>