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5"/>
  </p:notesMasterIdLst>
  <p:sldIdLst>
    <p:sldId id="256" r:id="rId3"/>
    <p:sldId id="257" r:id="rId4"/>
    <p:sldId id="265" r:id="rId5"/>
    <p:sldId id="264" r:id="rId6"/>
    <p:sldId id="263" r:id="rId7"/>
    <p:sldId id="268" r:id="rId8"/>
    <p:sldId id="267" r:id="rId9"/>
    <p:sldId id="270" r:id="rId10"/>
    <p:sldId id="276" r:id="rId11"/>
    <p:sldId id="271" r:id="rId12"/>
    <p:sldId id="272" r:id="rId13"/>
    <p:sldId id="273" r:id="rId14"/>
    <p:sldId id="277" r:id="rId15"/>
    <p:sldId id="278" r:id="rId16"/>
    <p:sldId id="279" r:id="rId17"/>
    <p:sldId id="280" r:id="rId18"/>
    <p:sldId id="281" r:id="rId19"/>
    <p:sldId id="282" r:id="rId20"/>
    <p:sldId id="283" r:id="rId21"/>
    <p:sldId id="284" r:id="rId22"/>
    <p:sldId id="285" r:id="rId23"/>
    <p:sldId id="286" r:id="rId24"/>
  </p:sldIdLst>
  <p:sldSz cx="12192000" cy="6858000"/>
  <p:notesSz cx="6951663" cy="10082213"/>
  <p:embeddedFontLst>
    <p:embeddedFont>
      <p:font typeface="Calibri" panose="020F0502020204030204" pitchFamily="34" charset="0"/>
      <p:regular r:id="rId26"/>
      <p:bold r:id="rId27"/>
      <p:italic r:id="rId28"/>
      <p:boldItalic r:id="rId29"/>
    </p:embeddedFont>
    <p:embeddedFont>
      <p:font typeface="Century Gothic" panose="020B0502020202020204" pitchFamily="34" charset="0"/>
      <p:regular r:id="rId30"/>
      <p:bold r:id="rId31"/>
      <p:italic r:id="rId32"/>
      <p:boldItalic r:id="rId33"/>
    </p:embeddedFont>
    <p:embeddedFont>
      <p:font typeface="Segoe UI" panose="020B0502040204020203"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2" d="100"/>
          <a:sy n="52" d="100"/>
        </p:scale>
        <p:origin x="739" y="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505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248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2527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8933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7930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8711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403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7041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7233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8382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123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3270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909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741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7891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4189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8416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7033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06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2867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309549"/>
          </a:xfrm>
          <a:prstGeom prst="rect">
            <a:avLst/>
          </a:prstGeom>
          <a:noFill/>
          <a:ln>
            <a:noFill/>
          </a:ln>
        </p:spPr>
        <p:txBody>
          <a:bodyPr spcFirstLastPara="1" wrap="square" lIns="91425" tIns="45700" rIns="91425" bIns="45700" anchor="t" anchorCtr="0">
            <a:spAutoFit/>
          </a:bodyPr>
          <a:lstStyle/>
          <a:p>
            <a:pPr lvl="0">
              <a:lnSpc>
                <a:spcPct val="107000"/>
              </a:lnSpc>
              <a:spcBef>
                <a:spcPts val="800"/>
              </a:spcBef>
              <a:spcAft>
                <a:spcPts val="800"/>
              </a:spcAft>
            </a:pPr>
            <a:r>
              <a:rPr lang="en-US" sz="2700" b="1" i="0" u="none" strike="noStrike" cap="none" dirty="0">
                <a:solidFill>
                  <a:srgbClr val="003399"/>
                </a:solidFill>
                <a:latin typeface="Century Gothic"/>
                <a:ea typeface="Century Gothic"/>
                <a:cs typeface="Century Gothic"/>
                <a:sym typeface="Century Gothic"/>
              </a:rPr>
              <a:t>Subject title: </a:t>
            </a:r>
            <a:r>
              <a:rPr lang="en-US" sz="2700" b="1" dirty="0">
                <a:solidFill>
                  <a:srgbClr val="003399"/>
                </a:solidFill>
                <a:latin typeface="Century Gothic"/>
                <a:ea typeface="Century Gothic"/>
                <a:cs typeface="Century Gothic"/>
                <a:sym typeface="Century Gothic"/>
              </a:rPr>
              <a:t>Institutional Framework for Climate Change </a:t>
            </a:r>
            <a:endParaRPr lang="en-US" sz="2700" b="1" i="0" u="none" strike="noStrike" cap="none" dirty="0">
              <a:solidFill>
                <a:srgbClr val="003399"/>
              </a:solidFill>
              <a:latin typeface="Century Gothic"/>
              <a:ea typeface="Century Gothic"/>
              <a:cs typeface="Century Gothic"/>
              <a:sym typeface="Century Gothic"/>
            </a:endParaRPr>
          </a:p>
          <a:p>
            <a:pPr lvl="0">
              <a:lnSpc>
                <a:spcPct val="107000"/>
              </a:lnSpc>
              <a:spcBef>
                <a:spcPts val="800"/>
              </a:spcBef>
              <a:spcAft>
                <a:spcPts val="800"/>
              </a:spcAft>
            </a:pPr>
            <a:r>
              <a:rPr lang="en-US" sz="2200" b="1" dirty="0">
                <a:solidFill>
                  <a:srgbClr val="003399"/>
                </a:solidFill>
                <a:latin typeface="Century Gothic"/>
                <a:ea typeface="Century Gothic"/>
                <a:cs typeface="Century Gothic"/>
                <a:sym typeface="Century Gothic"/>
              </a:rPr>
              <a:t>Instructor Name: Dr. Shashikala </a:t>
            </a:r>
            <a:r>
              <a:rPr lang="en-US" sz="2200" b="1" dirty="0" err="1">
                <a:solidFill>
                  <a:srgbClr val="003399"/>
                </a:solidFill>
                <a:latin typeface="Century Gothic"/>
                <a:ea typeface="Century Gothic"/>
                <a:cs typeface="Century Gothic"/>
                <a:sym typeface="Century Gothic"/>
              </a:rPr>
              <a:t>Gurpur</a:t>
            </a:r>
            <a:r>
              <a:rPr lang="en-US" sz="2200" b="1" dirty="0">
                <a:solidFill>
                  <a:srgbClr val="003399"/>
                </a:solidFill>
                <a:latin typeface="Century Gothic"/>
                <a:ea typeface="Century Gothic"/>
                <a:cs typeface="Century Gothic"/>
                <a:sym typeface="Century Gothic"/>
              </a:rPr>
              <a:t> and Dr. Vivek V. </a:t>
            </a:r>
            <a:r>
              <a:rPr lang="en-US" sz="2200" b="1" dirty="0" err="1">
                <a:solidFill>
                  <a:srgbClr val="003399"/>
                </a:solidFill>
                <a:latin typeface="Century Gothic"/>
                <a:ea typeface="Century Gothic"/>
                <a:cs typeface="Century Gothic"/>
                <a:sym typeface="Century Gothic"/>
              </a:rPr>
              <a:t>Nemane</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68593" y="439880"/>
            <a:ext cx="100038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IN"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rPr>
              <a:t>UN Framework Convention on Climate Change</a:t>
            </a:r>
            <a:endParaRPr kumimoji="0"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endParaRPr>
          </a:p>
        </p:txBody>
      </p:sp>
      <p:sp>
        <p:nvSpPr>
          <p:cNvPr id="5" name="Τίτλος 4">
            <a:extLst>
              <a:ext uri="{FF2B5EF4-FFF2-40B4-BE49-F238E27FC236}">
                <a16:creationId xmlns:a16="http://schemas.microsoft.com/office/drawing/2014/main" id="{AEBB6623-B411-AC53-451F-8195C3D1CA07}"/>
              </a:ext>
            </a:extLst>
          </p:cNvPr>
          <p:cNvSpPr>
            <a:spLocks noGrp="1"/>
          </p:cNvSpPr>
          <p:nvPr>
            <p:ph type="title"/>
          </p:nvPr>
        </p:nvSpPr>
        <p:spPr>
          <a:xfrm>
            <a:off x="368711" y="1162843"/>
            <a:ext cx="10729204" cy="4942989"/>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2700" b="1" dirty="0">
                <a:solidFill>
                  <a:srgbClr val="0D0D0D"/>
                </a:solidFill>
                <a:latin typeface="Söhne"/>
              </a:rPr>
              <a:t>Introduction to UNFCCC</a:t>
            </a:r>
            <a:br>
              <a:rPr lang="en-US" sz="2700" dirty="0">
                <a:solidFill>
                  <a:srgbClr val="0D0D0D"/>
                </a:solidFill>
                <a:latin typeface="Söhne"/>
              </a:rPr>
            </a:br>
            <a:r>
              <a:rPr lang="en-US" sz="2700" dirty="0">
                <a:solidFill>
                  <a:srgbClr val="0D0D0D"/>
                </a:solidFill>
                <a:latin typeface="Söhne"/>
              </a:rPr>
              <a:t>Established in 1992 at the Earth Summit in Rio de Janeiro.</a:t>
            </a:r>
            <a:br>
              <a:rPr lang="en-US" sz="2700" dirty="0">
                <a:solidFill>
                  <a:srgbClr val="0D0D0D"/>
                </a:solidFill>
                <a:latin typeface="Söhne"/>
              </a:rPr>
            </a:br>
            <a:r>
              <a:rPr lang="en-US" sz="2700" dirty="0">
                <a:solidFill>
                  <a:srgbClr val="0D0D0D"/>
                </a:solidFill>
                <a:latin typeface="Söhne"/>
              </a:rPr>
              <a:t>Entered into force on March 21, 1994.</a:t>
            </a:r>
            <a:br>
              <a:rPr lang="en-US" sz="2700" dirty="0">
                <a:solidFill>
                  <a:srgbClr val="0D0D0D"/>
                </a:solidFill>
                <a:latin typeface="Söhne"/>
              </a:rPr>
            </a:br>
            <a:r>
              <a:rPr lang="en-US" sz="2700" b="1" dirty="0">
                <a:solidFill>
                  <a:srgbClr val="0D0D0D"/>
                </a:solidFill>
                <a:latin typeface="Söhne"/>
              </a:rPr>
              <a:t>Core Objectives</a:t>
            </a:r>
            <a:br>
              <a:rPr lang="en-US" sz="2700" dirty="0">
                <a:solidFill>
                  <a:srgbClr val="0D0D0D"/>
                </a:solidFill>
                <a:latin typeface="Söhne"/>
              </a:rPr>
            </a:br>
            <a:r>
              <a:rPr lang="en-US" sz="2700" b="1" dirty="0">
                <a:solidFill>
                  <a:srgbClr val="0D0D0D"/>
                </a:solidFill>
                <a:latin typeface="Söhne"/>
              </a:rPr>
              <a:t>Stabilization of Greenhouse Gas Concentrations</a:t>
            </a:r>
            <a:br>
              <a:rPr lang="en-US" sz="2700" dirty="0">
                <a:solidFill>
                  <a:srgbClr val="0D0D0D"/>
                </a:solidFill>
                <a:latin typeface="Söhne"/>
              </a:rPr>
            </a:br>
            <a:r>
              <a:rPr lang="en-US" sz="2700" dirty="0">
                <a:solidFill>
                  <a:srgbClr val="0D0D0D"/>
                </a:solidFill>
                <a:latin typeface="Söhne"/>
              </a:rPr>
              <a:t>To achieve stabilization of greenhouse gas concentrations in the atmosphere at a level that would prevent dangerous anthropogenic interference with the climate system.</a:t>
            </a:r>
            <a:br>
              <a:rPr lang="en-US" sz="2700" dirty="0">
                <a:solidFill>
                  <a:srgbClr val="0D0D0D"/>
                </a:solidFill>
                <a:latin typeface="Söhne"/>
              </a:rPr>
            </a:br>
            <a:r>
              <a:rPr lang="en-US" sz="2700" b="1" dirty="0">
                <a:solidFill>
                  <a:srgbClr val="0D0D0D"/>
                </a:solidFill>
                <a:latin typeface="Söhne"/>
              </a:rPr>
              <a:t>Timeframe for Ecosystem Adaptation</a:t>
            </a:r>
            <a:br>
              <a:rPr lang="en-US" sz="2700" dirty="0">
                <a:solidFill>
                  <a:srgbClr val="0D0D0D"/>
                </a:solidFill>
                <a:latin typeface="Söhne"/>
              </a:rPr>
            </a:br>
            <a:r>
              <a:rPr lang="en-US" sz="2700" dirty="0">
                <a:solidFill>
                  <a:srgbClr val="0D0D0D"/>
                </a:solidFill>
                <a:latin typeface="Söhne"/>
              </a:rPr>
              <a:t>Ensuring that food production is not threatened and that economic development can proceed sustainably.</a:t>
            </a:r>
            <a:br>
              <a:rPr lang="en-US" sz="2700" dirty="0">
                <a:solidFill>
                  <a:srgbClr val="0D0D0D"/>
                </a:solidFill>
                <a:latin typeface="Söhne"/>
              </a:rPr>
            </a:br>
            <a:r>
              <a:rPr lang="en-US" sz="2700" b="1" dirty="0">
                <a:solidFill>
                  <a:srgbClr val="0D0D0D"/>
                </a:solidFill>
                <a:latin typeface="Söhne"/>
              </a:rPr>
              <a:t>Sustainable Development</a:t>
            </a:r>
            <a:br>
              <a:rPr lang="en-US" sz="2700" dirty="0">
                <a:solidFill>
                  <a:srgbClr val="0D0D0D"/>
                </a:solidFill>
                <a:latin typeface="Söhne"/>
              </a:rPr>
            </a:br>
            <a:r>
              <a:rPr lang="en-US" sz="2700" dirty="0">
                <a:solidFill>
                  <a:srgbClr val="0D0D0D"/>
                </a:solidFill>
                <a:latin typeface="Söhne"/>
              </a:rPr>
              <a:t>Promote the development and transfer of environmentally friendly technologies and support sustainable economic growth.</a:t>
            </a:r>
            <a:br>
              <a:rPr lang="en-US" sz="2400" dirty="0">
                <a:solidFill>
                  <a:srgbClr val="0D0D0D"/>
                </a:solidFill>
                <a:latin typeface="Söhne"/>
              </a:rPr>
            </a:br>
            <a:endParaRPr lang="LID4096" sz="2400" dirty="0">
              <a:latin typeface="Segoe UI" panose="020B0502040204020203" pitchFamily="34" charset="0"/>
              <a:cs typeface="Segoe UI" panose="020B0502040204020203" pitchFamily="34" charset="0"/>
            </a:endParaRP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Tree>
    <p:extLst>
      <p:ext uri="{BB962C8B-B14F-4D97-AF65-F5344CB8AC3E}">
        <p14:creationId xmlns:p14="http://schemas.microsoft.com/office/powerpoint/2010/main" val="532500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68593" y="439880"/>
            <a:ext cx="10171472"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IN"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rPr>
              <a:t>Key achievements of the UNFCC</a:t>
            </a:r>
            <a:endParaRPr kumimoji="0"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endParaRPr>
          </a:p>
        </p:txBody>
      </p:sp>
      <p:sp>
        <p:nvSpPr>
          <p:cNvPr id="5" name="Τίτλος 4">
            <a:extLst>
              <a:ext uri="{FF2B5EF4-FFF2-40B4-BE49-F238E27FC236}">
                <a16:creationId xmlns:a16="http://schemas.microsoft.com/office/drawing/2014/main" id="{AEBB6623-B411-AC53-451F-8195C3D1CA07}"/>
              </a:ext>
            </a:extLst>
          </p:cNvPr>
          <p:cNvSpPr>
            <a:spLocks noGrp="1"/>
          </p:cNvSpPr>
          <p:nvPr>
            <p:ph type="title"/>
          </p:nvPr>
        </p:nvSpPr>
        <p:spPr>
          <a:xfrm>
            <a:off x="162232" y="963100"/>
            <a:ext cx="11754465" cy="5201726"/>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r>
              <a:rPr lang="en-US" sz="2000" b="1" dirty="0">
                <a:solidFill>
                  <a:srgbClr val="0D0D0D"/>
                </a:solidFill>
                <a:latin typeface="Söhne"/>
              </a:rPr>
              <a:t>Establishment of Annual COP</a:t>
            </a:r>
            <a:br>
              <a:rPr lang="en-US" sz="2000" dirty="0">
                <a:solidFill>
                  <a:srgbClr val="0D0D0D"/>
                </a:solidFill>
                <a:latin typeface="Söhne"/>
              </a:rPr>
            </a:br>
            <a:r>
              <a:rPr lang="en-US" sz="2000" dirty="0">
                <a:solidFill>
                  <a:srgbClr val="0D0D0D"/>
                </a:solidFill>
                <a:latin typeface="Söhne"/>
              </a:rPr>
              <a:t>Initiated annual Conferences of the Parties (COP) to assess progress in dealing with climate change.</a:t>
            </a:r>
            <a:br>
              <a:rPr lang="en-US" sz="2000" dirty="0">
                <a:solidFill>
                  <a:srgbClr val="0D0D0D"/>
                </a:solidFill>
                <a:latin typeface="Söhne"/>
              </a:rPr>
            </a:br>
            <a:r>
              <a:rPr lang="en-US" sz="2000" b="1" dirty="0">
                <a:solidFill>
                  <a:srgbClr val="0D0D0D"/>
                </a:solidFill>
                <a:latin typeface="Söhne"/>
              </a:rPr>
              <a:t>Kyoto Protocol (1997)</a:t>
            </a:r>
            <a:br>
              <a:rPr lang="en-US" sz="2000" dirty="0">
                <a:solidFill>
                  <a:srgbClr val="0D0D0D"/>
                </a:solidFill>
                <a:latin typeface="Söhne"/>
              </a:rPr>
            </a:br>
            <a:r>
              <a:rPr lang="en-US" sz="2000" dirty="0">
                <a:solidFill>
                  <a:srgbClr val="0D0D0D"/>
                </a:solidFill>
                <a:latin typeface="Söhne"/>
              </a:rPr>
              <a:t>Adoption of the Kyoto Protocol, committing industrialized nations to limit and reduce greenhouse gas emissions.</a:t>
            </a:r>
            <a:br>
              <a:rPr lang="en-US" sz="2000" dirty="0">
                <a:solidFill>
                  <a:srgbClr val="0D0D0D"/>
                </a:solidFill>
                <a:latin typeface="Söhne"/>
              </a:rPr>
            </a:br>
            <a:r>
              <a:rPr lang="en-US" sz="2000" b="1" dirty="0">
                <a:solidFill>
                  <a:srgbClr val="0D0D0D"/>
                </a:solidFill>
                <a:latin typeface="Söhne"/>
              </a:rPr>
              <a:t>Paris Agreement (2015)</a:t>
            </a:r>
            <a:br>
              <a:rPr lang="en-US" sz="2000" dirty="0">
                <a:solidFill>
                  <a:srgbClr val="0D0D0D"/>
                </a:solidFill>
                <a:latin typeface="Söhne"/>
              </a:rPr>
            </a:br>
            <a:r>
              <a:rPr lang="en-US" sz="2000" dirty="0">
                <a:solidFill>
                  <a:srgbClr val="0D0D0D"/>
                </a:solidFill>
                <a:latin typeface="Söhne"/>
              </a:rPr>
              <a:t>Facilitation of the landmark Paris Agreement, setting global action to limit global warming to well below 2°C.</a:t>
            </a:r>
            <a:br>
              <a:rPr lang="en-US" sz="2000" dirty="0">
                <a:solidFill>
                  <a:srgbClr val="0D0D0D"/>
                </a:solidFill>
                <a:latin typeface="Söhne"/>
              </a:rPr>
            </a:br>
            <a:r>
              <a:rPr lang="en-US" sz="2000" b="1" dirty="0">
                <a:solidFill>
                  <a:srgbClr val="0D0D0D"/>
                </a:solidFill>
                <a:latin typeface="Söhne"/>
              </a:rPr>
              <a:t>Green Climate Fund</a:t>
            </a:r>
            <a:br>
              <a:rPr lang="en-US" sz="2000" dirty="0">
                <a:solidFill>
                  <a:srgbClr val="0D0D0D"/>
                </a:solidFill>
                <a:latin typeface="Söhne"/>
              </a:rPr>
            </a:br>
            <a:r>
              <a:rPr lang="en-US" sz="2000" dirty="0">
                <a:solidFill>
                  <a:srgbClr val="0D0D0D"/>
                </a:solidFill>
                <a:latin typeface="Söhne"/>
              </a:rPr>
              <a:t>Establishment of the Green Climate Fund to support developing countries in adaptation and mitigation practices.</a:t>
            </a:r>
            <a:br>
              <a:rPr lang="en-US" sz="2000" dirty="0">
                <a:solidFill>
                  <a:srgbClr val="0D0D0D"/>
                </a:solidFill>
                <a:latin typeface="Söhne"/>
              </a:rPr>
            </a:br>
            <a:r>
              <a:rPr lang="en-US" sz="2000" b="1" dirty="0">
                <a:solidFill>
                  <a:srgbClr val="0D0D0D"/>
                </a:solidFill>
                <a:latin typeface="Söhne"/>
              </a:rPr>
              <a:t>Advancements in Transparency</a:t>
            </a:r>
            <a:br>
              <a:rPr lang="en-US" sz="2000" dirty="0">
                <a:solidFill>
                  <a:srgbClr val="0D0D0D"/>
                </a:solidFill>
                <a:latin typeface="Söhne"/>
              </a:rPr>
            </a:br>
            <a:r>
              <a:rPr lang="en-US" sz="2000" dirty="0">
                <a:solidFill>
                  <a:srgbClr val="0D0D0D"/>
                </a:solidFill>
                <a:latin typeface="Söhne"/>
              </a:rPr>
              <a:t>Development of a comprehensive transparency framework for monitoring and reporting greenhouse gas emissions.</a:t>
            </a:r>
            <a:br>
              <a:rPr lang="en-US" sz="2000" dirty="0">
                <a:solidFill>
                  <a:srgbClr val="0D0D0D"/>
                </a:solidFill>
                <a:latin typeface="Söhne"/>
              </a:rPr>
            </a:br>
            <a:r>
              <a:rPr lang="en-US" sz="2000" b="1" dirty="0">
                <a:solidFill>
                  <a:srgbClr val="0D0D0D"/>
                </a:solidFill>
                <a:latin typeface="Söhne"/>
              </a:rPr>
              <a:t>Engagement of Non-State Actors</a:t>
            </a:r>
            <a:br>
              <a:rPr lang="en-US" sz="2000" dirty="0">
                <a:solidFill>
                  <a:srgbClr val="0D0D0D"/>
                </a:solidFill>
                <a:latin typeface="Söhne"/>
              </a:rPr>
            </a:br>
            <a:r>
              <a:rPr lang="en-US" sz="2000" dirty="0">
                <a:solidFill>
                  <a:srgbClr val="0D0D0D"/>
                </a:solidFill>
                <a:latin typeface="Söhne"/>
              </a:rPr>
              <a:t>Enhanced involvement of non-state actors, including cities, regions, businesses, and NGOs in climate action.</a:t>
            </a:r>
            <a:br>
              <a:rPr lang="en-US" sz="2000" dirty="0">
                <a:solidFill>
                  <a:srgbClr val="0D0D0D"/>
                </a:solidFill>
                <a:latin typeface="Söhne"/>
              </a:rPr>
            </a:br>
            <a:r>
              <a:rPr lang="en-US" sz="2000" b="1" dirty="0">
                <a:solidFill>
                  <a:srgbClr val="0D0D0D"/>
                </a:solidFill>
                <a:latin typeface="Söhne"/>
              </a:rPr>
              <a:t>Adaptation Frameworks</a:t>
            </a:r>
            <a:br>
              <a:rPr lang="en-US" sz="2000" dirty="0">
                <a:solidFill>
                  <a:srgbClr val="0D0D0D"/>
                </a:solidFill>
                <a:latin typeface="Söhne"/>
              </a:rPr>
            </a:br>
            <a:r>
              <a:rPr lang="en-US" sz="2000" dirty="0">
                <a:solidFill>
                  <a:srgbClr val="0D0D0D"/>
                </a:solidFill>
                <a:latin typeface="Söhne"/>
              </a:rPr>
              <a:t>Implementation of frameworks to increase the adaptive capacity and resilience of vulnerable countries to climate impacts.</a:t>
            </a:r>
            <a:br>
              <a:rPr lang="en-US" sz="1800" dirty="0">
                <a:solidFill>
                  <a:srgbClr val="0D0D0D"/>
                </a:solidFill>
                <a:latin typeface="Söhne"/>
              </a:rPr>
            </a:br>
            <a:endParaRPr lang="LID4096" sz="1800" dirty="0">
              <a:latin typeface="Segoe UI" panose="020B0502040204020203" pitchFamily="34" charset="0"/>
              <a:cs typeface="Segoe UI" panose="020B0502040204020203" pitchFamily="34" charset="0"/>
            </a:endParaRP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Tree>
    <p:extLst>
      <p:ext uri="{BB962C8B-B14F-4D97-AF65-F5344CB8AC3E}">
        <p14:creationId xmlns:p14="http://schemas.microsoft.com/office/powerpoint/2010/main" val="704766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68593" y="439880"/>
            <a:ext cx="9812596"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lang="en-IN" sz="2800" dirty="0">
                <a:solidFill>
                  <a:srgbClr val="FFFFFF"/>
                </a:solidFill>
                <a:latin typeface="Segoe UI" panose="020B0502040204020203" pitchFamily="34" charset="0"/>
                <a:ea typeface="Century Gothic"/>
                <a:cs typeface="Segoe UI" panose="020B0502040204020203" pitchFamily="34" charset="0"/>
                <a:sym typeface="Century Gothic"/>
              </a:rPr>
              <a:t>Kyoto Protocol – Overview, Goals and Mechanisms</a:t>
            </a:r>
            <a:endParaRPr kumimoji="0"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endParaRPr>
          </a:p>
        </p:txBody>
      </p:sp>
      <p:sp>
        <p:nvSpPr>
          <p:cNvPr id="5" name="Τίτλος 4">
            <a:extLst>
              <a:ext uri="{FF2B5EF4-FFF2-40B4-BE49-F238E27FC236}">
                <a16:creationId xmlns:a16="http://schemas.microsoft.com/office/drawing/2014/main" id="{AEBB6623-B411-AC53-451F-8195C3D1CA07}"/>
              </a:ext>
            </a:extLst>
          </p:cNvPr>
          <p:cNvSpPr>
            <a:spLocks noGrp="1"/>
          </p:cNvSpPr>
          <p:nvPr>
            <p:ph type="title"/>
          </p:nvPr>
        </p:nvSpPr>
        <p:spPr>
          <a:xfrm>
            <a:off x="339213" y="1162843"/>
            <a:ext cx="10758701" cy="4957738"/>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0000"/>
          </a:bodyPr>
          <a:lstStyle/>
          <a:p>
            <a:br>
              <a:rPr lang="en-US" sz="3100" dirty="0">
                <a:solidFill>
                  <a:srgbClr val="0D0D0D"/>
                </a:solidFill>
                <a:latin typeface="Söhne"/>
              </a:rPr>
            </a:br>
            <a:r>
              <a:rPr lang="en-US" sz="3100" dirty="0">
                <a:solidFill>
                  <a:srgbClr val="0D0D0D"/>
                </a:solidFill>
                <a:latin typeface="Söhne"/>
              </a:rPr>
              <a:t>The Kyoto Protocol is an international treaty adopted in December 1997 in Kyoto, Japan, under the UNFCCC framework.</a:t>
            </a:r>
            <a:br>
              <a:rPr lang="en-US" sz="3100" dirty="0">
                <a:solidFill>
                  <a:srgbClr val="0D0D0D"/>
                </a:solidFill>
                <a:latin typeface="Söhne"/>
              </a:rPr>
            </a:br>
            <a:r>
              <a:rPr lang="en-US" sz="3100" b="1" dirty="0">
                <a:solidFill>
                  <a:srgbClr val="0D0D0D"/>
                </a:solidFill>
                <a:latin typeface="Söhne"/>
              </a:rPr>
              <a:t>Goals</a:t>
            </a:r>
            <a:br>
              <a:rPr lang="en-US" sz="3100" dirty="0">
                <a:solidFill>
                  <a:srgbClr val="0D0D0D"/>
                </a:solidFill>
                <a:latin typeface="Söhne"/>
              </a:rPr>
            </a:br>
            <a:r>
              <a:rPr lang="en-US" sz="3100" b="1" dirty="0">
                <a:solidFill>
                  <a:srgbClr val="0D0D0D"/>
                </a:solidFill>
                <a:latin typeface="Söhne"/>
              </a:rPr>
              <a:t>Emission Reduction Commitments</a:t>
            </a:r>
            <a:br>
              <a:rPr lang="en-US" sz="3100" dirty="0">
                <a:solidFill>
                  <a:srgbClr val="0D0D0D"/>
                </a:solidFill>
                <a:latin typeface="Söhne"/>
              </a:rPr>
            </a:br>
            <a:r>
              <a:rPr lang="en-US" sz="3100" dirty="0">
                <a:solidFill>
                  <a:srgbClr val="0D0D0D"/>
                </a:solidFill>
                <a:latin typeface="Söhne"/>
              </a:rPr>
              <a:t>To commit industrialized countries and economies in transition to limit and reduce greenhouse gases (GHG) emissions in aggregate by at least 5% below 1990 levels in the commitment period 2008 to 2012.</a:t>
            </a:r>
            <a:br>
              <a:rPr lang="en-US" sz="3100" dirty="0">
                <a:solidFill>
                  <a:srgbClr val="0D0D0D"/>
                </a:solidFill>
                <a:latin typeface="Söhne"/>
              </a:rPr>
            </a:br>
            <a:r>
              <a:rPr lang="en-US" sz="3100" b="1" dirty="0">
                <a:solidFill>
                  <a:srgbClr val="0D0D0D"/>
                </a:solidFill>
                <a:latin typeface="Söhne"/>
              </a:rPr>
              <a:t>Common but Differentiated Responsibilities</a:t>
            </a:r>
            <a:br>
              <a:rPr lang="en-US" sz="3100" dirty="0">
                <a:solidFill>
                  <a:srgbClr val="0D0D0D"/>
                </a:solidFill>
                <a:latin typeface="Söhne"/>
              </a:rPr>
            </a:br>
            <a:r>
              <a:rPr lang="en-US" sz="3100" dirty="0">
                <a:solidFill>
                  <a:srgbClr val="0D0D0D"/>
                </a:solidFill>
                <a:latin typeface="Söhne"/>
              </a:rPr>
              <a:t>Emphasizing the principle of 'common but differentiated responsibilities' recognizing the varying capabilities and responsibilities of individual countries in addressing climate change.</a:t>
            </a:r>
            <a:br>
              <a:rPr lang="en-US" sz="2400" dirty="0">
                <a:solidFill>
                  <a:srgbClr val="0D0D0D"/>
                </a:solidFill>
                <a:latin typeface="Söhne"/>
              </a:rPr>
            </a:br>
            <a:endParaRPr lang="LID4096" sz="2400" dirty="0">
              <a:latin typeface="Segoe UI" panose="020B0502040204020203" pitchFamily="34" charset="0"/>
              <a:cs typeface="Segoe UI" panose="020B0502040204020203" pitchFamily="34" charset="0"/>
            </a:endParaRP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Tree>
    <p:extLst>
      <p:ext uri="{BB962C8B-B14F-4D97-AF65-F5344CB8AC3E}">
        <p14:creationId xmlns:p14="http://schemas.microsoft.com/office/powerpoint/2010/main" val="3968127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68593" y="439880"/>
            <a:ext cx="9812596"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IN"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rPr>
              <a:t>Kyoto Protocol – Overview, Goals and Mechanisms</a:t>
            </a:r>
            <a:endParaRPr kumimoji="0"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endParaRPr>
          </a:p>
        </p:txBody>
      </p:sp>
      <p:sp>
        <p:nvSpPr>
          <p:cNvPr id="5" name="Τίτλος 4">
            <a:extLst>
              <a:ext uri="{FF2B5EF4-FFF2-40B4-BE49-F238E27FC236}">
                <a16:creationId xmlns:a16="http://schemas.microsoft.com/office/drawing/2014/main" id="{AEBB6623-B411-AC53-451F-8195C3D1CA07}"/>
              </a:ext>
            </a:extLst>
          </p:cNvPr>
          <p:cNvSpPr>
            <a:spLocks noGrp="1"/>
          </p:cNvSpPr>
          <p:nvPr>
            <p:ph type="title"/>
          </p:nvPr>
        </p:nvSpPr>
        <p:spPr>
          <a:xfrm>
            <a:off x="668594" y="1162843"/>
            <a:ext cx="9812596" cy="473205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br>
              <a:rPr lang="en-US" sz="2800" dirty="0">
                <a:solidFill>
                  <a:srgbClr val="0D0D0D"/>
                </a:solidFill>
                <a:latin typeface="Söhne"/>
              </a:rPr>
            </a:br>
            <a:r>
              <a:rPr lang="en-US" sz="2800" b="1" dirty="0">
                <a:solidFill>
                  <a:srgbClr val="0D0D0D"/>
                </a:solidFill>
                <a:latin typeface="Söhne"/>
              </a:rPr>
              <a:t>Emissions Trading (ET)</a:t>
            </a:r>
            <a:br>
              <a:rPr lang="en-US" sz="2800" dirty="0">
                <a:solidFill>
                  <a:srgbClr val="0D0D0D"/>
                </a:solidFill>
                <a:latin typeface="Söhne"/>
              </a:rPr>
            </a:br>
            <a:r>
              <a:rPr lang="en-US" sz="2800" dirty="0">
                <a:solidFill>
                  <a:srgbClr val="0D0D0D"/>
                </a:solidFill>
                <a:latin typeface="Söhne"/>
              </a:rPr>
              <a:t>Allowing countries that have emission units to spare to sell excess capacity to countries that are over their targets.</a:t>
            </a:r>
            <a:br>
              <a:rPr lang="en-US" sz="2800" dirty="0">
                <a:solidFill>
                  <a:srgbClr val="0D0D0D"/>
                </a:solidFill>
                <a:latin typeface="Söhne"/>
              </a:rPr>
            </a:br>
            <a:r>
              <a:rPr lang="en-US" sz="2800" b="1" dirty="0">
                <a:solidFill>
                  <a:srgbClr val="0D0D0D"/>
                </a:solidFill>
                <a:latin typeface="Söhne"/>
              </a:rPr>
              <a:t>Clean Development Mechanism (CDM)</a:t>
            </a:r>
            <a:br>
              <a:rPr lang="en-US" sz="2800" dirty="0">
                <a:solidFill>
                  <a:srgbClr val="0D0D0D"/>
                </a:solidFill>
                <a:latin typeface="Söhne"/>
              </a:rPr>
            </a:br>
            <a:r>
              <a:rPr lang="en-US" sz="2800" dirty="0">
                <a:solidFill>
                  <a:srgbClr val="0D0D0D"/>
                </a:solidFill>
                <a:latin typeface="Söhne"/>
              </a:rPr>
              <a:t>Enabling developed countries to undertake GHG reduction projects in developing countries for earning Certified Emission Reduction credits.</a:t>
            </a:r>
            <a:br>
              <a:rPr lang="en-US" sz="2800" dirty="0">
                <a:solidFill>
                  <a:srgbClr val="0D0D0D"/>
                </a:solidFill>
                <a:latin typeface="Söhne"/>
              </a:rPr>
            </a:br>
            <a:r>
              <a:rPr lang="en-US" sz="2800" b="1" dirty="0">
                <a:solidFill>
                  <a:srgbClr val="0D0D0D"/>
                </a:solidFill>
                <a:latin typeface="Söhne"/>
              </a:rPr>
              <a:t>Joint Implementation (JI)</a:t>
            </a:r>
            <a:br>
              <a:rPr lang="en-US" sz="2800" dirty="0">
                <a:solidFill>
                  <a:srgbClr val="0D0D0D"/>
                </a:solidFill>
                <a:latin typeface="Söhne"/>
              </a:rPr>
            </a:br>
            <a:r>
              <a:rPr lang="en-US" sz="2800" dirty="0">
                <a:solidFill>
                  <a:srgbClr val="0D0D0D"/>
                </a:solidFill>
                <a:latin typeface="Söhne"/>
              </a:rPr>
              <a:t>Provision for industrialized countries to meet part of their required cuts in GHG emissions by investing in emission reduction projects in other developed countries for earning Emission Reduction Units.</a:t>
            </a:r>
            <a:br>
              <a:rPr lang="en-US" sz="2800" dirty="0">
                <a:solidFill>
                  <a:srgbClr val="0D0D0D"/>
                </a:solidFill>
                <a:latin typeface="Söhne"/>
              </a:rPr>
            </a:br>
            <a:endParaRPr lang="LID4096" sz="2800" dirty="0">
              <a:latin typeface="Segoe UI" panose="020B0502040204020203" pitchFamily="34" charset="0"/>
              <a:cs typeface="Segoe UI" panose="020B0502040204020203" pitchFamily="34" charset="0"/>
            </a:endParaRP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Tree>
    <p:extLst>
      <p:ext uri="{BB962C8B-B14F-4D97-AF65-F5344CB8AC3E}">
        <p14:creationId xmlns:p14="http://schemas.microsoft.com/office/powerpoint/2010/main" val="2561436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78426" y="482828"/>
            <a:ext cx="10264877"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rPr>
              <a:t>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Paris Agreement – Key Aspects and Goals</a:t>
            </a:r>
            <a:endParaRPr kumimoji="0" lang="en-US"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678426" y="1179872"/>
            <a:ext cx="10264877" cy="455797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sz="2800" b="1" dirty="0">
                <a:solidFill>
                  <a:srgbClr val="0D0D0D"/>
                </a:solidFill>
                <a:latin typeface="Söhne"/>
              </a:rPr>
              <a:t>Key Aspects:</a:t>
            </a:r>
          </a:p>
          <a:p>
            <a:pPr>
              <a:buFont typeface="Arial" panose="020B0604020202020204" pitchFamily="34" charset="0"/>
              <a:buChar char="•"/>
            </a:pPr>
            <a:r>
              <a:rPr lang="en-US" sz="2800" b="1" dirty="0">
                <a:solidFill>
                  <a:srgbClr val="0D0D0D"/>
                </a:solidFill>
                <a:latin typeface="Söhne"/>
              </a:rPr>
              <a:t>Universal Participation:</a:t>
            </a:r>
            <a:r>
              <a:rPr lang="en-US" sz="2800" dirty="0">
                <a:solidFill>
                  <a:srgbClr val="0D0D0D"/>
                </a:solidFill>
                <a:latin typeface="Söhne"/>
              </a:rPr>
              <a:t> First-ever universal, legally binding global climate change agreement.</a:t>
            </a:r>
          </a:p>
          <a:p>
            <a:pPr>
              <a:buFont typeface="Arial" panose="020B0604020202020204" pitchFamily="34" charset="0"/>
              <a:buChar char="•"/>
            </a:pPr>
            <a:r>
              <a:rPr lang="en-US" sz="2800" b="1" dirty="0">
                <a:solidFill>
                  <a:srgbClr val="0D0D0D"/>
                </a:solidFill>
                <a:latin typeface="Söhne"/>
              </a:rPr>
              <a:t>Nationally Determined Contributions (NDCs):</a:t>
            </a:r>
            <a:r>
              <a:rPr lang="en-US" sz="2800" dirty="0">
                <a:solidFill>
                  <a:srgbClr val="0D0D0D"/>
                </a:solidFill>
                <a:latin typeface="Söhne"/>
              </a:rPr>
              <a:t> Heart of the Paris Agreement, embodying each country's efforts to reduce national emissions and adapt to the impacts of climate change</a:t>
            </a:r>
            <a:r>
              <a:rPr lang="en-US" sz="2000" dirty="0">
                <a:solidFill>
                  <a:srgbClr val="0D0D0D"/>
                </a:solidFill>
                <a:latin typeface="Söhne"/>
              </a:rPr>
              <a:t>.</a:t>
            </a:r>
          </a:p>
          <a:p>
            <a:endParaRPr lang="en-US" sz="2000" dirty="0">
              <a:solidFill>
                <a:srgbClr val="0D0D0D"/>
              </a:solidFill>
              <a:latin typeface="Söhne"/>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000" b="0" i="0" u="none" strike="noStrike" kern="0" cap="none" spc="0" normalizeH="0" baseline="0" noProof="0" dirty="0">
              <a:ln>
                <a:noFill/>
              </a:ln>
              <a:solidFill>
                <a:srgbClr val="0D0D0D"/>
              </a:solidFill>
              <a:effectLst/>
              <a:uLnTx/>
              <a:uFillTx/>
              <a:latin typeface="Söhne"/>
              <a:cs typeface="Arial"/>
              <a:sym typeface="Arial"/>
            </a:endParaRPr>
          </a:p>
        </p:txBody>
      </p:sp>
    </p:spTree>
    <p:extLst>
      <p:ext uri="{BB962C8B-B14F-4D97-AF65-F5344CB8AC3E}">
        <p14:creationId xmlns:p14="http://schemas.microsoft.com/office/powerpoint/2010/main" val="91862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1" end="1"/>
                                            </p:txEl>
                                          </p:spTgt>
                                        </p:tgtEl>
                                        <p:attrNameLst>
                                          <p:attrName>style.visibility</p:attrName>
                                        </p:attrNameLst>
                                      </p:cBhvr>
                                      <p:to>
                                        <p:strVal val="visible"/>
                                      </p:to>
                                    </p:set>
                                    <p:animEffect transition="in" filter="fade">
                                      <p:cBhvr>
                                        <p:cTn id="7" dur="1000"/>
                                        <p:tgtEl>
                                          <p:spTgt spid="1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0" end="0"/>
                                            </p:txEl>
                                          </p:spTgt>
                                        </p:tgtEl>
                                        <p:attrNameLst>
                                          <p:attrName>style.visibility</p:attrName>
                                        </p:attrNameLst>
                                      </p:cBhvr>
                                      <p:to>
                                        <p:strVal val="visible"/>
                                      </p:to>
                                    </p:set>
                                    <p:animEffect transition="in" filter="fade">
                                      <p:cBhvr>
                                        <p:cTn id="12" dur="1000"/>
                                        <p:tgtEl>
                                          <p:spTgt spid="1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78426" y="482828"/>
            <a:ext cx="10264877"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rPr>
              <a:t> Paris Agreement – Key Aspects and Goals</a:t>
            </a:r>
          </a:p>
        </p:txBody>
      </p:sp>
      <p:sp>
        <p:nvSpPr>
          <p:cNvPr id="158" name="Google Shape;158;p46"/>
          <p:cNvSpPr txBox="1"/>
          <p:nvPr/>
        </p:nvSpPr>
        <p:spPr>
          <a:xfrm>
            <a:off x="678426" y="1179872"/>
            <a:ext cx="10264877" cy="455797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b="1" dirty="0">
                <a:solidFill>
                  <a:srgbClr val="0D0D0D"/>
                </a:solidFill>
                <a:latin typeface="Söhne"/>
              </a:rPr>
              <a:t>Goals</a:t>
            </a:r>
            <a:r>
              <a:rPr kumimoji="0" lang="en-US" sz="2800" b="1" i="0" u="none" strike="noStrike" kern="0" cap="none" spc="0" normalizeH="0" baseline="0" noProof="0" dirty="0">
                <a:ln>
                  <a:noFill/>
                </a:ln>
                <a:solidFill>
                  <a:srgbClr val="0D0D0D"/>
                </a:solidFill>
                <a:effectLst/>
                <a:uLnTx/>
                <a:uFillTx/>
                <a:latin typeface="Söhne"/>
                <a:cs typeface="Arial"/>
                <a:sym typeface="Arial"/>
              </a:rPr>
              <a:t>:</a:t>
            </a:r>
          </a:p>
          <a:p>
            <a:pPr marL="342900" indent="-342900">
              <a:buFont typeface="Arial" panose="020B0604020202020204" pitchFamily="34" charset="0"/>
              <a:buChar char="•"/>
            </a:pPr>
            <a:r>
              <a:rPr lang="en-US" sz="2400" b="1" dirty="0">
                <a:solidFill>
                  <a:srgbClr val="0D0D0D"/>
                </a:solidFill>
                <a:latin typeface="Söhne"/>
              </a:rPr>
              <a:t>Temperature Goal:</a:t>
            </a:r>
            <a:endParaRPr lang="en-US" sz="2400" dirty="0">
              <a:solidFill>
                <a:srgbClr val="0D0D0D"/>
              </a:solidFill>
              <a:latin typeface="Söhne"/>
            </a:endParaRPr>
          </a:p>
          <a:p>
            <a:pPr marL="742950" lvl="1" indent="-285750">
              <a:buFont typeface="+mj-lt"/>
              <a:buAutoNum type="arabicPeriod"/>
            </a:pPr>
            <a:r>
              <a:rPr lang="en-US" sz="2400" dirty="0">
                <a:solidFill>
                  <a:srgbClr val="0D0D0D"/>
                </a:solidFill>
                <a:latin typeface="Söhne"/>
              </a:rPr>
              <a:t>To keep the global average temperature rise this century well below 2 degrees Celsius above pre-industrial levels.</a:t>
            </a:r>
          </a:p>
          <a:p>
            <a:pPr marL="742950" lvl="1" indent="-285750">
              <a:buFont typeface="+mj-lt"/>
              <a:buAutoNum type="arabicPeriod"/>
            </a:pPr>
            <a:r>
              <a:rPr lang="en-US" sz="2400" dirty="0">
                <a:solidFill>
                  <a:srgbClr val="0D0D0D"/>
                </a:solidFill>
                <a:latin typeface="Söhne"/>
              </a:rPr>
              <a:t>To pursue efforts to limit the temperature increase even further to 1.5 degrees Celsius.</a:t>
            </a:r>
          </a:p>
          <a:p>
            <a:pPr marL="342900" indent="-342900">
              <a:buFont typeface="Arial" panose="020B0604020202020204" pitchFamily="34" charset="0"/>
              <a:buChar char="•"/>
            </a:pPr>
            <a:r>
              <a:rPr lang="en-US" sz="2400" b="1" dirty="0">
                <a:solidFill>
                  <a:srgbClr val="0D0D0D"/>
                </a:solidFill>
                <a:latin typeface="Söhne"/>
              </a:rPr>
              <a:t>Resilience and Adaptation:</a:t>
            </a:r>
            <a:endParaRPr lang="en-US" sz="2400" dirty="0">
              <a:solidFill>
                <a:srgbClr val="0D0D0D"/>
              </a:solidFill>
              <a:latin typeface="Söhne"/>
            </a:endParaRPr>
          </a:p>
          <a:p>
            <a:pPr marL="742950" lvl="1" indent="-285750">
              <a:buFont typeface="+mj-lt"/>
              <a:buAutoNum type="arabicPeriod"/>
            </a:pPr>
            <a:r>
              <a:rPr lang="en-US" sz="2400" dirty="0">
                <a:solidFill>
                  <a:srgbClr val="0D0D0D"/>
                </a:solidFill>
                <a:latin typeface="Söhne"/>
              </a:rPr>
              <a:t>To increase the ability to adapt to the adverse impacts of climate change and foster climate resilience and low greenhouse gas emissions development.</a:t>
            </a:r>
          </a:p>
          <a:p>
            <a:pPr marL="342900" indent="-342900">
              <a:buFont typeface="Arial" panose="020B0604020202020204" pitchFamily="34" charset="0"/>
              <a:buChar char="•"/>
            </a:pPr>
            <a:r>
              <a:rPr lang="en-US" sz="2400" b="1" dirty="0">
                <a:solidFill>
                  <a:srgbClr val="0D0D0D"/>
                </a:solidFill>
                <a:latin typeface="Söhne"/>
              </a:rPr>
              <a:t>Financial Support:</a:t>
            </a:r>
            <a:endParaRPr lang="en-US" sz="2400" dirty="0">
              <a:solidFill>
                <a:srgbClr val="0D0D0D"/>
              </a:solidFill>
              <a:latin typeface="Söhne"/>
            </a:endParaRPr>
          </a:p>
          <a:p>
            <a:pPr marL="742950" lvl="1" indent="-285750">
              <a:buFont typeface="+mj-lt"/>
              <a:buAutoNum type="arabicPeriod"/>
            </a:pPr>
            <a:r>
              <a:rPr lang="en-US" sz="2400" dirty="0">
                <a:solidFill>
                  <a:srgbClr val="0D0D0D"/>
                </a:solidFill>
                <a:latin typeface="Söhne"/>
              </a:rPr>
              <a:t>To make finance flows consistent with a pathway toward low greenhouse gas emissions and climate-resilient development.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1" i="0" u="none" strike="noStrike" kern="0" cap="none" spc="0" normalizeH="0" baseline="0" noProof="0" dirty="0">
              <a:ln>
                <a:noFill/>
              </a:ln>
              <a:solidFill>
                <a:srgbClr val="0D0D0D"/>
              </a:solidFill>
              <a:effectLst/>
              <a:uLnTx/>
              <a:uFillTx/>
              <a:latin typeface="Söhne"/>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D0D0D"/>
              </a:solidFill>
              <a:effectLst/>
              <a:uLnTx/>
              <a:uFillTx/>
              <a:latin typeface="Söhne"/>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000" b="0" i="0" u="none" strike="noStrike" kern="0" cap="none" spc="0" normalizeH="0" baseline="0" noProof="0" dirty="0">
              <a:ln>
                <a:noFill/>
              </a:ln>
              <a:solidFill>
                <a:srgbClr val="0D0D0D"/>
              </a:solidFill>
              <a:effectLst/>
              <a:uLnTx/>
              <a:uFillTx/>
              <a:latin typeface="Söhne"/>
              <a:cs typeface="Arial"/>
              <a:sym typeface="Arial"/>
            </a:endParaRPr>
          </a:p>
        </p:txBody>
      </p:sp>
    </p:spTree>
    <p:extLst>
      <p:ext uri="{BB962C8B-B14F-4D97-AF65-F5344CB8AC3E}">
        <p14:creationId xmlns:p14="http://schemas.microsoft.com/office/powerpoint/2010/main" val="327505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78426" y="482828"/>
            <a:ext cx="10264877"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rPr>
              <a:t> Paris Agreement – Key Aspects and Goals</a:t>
            </a:r>
          </a:p>
        </p:txBody>
      </p:sp>
      <p:sp>
        <p:nvSpPr>
          <p:cNvPr id="158" name="Google Shape;158;p46"/>
          <p:cNvSpPr txBox="1"/>
          <p:nvPr/>
        </p:nvSpPr>
        <p:spPr>
          <a:xfrm>
            <a:off x="678426" y="1179872"/>
            <a:ext cx="10264877" cy="455797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b="1" dirty="0">
                <a:solidFill>
                  <a:srgbClr val="0D0D0D"/>
                </a:solidFill>
                <a:latin typeface="Söhne"/>
              </a:rPr>
              <a:t>Mechanisms</a:t>
            </a:r>
            <a:r>
              <a:rPr kumimoji="0" lang="en-US" sz="2800" b="1" i="0" u="none" strike="noStrike" kern="0" cap="none" spc="0" normalizeH="0" baseline="0" noProof="0" dirty="0">
                <a:ln>
                  <a:noFill/>
                </a:ln>
                <a:solidFill>
                  <a:srgbClr val="0D0D0D"/>
                </a:solidFill>
                <a:effectLst/>
                <a:uLnTx/>
                <a:uFillTx/>
                <a:latin typeface="Söhne"/>
                <a:cs typeface="Arial"/>
                <a:sym typeface="Arial"/>
              </a:rPr>
              <a:t>:</a:t>
            </a:r>
          </a:p>
          <a:p>
            <a:pPr>
              <a:buFont typeface="Arial" panose="020B0604020202020204" pitchFamily="34" charset="0"/>
              <a:buChar char="•"/>
            </a:pPr>
            <a:r>
              <a:rPr lang="en-US" sz="2800" b="1" dirty="0">
                <a:solidFill>
                  <a:srgbClr val="0D0D0D"/>
                </a:solidFill>
                <a:latin typeface="Söhne"/>
              </a:rPr>
              <a:t> Global Stocktake:</a:t>
            </a:r>
            <a:r>
              <a:rPr lang="en-US" sz="2800" dirty="0">
                <a:solidFill>
                  <a:srgbClr val="0D0D0D"/>
                </a:solidFill>
                <a:latin typeface="Söhne"/>
              </a:rPr>
              <a:t> Assess collective progress towards achieving the purpose of the Agreement every 5 years.</a:t>
            </a:r>
          </a:p>
          <a:p>
            <a:pPr>
              <a:buFont typeface="Arial" panose="020B0604020202020204" pitchFamily="34" charset="0"/>
              <a:buChar char="•"/>
            </a:pPr>
            <a:r>
              <a:rPr lang="en-US" sz="2800" b="1" dirty="0">
                <a:solidFill>
                  <a:srgbClr val="0D0D0D"/>
                </a:solidFill>
                <a:latin typeface="Söhne"/>
              </a:rPr>
              <a:t> Transparency Framework:</a:t>
            </a:r>
            <a:r>
              <a:rPr lang="en-US" sz="2800" dirty="0">
                <a:solidFill>
                  <a:srgbClr val="0D0D0D"/>
                </a:solidFill>
                <a:latin typeface="Söhne"/>
              </a:rPr>
              <a:t> Build mutual trust and confidence and promote effective implementation through transparent action and support.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1" i="0" u="none" strike="noStrike" kern="0" cap="none" spc="0" normalizeH="0" baseline="0" noProof="0" dirty="0">
              <a:ln>
                <a:noFill/>
              </a:ln>
              <a:solidFill>
                <a:srgbClr val="0D0D0D"/>
              </a:solidFill>
              <a:effectLst/>
              <a:uLnTx/>
              <a:uFillTx/>
              <a:latin typeface="Söhne"/>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D0D0D"/>
              </a:solidFill>
              <a:effectLst/>
              <a:uLnTx/>
              <a:uFillTx/>
              <a:latin typeface="Söhne"/>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000" b="0" i="0" u="none" strike="noStrike" kern="0" cap="none" spc="0" normalizeH="0" baseline="0" noProof="0" dirty="0">
              <a:ln>
                <a:noFill/>
              </a:ln>
              <a:solidFill>
                <a:srgbClr val="0D0D0D"/>
              </a:solidFill>
              <a:effectLst/>
              <a:uLnTx/>
              <a:uFillTx/>
              <a:latin typeface="Söhne"/>
              <a:cs typeface="Arial"/>
              <a:sym typeface="Arial"/>
            </a:endParaRPr>
          </a:p>
        </p:txBody>
      </p:sp>
    </p:spTree>
    <p:extLst>
      <p:ext uri="{BB962C8B-B14F-4D97-AF65-F5344CB8AC3E}">
        <p14:creationId xmlns:p14="http://schemas.microsoft.com/office/powerpoint/2010/main" val="146488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78426" y="596972"/>
            <a:ext cx="10264877"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rPr>
              <a:t> IPCC – Role and Significance</a:t>
            </a:r>
          </a:p>
        </p:txBody>
      </p:sp>
      <p:sp>
        <p:nvSpPr>
          <p:cNvPr id="158" name="Google Shape;158;p46"/>
          <p:cNvSpPr txBox="1"/>
          <p:nvPr/>
        </p:nvSpPr>
        <p:spPr>
          <a:xfrm>
            <a:off x="678426" y="1179872"/>
            <a:ext cx="10264877" cy="455797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sz="2800" b="1" dirty="0">
                <a:solidFill>
                  <a:srgbClr val="0D0D0D"/>
                </a:solidFill>
                <a:latin typeface="Söhne"/>
              </a:rPr>
              <a:t>The IPCC's Role</a:t>
            </a:r>
            <a:endParaRPr lang="en-US" sz="2800" dirty="0">
              <a:solidFill>
                <a:srgbClr val="0D0D0D"/>
              </a:solidFill>
              <a:latin typeface="Söhne"/>
            </a:endParaRPr>
          </a:p>
          <a:p>
            <a:pPr>
              <a:buFont typeface="Arial" panose="020B0604020202020204" pitchFamily="34" charset="0"/>
              <a:buChar char="•"/>
            </a:pPr>
            <a:r>
              <a:rPr lang="en-US" sz="2800" b="1" dirty="0">
                <a:solidFill>
                  <a:srgbClr val="0D0D0D"/>
                </a:solidFill>
                <a:latin typeface="Söhne"/>
              </a:rPr>
              <a:t> Assessment Reports:</a:t>
            </a:r>
            <a:r>
              <a:rPr lang="en-US" sz="2800" dirty="0">
                <a:solidFill>
                  <a:srgbClr val="0D0D0D"/>
                </a:solidFill>
                <a:latin typeface="Söhne"/>
              </a:rPr>
              <a:t> Comprehensive assessments of scientific literature on climate change to inform global policymakers.</a:t>
            </a:r>
          </a:p>
          <a:p>
            <a:pPr>
              <a:buFont typeface="Arial" panose="020B0604020202020204" pitchFamily="34" charset="0"/>
              <a:buChar char="•"/>
            </a:pPr>
            <a:r>
              <a:rPr lang="en-US" sz="2800" b="1" dirty="0">
                <a:solidFill>
                  <a:srgbClr val="0D0D0D"/>
                </a:solidFill>
                <a:latin typeface="Söhne"/>
              </a:rPr>
              <a:t> Special Reports:</a:t>
            </a:r>
            <a:r>
              <a:rPr lang="en-US" sz="2800" dirty="0">
                <a:solidFill>
                  <a:srgbClr val="0D0D0D"/>
                </a:solidFill>
                <a:latin typeface="Söhne"/>
              </a:rPr>
              <a:t> Targeted reports on specific climate change issues and impacts.</a:t>
            </a:r>
          </a:p>
          <a:p>
            <a:pPr>
              <a:buFont typeface="Arial" panose="020B0604020202020204" pitchFamily="34" charset="0"/>
              <a:buChar char="•"/>
            </a:pPr>
            <a:r>
              <a:rPr lang="en-US" sz="2800" b="1" dirty="0">
                <a:solidFill>
                  <a:srgbClr val="0D0D0D"/>
                </a:solidFill>
                <a:latin typeface="Söhne"/>
              </a:rPr>
              <a:t> Methodology Reports:</a:t>
            </a:r>
            <a:r>
              <a:rPr lang="en-US" sz="2800" dirty="0">
                <a:solidFill>
                  <a:srgbClr val="0D0D0D"/>
                </a:solidFill>
                <a:latin typeface="Söhne"/>
              </a:rPr>
              <a:t> Development of methodologies to estimate greenhouse gas emissions and removals.</a:t>
            </a:r>
          </a:p>
          <a:p>
            <a:pPr>
              <a:buFont typeface="Arial" panose="020B0604020202020204" pitchFamily="34" charset="0"/>
              <a:buChar char="•"/>
            </a:pPr>
            <a:r>
              <a:rPr lang="en-US" sz="2800" b="1" dirty="0">
                <a:solidFill>
                  <a:srgbClr val="0D0D0D"/>
                </a:solidFill>
                <a:latin typeface="Söhne"/>
              </a:rPr>
              <a:t> Supporting Policy Design:</a:t>
            </a:r>
            <a:r>
              <a:rPr lang="en-US" sz="2800" dirty="0">
                <a:solidFill>
                  <a:srgbClr val="0D0D0D"/>
                </a:solidFill>
                <a:latin typeface="Söhne"/>
              </a:rPr>
              <a:t> Providing a scientific basis for governments at all levels to develop climate-related policies.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1" i="0" u="none" strike="noStrike" kern="0" cap="none" spc="0" normalizeH="0" baseline="0" noProof="0" dirty="0">
              <a:ln>
                <a:noFill/>
              </a:ln>
              <a:solidFill>
                <a:srgbClr val="0D0D0D"/>
              </a:solidFill>
              <a:effectLst/>
              <a:uLnTx/>
              <a:uFillTx/>
              <a:latin typeface="Söhne"/>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D0D0D"/>
              </a:solidFill>
              <a:effectLst/>
              <a:uLnTx/>
              <a:uFillTx/>
              <a:latin typeface="Söhne"/>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000" b="0" i="0" u="none" strike="noStrike" kern="0" cap="none" spc="0" normalizeH="0" baseline="0" noProof="0" dirty="0">
              <a:ln>
                <a:noFill/>
              </a:ln>
              <a:solidFill>
                <a:srgbClr val="0D0D0D"/>
              </a:solidFill>
              <a:effectLst/>
              <a:uLnTx/>
              <a:uFillTx/>
              <a:latin typeface="Söhne"/>
              <a:cs typeface="Arial"/>
              <a:sym typeface="Arial"/>
            </a:endParaRPr>
          </a:p>
        </p:txBody>
      </p:sp>
    </p:spTree>
    <p:extLst>
      <p:ext uri="{BB962C8B-B14F-4D97-AF65-F5344CB8AC3E}">
        <p14:creationId xmlns:p14="http://schemas.microsoft.com/office/powerpoint/2010/main" val="38415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78426" y="596972"/>
            <a:ext cx="10264877"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rPr>
              <a:t> IPCC – Role and Significance</a:t>
            </a:r>
          </a:p>
        </p:txBody>
      </p:sp>
      <p:sp>
        <p:nvSpPr>
          <p:cNvPr id="158" name="Google Shape;158;p46"/>
          <p:cNvSpPr txBox="1"/>
          <p:nvPr/>
        </p:nvSpPr>
        <p:spPr>
          <a:xfrm>
            <a:off x="678426" y="1179872"/>
            <a:ext cx="10264877" cy="455797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sz="2800" b="1" dirty="0">
                <a:solidFill>
                  <a:srgbClr val="0D0D0D"/>
                </a:solidFill>
                <a:latin typeface="Söhne"/>
              </a:rPr>
              <a:t>Significance of the IPCC</a:t>
            </a:r>
            <a:endParaRPr lang="en-US" sz="2800" dirty="0">
              <a:solidFill>
                <a:srgbClr val="0D0D0D"/>
              </a:solidFill>
              <a:latin typeface="Söhne"/>
            </a:endParaRPr>
          </a:p>
          <a:p>
            <a:pPr>
              <a:buFont typeface="Arial" panose="020B0604020202020204" pitchFamily="34" charset="0"/>
              <a:buChar char="•"/>
            </a:pPr>
            <a:r>
              <a:rPr lang="en-US" sz="2800" b="1" dirty="0">
                <a:solidFill>
                  <a:srgbClr val="0D0D0D"/>
                </a:solidFill>
                <a:latin typeface="Söhne"/>
              </a:rPr>
              <a:t> Authoritative Source:</a:t>
            </a:r>
            <a:r>
              <a:rPr lang="en-US" sz="2800" dirty="0">
                <a:solidFill>
                  <a:srgbClr val="0D0D0D"/>
                </a:solidFill>
                <a:latin typeface="Söhne"/>
              </a:rPr>
              <a:t> Regarded as the most authoritative voice on climate change science and impacts.</a:t>
            </a:r>
          </a:p>
          <a:p>
            <a:pPr>
              <a:buFont typeface="Arial" panose="020B0604020202020204" pitchFamily="34" charset="0"/>
              <a:buChar char="•"/>
            </a:pPr>
            <a:r>
              <a:rPr lang="en-US" sz="2800" b="1" dirty="0">
                <a:solidFill>
                  <a:srgbClr val="0D0D0D"/>
                </a:solidFill>
                <a:latin typeface="Söhne"/>
              </a:rPr>
              <a:t> Nobel Peace Prize Co-Laureate:</a:t>
            </a:r>
            <a:r>
              <a:rPr lang="en-US" sz="2800" dirty="0">
                <a:solidFill>
                  <a:srgbClr val="0D0D0D"/>
                </a:solidFill>
                <a:latin typeface="Söhne"/>
              </a:rPr>
              <a:t> Shared the 2007 Nobel Peace Prize for efforts to build up and disseminate greater knowledge about man-made climate change.</a:t>
            </a:r>
          </a:p>
          <a:p>
            <a:pPr>
              <a:buFont typeface="Arial" panose="020B0604020202020204" pitchFamily="34" charset="0"/>
              <a:buChar char="•"/>
            </a:pPr>
            <a:r>
              <a:rPr lang="en-US" sz="2800" b="1" dirty="0">
                <a:solidFill>
                  <a:srgbClr val="0D0D0D"/>
                </a:solidFill>
                <a:latin typeface="Söhne"/>
              </a:rPr>
              <a:t> Influence on International Treaties:</a:t>
            </a:r>
            <a:r>
              <a:rPr lang="en-US" sz="2800" dirty="0">
                <a:solidFill>
                  <a:srgbClr val="0D0D0D"/>
                </a:solidFill>
                <a:latin typeface="Söhne"/>
              </a:rPr>
              <a:t> Key contributor to the foundation and evolution of the United Nations Framework Convention on Climate Change (UNFCCC) and its subsequent treaties like the Kyoto Protocol and Paris Agreement.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1" i="0" u="none" strike="noStrike" kern="0" cap="none" spc="0" normalizeH="0" baseline="0" noProof="0" dirty="0">
              <a:ln>
                <a:noFill/>
              </a:ln>
              <a:solidFill>
                <a:srgbClr val="0D0D0D"/>
              </a:solidFill>
              <a:effectLst/>
              <a:uLnTx/>
              <a:uFillTx/>
              <a:latin typeface="Söhne"/>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0D0D0D"/>
              </a:solidFill>
              <a:effectLst/>
              <a:uLnTx/>
              <a:uFillTx/>
              <a:latin typeface="Söhne"/>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000" b="0" i="0" u="none" strike="noStrike" kern="0" cap="none" spc="0" normalizeH="0" baseline="0" noProof="0" dirty="0">
              <a:ln>
                <a:noFill/>
              </a:ln>
              <a:solidFill>
                <a:srgbClr val="0D0D0D"/>
              </a:solidFill>
              <a:effectLst/>
              <a:uLnTx/>
              <a:uFillTx/>
              <a:latin typeface="Söhne"/>
              <a:cs typeface="Arial"/>
              <a:sym typeface="Arial"/>
            </a:endParaRPr>
          </a:p>
        </p:txBody>
      </p:sp>
    </p:spTree>
    <p:extLst>
      <p:ext uri="{BB962C8B-B14F-4D97-AF65-F5344CB8AC3E}">
        <p14:creationId xmlns:p14="http://schemas.microsoft.com/office/powerpoint/2010/main" val="2058848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78426" y="596972"/>
            <a:ext cx="10264877"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rPr>
              <a:t>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Conference of Parties </a:t>
            </a:r>
            <a:r>
              <a:rPr kumimoji="0" lang="en-US"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rPr>
              <a:t>– Overview</a:t>
            </a:r>
          </a:p>
        </p:txBody>
      </p:sp>
      <p:sp>
        <p:nvSpPr>
          <p:cNvPr id="158" name="Google Shape;158;p46"/>
          <p:cNvSpPr txBox="1"/>
          <p:nvPr/>
        </p:nvSpPr>
        <p:spPr>
          <a:xfrm>
            <a:off x="678426" y="1179872"/>
            <a:ext cx="10264877" cy="455797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lvl="0"/>
            <a:r>
              <a:rPr lang="en-US" sz="2800" dirty="0">
                <a:solidFill>
                  <a:srgbClr val="0D0D0D"/>
                </a:solidFill>
                <a:latin typeface="Söhne"/>
              </a:rPr>
              <a:t>COP: The supreme decision-making body of the United Nations Framework Convention on Climate Change (UNFCCC), comprising countries that have ratified the convention.</a:t>
            </a:r>
            <a:endParaRPr kumimoji="0" lang="en-US" sz="2800" b="0" i="0" u="none" strike="noStrike" kern="0" cap="none" spc="0" normalizeH="0" baseline="0" noProof="0" dirty="0">
              <a:ln>
                <a:noFill/>
              </a:ln>
              <a:solidFill>
                <a:srgbClr val="0D0D0D"/>
              </a:solidFill>
              <a:effectLst/>
              <a:uLnTx/>
              <a:uFillTx/>
              <a:latin typeface="Söhne"/>
              <a:cs typeface="Arial"/>
              <a:sym typeface="Arial"/>
            </a:endParaRPr>
          </a:p>
          <a:p>
            <a:r>
              <a:rPr lang="en-US" sz="2800" b="1" dirty="0">
                <a:solidFill>
                  <a:srgbClr val="0D0D0D"/>
                </a:solidFill>
                <a:latin typeface="Söhne"/>
              </a:rPr>
              <a:t>Key Functions</a:t>
            </a:r>
            <a:endParaRPr lang="en-US" sz="2800" dirty="0">
              <a:solidFill>
                <a:srgbClr val="0D0D0D"/>
              </a:solidFill>
              <a:latin typeface="Söhne"/>
            </a:endParaRPr>
          </a:p>
          <a:p>
            <a:pPr>
              <a:buFont typeface="Arial" panose="020B0604020202020204" pitchFamily="34" charset="0"/>
              <a:buChar char="•"/>
            </a:pPr>
            <a:r>
              <a:rPr lang="en-US" sz="2800" b="1" dirty="0">
                <a:solidFill>
                  <a:srgbClr val="0D0D0D"/>
                </a:solidFill>
                <a:latin typeface="Söhne"/>
              </a:rPr>
              <a:t>Annual Meetings:</a:t>
            </a:r>
            <a:r>
              <a:rPr lang="en-US" sz="2800" dirty="0">
                <a:solidFill>
                  <a:srgbClr val="0D0D0D"/>
                </a:solidFill>
                <a:latin typeface="Söhne"/>
              </a:rPr>
              <a:t> Hosts annual global conferences to review the Convention's implementation.</a:t>
            </a:r>
          </a:p>
          <a:p>
            <a:pPr>
              <a:buFont typeface="Arial" panose="020B0604020202020204" pitchFamily="34" charset="0"/>
              <a:buChar char="•"/>
            </a:pPr>
            <a:r>
              <a:rPr lang="en-US" sz="2800" b="1" dirty="0">
                <a:solidFill>
                  <a:srgbClr val="0D0D0D"/>
                </a:solidFill>
                <a:latin typeface="Söhne"/>
              </a:rPr>
              <a:t>Negotiating Treaties:</a:t>
            </a:r>
            <a:r>
              <a:rPr lang="en-US" sz="2800" dirty="0">
                <a:solidFill>
                  <a:srgbClr val="0D0D0D"/>
                </a:solidFill>
                <a:latin typeface="Söhne"/>
              </a:rPr>
              <a:t> Facilitates negotiations for new international agreements and the updating of existing ones.</a:t>
            </a:r>
          </a:p>
          <a:p>
            <a:pPr>
              <a:buFont typeface="Arial" panose="020B0604020202020204" pitchFamily="34" charset="0"/>
              <a:buChar char="•"/>
            </a:pPr>
            <a:r>
              <a:rPr lang="en-US" sz="2800" b="1" dirty="0">
                <a:solidFill>
                  <a:srgbClr val="0D0D0D"/>
                </a:solidFill>
                <a:latin typeface="Söhne"/>
              </a:rPr>
              <a:t>Assessing Progress:</a:t>
            </a:r>
            <a:r>
              <a:rPr lang="en-US" sz="2800" dirty="0">
                <a:solidFill>
                  <a:srgbClr val="0D0D0D"/>
                </a:solidFill>
                <a:latin typeface="Söhne"/>
              </a:rPr>
              <a:t> Evaluates the effects of measures taken by Parties and the progress made in achieving the ultimate objective of the Convention.</a:t>
            </a:r>
          </a:p>
          <a:p>
            <a:pPr lvl="0"/>
            <a:endParaRPr kumimoji="0" lang="en-US" sz="2000" b="0" i="0" u="none" strike="noStrike" kern="0" cap="none" spc="0" normalizeH="0" baseline="0" noProof="0" dirty="0">
              <a:ln>
                <a:noFill/>
              </a:ln>
              <a:solidFill>
                <a:srgbClr val="0D0D0D"/>
              </a:solidFill>
              <a:effectLst/>
              <a:uLnTx/>
              <a:uFillTx/>
              <a:latin typeface="Söhne"/>
              <a:cs typeface="Arial"/>
              <a:sym typeface="Arial"/>
            </a:endParaRPr>
          </a:p>
        </p:txBody>
      </p:sp>
    </p:spTree>
    <p:extLst>
      <p:ext uri="{BB962C8B-B14F-4D97-AF65-F5344CB8AC3E}">
        <p14:creationId xmlns:p14="http://schemas.microsoft.com/office/powerpoint/2010/main" val="1998347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63677" y="468080"/>
            <a:ext cx="10515599" cy="52318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Institutions</a:t>
            </a:r>
          </a:p>
        </p:txBody>
      </p:sp>
      <p:sp>
        <p:nvSpPr>
          <p:cNvPr id="158" name="Google Shape;158;p46"/>
          <p:cNvSpPr txBox="1"/>
          <p:nvPr/>
        </p:nvSpPr>
        <p:spPr>
          <a:xfrm>
            <a:off x="663677" y="1224116"/>
            <a:ext cx="10515600" cy="451373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742950" lvl="4" indent="-285750" algn="just">
              <a:lnSpc>
                <a:spcPct val="150000"/>
              </a:lnSpc>
              <a:buSzPts val="1600"/>
              <a:buFont typeface="Arial" panose="020B0604020202020204" pitchFamily="34" charset="0"/>
              <a:buChar char="•"/>
            </a:pPr>
            <a:r>
              <a:rPr lang="en-US" sz="2000" dirty="0">
                <a:latin typeface="Arial" panose="020B0604020202020204" pitchFamily="34" charset="0"/>
              </a:rPr>
              <a:t>Institutions: Critical components in an economy’s capacity to use resources optimally (Ostrom, 1990; Ostrom et al., 2002)</a:t>
            </a:r>
          </a:p>
          <a:p>
            <a:pPr marL="742950" lvl="4" indent="-285750" algn="just">
              <a:lnSpc>
                <a:spcPct val="150000"/>
              </a:lnSpc>
              <a:buSzPts val="1600"/>
              <a:buFont typeface="Arial" panose="020B0604020202020204" pitchFamily="34" charset="0"/>
              <a:buChar char="•"/>
            </a:pPr>
            <a:r>
              <a:rPr lang="en-US" sz="2000" dirty="0">
                <a:latin typeface="Segoe UI" panose="020B0502040204020203" pitchFamily="34" charset="0"/>
                <a:ea typeface="Quattrocento Sans"/>
                <a:cs typeface="Segoe UI" panose="020B0502040204020203" pitchFamily="34" charset="0"/>
                <a:sym typeface="Quattrocento Sans"/>
              </a:rPr>
              <a:t>Interventions that alter institutional structure are among the most accepted solutions</a:t>
            </a:r>
          </a:p>
          <a:p>
            <a:pPr marL="742950" lvl="4" indent="-285750" algn="just">
              <a:lnSpc>
                <a:spcPct val="150000"/>
              </a:lnSpc>
              <a:buSzPts val="1600"/>
              <a:buFont typeface="Arial" panose="020B0604020202020204" pitchFamily="34" charset="0"/>
              <a:buChar char="•"/>
            </a:pPr>
            <a:r>
              <a:rPr lang="en-US" sz="2000" dirty="0">
                <a:latin typeface="Segoe UI" panose="020B0502040204020203" pitchFamily="34" charset="0"/>
                <a:ea typeface="Quattrocento Sans"/>
                <a:cs typeface="Segoe UI" panose="020B0502040204020203" pitchFamily="34" charset="0"/>
                <a:sym typeface="Quattrocento Sans"/>
              </a:rPr>
              <a:t>Three important aspects of institutional structure are:</a:t>
            </a:r>
          </a:p>
          <a:p>
            <a:pPr marL="457200" lvl="4" algn="just">
              <a:lnSpc>
                <a:spcPct val="150000"/>
              </a:lnSpc>
              <a:buSzPts val="1600"/>
            </a:pPr>
            <a:r>
              <a:rPr lang="en-US" sz="2000" dirty="0">
                <a:latin typeface="Segoe UI" panose="020B0502040204020203" pitchFamily="34" charset="0"/>
                <a:ea typeface="Quattrocento Sans"/>
                <a:cs typeface="Segoe UI" panose="020B0502040204020203" pitchFamily="34" charset="0"/>
                <a:sym typeface="Quattrocento Sans"/>
              </a:rPr>
              <a:t>1. The extent of centralization and participation in decisions.</a:t>
            </a:r>
          </a:p>
          <a:p>
            <a:pPr marL="457200" lvl="4" algn="just">
              <a:lnSpc>
                <a:spcPct val="150000"/>
              </a:lnSpc>
              <a:buSzPts val="1600"/>
            </a:pPr>
            <a:r>
              <a:rPr lang="en-US" sz="2000" dirty="0">
                <a:latin typeface="Segoe UI" panose="020B0502040204020203" pitchFamily="34" charset="0"/>
                <a:ea typeface="Quattrocento Sans"/>
                <a:cs typeface="Segoe UI" panose="020B0502040204020203" pitchFamily="34" charset="0"/>
                <a:sym typeface="Quattrocento Sans"/>
              </a:rPr>
              <a:t>2. The extent (spanning from local to global) and nature of decision mechanisms.</a:t>
            </a:r>
          </a:p>
          <a:p>
            <a:pPr marL="457200" lvl="4" algn="just">
              <a:lnSpc>
                <a:spcPct val="150000"/>
              </a:lnSpc>
              <a:buSzPts val="1600"/>
            </a:pPr>
            <a:r>
              <a:rPr lang="en-US" sz="2000" dirty="0">
                <a:latin typeface="Segoe UI" panose="020B0502040204020203" pitchFamily="34" charset="0"/>
                <a:ea typeface="Quattrocento Sans"/>
                <a:cs typeface="Segoe UI" panose="020B0502040204020203" pitchFamily="34" charset="0"/>
                <a:sym typeface="Quattrocento Sans"/>
              </a:rPr>
              <a:t>3. Processes for effective interventions (e.g. the mix of market and regulatory processes).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78426" y="596972"/>
            <a:ext cx="10264877"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rPr>
              <a:t> Conference of Parties – Overview</a:t>
            </a:r>
          </a:p>
        </p:txBody>
      </p:sp>
      <p:sp>
        <p:nvSpPr>
          <p:cNvPr id="158" name="Google Shape;158;p46"/>
          <p:cNvSpPr txBox="1"/>
          <p:nvPr/>
        </p:nvSpPr>
        <p:spPr>
          <a:xfrm>
            <a:off x="678426" y="1179872"/>
            <a:ext cx="10264877" cy="455797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sz="3200" b="1" dirty="0">
                <a:solidFill>
                  <a:srgbClr val="0D0D0D"/>
                </a:solidFill>
                <a:latin typeface="Söhne"/>
              </a:rPr>
              <a:t>Significant Milestones</a:t>
            </a:r>
            <a:endParaRPr lang="en-US" sz="3200" dirty="0">
              <a:solidFill>
                <a:srgbClr val="0D0D0D"/>
              </a:solidFill>
              <a:latin typeface="Söhne"/>
            </a:endParaRPr>
          </a:p>
          <a:p>
            <a:pPr>
              <a:buFont typeface="Arial" panose="020B0604020202020204" pitchFamily="34" charset="0"/>
              <a:buChar char="•"/>
            </a:pPr>
            <a:r>
              <a:rPr lang="en-US" sz="3200" b="1" dirty="0">
                <a:solidFill>
                  <a:srgbClr val="0D0D0D"/>
                </a:solidFill>
                <a:latin typeface="Söhne"/>
              </a:rPr>
              <a:t>COP3 (Kyoto Protocol):</a:t>
            </a:r>
            <a:r>
              <a:rPr lang="en-US" sz="3200" dirty="0">
                <a:solidFill>
                  <a:srgbClr val="0D0D0D"/>
                </a:solidFill>
                <a:latin typeface="Söhne"/>
              </a:rPr>
              <a:t> Adoption of the Kyoto Protocol in 1997.</a:t>
            </a:r>
          </a:p>
          <a:p>
            <a:pPr>
              <a:buFont typeface="Arial" panose="020B0604020202020204" pitchFamily="34" charset="0"/>
              <a:buChar char="•"/>
            </a:pPr>
            <a:r>
              <a:rPr lang="en-US" sz="3200" b="1" dirty="0">
                <a:solidFill>
                  <a:srgbClr val="0D0D0D"/>
                </a:solidFill>
                <a:latin typeface="Söhne"/>
              </a:rPr>
              <a:t>COP21 (Paris Agreement):</a:t>
            </a:r>
            <a:r>
              <a:rPr lang="en-US" sz="3200" dirty="0">
                <a:solidFill>
                  <a:srgbClr val="0D0D0D"/>
                </a:solidFill>
                <a:latin typeface="Söhne"/>
              </a:rPr>
              <a:t> Establishment of the Paris Agreement in 2015.</a:t>
            </a:r>
          </a:p>
          <a:p>
            <a:pPr>
              <a:buFont typeface="Arial" panose="020B0604020202020204" pitchFamily="34" charset="0"/>
              <a:buChar char="•"/>
            </a:pPr>
            <a:r>
              <a:rPr lang="en-US" sz="3200" b="1" dirty="0">
                <a:solidFill>
                  <a:srgbClr val="0D0D0D"/>
                </a:solidFill>
                <a:latin typeface="Söhne"/>
              </a:rPr>
              <a:t>COP26 (Glasgow Climate Pact):</a:t>
            </a:r>
            <a:r>
              <a:rPr lang="en-US" sz="3200" dirty="0">
                <a:solidFill>
                  <a:srgbClr val="0D0D0D"/>
                </a:solidFill>
                <a:latin typeface="Söhne"/>
              </a:rPr>
              <a:t> Affirmation of commitments to accelerate action towards the goals of the Paris Agreement in 2021.</a:t>
            </a:r>
          </a:p>
        </p:txBody>
      </p:sp>
    </p:spTree>
    <p:extLst>
      <p:ext uri="{BB962C8B-B14F-4D97-AF65-F5344CB8AC3E}">
        <p14:creationId xmlns:p14="http://schemas.microsoft.com/office/powerpoint/2010/main" val="2636902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78426" y="596972"/>
            <a:ext cx="10264877"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rPr>
              <a:t>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Global Greenhouse Gas Inventory </a:t>
            </a:r>
            <a:r>
              <a:rPr kumimoji="0" lang="en-US"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rPr>
              <a:t>– Overview</a:t>
            </a:r>
          </a:p>
        </p:txBody>
      </p:sp>
      <p:sp>
        <p:nvSpPr>
          <p:cNvPr id="158" name="Google Shape;158;p46"/>
          <p:cNvSpPr txBox="1"/>
          <p:nvPr/>
        </p:nvSpPr>
        <p:spPr>
          <a:xfrm>
            <a:off x="501446" y="1179872"/>
            <a:ext cx="10692580" cy="455797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marL="457200" lvl="0" indent="-457200">
              <a:buFont typeface="Arial" panose="020B0604020202020204" pitchFamily="34" charset="0"/>
              <a:buChar char="•"/>
            </a:pPr>
            <a:r>
              <a:rPr lang="en-US" sz="3200" dirty="0">
                <a:solidFill>
                  <a:srgbClr val="0D0D0D"/>
                </a:solidFill>
                <a:latin typeface="Söhne"/>
              </a:rPr>
              <a:t>Purpose: To systematically track global emissions and removals of greenhouse gases, informing climate policy and action.</a:t>
            </a:r>
          </a:p>
          <a:p>
            <a:pPr marL="457200" indent="-457200">
              <a:buFont typeface="Arial" panose="020B0604020202020204" pitchFamily="34" charset="0"/>
              <a:buChar char="•"/>
            </a:pPr>
            <a:r>
              <a:rPr lang="en-IN" sz="3000" b="1" dirty="0">
                <a:solidFill>
                  <a:srgbClr val="0D0D0D"/>
                </a:solidFill>
                <a:latin typeface="Söhne"/>
              </a:rPr>
              <a:t>Components of the Inventory</a:t>
            </a:r>
            <a:endParaRPr lang="en-IN" sz="3000" dirty="0">
              <a:solidFill>
                <a:srgbClr val="0D0D0D"/>
              </a:solidFill>
              <a:latin typeface="Söhne"/>
            </a:endParaRPr>
          </a:p>
          <a:p>
            <a:r>
              <a:rPr lang="en-IN" sz="2400" b="1" dirty="0">
                <a:solidFill>
                  <a:srgbClr val="0D0D0D"/>
                </a:solidFill>
                <a:latin typeface="Söhne"/>
              </a:rPr>
              <a:t>Emission Sources:</a:t>
            </a:r>
            <a:endParaRPr lang="en-IN" sz="2400" dirty="0">
              <a:solidFill>
                <a:srgbClr val="0D0D0D"/>
              </a:solidFill>
              <a:latin typeface="Söhne"/>
            </a:endParaRPr>
          </a:p>
          <a:p>
            <a:pPr marL="742950" lvl="1" indent="-285750">
              <a:buFont typeface="+mj-lt"/>
              <a:buAutoNum type="arabicPeriod"/>
            </a:pPr>
            <a:r>
              <a:rPr lang="en-IN" sz="2400" dirty="0">
                <a:solidFill>
                  <a:srgbClr val="0D0D0D"/>
                </a:solidFill>
                <a:latin typeface="Söhne"/>
              </a:rPr>
              <a:t>Energy production and use</a:t>
            </a:r>
          </a:p>
          <a:p>
            <a:pPr marL="742950" lvl="1" indent="-285750">
              <a:buFont typeface="+mj-lt"/>
              <a:buAutoNum type="arabicPeriod"/>
            </a:pPr>
            <a:r>
              <a:rPr lang="en-IN" sz="2400" dirty="0">
                <a:solidFill>
                  <a:srgbClr val="0D0D0D"/>
                </a:solidFill>
                <a:latin typeface="Söhne"/>
              </a:rPr>
              <a:t>Industrial processes</a:t>
            </a:r>
          </a:p>
          <a:p>
            <a:pPr marL="742950" lvl="1" indent="-285750">
              <a:buFont typeface="+mj-lt"/>
              <a:buAutoNum type="arabicPeriod"/>
            </a:pPr>
            <a:r>
              <a:rPr lang="en-IN" sz="2400" dirty="0">
                <a:solidFill>
                  <a:srgbClr val="0D0D0D"/>
                </a:solidFill>
                <a:latin typeface="Söhne"/>
              </a:rPr>
              <a:t>Agriculture</a:t>
            </a:r>
          </a:p>
          <a:p>
            <a:pPr marL="742950" lvl="1" indent="-285750">
              <a:buFont typeface="+mj-lt"/>
              <a:buAutoNum type="arabicPeriod"/>
            </a:pPr>
            <a:r>
              <a:rPr lang="en-IN" sz="2400" dirty="0">
                <a:solidFill>
                  <a:srgbClr val="0D0D0D"/>
                </a:solidFill>
                <a:latin typeface="Söhne"/>
              </a:rPr>
              <a:t>Waste management</a:t>
            </a:r>
          </a:p>
          <a:p>
            <a:pPr marL="742950" lvl="1" indent="-285750">
              <a:buFont typeface="+mj-lt"/>
              <a:buAutoNum type="arabicPeriod"/>
            </a:pPr>
            <a:r>
              <a:rPr lang="en-IN" sz="2400" dirty="0">
                <a:solidFill>
                  <a:srgbClr val="0D0D0D"/>
                </a:solidFill>
                <a:latin typeface="Söhne"/>
              </a:rPr>
              <a:t>Land-use changes and forestry</a:t>
            </a:r>
          </a:p>
          <a:p>
            <a:r>
              <a:rPr lang="en-IN" sz="2400" b="1" dirty="0">
                <a:solidFill>
                  <a:srgbClr val="0D0D0D"/>
                </a:solidFill>
                <a:latin typeface="Söhne"/>
              </a:rPr>
              <a:t>GHG Types Monitored:</a:t>
            </a:r>
            <a:endParaRPr lang="en-IN" sz="2400" dirty="0">
              <a:solidFill>
                <a:srgbClr val="0D0D0D"/>
              </a:solidFill>
              <a:latin typeface="Söhne"/>
            </a:endParaRPr>
          </a:p>
          <a:p>
            <a:pPr marL="742950" lvl="1" indent="-285750">
              <a:buFont typeface="+mj-lt"/>
              <a:buAutoNum type="arabicPeriod"/>
            </a:pPr>
            <a:r>
              <a:rPr lang="en-IN" sz="2400" dirty="0">
                <a:solidFill>
                  <a:srgbClr val="0D0D0D"/>
                </a:solidFill>
                <a:latin typeface="Söhne"/>
              </a:rPr>
              <a:t>Carbon dioxide (CO2)</a:t>
            </a:r>
          </a:p>
          <a:p>
            <a:pPr marL="742950" lvl="1" indent="-285750">
              <a:buFont typeface="+mj-lt"/>
              <a:buAutoNum type="arabicPeriod"/>
            </a:pPr>
            <a:r>
              <a:rPr lang="en-IN" sz="2400" dirty="0">
                <a:solidFill>
                  <a:srgbClr val="0D0D0D"/>
                </a:solidFill>
                <a:latin typeface="Söhne"/>
              </a:rPr>
              <a:t>Methane (CH4)</a:t>
            </a:r>
          </a:p>
          <a:p>
            <a:pPr marL="742950" lvl="1" indent="-285750">
              <a:buFont typeface="+mj-lt"/>
              <a:buAutoNum type="arabicPeriod"/>
            </a:pPr>
            <a:r>
              <a:rPr lang="en-IN" sz="2400" dirty="0">
                <a:solidFill>
                  <a:srgbClr val="0D0D0D"/>
                </a:solidFill>
                <a:latin typeface="Söhne"/>
              </a:rPr>
              <a:t>Nitrous oxide (N2O)</a:t>
            </a:r>
          </a:p>
          <a:p>
            <a:pPr marL="742950" lvl="1" indent="-285750">
              <a:buFont typeface="+mj-lt"/>
              <a:buAutoNum type="arabicPeriod"/>
            </a:pPr>
            <a:r>
              <a:rPr lang="en-IN" sz="2400" dirty="0">
                <a:solidFill>
                  <a:srgbClr val="0D0D0D"/>
                </a:solidFill>
                <a:latin typeface="Söhne"/>
              </a:rPr>
              <a:t>Fluorinated gases</a:t>
            </a:r>
          </a:p>
          <a:p>
            <a:pPr lvl="0"/>
            <a:endParaRPr kumimoji="0" lang="en-US" sz="3200" b="0" i="0" u="none" strike="noStrike" kern="0" cap="none" spc="0" normalizeH="0" baseline="0" noProof="0" dirty="0">
              <a:ln>
                <a:noFill/>
              </a:ln>
              <a:solidFill>
                <a:srgbClr val="0D0D0D"/>
              </a:solidFill>
              <a:effectLst/>
              <a:uLnTx/>
              <a:uFillTx/>
              <a:latin typeface="Söhne"/>
              <a:cs typeface="Arial"/>
              <a:sym typeface="Arial"/>
            </a:endParaRPr>
          </a:p>
        </p:txBody>
      </p:sp>
    </p:spTree>
    <p:extLst>
      <p:ext uri="{BB962C8B-B14F-4D97-AF65-F5344CB8AC3E}">
        <p14:creationId xmlns:p14="http://schemas.microsoft.com/office/powerpoint/2010/main" val="3570917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78426" y="596972"/>
            <a:ext cx="10264877"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rPr>
              <a:t> Global Greenhouse Gas Inventory – Overview</a:t>
            </a:r>
          </a:p>
        </p:txBody>
      </p:sp>
      <p:sp>
        <p:nvSpPr>
          <p:cNvPr id="158" name="Google Shape;158;p46"/>
          <p:cNvSpPr txBox="1"/>
          <p:nvPr/>
        </p:nvSpPr>
        <p:spPr>
          <a:xfrm>
            <a:off x="501446" y="1179872"/>
            <a:ext cx="10692580" cy="455797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r>
              <a:rPr lang="en-US" sz="3200" b="1" dirty="0">
                <a:solidFill>
                  <a:srgbClr val="0D0D0D"/>
                </a:solidFill>
                <a:latin typeface="Söhne"/>
              </a:rPr>
              <a:t>Inventory Process: </a:t>
            </a:r>
            <a:endParaRPr lang="en-US" sz="3200" dirty="0">
              <a:solidFill>
                <a:srgbClr val="0D0D0D"/>
              </a:solidFill>
              <a:latin typeface="Söhne"/>
            </a:endParaRPr>
          </a:p>
          <a:p>
            <a:pPr>
              <a:buFont typeface="Arial" panose="020B0604020202020204" pitchFamily="34" charset="0"/>
              <a:buChar char="•"/>
            </a:pPr>
            <a:r>
              <a:rPr lang="en-US" sz="3200" b="1" dirty="0">
                <a:solidFill>
                  <a:srgbClr val="0D0D0D"/>
                </a:solidFill>
                <a:latin typeface="Söhne"/>
              </a:rPr>
              <a:t>Data Collection:</a:t>
            </a:r>
            <a:r>
              <a:rPr lang="en-US" sz="3200" dirty="0">
                <a:solidFill>
                  <a:srgbClr val="0D0D0D"/>
                </a:solidFill>
                <a:latin typeface="Söhne"/>
              </a:rPr>
              <a:t> Gathering data from national inventories submitted by Parties to the UNFCCC.</a:t>
            </a:r>
          </a:p>
          <a:p>
            <a:pPr>
              <a:buFont typeface="Arial" panose="020B0604020202020204" pitchFamily="34" charset="0"/>
              <a:buChar char="•"/>
            </a:pPr>
            <a:r>
              <a:rPr lang="en-US" sz="3200" b="1" dirty="0">
                <a:solidFill>
                  <a:srgbClr val="0D0D0D"/>
                </a:solidFill>
                <a:latin typeface="Söhne"/>
              </a:rPr>
              <a:t>Standardization:</a:t>
            </a:r>
            <a:r>
              <a:rPr lang="en-US" sz="3200" dirty="0">
                <a:solidFill>
                  <a:srgbClr val="0D0D0D"/>
                </a:solidFill>
                <a:latin typeface="Söhne"/>
              </a:rPr>
              <a:t> Using IPCC guidelines to ensure consistency and comparability.</a:t>
            </a:r>
          </a:p>
          <a:p>
            <a:pPr>
              <a:buFont typeface="Arial" panose="020B0604020202020204" pitchFamily="34" charset="0"/>
              <a:buChar char="•"/>
            </a:pPr>
            <a:r>
              <a:rPr lang="en-US" sz="3200" b="1" dirty="0">
                <a:solidFill>
                  <a:srgbClr val="0D0D0D"/>
                </a:solidFill>
                <a:latin typeface="Söhne"/>
              </a:rPr>
              <a:t>Analysis:</a:t>
            </a:r>
            <a:r>
              <a:rPr lang="en-US" sz="3200" dirty="0">
                <a:solidFill>
                  <a:srgbClr val="0D0D0D"/>
                </a:solidFill>
                <a:latin typeface="Söhne"/>
              </a:rPr>
              <a:t> Evaluating trends, identifying major emission sources, and assessing progress towards emission reduction targets.</a:t>
            </a:r>
          </a:p>
          <a:p>
            <a:r>
              <a:rPr lang="en-US" sz="3200" b="1" dirty="0">
                <a:solidFill>
                  <a:srgbClr val="0D0D0D"/>
                </a:solidFill>
                <a:latin typeface="Söhne"/>
              </a:rPr>
              <a:t>Importance for Policy Making:</a:t>
            </a:r>
            <a:endParaRPr lang="en-US" sz="3200" dirty="0">
              <a:solidFill>
                <a:srgbClr val="0D0D0D"/>
              </a:solidFill>
              <a:latin typeface="Söhne"/>
            </a:endParaRPr>
          </a:p>
          <a:p>
            <a:pPr>
              <a:buFont typeface="Arial" panose="020B0604020202020204" pitchFamily="34" charset="0"/>
              <a:buChar char="•"/>
            </a:pPr>
            <a:r>
              <a:rPr lang="en-US" sz="3200" b="1" dirty="0">
                <a:solidFill>
                  <a:srgbClr val="0D0D0D"/>
                </a:solidFill>
                <a:latin typeface="Söhne"/>
              </a:rPr>
              <a:t>Basis for NDCs:</a:t>
            </a:r>
            <a:r>
              <a:rPr lang="en-US" sz="3200" dirty="0">
                <a:solidFill>
                  <a:srgbClr val="0D0D0D"/>
                </a:solidFill>
                <a:latin typeface="Söhne"/>
              </a:rPr>
              <a:t> Informs the preparation and revision of Nationally Determined Contributions (NDCs) under the Paris Agreement.</a:t>
            </a:r>
          </a:p>
          <a:p>
            <a:pPr>
              <a:buFont typeface="Arial" panose="020B0604020202020204" pitchFamily="34" charset="0"/>
              <a:buChar char="•"/>
            </a:pPr>
            <a:r>
              <a:rPr lang="en-US" sz="3200" b="1" dirty="0">
                <a:solidFill>
                  <a:srgbClr val="0D0D0D"/>
                </a:solidFill>
                <a:latin typeface="Söhne"/>
              </a:rPr>
              <a:t>Global Stocktake:</a:t>
            </a:r>
            <a:r>
              <a:rPr lang="en-US" sz="3200" dirty="0">
                <a:solidFill>
                  <a:srgbClr val="0D0D0D"/>
                </a:solidFill>
                <a:latin typeface="Söhne"/>
              </a:rPr>
              <a:t> Contributes to the Global Stocktake process, assessing collective progress towards climate goals.</a:t>
            </a:r>
          </a:p>
        </p:txBody>
      </p:sp>
    </p:spTree>
    <p:extLst>
      <p:ext uri="{BB962C8B-B14F-4D97-AF65-F5344CB8AC3E}">
        <p14:creationId xmlns:p14="http://schemas.microsoft.com/office/powerpoint/2010/main" val="3466633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Institutions</a:t>
            </a:r>
          </a:p>
        </p:txBody>
      </p:sp>
      <p:sp>
        <p:nvSpPr>
          <p:cNvPr id="158" name="Google Shape;158;p46"/>
          <p:cNvSpPr txBox="1"/>
          <p:nvPr/>
        </p:nvSpPr>
        <p:spPr>
          <a:xfrm>
            <a:off x="707923" y="1312606"/>
            <a:ext cx="10471354" cy="464574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742950" lvl="1" indent="-285750" algn="just">
              <a:lnSpc>
                <a:spcPct val="150000"/>
              </a:lnSpc>
              <a:buSzPts val="1600"/>
              <a:buFont typeface="Arial" panose="020B0604020202020204" pitchFamily="34" charset="0"/>
              <a:buChar char="•"/>
            </a:pPr>
            <a:r>
              <a:rPr lang="en-US" sz="2000" dirty="0">
                <a:latin typeface="Segoe UI" panose="020B0502040204020203" pitchFamily="34" charset="0"/>
                <a:ea typeface="Quattrocento Sans"/>
                <a:cs typeface="Segoe UI" panose="020B0502040204020203" pitchFamily="34" charset="0"/>
                <a:sym typeface="Quattrocento Sans"/>
              </a:rPr>
              <a:t>Institutional structures vary considerably across nations, even those with similar levels of economic development. </a:t>
            </a:r>
          </a:p>
          <a:p>
            <a:pPr marL="742950" lvl="1" indent="-285750" algn="just">
              <a:lnSpc>
                <a:spcPct val="150000"/>
              </a:lnSpc>
              <a:buSzPts val="1600"/>
              <a:buFont typeface="Arial" panose="020B0604020202020204" pitchFamily="34" charset="0"/>
              <a:buChar char="•"/>
            </a:pPr>
            <a:r>
              <a:rPr lang="en-US" sz="2000" dirty="0">
                <a:latin typeface="Segoe UI" panose="020B0502040204020203" pitchFamily="34" charset="0"/>
                <a:ea typeface="Quattrocento Sans"/>
                <a:cs typeface="Segoe UI" panose="020B0502040204020203" pitchFamily="34" charset="0"/>
                <a:sym typeface="Quattrocento Sans"/>
              </a:rPr>
              <a:t>No consensus exists on the desirability of a specific type of institutional framework</a:t>
            </a:r>
          </a:p>
          <a:p>
            <a:pPr marL="742950" lvl="1" indent="-285750" algn="just">
              <a:lnSpc>
                <a:spcPct val="150000"/>
              </a:lnSpc>
              <a:buSzPts val="1600"/>
              <a:buFont typeface="Arial" panose="020B0604020202020204" pitchFamily="34" charset="0"/>
              <a:buChar char="•"/>
            </a:pPr>
            <a:r>
              <a:rPr lang="en-US" sz="2000" dirty="0">
                <a:latin typeface="Segoe UI" panose="020B0502040204020203" pitchFamily="34" charset="0"/>
                <a:ea typeface="Quattrocento Sans"/>
                <a:cs typeface="Segoe UI" panose="020B0502040204020203" pitchFamily="34" charset="0"/>
                <a:sym typeface="Quattrocento Sans"/>
              </a:rPr>
              <a:t>More participative processes help to build trust and social capital to better manage the environmental ‘commons’ (World Bank, 1992; </a:t>
            </a:r>
            <a:r>
              <a:rPr lang="en-US" sz="2000" dirty="0" err="1">
                <a:latin typeface="Segoe UI" panose="020B0502040204020203" pitchFamily="34" charset="0"/>
                <a:ea typeface="Quattrocento Sans"/>
                <a:cs typeface="Segoe UI" panose="020B0502040204020203" pitchFamily="34" charset="0"/>
                <a:sym typeface="Quattrocento Sans"/>
              </a:rPr>
              <a:t>Beierle</a:t>
            </a:r>
            <a:r>
              <a:rPr lang="en-US" sz="2000" dirty="0">
                <a:latin typeface="Segoe UI" panose="020B0502040204020203" pitchFamily="34" charset="0"/>
                <a:ea typeface="Quattrocento Sans"/>
                <a:cs typeface="Segoe UI" panose="020B0502040204020203" pitchFamily="34" charset="0"/>
                <a:sym typeface="Quattrocento Sans"/>
              </a:rPr>
              <a:t> and </a:t>
            </a:r>
            <a:r>
              <a:rPr lang="en-US" sz="2000" dirty="0" err="1">
                <a:latin typeface="Segoe UI" panose="020B0502040204020203" pitchFamily="34" charset="0"/>
                <a:ea typeface="Quattrocento Sans"/>
                <a:cs typeface="Segoe UI" panose="020B0502040204020203" pitchFamily="34" charset="0"/>
                <a:sym typeface="Quattrocento Sans"/>
              </a:rPr>
              <a:t>Cayford</a:t>
            </a:r>
            <a:r>
              <a:rPr lang="en-US" sz="2000" dirty="0">
                <a:latin typeface="Segoe UI" panose="020B0502040204020203" pitchFamily="34" charset="0"/>
                <a:ea typeface="Quattrocento Sans"/>
                <a:cs typeface="Segoe UI" panose="020B0502040204020203" pitchFamily="34" charset="0"/>
                <a:sym typeface="Quattrocento Sans"/>
              </a:rPr>
              <a:t>, 2002; Ostrom et al., 2002; Rydin, 2003)</a:t>
            </a:r>
          </a:p>
          <a:p>
            <a:pPr marL="742950" lvl="1" indent="-285750" algn="just">
              <a:lnSpc>
                <a:spcPct val="150000"/>
              </a:lnSpc>
              <a:buSzPts val="1600"/>
              <a:buFont typeface="Arial" panose="020B0604020202020204" pitchFamily="34" charset="0"/>
              <a:buChar char="•"/>
            </a:pPr>
            <a:r>
              <a:rPr lang="en-US" sz="2000" dirty="0">
                <a:latin typeface="Segoe UI" panose="020B0502040204020203" pitchFamily="34" charset="0"/>
                <a:ea typeface="Quattrocento Sans"/>
                <a:cs typeface="Segoe UI" panose="020B0502040204020203" pitchFamily="34" charset="0"/>
                <a:sym typeface="Quattrocento Sans"/>
              </a:rPr>
              <a:t>Other relevant developments may include greater use of market mechanisms and institutions to enhance global cooperation and more effectively manage global environmental issues</a:t>
            </a:r>
            <a:endParaRPr sz="20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419388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Institutions</a:t>
            </a:r>
          </a:p>
        </p:txBody>
      </p:sp>
      <p:sp>
        <p:nvSpPr>
          <p:cNvPr id="158" name="Google Shape;158;p46"/>
          <p:cNvSpPr txBox="1"/>
          <p:nvPr/>
        </p:nvSpPr>
        <p:spPr>
          <a:xfrm>
            <a:off x="575187" y="1415846"/>
            <a:ext cx="10648336" cy="432200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Font typeface="Arial" panose="020B0604020202020204" pitchFamily="34" charset="0"/>
              <a:buChar char="•"/>
            </a:pPr>
            <a:r>
              <a:rPr lang="en-US" sz="2000" dirty="0"/>
              <a:t>A weak institutional structure basically explains why an economy can be in a position that is significantly below the theoretically efficient production frontier, with several economists terming it as a ‘missing link’ in the production function (Meier, 2001). Furthermore, weak institutions also cause frictions in economic exchange processes, resulting in high transaction costs.</a:t>
            </a:r>
          </a:p>
        </p:txBody>
      </p:sp>
    </p:spTree>
    <p:extLst>
      <p:ext uri="{BB962C8B-B14F-4D97-AF65-F5344CB8AC3E}">
        <p14:creationId xmlns:p14="http://schemas.microsoft.com/office/powerpoint/2010/main" val="4827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Role of Institutions</a:t>
            </a:r>
          </a:p>
        </p:txBody>
      </p:sp>
      <p:sp>
        <p:nvSpPr>
          <p:cNvPr id="158" name="Google Shape;158;p46"/>
          <p:cNvSpPr txBox="1"/>
          <p:nvPr/>
        </p:nvSpPr>
        <p:spPr>
          <a:xfrm>
            <a:off x="575187" y="1209368"/>
            <a:ext cx="10574594" cy="479322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742950" lvl="1" indent="-285750" algn="just">
              <a:lnSpc>
                <a:spcPct val="150000"/>
              </a:lnSpc>
              <a:buSzPts val="1600"/>
              <a:buFont typeface="Arial" panose="020B0604020202020204" pitchFamily="34" charset="0"/>
              <a:buChar char="•"/>
            </a:pPr>
            <a:r>
              <a:rPr lang="en-US" sz="2000" dirty="0">
                <a:latin typeface="Segoe UI" panose="020B0502040204020203" pitchFamily="34" charset="0"/>
                <a:ea typeface="Quattrocento Sans"/>
                <a:cs typeface="Segoe UI" panose="020B0502040204020203" pitchFamily="34" charset="0"/>
                <a:sym typeface="Quattrocento Sans"/>
              </a:rPr>
              <a:t>The existence of weak institutions in developing countries has implications for the capacity to adapt to or mitigate climate change. </a:t>
            </a:r>
          </a:p>
          <a:p>
            <a:pPr marL="742950" lvl="1" indent="-285750" algn="just">
              <a:lnSpc>
                <a:spcPct val="150000"/>
              </a:lnSpc>
              <a:buSzPts val="1600"/>
              <a:buFont typeface="Arial" panose="020B0604020202020204" pitchFamily="34" charset="0"/>
              <a:buChar char="•"/>
            </a:pPr>
            <a:r>
              <a:rPr lang="en-US" sz="2000" dirty="0">
                <a:latin typeface="Segoe UI" panose="020B0502040204020203" pitchFamily="34" charset="0"/>
                <a:ea typeface="Quattrocento Sans"/>
                <a:cs typeface="Segoe UI" panose="020B0502040204020203" pitchFamily="34" charset="0"/>
                <a:sym typeface="Quattrocento Sans"/>
              </a:rPr>
              <a:t>Successful implementation of GHG emission-reduction options will generally depend on additional measures to increase the potential market and the number of exchanges. </a:t>
            </a:r>
          </a:p>
          <a:p>
            <a:pPr marL="742950" lvl="1" indent="-285750" algn="just">
              <a:lnSpc>
                <a:spcPct val="150000"/>
              </a:lnSpc>
              <a:buSzPts val="1600"/>
              <a:buFont typeface="Arial" panose="020B0604020202020204" pitchFamily="34" charset="0"/>
              <a:buChar char="•"/>
            </a:pPr>
            <a:r>
              <a:rPr lang="en-US" sz="2000" dirty="0">
                <a:latin typeface="Segoe UI" panose="020B0502040204020203" pitchFamily="34" charset="0"/>
                <a:ea typeface="Quattrocento Sans"/>
                <a:cs typeface="Segoe UI" panose="020B0502040204020203" pitchFamily="34" charset="0"/>
                <a:sym typeface="Quattrocento Sans"/>
              </a:rPr>
              <a:t>strengthening the incentives for exchange (prices, capital markets, information efforts, etc.)</a:t>
            </a:r>
          </a:p>
          <a:p>
            <a:pPr marL="742950" lvl="1" indent="-285750" algn="just">
              <a:lnSpc>
                <a:spcPct val="150000"/>
              </a:lnSpc>
              <a:buSzPts val="1600"/>
              <a:buFont typeface="Arial" panose="020B0604020202020204" pitchFamily="34" charset="0"/>
              <a:buChar char="•"/>
            </a:pPr>
            <a:r>
              <a:rPr lang="en-US" sz="2000" dirty="0">
                <a:latin typeface="Segoe UI" panose="020B0502040204020203" pitchFamily="34" charset="0"/>
                <a:ea typeface="Quattrocento Sans"/>
                <a:cs typeface="Segoe UI" panose="020B0502040204020203" pitchFamily="34" charset="0"/>
                <a:sym typeface="Quattrocento Sans"/>
              </a:rPr>
              <a:t>Introducing new actors (institutional and human capacity efforts)</a:t>
            </a:r>
          </a:p>
          <a:p>
            <a:pPr marL="742950" lvl="1" indent="-285750" algn="just">
              <a:lnSpc>
                <a:spcPct val="150000"/>
              </a:lnSpc>
              <a:buSzPts val="1600"/>
              <a:buFont typeface="Arial" panose="020B0604020202020204" pitchFamily="34" charset="0"/>
              <a:buChar char="•"/>
            </a:pPr>
            <a:r>
              <a:rPr lang="en-US" sz="2000" dirty="0">
                <a:latin typeface="Segoe UI" panose="020B0502040204020203" pitchFamily="34" charset="0"/>
                <a:ea typeface="Quattrocento Sans"/>
                <a:cs typeface="Segoe UI" panose="020B0502040204020203" pitchFamily="34" charset="0"/>
                <a:sym typeface="Quattrocento Sans"/>
              </a:rPr>
              <a:t>Reducing the risks of participating (legal framework, information, general policy context of market regulation). </a:t>
            </a:r>
            <a:endParaRPr sz="20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82696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Historical Development of International Environmental Law</a:t>
            </a:r>
          </a:p>
        </p:txBody>
      </p:sp>
      <p:sp>
        <p:nvSpPr>
          <p:cNvPr id="158" name="Google Shape;158;p46"/>
          <p:cNvSpPr txBox="1"/>
          <p:nvPr/>
        </p:nvSpPr>
        <p:spPr>
          <a:xfrm>
            <a:off x="486696" y="1253614"/>
            <a:ext cx="11017045" cy="463099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742950" lvl="6"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In today’s less industrialized regions, there is a large and relatively unskilled part of the population that is not yet involved in the formal economy. In many regions industrialization leads to wage differentials that draw these people into the more productive, formal economy, causing accelerated urbanization in the process. This is why </a:t>
            </a:r>
            <a:r>
              <a:rPr lang="en-US" sz="1600" dirty="0" err="1">
                <a:latin typeface="Segoe UI" panose="020B0502040204020203" pitchFamily="34" charset="0"/>
                <a:ea typeface="Quattrocento Sans"/>
                <a:cs typeface="Segoe UI" panose="020B0502040204020203" pitchFamily="34" charset="0"/>
                <a:sym typeface="Quattrocento Sans"/>
              </a:rPr>
              <a:t>labour</a:t>
            </a:r>
            <a:r>
              <a:rPr lang="en-US" sz="1600" dirty="0">
                <a:latin typeface="Segoe UI" panose="020B0502040204020203" pitchFamily="34" charset="0"/>
                <a:ea typeface="Quattrocento Sans"/>
                <a:cs typeface="Segoe UI" panose="020B0502040204020203" pitchFamily="34" charset="0"/>
                <a:sym typeface="Quattrocento Sans"/>
              </a:rPr>
              <a:t> force growth in these regions contributes significantly to GDP growth. The concerns relating to the informal economy are twofold:</a:t>
            </a:r>
          </a:p>
          <a:p>
            <a:pPr marL="742950" lvl="6"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1. Whether historical development patterns and relationships among key underlying variables will hold constant in the projections period.</a:t>
            </a:r>
          </a:p>
          <a:p>
            <a:pPr marL="742950" lvl="6"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2. Whether there are important feedbacks between the evolution of a particular sector and the overall development pattern that would affect GHG emissions (Shukla, 2005)</a:t>
            </a: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15590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Institutions – Social and Cultural Processes</a:t>
            </a:r>
          </a:p>
        </p:txBody>
      </p:sp>
      <p:sp>
        <p:nvSpPr>
          <p:cNvPr id="158" name="Google Shape;158;p46"/>
          <p:cNvSpPr txBox="1"/>
          <p:nvPr/>
        </p:nvSpPr>
        <p:spPr>
          <a:xfrm>
            <a:off x="132735" y="991259"/>
            <a:ext cx="11798710" cy="499658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742950" lvl="1" indent="-285750" algn="just">
              <a:lnSpc>
                <a:spcPct val="150000"/>
              </a:lnSpc>
              <a:buSzPts val="1600"/>
              <a:buFont typeface="Arial" panose="020B0604020202020204" pitchFamily="34" charset="0"/>
              <a:buChar char="•"/>
            </a:pPr>
            <a:r>
              <a:rPr lang="en-US" sz="1800" dirty="0">
                <a:latin typeface="Segoe UI" panose="020B0502040204020203" pitchFamily="34" charset="0"/>
                <a:ea typeface="Quattrocento Sans"/>
                <a:cs typeface="Segoe UI" panose="020B0502040204020203" pitchFamily="34" charset="0"/>
                <a:sym typeface="Quattrocento Sans"/>
              </a:rPr>
              <a:t>Social and cultural processes shape institutions and the way in which they function. </a:t>
            </a:r>
          </a:p>
          <a:p>
            <a:pPr marL="742950" lvl="1" indent="-285750" algn="just">
              <a:lnSpc>
                <a:spcPct val="150000"/>
              </a:lnSpc>
              <a:buSzPts val="1600"/>
              <a:buFont typeface="Arial" panose="020B0604020202020204" pitchFamily="34" charset="0"/>
              <a:buChar char="•"/>
            </a:pPr>
            <a:r>
              <a:rPr lang="en-US" sz="1800" dirty="0">
                <a:latin typeface="Segoe UI" panose="020B0502040204020203" pitchFamily="34" charset="0"/>
                <a:ea typeface="Quattrocento Sans"/>
                <a:cs typeface="Segoe UI" panose="020B0502040204020203" pitchFamily="34" charset="0"/>
                <a:sym typeface="Quattrocento Sans"/>
              </a:rPr>
              <a:t>Social norms of ownership and distribution have a vital influence on the structure of production and consumption</a:t>
            </a:r>
          </a:p>
          <a:p>
            <a:pPr marL="742950" lvl="1" indent="-285750" algn="just">
              <a:lnSpc>
                <a:spcPct val="150000"/>
              </a:lnSpc>
              <a:buSzPts val="1600"/>
              <a:buFont typeface="Arial" panose="020B0604020202020204" pitchFamily="34" charset="0"/>
              <a:buChar char="•"/>
            </a:pPr>
            <a:r>
              <a:rPr lang="en-US" sz="1800" dirty="0">
                <a:latin typeface="Segoe UI" panose="020B0502040204020203" pitchFamily="34" charset="0"/>
                <a:ea typeface="Quattrocento Sans"/>
                <a:cs typeface="Segoe UI" panose="020B0502040204020203" pitchFamily="34" charset="0"/>
                <a:sym typeface="Quattrocento Sans"/>
              </a:rPr>
              <a:t>the quality and extent of the social ‘infrastructure’ sectors, such as education are paramount to capacity building and technological progress. </a:t>
            </a:r>
          </a:p>
          <a:p>
            <a:pPr marL="742950" lvl="1" indent="-285750" algn="just">
              <a:lnSpc>
                <a:spcPct val="150000"/>
              </a:lnSpc>
              <a:buSzPts val="1600"/>
              <a:buFont typeface="Arial" panose="020B0604020202020204" pitchFamily="34" charset="0"/>
              <a:buChar char="•"/>
            </a:pPr>
            <a:r>
              <a:rPr lang="en-US" sz="1800" dirty="0">
                <a:latin typeface="Segoe UI" panose="020B0502040204020203" pitchFamily="34" charset="0"/>
                <a:ea typeface="Quattrocento Sans"/>
                <a:cs typeface="Segoe UI" panose="020B0502040204020203" pitchFamily="34" charset="0"/>
                <a:sym typeface="Quattrocento Sans"/>
              </a:rPr>
              <a:t>social and culture processes are often more inflexible and difficult to influence. </a:t>
            </a:r>
          </a:p>
          <a:p>
            <a:pPr marL="742950" lvl="1" indent="-285750" algn="just">
              <a:lnSpc>
                <a:spcPct val="150000"/>
              </a:lnSpc>
              <a:buSzPts val="1600"/>
              <a:buFont typeface="Arial" panose="020B0604020202020204" pitchFamily="34" charset="0"/>
              <a:buChar char="•"/>
            </a:pPr>
            <a:r>
              <a:rPr lang="en-US" sz="1800" dirty="0">
                <a:latin typeface="Segoe UI" panose="020B0502040204020203" pitchFamily="34" charset="0"/>
                <a:ea typeface="Quattrocento Sans"/>
                <a:cs typeface="Segoe UI" panose="020B0502040204020203" pitchFamily="34" charset="0"/>
                <a:sym typeface="Quattrocento Sans"/>
              </a:rPr>
              <a:t>There is no consensus as to the interventions that are necessary or desirable to alter social and cultural processes. </a:t>
            </a:r>
          </a:p>
          <a:p>
            <a:pPr marL="742950" lvl="1" indent="-285750" algn="just">
              <a:lnSpc>
                <a:spcPct val="150000"/>
              </a:lnSpc>
              <a:buSzPts val="1600"/>
              <a:buFont typeface="Arial" panose="020B0604020202020204" pitchFamily="34" charset="0"/>
              <a:buChar char="•"/>
            </a:pPr>
            <a:r>
              <a:rPr lang="en-US" sz="1800" dirty="0">
                <a:latin typeface="Segoe UI" panose="020B0502040204020203" pitchFamily="34" charset="0"/>
                <a:ea typeface="Quattrocento Sans"/>
                <a:cs typeface="Segoe UI" panose="020B0502040204020203" pitchFamily="34" charset="0"/>
                <a:sym typeface="Quattrocento Sans"/>
              </a:rPr>
              <a:t>understanding the role of social and cultural processes is crucial for assessing the evolution of the social infrastructure that underpins technological progress and human welfare (Jung et al., 2000) as well as evolving perceptions and social understanding of climate change risk (see Rayner and Malone, 1998; Douglas and </a:t>
            </a:r>
            <a:r>
              <a:rPr lang="en-US" sz="1800" dirty="0" err="1">
                <a:latin typeface="Segoe UI" panose="020B0502040204020203" pitchFamily="34" charset="0"/>
                <a:ea typeface="Quattrocento Sans"/>
                <a:cs typeface="Segoe UI" panose="020B0502040204020203" pitchFamily="34" charset="0"/>
                <a:sym typeface="Quattrocento Sans"/>
              </a:rPr>
              <a:t>Wildavsky</a:t>
            </a:r>
            <a:r>
              <a:rPr lang="en-US" sz="1800" dirty="0">
                <a:latin typeface="Segoe UI" panose="020B0502040204020203" pitchFamily="34" charset="0"/>
                <a:ea typeface="Quattrocento Sans"/>
                <a:cs typeface="Segoe UI" panose="020B0502040204020203" pitchFamily="34" charset="0"/>
                <a:sym typeface="Quattrocento Sans"/>
              </a:rPr>
              <a:t>, 1982; </a:t>
            </a:r>
            <a:r>
              <a:rPr lang="en-US" sz="1800" dirty="0" err="1">
                <a:latin typeface="Segoe UI" panose="020B0502040204020203" pitchFamily="34" charset="0"/>
                <a:ea typeface="Quattrocento Sans"/>
                <a:cs typeface="Segoe UI" panose="020B0502040204020203" pitchFamily="34" charset="0"/>
                <a:sym typeface="Quattrocento Sans"/>
              </a:rPr>
              <a:t>Slovic</a:t>
            </a:r>
            <a:r>
              <a:rPr lang="en-US" sz="1800" dirty="0">
                <a:latin typeface="Segoe UI" panose="020B0502040204020203" pitchFamily="34" charset="0"/>
                <a:ea typeface="Quattrocento Sans"/>
                <a:cs typeface="Segoe UI" panose="020B0502040204020203" pitchFamily="34" charset="0"/>
                <a:sym typeface="Quattrocento Sans"/>
              </a:rPr>
              <a:t>, 2000).</a:t>
            </a:r>
          </a:p>
        </p:txBody>
      </p:sp>
    </p:spTree>
    <p:extLst>
      <p:ext uri="{BB962C8B-B14F-4D97-AF65-F5344CB8AC3E}">
        <p14:creationId xmlns:p14="http://schemas.microsoft.com/office/powerpoint/2010/main" val="47319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68593" y="439880"/>
            <a:ext cx="10186220"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IN"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rPr>
              <a:t>Necessity of International Institutional Framework</a:t>
            </a:r>
            <a:endParaRPr kumimoji="0"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endParaRPr>
          </a:p>
        </p:txBody>
      </p:sp>
      <p:sp>
        <p:nvSpPr>
          <p:cNvPr id="5" name="Τίτλος 4">
            <a:extLst>
              <a:ext uri="{FF2B5EF4-FFF2-40B4-BE49-F238E27FC236}">
                <a16:creationId xmlns:a16="http://schemas.microsoft.com/office/drawing/2014/main" id="{AEBB6623-B411-AC53-451F-8195C3D1CA07}"/>
              </a:ext>
            </a:extLst>
          </p:cNvPr>
          <p:cNvSpPr>
            <a:spLocks noGrp="1"/>
          </p:cNvSpPr>
          <p:nvPr>
            <p:ph type="title"/>
          </p:nvPr>
        </p:nvSpPr>
        <p:spPr>
          <a:xfrm>
            <a:off x="668593" y="1162843"/>
            <a:ext cx="10186219" cy="473205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US" sz="2400" b="1" dirty="0">
                <a:solidFill>
                  <a:srgbClr val="0D0D0D"/>
                </a:solidFill>
                <a:latin typeface="Söhne"/>
              </a:rPr>
              <a:t>Unified Global Response</a:t>
            </a:r>
            <a:br>
              <a:rPr lang="en-US" sz="2400" dirty="0">
                <a:solidFill>
                  <a:srgbClr val="0D0D0D"/>
                </a:solidFill>
                <a:latin typeface="Söhne"/>
              </a:rPr>
            </a:br>
            <a:r>
              <a:rPr lang="en-US" sz="2400" dirty="0">
                <a:solidFill>
                  <a:srgbClr val="0D0D0D"/>
                </a:solidFill>
                <a:latin typeface="Söhne"/>
              </a:rPr>
              <a:t>Climate change is a borderless issue requiring coordination beyond national capacities.</a:t>
            </a:r>
            <a:br>
              <a:rPr lang="en-US" sz="2400" dirty="0">
                <a:solidFill>
                  <a:srgbClr val="0D0D0D"/>
                </a:solidFill>
                <a:latin typeface="Söhne"/>
              </a:rPr>
            </a:br>
            <a:r>
              <a:rPr lang="en-US" sz="2400" b="1" dirty="0">
                <a:solidFill>
                  <a:srgbClr val="0D0D0D"/>
                </a:solidFill>
                <a:latin typeface="Söhne"/>
              </a:rPr>
              <a:t>Standardizing Commitments</a:t>
            </a:r>
            <a:br>
              <a:rPr lang="en-US" sz="2400" dirty="0">
                <a:solidFill>
                  <a:srgbClr val="0D0D0D"/>
                </a:solidFill>
                <a:latin typeface="Söhne"/>
              </a:rPr>
            </a:br>
            <a:r>
              <a:rPr lang="en-US" sz="2400" dirty="0">
                <a:solidFill>
                  <a:srgbClr val="0D0D0D"/>
                </a:solidFill>
                <a:latin typeface="Söhne"/>
              </a:rPr>
              <a:t>Establishing common goals, such as the Paris Agreement's target to keep global temperature rise below 2°C.</a:t>
            </a:r>
            <a:br>
              <a:rPr lang="en-US" sz="2400" dirty="0">
                <a:solidFill>
                  <a:srgbClr val="0D0D0D"/>
                </a:solidFill>
                <a:latin typeface="Söhne"/>
              </a:rPr>
            </a:br>
            <a:r>
              <a:rPr lang="en-US" sz="2400" b="1" dirty="0">
                <a:solidFill>
                  <a:srgbClr val="0D0D0D"/>
                </a:solidFill>
                <a:latin typeface="Söhne"/>
              </a:rPr>
              <a:t>Facilitating Technology Transfer</a:t>
            </a:r>
            <a:br>
              <a:rPr lang="en-US" sz="2400" dirty="0">
                <a:solidFill>
                  <a:srgbClr val="0D0D0D"/>
                </a:solidFill>
                <a:latin typeface="Söhne"/>
              </a:rPr>
            </a:br>
            <a:r>
              <a:rPr lang="en-US" sz="2400" dirty="0">
                <a:solidFill>
                  <a:srgbClr val="0D0D0D"/>
                </a:solidFill>
                <a:latin typeface="Söhne"/>
              </a:rPr>
              <a:t>Sharing innovative technologies between nations to mitigate and adapt to climate impacts.</a:t>
            </a:r>
            <a:br>
              <a:rPr lang="en-US" sz="2400" dirty="0">
                <a:solidFill>
                  <a:srgbClr val="0D0D0D"/>
                </a:solidFill>
                <a:latin typeface="Söhne"/>
              </a:rPr>
            </a:br>
            <a:r>
              <a:rPr lang="en-US" sz="2400" b="1" dirty="0">
                <a:solidFill>
                  <a:srgbClr val="0D0D0D"/>
                </a:solidFill>
                <a:latin typeface="Söhne"/>
              </a:rPr>
              <a:t>Pooling Resources</a:t>
            </a:r>
            <a:br>
              <a:rPr lang="en-US" sz="2400" dirty="0">
                <a:solidFill>
                  <a:srgbClr val="0D0D0D"/>
                </a:solidFill>
                <a:latin typeface="Söhne"/>
              </a:rPr>
            </a:br>
            <a:r>
              <a:rPr lang="en-US" sz="2400" dirty="0">
                <a:solidFill>
                  <a:srgbClr val="0D0D0D"/>
                </a:solidFill>
                <a:latin typeface="Söhne"/>
              </a:rPr>
              <a:t>Combining financial, technical, and human resources for effective climate change mitigation and adaptation strategies.</a:t>
            </a:r>
            <a:br>
              <a:rPr lang="en-US" sz="2400" dirty="0">
                <a:solidFill>
                  <a:srgbClr val="0D0D0D"/>
                </a:solidFill>
                <a:latin typeface="Söhne"/>
              </a:rPr>
            </a:br>
            <a:endParaRPr lang="LID4096" sz="2400" dirty="0">
              <a:latin typeface="Segoe UI" panose="020B0502040204020203" pitchFamily="34" charset="0"/>
              <a:cs typeface="Segoe UI" panose="020B0502040204020203" pitchFamily="34" charset="0"/>
            </a:endParaRP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Tree>
    <p:extLst>
      <p:ext uri="{BB962C8B-B14F-4D97-AF65-F5344CB8AC3E}">
        <p14:creationId xmlns:p14="http://schemas.microsoft.com/office/powerpoint/2010/main" val="964184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68593" y="439880"/>
            <a:ext cx="10186220"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IN"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rPr>
              <a:t>Necessity of International Institutional Framework</a:t>
            </a:r>
            <a:endParaRPr kumimoji="0"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endParaRPr>
          </a:p>
        </p:txBody>
      </p:sp>
      <p:sp>
        <p:nvSpPr>
          <p:cNvPr id="5" name="Τίτλος 4">
            <a:extLst>
              <a:ext uri="{FF2B5EF4-FFF2-40B4-BE49-F238E27FC236}">
                <a16:creationId xmlns:a16="http://schemas.microsoft.com/office/drawing/2014/main" id="{AEBB6623-B411-AC53-451F-8195C3D1CA07}"/>
              </a:ext>
            </a:extLst>
          </p:cNvPr>
          <p:cNvSpPr>
            <a:spLocks noGrp="1"/>
          </p:cNvSpPr>
          <p:nvPr>
            <p:ph type="title"/>
          </p:nvPr>
        </p:nvSpPr>
        <p:spPr>
          <a:xfrm>
            <a:off x="501445" y="1162843"/>
            <a:ext cx="10899058" cy="473205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0000"/>
          </a:bodyPr>
          <a:lstStyle/>
          <a:p>
            <a:br>
              <a:rPr lang="en-US" sz="2400" b="1" dirty="0">
                <a:solidFill>
                  <a:srgbClr val="0D0D0D"/>
                </a:solidFill>
                <a:latin typeface="Söhne"/>
              </a:rPr>
            </a:br>
            <a:r>
              <a:rPr lang="en-US" sz="2400" b="1" dirty="0">
                <a:solidFill>
                  <a:srgbClr val="0D0D0D"/>
                </a:solidFill>
                <a:latin typeface="Söhne"/>
              </a:rPr>
              <a:t>Monitoring and Compliance</a:t>
            </a:r>
            <a:br>
              <a:rPr lang="en-US" sz="2400" dirty="0">
                <a:solidFill>
                  <a:srgbClr val="0D0D0D"/>
                </a:solidFill>
                <a:latin typeface="Söhne"/>
              </a:rPr>
            </a:br>
            <a:r>
              <a:rPr lang="en-US" sz="2400" dirty="0">
                <a:solidFill>
                  <a:srgbClr val="0D0D0D"/>
                </a:solidFill>
                <a:latin typeface="Söhne"/>
              </a:rPr>
              <a:t>Implementing global systems for monitoring environmental changes and ensuring compliance with international agreements.</a:t>
            </a:r>
            <a:br>
              <a:rPr lang="en-US" sz="2400" dirty="0">
                <a:solidFill>
                  <a:srgbClr val="0D0D0D"/>
                </a:solidFill>
                <a:latin typeface="Söhne"/>
              </a:rPr>
            </a:br>
            <a:r>
              <a:rPr lang="en-US" sz="2400" b="1" dirty="0">
                <a:solidFill>
                  <a:srgbClr val="0D0D0D"/>
                </a:solidFill>
                <a:latin typeface="Söhne"/>
              </a:rPr>
              <a:t>Environmental Equity</a:t>
            </a:r>
            <a:br>
              <a:rPr lang="en-US" sz="2400" dirty="0">
                <a:solidFill>
                  <a:srgbClr val="0D0D0D"/>
                </a:solidFill>
                <a:latin typeface="Söhne"/>
              </a:rPr>
            </a:br>
            <a:r>
              <a:rPr lang="en-US" sz="2400" dirty="0">
                <a:solidFill>
                  <a:srgbClr val="0D0D0D"/>
                </a:solidFill>
                <a:latin typeface="Söhne"/>
              </a:rPr>
              <a:t>Addressing disparities between developed and developing nations through fair policies and support mechanisms.</a:t>
            </a:r>
            <a:br>
              <a:rPr lang="en-US" sz="2400" dirty="0">
                <a:solidFill>
                  <a:srgbClr val="0D0D0D"/>
                </a:solidFill>
                <a:latin typeface="Söhne"/>
              </a:rPr>
            </a:br>
            <a:r>
              <a:rPr lang="en-US" sz="2400" b="1" dirty="0">
                <a:solidFill>
                  <a:srgbClr val="0D0D0D"/>
                </a:solidFill>
                <a:latin typeface="Söhne"/>
              </a:rPr>
              <a:t>Dispute Resolution</a:t>
            </a:r>
            <a:br>
              <a:rPr lang="en-US" sz="2400" dirty="0">
                <a:solidFill>
                  <a:srgbClr val="0D0D0D"/>
                </a:solidFill>
                <a:latin typeface="Söhne"/>
              </a:rPr>
            </a:br>
            <a:r>
              <a:rPr lang="en-US" sz="2400" dirty="0">
                <a:solidFill>
                  <a:srgbClr val="0D0D0D"/>
                </a:solidFill>
                <a:latin typeface="Söhne"/>
              </a:rPr>
              <a:t>Providing a platform for nations to resolve conflicts related to environmental issues and resource allocation peacefully.</a:t>
            </a:r>
            <a:br>
              <a:rPr lang="en-US" sz="2400" dirty="0">
                <a:solidFill>
                  <a:srgbClr val="0D0D0D"/>
                </a:solidFill>
                <a:latin typeface="Söhne"/>
              </a:rPr>
            </a:br>
            <a:r>
              <a:rPr lang="en-US" sz="2400" b="1" dirty="0">
                <a:solidFill>
                  <a:srgbClr val="0D0D0D"/>
                </a:solidFill>
                <a:latin typeface="Söhne"/>
              </a:rPr>
              <a:t>Research and Development</a:t>
            </a:r>
            <a:br>
              <a:rPr lang="en-US" sz="2400" dirty="0">
                <a:solidFill>
                  <a:srgbClr val="0D0D0D"/>
                </a:solidFill>
                <a:latin typeface="Söhne"/>
              </a:rPr>
            </a:br>
            <a:r>
              <a:rPr lang="en-US" sz="2400" dirty="0">
                <a:solidFill>
                  <a:srgbClr val="0D0D0D"/>
                </a:solidFill>
                <a:latin typeface="Söhne"/>
              </a:rPr>
              <a:t>Fostering international cooperation in climate science, research, and development to inform policy decisions.</a:t>
            </a:r>
            <a:br>
              <a:rPr lang="en-US" sz="2400" dirty="0">
                <a:solidFill>
                  <a:srgbClr val="0D0D0D"/>
                </a:solidFill>
                <a:latin typeface="Söhne"/>
              </a:rPr>
            </a:br>
            <a:r>
              <a:rPr lang="en-US" sz="2400" b="1" dirty="0">
                <a:solidFill>
                  <a:srgbClr val="0D0D0D"/>
                </a:solidFill>
                <a:latin typeface="Söhne"/>
              </a:rPr>
              <a:t>Public Awareness</a:t>
            </a:r>
            <a:br>
              <a:rPr lang="en-US" sz="2400" dirty="0">
                <a:solidFill>
                  <a:srgbClr val="0D0D0D"/>
                </a:solidFill>
                <a:latin typeface="Söhne"/>
              </a:rPr>
            </a:br>
            <a:r>
              <a:rPr lang="en-US" sz="2400" dirty="0">
                <a:solidFill>
                  <a:srgbClr val="0D0D0D"/>
                </a:solidFill>
                <a:latin typeface="Söhne"/>
              </a:rPr>
              <a:t>Enhancing global public awareness and education on climate change issues.</a:t>
            </a:r>
            <a:br>
              <a:rPr lang="en-US" sz="2400" dirty="0">
                <a:solidFill>
                  <a:srgbClr val="0D0D0D"/>
                </a:solidFill>
                <a:latin typeface="Söhne"/>
              </a:rPr>
            </a:br>
            <a:br>
              <a:rPr lang="en-US" sz="2400" dirty="0">
                <a:solidFill>
                  <a:srgbClr val="0D0D0D"/>
                </a:solidFill>
                <a:latin typeface="Söhne"/>
              </a:rPr>
            </a:br>
            <a:endParaRPr lang="LID4096" sz="2400" dirty="0">
              <a:latin typeface="Segoe UI" panose="020B0502040204020203" pitchFamily="34" charset="0"/>
              <a:cs typeface="Segoe UI" panose="020B0502040204020203" pitchFamily="34" charset="0"/>
            </a:endParaRP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Tree>
    <p:extLst>
      <p:ext uri="{BB962C8B-B14F-4D97-AF65-F5344CB8AC3E}">
        <p14:creationId xmlns:p14="http://schemas.microsoft.com/office/powerpoint/2010/main" val="292202476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6277</TotalTime>
  <Words>2039</Words>
  <Application>Microsoft Office PowerPoint</Application>
  <PresentationFormat>Widescreen</PresentationFormat>
  <Paragraphs>115</Paragraphs>
  <Slides>22</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Calibri</vt:lpstr>
      <vt:lpstr>Segoe UI</vt:lpstr>
      <vt:lpstr>Arial</vt:lpstr>
      <vt:lpstr>Söhne</vt:lpstr>
      <vt:lpstr>Century Gothic</vt:lpstr>
      <vt:lpstr>Quattrocento Sans</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Unified Global Response Climate change is a borderless issue requiring coordination beyond national capacities. Standardizing Commitments Establishing common goals, such as the Paris Agreement's target to keep global temperature rise below 2°C. Facilitating Technology Transfer Sharing innovative technologies between nations to mitigate and adapt to climate impacts. Pooling Resources Combining financial, technical, and human resources for effective climate change mitigation and adaptation strategies. </vt:lpstr>
      <vt:lpstr> Monitoring and Compliance Implementing global systems for monitoring environmental changes and ensuring compliance with international agreements. Environmental Equity Addressing disparities between developed and developing nations through fair policies and support mechanisms. Dispute Resolution Providing a platform for nations to resolve conflicts related to environmental issues and resource allocation peacefully. Research and Development Fostering international cooperation in climate science, research, and development to inform policy decisions. Public Awareness Enhancing global public awareness and education on climate change issues.  </vt:lpstr>
      <vt:lpstr>Introduction to UNFCCC Established in 1992 at the Earth Summit in Rio de Janeiro. Entered into force on March 21, 1994. Core Objectives Stabilization of Greenhouse Gas Concentrations To achieve stabilization of greenhouse gas concentrations in the atmosphere at a level that would prevent dangerous anthropogenic interference with the climate system. Timeframe for Ecosystem Adaptation Ensuring that food production is not threatened and that economic development can proceed sustainably. Sustainable Development Promote the development and transfer of environmentally friendly technologies and support sustainable economic growth. </vt:lpstr>
      <vt:lpstr>Establishment of Annual COP Initiated annual Conferences of the Parties (COP) to assess progress in dealing with climate change. Kyoto Protocol (1997) Adoption of the Kyoto Protocol, committing industrialized nations to limit and reduce greenhouse gas emissions. Paris Agreement (2015) Facilitation of the landmark Paris Agreement, setting global action to limit global warming to well below 2°C. Green Climate Fund Establishment of the Green Climate Fund to support developing countries in adaptation and mitigation practices. Advancements in Transparency Development of a comprehensive transparency framework for monitoring and reporting greenhouse gas emissions. Engagement of Non-State Actors Enhanced involvement of non-state actors, including cities, regions, businesses, and NGOs in climate action. Adaptation Frameworks Implementation of frameworks to increase the adaptive capacity and resilience of vulnerable countries to climate impacts. </vt:lpstr>
      <vt:lpstr> The Kyoto Protocol is an international treaty adopted in December 1997 in Kyoto, Japan, under the UNFCCC framework. Goals Emission Reduction Commitments To commit industrialized countries and economies in transition to limit and reduce greenhouse gases (GHG) emissions in aggregate by at least 5% below 1990 levels in the commitment period 2008 to 2012. Common but Differentiated Responsibilities Emphasizing the principle of 'common but differentiated responsibilities' recognizing the varying capabilities and responsibilities of individual countries in addressing climate change. </vt:lpstr>
      <vt:lpstr> Emissions Trading (ET) Allowing countries that have emission units to spare to sell excess capacity to countries that are over their targets. Clean Development Mechanism (CDM) Enabling developed countries to undertake GHG reduction projects in developing countries for earning Certified Emission Reduction credits. Joint Implementation (JI) Provision for industrialized countries to meet part of their required cuts in GHG emissions by investing in emission reduction projects in other developed countries for earning Emission Reduction Units.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Nemane, Vivek</cp:lastModifiedBy>
  <cp:revision>30</cp:revision>
  <dcterms:created xsi:type="dcterms:W3CDTF">2020-01-02T01:56:26Z</dcterms:created>
  <dcterms:modified xsi:type="dcterms:W3CDTF">2024-05-26T06:32:36Z</dcterms:modified>
</cp:coreProperties>
</file>