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68" r:id="rId2"/>
    <p:sldId id="290" r:id="rId3"/>
    <p:sldId id="292" r:id="rId4"/>
    <p:sldId id="293" r:id="rId5"/>
    <p:sldId id="294" r:id="rId6"/>
    <p:sldId id="295" r:id="rId7"/>
    <p:sldId id="296" r:id="rId8"/>
    <p:sldId id="297" r:id="rId9"/>
    <p:sldId id="298" r:id="rId10"/>
    <p:sldId id="299" r:id="rId11"/>
    <p:sldId id="269" r:id="rId12"/>
    <p:sldId id="274" r:id="rId13"/>
    <p:sldId id="280" r:id="rId14"/>
    <p:sldId id="281" r:id="rId15"/>
    <p:sldId id="282" r:id="rId16"/>
    <p:sldId id="283" r:id="rId17"/>
    <p:sldId id="284" r:id="rId18"/>
    <p:sldId id="285" r:id="rId19"/>
    <p:sldId id="286" r:id="rId20"/>
    <p:sldId id="287" r:id="rId21"/>
    <p:sldId id="288" r:id="rId22"/>
    <p:sldId id="275" r:id="rId23"/>
    <p:sldId id="276" r:id="rId24"/>
    <p:sldId id="277" r:id="rId25"/>
    <p:sldId id="278" r:id="rId26"/>
    <p:sldId id="279" r:id="rId27"/>
    <p:sldId id="28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0EF33D-B55F-1F41-B3D6-809F5D6F572A}" v="62" dt="2024-01-07T14:57:07.4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9"/>
  </p:normalViewPr>
  <p:slideViewPr>
    <p:cSldViewPr snapToGrid="0">
      <p:cViewPr varScale="1">
        <p:scale>
          <a:sx n="120" d="100"/>
          <a:sy n="120" d="100"/>
        </p:scale>
        <p:origin x="256"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7B3D5-D6B0-D34D-A43A-805D8994F81B}" type="datetimeFigureOut">
              <a:rPr lang="en-US" smtClean="0"/>
              <a:t>1/7/24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1F0A2-4118-C842-B32F-9A553B41E1E7}" type="slidenum">
              <a:rPr lang="en-US" smtClean="0"/>
              <a:t>‹#›</a:t>
            </a:fld>
            <a:endParaRPr lang="en-US"/>
          </a:p>
        </p:txBody>
      </p:sp>
    </p:spTree>
    <p:extLst>
      <p:ext uri="{BB962C8B-B14F-4D97-AF65-F5344CB8AC3E}">
        <p14:creationId xmlns:p14="http://schemas.microsoft.com/office/powerpoint/2010/main" val="250251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16</a:t>
            </a:fld>
            <a:endParaRPr lang="en-US"/>
          </a:p>
        </p:txBody>
      </p:sp>
    </p:spTree>
    <p:extLst>
      <p:ext uri="{BB962C8B-B14F-4D97-AF65-F5344CB8AC3E}">
        <p14:creationId xmlns:p14="http://schemas.microsoft.com/office/powerpoint/2010/main" val="1171456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17</a:t>
            </a:fld>
            <a:endParaRPr lang="en-US"/>
          </a:p>
        </p:txBody>
      </p:sp>
    </p:spTree>
    <p:extLst>
      <p:ext uri="{BB962C8B-B14F-4D97-AF65-F5344CB8AC3E}">
        <p14:creationId xmlns:p14="http://schemas.microsoft.com/office/powerpoint/2010/main" val="1686516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18</a:t>
            </a:fld>
            <a:endParaRPr lang="en-US"/>
          </a:p>
        </p:txBody>
      </p:sp>
    </p:spTree>
    <p:extLst>
      <p:ext uri="{BB962C8B-B14F-4D97-AF65-F5344CB8AC3E}">
        <p14:creationId xmlns:p14="http://schemas.microsoft.com/office/powerpoint/2010/main" val="1319841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19</a:t>
            </a:fld>
            <a:endParaRPr lang="en-US"/>
          </a:p>
        </p:txBody>
      </p:sp>
    </p:spTree>
    <p:extLst>
      <p:ext uri="{BB962C8B-B14F-4D97-AF65-F5344CB8AC3E}">
        <p14:creationId xmlns:p14="http://schemas.microsoft.com/office/powerpoint/2010/main" val="1853263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20</a:t>
            </a:fld>
            <a:endParaRPr lang="en-US"/>
          </a:p>
        </p:txBody>
      </p:sp>
    </p:spTree>
    <p:extLst>
      <p:ext uri="{BB962C8B-B14F-4D97-AF65-F5344CB8AC3E}">
        <p14:creationId xmlns:p14="http://schemas.microsoft.com/office/powerpoint/2010/main" val="1941440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21</a:t>
            </a:fld>
            <a:endParaRPr lang="en-US"/>
          </a:p>
        </p:txBody>
      </p:sp>
    </p:spTree>
    <p:extLst>
      <p:ext uri="{BB962C8B-B14F-4D97-AF65-F5344CB8AC3E}">
        <p14:creationId xmlns:p14="http://schemas.microsoft.com/office/powerpoint/2010/main" val="3300835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22</a:t>
            </a:fld>
            <a:endParaRPr lang="en-US"/>
          </a:p>
        </p:txBody>
      </p:sp>
    </p:spTree>
    <p:extLst>
      <p:ext uri="{BB962C8B-B14F-4D97-AF65-F5344CB8AC3E}">
        <p14:creationId xmlns:p14="http://schemas.microsoft.com/office/powerpoint/2010/main" val="21415352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23</a:t>
            </a:fld>
            <a:endParaRPr lang="en-US"/>
          </a:p>
        </p:txBody>
      </p:sp>
    </p:spTree>
    <p:extLst>
      <p:ext uri="{BB962C8B-B14F-4D97-AF65-F5344CB8AC3E}">
        <p14:creationId xmlns:p14="http://schemas.microsoft.com/office/powerpoint/2010/main" val="10871021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24</a:t>
            </a:fld>
            <a:endParaRPr lang="en-US"/>
          </a:p>
        </p:txBody>
      </p:sp>
    </p:spTree>
    <p:extLst>
      <p:ext uri="{BB962C8B-B14F-4D97-AF65-F5344CB8AC3E}">
        <p14:creationId xmlns:p14="http://schemas.microsoft.com/office/powerpoint/2010/main" val="3984094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25</a:t>
            </a:fld>
            <a:endParaRPr lang="en-US"/>
          </a:p>
        </p:txBody>
      </p:sp>
    </p:spTree>
    <p:extLst>
      <p:ext uri="{BB962C8B-B14F-4D97-AF65-F5344CB8AC3E}">
        <p14:creationId xmlns:p14="http://schemas.microsoft.com/office/powerpoint/2010/main" val="2104346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a:t>
            </a:fld>
            <a:endParaRPr lang="en-US"/>
          </a:p>
        </p:txBody>
      </p:sp>
    </p:spTree>
    <p:extLst>
      <p:ext uri="{BB962C8B-B14F-4D97-AF65-F5344CB8AC3E}">
        <p14:creationId xmlns:p14="http://schemas.microsoft.com/office/powerpoint/2010/main" val="8357599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26</a:t>
            </a:fld>
            <a:endParaRPr lang="en-US"/>
          </a:p>
        </p:txBody>
      </p:sp>
    </p:spTree>
    <p:extLst>
      <p:ext uri="{BB962C8B-B14F-4D97-AF65-F5344CB8AC3E}">
        <p14:creationId xmlns:p14="http://schemas.microsoft.com/office/powerpoint/2010/main" val="5738256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27</a:t>
            </a:fld>
            <a:endParaRPr lang="en-US"/>
          </a:p>
        </p:txBody>
      </p:sp>
    </p:spTree>
    <p:extLst>
      <p:ext uri="{BB962C8B-B14F-4D97-AF65-F5344CB8AC3E}">
        <p14:creationId xmlns:p14="http://schemas.microsoft.com/office/powerpoint/2010/main" val="1968926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3</a:t>
            </a:fld>
            <a:endParaRPr lang="en-US"/>
          </a:p>
        </p:txBody>
      </p:sp>
    </p:spTree>
    <p:extLst>
      <p:ext uri="{BB962C8B-B14F-4D97-AF65-F5344CB8AC3E}">
        <p14:creationId xmlns:p14="http://schemas.microsoft.com/office/powerpoint/2010/main" val="36459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4</a:t>
            </a:fld>
            <a:endParaRPr lang="en-US"/>
          </a:p>
        </p:txBody>
      </p:sp>
    </p:spTree>
    <p:extLst>
      <p:ext uri="{BB962C8B-B14F-4D97-AF65-F5344CB8AC3E}">
        <p14:creationId xmlns:p14="http://schemas.microsoft.com/office/powerpoint/2010/main" val="299442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11</a:t>
            </a:fld>
            <a:endParaRPr lang="en-US"/>
          </a:p>
        </p:txBody>
      </p:sp>
    </p:spTree>
    <p:extLst>
      <p:ext uri="{BB962C8B-B14F-4D97-AF65-F5344CB8AC3E}">
        <p14:creationId xmlns:p14="http://schemas.microsoft.com/office/powerpoint/2010/main" val="2094214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12</a:t>
            </a:fld>
            <a:endParaRPr lang="en-US"/>
          </a:p>
        </p:txBody>
      </p:sp>
    </p:spTree>
    <p:extLst>
      <p:ext uri="{BB962C8B-B14F-4D97-AF65-F5344CB8AC3E}">
        <p14:creationId xmlns:p14="http://schemas.microsoft.com/office/powerpoint/2010/main" val="2318181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13</a:t>
            </a:fld>
            <a:endParaRPr lang="en-US"/>
          </a:p>
        </p:txBody>
      </p:sp>
    </p:spTree>
    <p:extLst>
      <p:ext uri="{BB962C8B-B14F-4D97-AF65-F5344CB8AC3E}">
        <p14:creationId xmlns:p14="http://schemas.microsoft.com/office/powerpoint/2010/main" val="850990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14</a:t>
            </a:fld>
            <a:endParaRPr lang="en-US"/>
          </a:p>
        </p:txBody>
      </p:sp>
    </p:spTree>
    <p:extLst>
      <p:ext uri="{BB962C8B-B14F-4D97-AF65-F5344CB8AC3E}">
        <p14:creationId xmlns:p14="http://schemas.microsoft.com/office/powerpoint/2010/main" val="3812888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6C1F0A2-4118-C842-B32F-9A553B41E1E7}" type="slidenum">
              <a:rPr lang="en-US" smtClean="0"/>
              <a:t>15</a:t>
            </a:fld>
            <a:endParaRPr lang="en-US"/>
          </a:p>
        </p:txBody>
      </p:sp>
    </p:spTree>
    <p:extLst>
      <p:ext uri="{BB962C8B-B14F-4D97-AF65-F5344CB8AC3E}">
        <p14:creationId xmlns:p14="http://schemas.microsoft.com/office/powerpoint/2010/main" val="1653271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A79B-DF9F-19E1-7EF2-77A0906F9F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D042117-2749-8F5A-702B-8E06CD09A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19527FA-752A-D01D-D9DA-18E82AA54E03}"/>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32AC1ED7-91AE-F66B-A1B2-30D90F6A8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85556-5F21-09A9-39A4-330574D51676}"/>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09514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0F86-52F2-EB7C-4BD0-AC480CE0662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6BC6935-7FFF-BEB4-3B86-4BB764AD56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06CC611-62E5-026F-18FA-E6F7AAD5C472}"/>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D05DAD56-4FA2-8C38-A5F6-A341BEF3A9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0BFBA-FF14-A4C9-52A7-2D8D7DF63E5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84167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754E0-7854-BC9C-B541-DBD5368345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F68C70-A396-DA0D-518D-0F6AC7A00E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28FE8C5-E5F0-B299-1C38-DC9B0EFD5D54}"/>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1F983714-C6A5-DA01-C113-3CA5BF57CF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6CCA4B-527F-1AB6-F33B-83BBB8DFCF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1865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6617-91EC-F6DD-7D2E-752FD431C5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1951E2D-4494-03AB-9460-47188B8F80F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ACEF3F-A1AA-541E-69BA-C31F1AA78F7E}"/>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E53805BF-C437-E6CB-BCCE-FDD416365F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EE705-0628-C1C5-B3BE-C589794D2D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9847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B46E-A537-14A4-7054-BF1893E03A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87C6E34-F193-A39D-16BA-F863AF249C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589C5F-2B0E-EF27-6275-257C651B5012}"/>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A209259C-FF90-2CD9-CE50-248DD3003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036A21-1CFA-B072-2D8D-F260B55C2953}"/>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6331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767D-1EF3-AB0F-1EE2-E893FFF80DF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1010CD-D97A-94C9-0838-7D8AC151AD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6F7DF47-F6CF-4643-F0C9-F7DFAAD026C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6BEDBE-0C4B-9FD1-BD3E-EB798C384341}"/>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5E7CA625-23F7-FF6F-6306-4DB2B4C42C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B77F2D-4AEB-541C-9F35-C38451CA381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371351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44A59-E604-17AA-7E97-AB0536FA28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291ED5-B541-AA50-D464-112DE69B79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7959788-75B4-B1F6-51AB-4CC445CC96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4E1082-A07B-03C1-BDFF-62E51BF2AB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3D8EFE-8526-FA91-B5DA-C44E8C8B072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E161665-D1B4-56A6-CDC8-41ED728F2A4A}"/>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8" name="Footer Placeholder 7">
            <a:extLst>
              <a:ext uri="{FF2B5EF4-FFF2-40B4-BE49-F238E27FC236}">
                <a16:creationId xmlns:a16="http://schemas.microsoft.com/office/drawing/2014/main" id="{4CB95A18-9EA4-A102-AF69-569A38C581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56B7E6-047C-DB51-B452-6363401E5E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65805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290EF-185B-215C-F1F4-6669CDDE390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08FBD04-4B8E-609C-1D1B-A9E028B73226}"/>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4" name="Footer Placeholder 3">
            <a:extLst>
              <a:ext uri="{FF2B5EF4-FFF2-40B4-BE49-F238E27FC236}">
                <a16:creationId xmlns:a16="http://schemas.microsoft.com/office/drawing/2014/main" id="{677DC48C-0F5B-918B-0663-D3B1D78E2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B98911-75A0-2BB5-7DB1-189DA4E7D79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7974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CF602-D5F4-6DAF-8A18-0BC324874C94}"/>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3" name="Footer Placeholder 2">
            <a:extLst>
              <a:ext uri="{FF2B5EF4-FFF2-40B4-BE49-F238E27FC236}">
                <a16:creationId xmlns:a16="http://schemas.microsoft.com/office/drawing/2014/main" id="{455299A3-360D-3765-824E-75229855FE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75F3B5-2E18-C958-D7E2-EE9FB88FFFE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5555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7C3B-3870-F97E-3786-7EBAA4D5AD6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BC45489-4F42-7BD6-E048-D56F4CD205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12606E9-DA2A-BE7E-D31E-0EB4002AA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98BEA3-BDA5-710E-CB82-14442CDC399F}"/>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B98C2FE2-E449-E865-6E08-A7EE43123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B84C3F-410A-BCB8-998E-FFCED42532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562593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C440-1640-3103-A4AD-8888A7E47E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7863BE7-0DA0-D3F5-14BE-FE5511791E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DBDBA4-BA24-483A-9C16-37B358A359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846852-C187-3423-954D-AE273276898B}"/>
              </a:ext>
            </a:extLst>
          </p:cNvPr>
          <p:cNvSpPr>
            <a:spLocks noGrp="1"/>
          </p:cNvSpPr>
          <p:nvPr>
            <p:ph type="dt" sz="half" idx="10"/>
          </p:nvPr>
        </p:nvSpPr>
        <p:spPr/>
        <p:txBody>
          <a:bodyPr/>
          <a:lstStyle/>
          <a:p>
            <a:fld id="{16095CA0-4E59-284D-9048-CBD13604F3AA}" type="datetimeFigureOut">
              <a:rPr lang="en-US" smtClean="0"/>
              <a:t>1/7/24</a:t>
            </a:fld>
            <a:endParaRPr lang="en-US"/>
          </a:p>
        </p:txBody>
      </p:sp>
      <p:sp>
        <p:nvSpPr>
          <p:cNvPr id="6" name="Footer Placeholder 5">
            <a:extLst>
              <a:ext uri="{FF2B5EF4-FFF2-40B4-BE49-F238E27FC236}">
                <a16:creationId xmlns:a16="http://schemas.microsoft.com/office/drawing/2014/main" id="{CF1E6FCA-685C-A21A-ADA5-503AF45AE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F9B80-96C9-8F20-9857-DB0C4A908B4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92331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D9C30A-5C5F-22AA-24EC-BCA21C319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375F42-C065-BFDC-F97F-E0AE0CED3A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958486-3C7C-9282-D169-F62C8ADE4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95CA0-4E59-284D-9048-CBD13604F3AA}" type="datetimeFigureOut">
              <a:rPr lang="en-US" smtClean="0"/>
              <a:t>1/7/24</a:t>
            </a:fld>
            <a:endParaRPr lang="en-US"/>
          </a:p>
        </p:txBody>
      </p:sp>
      <p:sp>
        <p:nvSpPr>
          <p:cNvPr id="5" name="Footer Placeholder 4">
            <a:extLst>
              <a:ext uri="{FF2B5EF4-FFF2-40B4-BE49-F238E27FC236}">
                <a16:creationId xmlns:a16="http://schemas.microsoft.com/office/drawing/2014/main" id="{EC680EA9-8DC3-BA4E-5E93-2F1A3A1FF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CF67EB-0C0B-989B-C223-13D0C9022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ACC23-2920-8C49-A001-8CDDF69CB260}" type="slidenum">
              <a:rPr lang="en-US" smtClean="0"/>
              <a:t>‹#›</a:t>
            </a:fld>
            <a:endParaRPr lang="en-US"/>
          </a:p>
        </p:txBody>
      </p:sp>
    </p:spTree>
    <p:extLst>
      <p:ext uri="{BB962C8B-B14F-4D97-AF65-F5344CB8AC3E}">
        <p14:creationId xmlns:p14="http://schemas.microsoft.com/office/powerpoint/2010/main" val="2617140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251911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marL="0" marR="0" lvl="0" indent="0" algn="ctr" rtl="0">
              <a:lnSpc>
                <a:spcPct val="107000"/>
              </a:lnSpc>
              <a:spcBef>
                <a:spcPts val="800"/>
              </a:spcBef>
              <a:spcAft>
                <a:spcPts val="800"/>
              </a:spcAft>
              <a:buNone/>
            </a:pPr>
            <a:r>
              <a:rPr lang="en-MY" sz="2800" kern="100" dirty="0">
                <a:effectLst/>
                <a:latin typeface="+mn-lt"/>
                <a:ea typeface="Calibri" panose="020F0502020204030204" pitchFamily="34" charset="0"/>
                <a:cs typeface="Times New Roman" panose="02020603050405020304" pitchFamily="18" charset="0"/>
              </a:rPr>
              <a:t> Topic 6: </a:t>
            </a:r>
            <a:br>
              <a:rPr lang="en-MY" sz="2800" kern="100" dirty="0">
                <a:effectLst/>
                <a:latin typeface="+mn-lt"/>
                <a:ea typeface="Calibri" panose="020F0502020204030204" pitchFamily="34" charset="0"/>
                <a:cs typeface="Times New Roman" panose="02020603050405020304" pitchFamily="18" charset="0"/>
              </a:rPr>
            </a:br>
            <a:r>
              <a:rPr lang="en-MY" sz="2800" kern="100" dirty="0">
                <a:latin typeface="+mn-lt"/>
                <a:cs typeface="Times New Roman" panose="02020603050405020304" pitchFamily="18" charset="0"/>
              </a:rPr>
              <a:t>Legal Challenges and Disputes</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CEA46-9466-5635-4E8C-C768DA5A94B2}"/>
              </a:ext>
            </a:extLst>
          </p:cNvPr>
          <p:cNvSpPr>
            <a:spLocks noGrp="1"/>
          </p:cNvSpPr>
          <p:nvPr>
            <p:ph type="title"/>
          </p:nvPr>
        </p:nvSpPr>
        <p:spPr/>
        <p:txBody>
          <a:bodyPr/>
          <a:lstStyle/>
          <a:p>
            <a:r>
              <a:rPr lang="en-MY" sz="1800" b="1" i="0" dirty="0">
                <a:effectLst/>
                <a:latin typeface="+mn-lt"/>
              </a:rPr>
              <a:t>7. Role of Alternative Dispute Resolution</a:t>
            </a:r>
            <a:endParaRPr lang="en-US" sz="1800" dirty="0">
              <a:latin typeface="+mn-lt"/>
            </a:endParaRPr>
          </a:p>
        </p:txBody>
      </p:sp>
      <p:sp>
        <p:nvSpPr>
          <p:cNvPr id="3" name="Content Placeholder 2">
            <a:extLst>
              <a:ext uri="{FF2B5EF4-FFF2-40B4-BE49-F238E27FC236}">
                <a16:creationId xmlns:a16="http://schemas.microsoft.com/office/drawing/2014/main" id="{44185304-159C-E258-7FE6-99EE89809697}"/>
              </a:ext>
            </a:extLst>
          </p:cNvPr>
          <p:cNvSpPr>
            <a:spLocks noGrp="1"/>
          </p:cNvSpPr>
          <p:nvPr>
            <p:ph idx="1"/>
          </p:nvPr>
        </p:nvSpPr>
        <p:spPr/>
        <p:txBody>
          <a:bodyPr/>
          <a:lstStyle/>
          <a:p>
            <a:r>
              <a:rPr lang="en-US" sz="1800" dirty="0">
                <a:latin typeface="+mn-lt"/>
              </a:rPr>
              <a:t>Challenge: </a:t>
            </a:r>
          </a:p>
          <a:p>
            <a:r>
              <a:rPr lang="en-US" sz="1800" dirty="0">
                <a:latin typeface="+mn-lt"/>
              </a:rPr>
              <a:t>Choosing suitable alternative dispute resolution mechanisms, such as arbitration or mediation, requires balancing efficiency, confidentiality, and enforceability.</a:t>
            </a:r>
          </a:p>
          <a:p>
            <a:r>
              <a:rPr lang="en-US" sz="1800" dirty="0">
                <a:latin typeface="+mn-lt"/>
              </a:rPr>
              <a:t>Dispute Focus: </a:t>
            </a:r>
          </a:p>
          <a:p>
            <a:r>
              <a:rPr lang="en-US" sz="1800" dirty="0">
                <a:latin typeface="+mn-lt"/>
              </a:rPr>
              <a:t>Parties may opt for private resolution methods to address climate-related disputes, seeking to balance legal processes with the need for collaborative and sustainable solutions.</a:t>
            </a:r>
          </a:p>
          <a:p>
            <a:pPr marL="0" indent="0">
              <a:buNone/>
            </a:pPr>
            <a:endParaRPr lang="en-US" sz="1800" dirty="0">
              <a:latin typeface="+mn-lt"/>
            </a:endParaRPr>
          </a:p>
        </p:txBody>
      </p:sp>
    </p:spTree>
    <p:extLst>
      <p:ext uri="{BB962C8B-B14F-4D97-AF65-F5344CB8AC3E}">
        <p14:creationId xmlns:p14="http://schemas.microsoft.com/office/powerpoint/2010/main" val="3902883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0C71A-B514-FBE4-1516-C8193B750EC5}"/>
              </a:ext>
            </a:extLst>
          </p:cNvPr>
          <p:cNvSpPr>
            <a:spLocks noGrp="1"/>
          </p:cNvSpPr>
          <p:nvPr>
            <p:ph type="title"/>
          </p:nvPr>
        </p:nvSpPr>
        <p:spPr/>
        <p:txBody>
          <a:bodyPr/>
          <a:lstStyle/>
          <a:p>
            <a:r>
              <a:rPr lang="en-MY" sz="1800" b="1" dirty="0">
                <a:effectLst/>
                <a:latin typeface="+mn-lt"/>
                <a:ea typeface="Calibri" panose="020F0502020204030204" pitchFamily="34" charset="0"/>
                <a:cs typeface="Times New Roman" panose="02020603050405020304" pitchFamily="18" charset="0"/>
              </a:rPr>
              <a:t>Climate Change Litigation Pertaining to Energy Sectors</a:t>
            </a:r>
            <a:endParaRPr lang="en-US" sz="1800" b="1" dirty="0">
              <a:latin typeface="+mn-lt"/>
            </a:endParaRPr>
          </a:p>
        </p:txBody>
      </p:sp>
      <p:sp>
        <p:nvSpPr>
          <p:cNvPr id="3" name="Content Placeholder 2">
            <a:extLst>
              <a:ext uri="{FF2B5EF4-FFF2-40B4-BE49-F238E27FC236}">
                <a16:creationId xmlns:a16="http://schemas.microsoft.com/office/drawing/2014/main" id="{05EBCCF4-364D-EB9E-E335-87629A57BB1A}"/>
              </a:ext>
            </a:extLst>
          </p:cNvPr>
          <p:cNvSpPr>
            <a:spLocks noGrp="1"/>
          </p:cNvSpPr>
          <p:nvPr>
            <p:ph idx="1"/>
          </p:nvPr>
        </p:nvSpPr>
        <p:spPr>
          <a:xfrm>
            <a:off x="838200" y="1389690"/>
            <a:ext cx="10515600" cy="4351338"/>
          </a:xfrm>
        </p:spPr>
        <p:txBody>
          <a:bodyPr/>
          <a:lstStyle/>
          <a:p>
            <a:r>
              <a:rPr lang="en-US" sz="1800" dirty="0">
                <a:latin typeface="+mn-lt"/>
                <a:cs typeface="Times New Roman" panose="02020603050405020304" pitchFamily="18" charset="0"/>
              </a:rPr>
              <a:t>Climate change litigation refers to legal actions taken with the aim of addressing the impacts of climate change, particularly those related to the energy sector. </a:t>
            </a:r>
          </a:p>
          <a:p>
            <a:r>
              <a:rPr lang="en-US" sz="1800" dirty="0">
                <a:latin typeface="+mn-lt"/>
                <a:cs typeface="Times New Roman" panose="02020603050405020304" pitchFamily="18" charset="0"/>
              </a:rPr>
              <a:t>This form of legal recourse involves individuals, communities, organizations, or even governments seeking legal remedies to hold entities accountable for their contributions to climate change or their failure to adequately respond to its consequences.</a:t>
            </a:r>
          </a:p>
          <a:p>
            <a:r>
              <a:rPr lang="en-US" sz="1800" dirty="0">
                <a:latin typeface="+mn-lt"/>
                <a:cs typeface="Times New Roman" panose="02020603050405020304" pitchFamily="18" charset="0"/>
              </a:rPr>
              <a:t>climate change litigation within the energy sector involves legal actions addressing the impacts of climate change, focusing on issues such as liability attribution, regulatory compliance, and risk disclosure. </a:t>
            </a:r>
          </a:p>
          <a:p>
            <a:r>
              <a:rPr lang="en-US" sz="1800" dirty="0">
                <a:latin typeface="+mn-lt"/>
                <a:cs typeface="Times New Roman" panose="02020603050405020304" pitchFamily="18" charset="0"/>
              </a:rPr>
              <a:t>It reflects a growing trend of using legal avenues to address the complex and multifaceted challenges posed by climate change.</a:t>
            </a:r>
          </a:p>
        </p:txBody>
      </p:sp>
    </p:spTree>
    <p:extLst>
      <p:ext uri="{BB962C8B-B14F-4D97-AF65-F5344CB8AC3E}">
        <p14:creationId xmlns:p14="http://schemas.microsoft.com/office/powerpoint/2010/main" val="716046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C1210-7956-3AF7-1FB1-C73FB4DF76D6}"/>
              </a:ext>
            </a:extLst>
          </p:cNvPr>
          <p:cNvSpPr>
            <a:spLocks noGrp="1"/>
          </p:cNvSpPr>
          <p:nvPr>
            <p:ph type="title"/>
          </p:nvPr>
        </p:nvSpPr>
        <p:spPr/>
        <p:txBody>
          <a:bodyPr/>
          <a:lstStyle/>
          <a:p>
            <a:r>
              <a:rPr lang="en-MY" sz="1800" b="1" i="0" dirty="0">
                <a:effectLst/>
                <a:latin typeface="+mn-lt"/>
              </a:rPr>
              <a:t>Key Considerations:</a:t>
            </a:r>
            <a:endParaRPr lang="en-US" sz="1800" dirty="0">
              <a:latin typeface="+mn-lt"/>
            </a:endParaRPr>
          </a:p>
        </p:txBody>
      </p:sp>
      <p:sp>
        <p:nvSpPr>
          <p:cNvPr id="3" name="Content Placeholder 2">
            <a:extLst>
              <a:ext uri="{FF2B5EF4-FFF2-40B4-BE49-F238E27FC236}">
                <a16:creationId xmlns:a16="http://schemas.microsoft.com/office/drawing/2014/main" id="{56F0F099-D644-666F-2C40-9B404FC68603}"/>
              </a:ext>
            </a:extLst>
          </p:cNvPr>
          <p:cNvSpPr>
            <a:spLocks noGrp="1"/>
          </p:cNvSpPr>
          <p:nvPr>
            <p:ph idx="1"/>
          </p:nvPr>
        </p:nvSpPr>
        <p:spPr>
          <a:xfrm>
            <a:off x="838200" y="1570443"/>
            <a:ext cx="10515600" cy="4351338"/>
          </a:xfrm>
        </p:spPr>
        <p:txBody>
          <a:bodyPr>
            <a:normAutofit/>
          </a:bodyPr>
          <a:lstStyle/>
          <a:p>
            <a:r>
              <a:rPr lang="en-US" sz="1800" dirty="0">
                <a:latin typeface="+mn-lt"/>
              </a:rPr>
              <a:t>Global Scope: Climate change litigation often transcends national borders as the impacts of climate change are global. Cases may involve parties from different countries, and the legal principles applied may need to consider international law.</a:t>
            </a:r>
          </a:p>
          <a:p>
            <a:r>
              <a:rPr lang="en-US" sz="1800" dirty="0">
                <a:latin typeface="+mn-lt"/>
              </a:rPr>
              <a:t>Precedent Setting: Climate change litigation has the potential to set legal precedents, establishing legal standards for corporate responsibility, regulatory compliance, and liability attribution in the context of climate impacts.</a:t>
            </a:r>
          </a:p>
          <a:p>
            <a:r>
              <a:rPr lang="en-US" sz="1800" dirty="0">
                <a:latin typeface="+mn-lt"/>
              </a:rPr>
              <a:t>Interplay with Regulation: Litigation may complement or challenge existing climate regulations. Legal actions can provide additional pressure for regulatory changes or hold entities accountable for non-compliance.</a:t>
            </a:r>
          </a:p>
          <a:p>
            <a:r>
              <a:rPr lang="en-US" sz="1800" dirty="0">
                <a:latin typeface="+mn-lt"/>
              </a:rPr>
              <a:t>Varied Aims: Climate change litigation can have diverse objectives, including seeking damages, enforcing regulatory compliance, promoting transparency, or compelling entities to take specific actions to mitigate or adapt to climate change.</a:t>
            </a:r>
          </a:p>
          <a:p>
            <a:endParaRPr lang="en-US" sz="1800" dirty="0">
              <a:latin typeface="+mn-lt"/>
            </a:endParaRPr>
          </a:p>
        </p:txBody>
      </p:sp>
    </p:spTree>
    <p:extLst>
      <p:ext uri="{BB962C8B-B14F-4D97-AF65-F5344CB8AC3E}">
        <p14:creationId xmlns:p14="http://schemas.microsoft.com/office/powerpoint/2010/main" val="1386900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937A7-EB81-73E9-0BE6-36B906156609}"/>
              </a:ext>
            </a:extLst>
          </p:cNvPr>
          <p:cNvSpPr>
            <a:spLocks noGrp="1"/>
          </p:cNvSpPr>
          <p:nvPr>
            <p:ph type="title"/>
          </p:nvPr>
        </p:nvSpPr>
        <p:spPr/>
        <p:txBody>
          <a:bodyPr/>
          <a:lstStyle/>
          <a:p>
            <a:r>
              <a:rPr lang="en-MY" sz="1800" b="1" i="0" dirty="0">
                <a:effectLst/>
                <a:latin typeface="+mn-lt"/>
              </a:rPr>
              <a:t>II. International Dispute Resolution Mechanisms:</a:t>
            </a:r>
            <a:endParaRPr lang="en-US" sz="1800" dirty="0">
              <a:latin typeface="+mn-lt"/>
            </a:endParaRPr>
          </a:p>
        </p:txBody>
      </p:sp>
      <p:sp>
        <p:nvSpPr>
          <p:cNvPr id="3" name="Content Placeholder 2">
            <a:extLst>
              <a:ext uri="{FF2B5EF4-FFF2-40B4-BE49-F238E27FC236}">
                <a16:creationId xmlns:a16="http://schemas.microsoft.com/office/drawing/2014/main" id="{DF268714-E1FD-5E52-C647-9765557B2322}"/>
              </a:ext>
            </a:extLst>
          </p:cNvPr>
          <p:cNvSpPr>
            <a:spLocks noGrp="1"/>
          </p:cNvSpPr>
          <p:nvPr>
            <p:ph idx="1"/>
          </p:nvPr>
        </p:nvSpPr>
        <p:spPr/>
        <p:txBody>
          <a:bodyPr/>
          <a:lstStyle/>
          <a:p>
            <a:r>
              <a:rPr lang="en-US" sz="1800" dirty="0">
                <a:latin typeface="+mn-lt"/>
              </a:rPr>
              <a:t>International dispute resolution mechanisms are crucial tools in addressing climate change issues on a global scale. </a:t>
            </a:r>
          </a:p>
          <a:p>
            <a:r>
              <a:rPr lang="en-US" sz="1800" dirty="0">
                <a:latin typeface="+mn-lt"/>
              </a:rPr>
              <a:t>They provide structured processes for resolving conflicts, offering avenues for negotiation, adjudication, and private dispute resolution to ensure the effective implementation of international agreements and commitments related to climate action.</a:t>
            </a:r>
          </a:p>
        </p:txBody>
      </p:sp>
    </p:spTree>
    <p:extLst>
      <p:ext uri="{BB962C8B-B14F-4D97-AF65-F5344CB8AC3E}">
        <p14:creationId xmlns:p14="http://schemas.microsoft.com/office/powerpoint/2010/main" val="1213360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4A04-3C3C-984A-492E-0FC4F8B22D91}"/>
              </a:ext>
            </a:extLst>
          </p:cNvPr>
          <p:cNvSpPr>
            <a:spLocks noGrp="1"/>
          </p:cNvSpPr>
          <p:nvPr>
            <p:ph type="title"/>
          </p:nvPr>
        </p:nvSpPr>
        <p:spPr/>
        <p:txBody>
          <a:bodyPr>
            <a:normAutofit/>
          </a:bodyPr>
          <a:lstStyle/>
          <a:p>
            <a:r>
              <a:rPr lang="en-US" sz="1800" b="1" dirty="0">
                <a:latin typeface="+mn-lt"/>
              </a:rPr>
              <a:t>A. United Nations Framework Convention on Climate Change (UNFCCC)</a:t>
            </a:r>
            <a:endParaRPr lang="en-US" sz="1800" dirty="0">
              <a:latin typeface="+mn-lt"/>
            </a:endParaRPr>
          </a:p>
        </p:txBody>
      </p:sp>
      <p:sp>
        <p:nvSpPr>
          <p:cNvPr id="3" name="Content Placeholder 2">
            <a:extLst>
              <a:ext uri="{FF2B5EF4-FFF2-40B4-BE49-F238E27FC236}">
                <a16:creationId xmlns:a16="http://schemas.microsoft.com/office/drawing/2014/main" id="{E8912A9C-8A79-3704-677B-6F140240F32A}"/>
              </a:ext>
            </a:extLst>
          </p:cNvPr>
          <p:cNvSpPr>
            <a:spLocks noGrp="1"/>
          </p:cNvSpPr>
          <p:nvPr>
            <p:ph idx="1"/>
          </p:nvPr>
        </p:nvSpPr>
        <p:spPr/>
        <p:txBody>
          <a:bodyPr>
            <a:normAutofit/>
          </a:bodyPr>
          <a:lstStyle/>
          <a:p>
            <a:r>
              <a:rPr lang="en-US" sz="1800" dirty="0">
                <a:latin typeface="+mn-lt"/>
              </a:rPr>
              <a:t>Dispute Resolution Mechanism: </a:t>
            </a:r>
          </a:p>
          <a:p>
            <a:r>
              <a:rPr lang="en-US" sz="1800" dirty="0">
                <a:latin typeface="+mn-lt"/>
              </a:rPr>
              <a:t>The UNFCCC, established in 1992, includes a Dispute Resolution Mechanism designed to facilitate discussions and resolutions among member countries. This mechanism aims to address issues related to the implementation of the Convention and its related agreements.</a:t>
            </a:r>
          </a:p>
          <a:p>
            <a:r>
              <a:rPr lang="en-US" sz="1800" dirty="0">
                <a:latin typeface="+mn-lt"/>
              </a:rPr>
              <a:t>Adjudication Processes: </a:t>
            </a:r>
          </a:p>
          <a:p>
            <a:r>
              <a:rPr lang="en-US" sz="1800" dirty="0">
                <a:latin typeface="+mn-lt"/>
              </a:rPr>
              <a:t>In cases where disputes arise concerning national commitments and contributions under the Convention, the UNFCCC provides adjudication processes. These processes may involve negotiations, consultations, and other diplomatic efforts to find resolutions that align with the Convention's objectives.</a:t>
            </a:r>
          </a:p>
          <a:p>
            <a:pPr marL="0" indent="0">
              <a:buNone/>
            </a:pPr>
            <a:br>
              <a:rPr lang="en-US" sz="1800" dirty="0">
                <a:latin typeface="+mn-lt"/>
              </a:rPr>
            </a:br>
            <a:endParaRPr lang="en-US" sz="1800" dirty="0">
              <a:latin typeface="+mn-lt"/>
            </a:endParaRPr>
          </a:p>
        </p:txBody>
      </p:sp>
    </p:spTree>
    <p:extLst>
      <p:ext uri="{BB962C8B-B14F-4D97-AF65-F5344CB8AC3E}">
        <p14:creationId xmlns:p14="http://schemas.microsoft.com/office/powerpoint/2010/main" val="11243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44A8E-BE80-C999-E5B8-0887183B4770}"/>
              </a:ext>
            </a:extLst>
          </p:cNvPr>
          <p:cNvSpPr>
            <a:spLocks noGrp="1"/>
          </p:cNvSpPr>
          <p:nvPr>
            <p:ph type="title"/>
          </p:nvPr>
        </p:nvSpPr>
        <p:spPr/>
        <p:txBody>
          <a:bodyPr/>
          <a:lstStyle/>
          <a:p>
            <a:r>
              <a:rPr lang="en-MY" sz="1800" b="1" i="0" dirty="0">
                <a:effectLst/>
                <a:latin typeface="+mn-lt"/>
              </a:rPr>
              <a:t>B. International Court of Justice (ICJ)</a:t>
            </a:r>
            <a:endParaRPr lang="en-US" sz="1800" dirty="0">
              <a:latin typeface="+mn-lt"/>
            </a:endParaRPr>
          </a:p>
        </p:txBody>
      </p:sp>
      <p:sp>
        <p:nvSpPr>
          <p:cNvPr id="3" name="Content Placeholder 2">
            <a:extLst>
              <a:ext uri="{FF2B5EF4-FFF2-40B4-BE49-F238E27FC236}">
                <a16:creationId xmlns:a16="http://schemas.microsoft.com/office/drawing/2014/main" id="{486DB698-20AB-2B42-CFE4-F054FF3D0238}"/>
              </a:ext>
            </a:extLst>
          </p:cNvPr>
          <p:cNvSpPr>
            <a:spLocks noGrp="1"/>
          </p:cNvSpPr>
          <p:nvPr>
            <p:ph idx="1"/>
          </p:nvPr>
        </p:nvSpPr>
        <p:spPr/>
        <p:txBody>
          <a:bodyPr/>
          <a:lstStyle/>
          <a:p>
            <a:r>
              <a:rPr lang="en-US" sz="1800" dirty="0">
                <a:latin typeface="+mn-lt"/>
              </a:rPr>
              <a:t>Jurisdiction: The ICJ, the principal judicial organ of the United Nations, has jurisdiction over disputes between states. While it does not have a specific environmental or climate change chamber, its general jurisdiction covers matters related to climate change when they involve legal disputes between states.</a:t>
            </a:r>
          </a:p>
          <a:p>
            <a:r>
              <a:rPr lang="en-US" sz="1800" dirty="0">
                <a:latin typeface="+mn-lt"/>
              </a:rPr>
              <a:t>Advisory Opinions: In addition to handling contentious cases, the ICJ can provide advisory opinions on legal questions referred to it by UN organs and specialized agencies. It can offer legal advice on climate-related issues, contributing to the development of international environmental law.</a:t>
            </a:r>
          </a:p>
          <a:p>
            <a:endParaRPr lang="en-US" sz="1800" dirty="0">
              <a:latin typeface="+mn-lt"/>
            </a:endParaRPr>
          </a:p>
        </p:txBody>
      </p:sp>
    </p:spTree>
    <p:extLst>
      <p:ext uri="{BB962C8B-B14F-4D97-AF65-F5344CB8AC3E}">
        <p14:creationId xmlns:p14="http://schemas.microsoft.com/office/powerpoint/2010/main" val="2085804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C598C-0212-346F-30A7-99B3E73B1396}"/>
              </a:ext>
            </a:extLst>
          </p:cNvPr>
          <p:cNvSpPr>
            <a:spLocks noGrp="1"/>
          </p:cNvSpPr>
          <p:nvPr>
            <p:ph type="title"/>
          </p:nvPr>
        </p:nvSpPr>
        <p:spPr/>
        <p:txBody>
          <a:bodyPr/>
          <a:lstStyle/>
          <a:p>
            <a:r>
              <a:rPr lang="en-MY" sz="1800" b="1" i="0" dirty="0">
                <a:effectLst/>
                <a:latin typeface="+mn-lt"/>
              </a:rPr>
              <a:t>C. Arbitration and Mediation</a:t>
            </a:r>
            <a:endParaRPr lang="en-US" sz="1800" dirty="0">
              <a:latin typeface="+mn-lt"/>
            </a:endParaRPr>
          </a:p>
        </p:txBody>
      </p:sp>
      <p:sp>
        <p:nvSpPr>
          <p:cNvPr id="3" name="Content Placeholder 2">
            <a:extLst>
              <a:ext uri="{FF2B5EF4-FFF2-40B4-BE49-F238E27FC236}">
                <a16:creationId xmlns:a16="http://schemas.microsoft.com/office/drawing/2014/main" id="{BDD39026-961C-7B7E-3DFF-87ACE21007CD}"/>
              </a:ext>
            </a:extLst>
          </p:cNvPr>
          <p:cNvSpPr>
            <a:spLocks noGrp="1"/>
          </p:cNvSpPr>
          <p:nvPr>
            <p:ph idx="1"/>
          </p:nvPr>
        </p:nvSpPr>
        <p:spPr/>
        <p:txBody>
          <a:bodyPr>
            <a:normAutofit/>
          </a:bodyPr>
          <a:lstStyle/>
          <a:p>
            <a:r>
              <a:rPr lang="en-US" sz="1800" dirty="0">
                <a:latin typeface="+mn-lt"/>
              </a:rPr>
              <a:t>Private Dispute Resolution: </a:t>
            </a:r>
          </a:p>
          <a:p>
            <a:r>
              <a:rPr lang="en-US" sz="1800" dirty="0">
                <a:latin typeface="+mn-lt"/>
              </a:rPr>
              <a:t>Arbitration and mediation are private dispute resolution mechanisms that parties can voluntarily choose to resolve conflicts outside of traditional judicial processes. In the context of climate change, these mechanisms are often employed in contractual disputes, investment disputes, or disagreements between private entities and governments.</a:t>
            </a:r>
          </a:p>
          <a:p>
            <a:r>
              <a:rPr lang="en-US" sz="1800" dirty="0">
                <a:latin typeface="+mn-lt"/>
              </a:rPr>
              <a:t>Enforceability of Awards: </a:t>
            </a:r>
          </a:p>
          <a:p>
            <a:r>
              <a:rPr lang="en-US" sz="1800" dirty="0">
                <a:latin typeface="+mn-lt"/>
              </a:rPr>
              <a:t>Arbitration decisions (awards) are generally enforceable internationally through mechanisms like the New York Convention. Parties choose arbitrators, and the process is more flexible and confidential than court proceedings. </a:t>
            </a:r>
          </a:p>
          <a:p>
            <a:r>
              <a:rPr lang="en-US" sz="1800" dirty="0">
                <a:latin typeface="+mn-lt"/>
              </a:rPr>
              <a:t>Mediation, while not resulting in binding decisions, can lead to mutually agreed-upon solutions, and the enforceability of such agreements may depend on the jurisdiction.</a:t>
            </a:r>
          </a:p>
          <a:p>
            <a:pPr marL="0" indent="0">
              <a:buNone/>
            </a:pPr>
            <a:endParaRPr lang="en-US" sz="1800" dirty="0">
              <a:latin typeface="+mn-lt"/>
            </a:endParaRPr>
          </a:p>
        </p:txBody>
      </p:sp>
    </p:spTree>
    <p:extLst>
      <p:ext uri="{BB962C8B-B14F-4D97-AF65-F5344CB8AC3E}">
        <p14:creationId xmlns:p14="http://schemas.microsoft.com/office/powerpoint/2010/main" val="1215595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3E121-AD6A-08AC-59F2-93F4CDC4F122}"/>
              </a:ext>
            </a:extLst>
          </p:cNvPr>
          <p:cNvSpPr>
            <a:spLocks noGrp="1"/>
          </p:cNvSpPr>
          <p:nvPr>
            <p:ph type="title"/>
          </p:nvPr>
        </p:nvSpPr>
        <p:spPr/>
        <p:txBody>
          <a:bodyPr/>
          <a:lstStyle/>
          <a:p>
            <a:r>
              <a:rPr lang="en-MY" sz="1800" b="1" i="0" dirty="0">
                <a:effectLst/>
                <a:latin typeface="+mn-lt"/>
              </a:rPr>
              <a:t>Arbitration and Climate Change Disputes in the Energy Sector</a:t>
            </a:r>
            <a:endParaRPr lang="en-US" sz="1800" dirty="0">
              <a:latin typeface="+mn-lt"/>
            </a:endParaRPr>
          </a:p>
        </p:txBody>
      </p:sp>
      <p:sp>
        <p:nvSpPr>
          <p:cNvPr id="3" name="Content Placeholder 2">
            <a:extLst>
              <a:ext uri="{FF2B5EF4-FFF2-40B4-BE49-F238E27FC236}">
                <a16:creationId xmlns:a16="http://schemas.microsoft.com/office/drawing/2014/main" id="{EF4549B3-EEFD-F89A-55D8-3FB10732BCAA}"/>
              </a:ext>
            </a:extLst>
          </p:cNvPr>
          <p:cNvSpPr>
            <a:spLocks noGrp="1"/>
          </p:cNvSpPr>
          <p:nvPr>
            <p:ph idx="1"/>
          </p:nvPr>
        </p:nvSpPr>
        <p:spPr/>
        <p:txBody>
          <a:bodyPr>
            <a:normAutofit/>
          </a:bodyPr>
          <a:lstStyle/>
          <a:p>
            <a:r>
              <a:rPr lang="en-US" sz="1800" dirty="0">
                <a:latin typeface="+mn-lt"/>
              </a:rPr>
              <a:t>Arbitration is a form of alternative dispute resolution (ADR) where parties involved in a dispute agree to have their case heard and decided by an impartial arbitrator or panel of arbitrators instead of going to court.</a:t>
            </a:r>
          </a:p>
          <a:p>
            <a:r>
              <a:rPr lang="en-US" sz="1800" dirty="0">
                <a:latin typeface="+mn-lt"/>
              </a:rPr>
              <a:t>Arbitration is typically a voluntary process, and the parties mutually agree to submit their dispute to arbitration. The decision of the arbitrator is often binding and enforceable, offering a final resolution to the dispute.</a:t>
            </a:r>
          </a:p>
          <a:p>
            <a:r>
              <a:rPr lang="en-US" sz="1800" dirty="0">
                <a:latin typeface="+mn-lt"/>
              </a:rPr>
              <a:t>arbitration is a valuable tool in resolving climate change disputes within the energy sector. It offers a tailored and efficient process for addressing complex issues, ensuring that legal and technical considerations are taken into account in the pursuit of sustainable energy practices.</a:t>
            </a:r>
          </a:p>
        </p:txBody>
      </p:sp>
    </p:spTree>
    <p:extLst>
      <p:ext uri="{BB962C8B-B14F-4D97-AF65-F5344CB8AC3E}">
        <p14:creationId xmlns:p14="http://schemas.microsoft.com/office/powerpoint/2010/main" val="350135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6FCC-BDA6-0EB0-EA0B-86E0C943EDFB}"/>
              </a:ext>
            </a:extLst>
          </p:cNvPr>
          <p:cNvSpPr>
            <a:spLocks noGrp="1"/>
          </p:cNvSpPr>
          <p:nvPr>
            <p:ph type="title"/>
          </p:nvPr>
        </p:nvSpPr>
        <p:spPr/>
        <p:txBody>
          <a:bodyPr/>
          <a:lstStyle/>
          <a:p>
            <a:r>
              <a:rPr lang="en-MY" sz="1800" b="1" i="0" dirty="0">
                <a:effectLst/>
                <a:latin typeface="+mn-lt"/>
              </a:rPr>
              <a:t>Application of Arbitration to Climate Change Disputes in the Energy Sector</a:t>
            </a:r>
            <a:endParaRPr lang="en-US" sz="1800" dirty="0">
              <a:latin typeface="+mn-lt"/>
            </a:endParaRPr>
          </a:p>
        </p:txBody>
      </p:sp>
      <p:sp>
        <p:nvSpPr>
          <p:cNvPr id="3" name="Content Placeholder 2">
            <a:extLst>
              <a:ext uri="{FF2B5EF4-FFF2-40B4-BE49-F238E27FC236}">
                <a16:creationId xmlns:a16="http://schemas.microsoft.com/office/drawing/2014/main" id="{3FD10861-3E04-3E0B-FF16-0DD2E5C4BB27}"/>
              </a:ext>
            </a:extLst>
          </p:cNvPr>
          <p:cNvSpPr>
            <a:spLocks noGrp="1"/>
          </p:cNvSpPr>
          <p:nvPr>
            <p:ph idx="1"/>
          </p:nvPr>
        </p:nvSpPr>
        <p:spPr/>
        <p:txBody>
          <a:bodyPr>
            <a:normAutofit/>
          </a:bodyPr>
          <a:lstStyle/>
          <a:p>
            <a:r>
              <a:rPr lang="en-US" sz="1800" dirty="0">
                <a:latin typeface="+mn-lt"/>
              </a:rPr>
              <a:t>Contractual Disputes: In the energy sector, many disputes arise from contractual relationships between various stakeholders, such as governments, private companies, and investors. These contracts may involve issues related to renewable energy projects, emission reduction initiatives, or energy exploration and production.</a:t>
            </a:r>
          </a:p>
          <a:p>
            <a:r>
              <a:rPr lang="en-US" sz="1800" dirty="0">
                <a:latin typeface="+mn-lt"/>
              </a:rPr>
              <a:t>Investment Treaties: Arbitration is commonly utilized in disputes involving investments in the energy sector, especially when it comes to issues like expropriation, breach of contract, or violations of investment protection treaties.</a:t>
            </a:r>
          </a:p>
          <a:p>
            <a:r>
              <a:rPr lang="en-US" sz="1800" dirty="0">
                <a:latin typeface="+mn-lt"/>
              </a:rPr>
              <a:t>Environmental Regulations: Disputes may also arise regarding compliance with environmental regulations, emissions standards, or other legal requirements related to the energy industry's impact on climate change.</a:t>
            </a:r>
          </a:p>
          <a:p>
            <a:pPr marL="0" indent="0">
              <a:buNone/>
            </a:pPr>
            <a:br>
              <a:rPr lang="en-US" sz="1800" dirty="0">
                <a:latin typeface="+mn-lt"/>
              </a:rPr>
            </a:br>
            <a:endParaRPr lang="en-US" sz="1800" dirty="0">
              <a:latin typeface="+mn-lt"/>
            </a:endParaRPr>
          </a:p>
        </p:txBody>
      </p:sp>
    </p:spTree>
    <p:extLst>
      <p:ext uri="{BB962C8B-B14F-4D97-AF65-F5344CB8AC3E}">
        <p14:creationId xmlns:p14="http://schemas.microsoft.com/office/powerpoint/2010/main" val="3059795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79B51-6F35-4552-D74B-301C42EE7C6B}"/>
              </a:ext>
            </a:extLst>
          </p:cNvPr>
          <p:cNvSpPr>
            <a:spLocks noGrp="1"/>
          </p:cNvSpPr>
          <p:nvPr>
            <p:ph type="title"/>
          </p:nvPr>
        </p:nvSpPr>
        <p:spPr/>
        <p:txBody>
          <a:bodyPr/>
          <a:lstStyle/>
          <a:p>
            <a:r>
              <a:rPr lang="en-MY" sz="1800" b="1" i="0" dirty="0">
                <a:effectLst/>
                <a:latin typeface="+mn-lt"/>
              </a:rPr>
              <a:t>Key Features of Arbitration in Climate Change Disputes</a:t>
            </a:r>
            <a:endParaRPr lang="en-US" sz="1800" dirty="0">
              <a:latin typeface="+mn-lt"/>
            </a:endParaRPr>
          </a:p>
        </p:txBody>
      </p:sp>
      <p:sp>
        <p:nvSpPr>
          <p:cNvPr id="3" name="Content Placeholder 2">
            <a:extLst>
              <a:ext uri="{FF2B5EF4-FFF2-40B4-BE49-F238E27FC236}">
                <a16:creationId xmlns:a16="http://schemas.microsoft.com/office/drawing/2014/main" id="{A3E5CB6F-3483-3752-9D6A-8FF4DE07CF85}"/>
              </a:ext>
            </a:extLst>
          </p:cNvPr>
          <p:cNvSpPr>
            <a:spLocks noGrp="1"/>
          </p:cNvSpPr>
          <p:nvPr>
            <p:ph idx="1"/>
          </p:nvPr>
        </p:nvSpPr>
        <p:spPr/>
        <p:txBody>
          <a:bodyPr>
            <a:normAutofit/>
          </a:bodyPr>
          <a:lstStyle/>
          <a:p>
            <a:r>
              <a:rPr lang="en-US" sz="1800" dirty="0">
                <a:latin typeface="+mn-lt"/>
              </a:rPr>
              <a:t>Expertise: Arbitrators with expertise in both legal and technical aspects of the energy sector and environmental issues can be appointed to handle climate change-related disputes. This ensures that decisions are made by individuals familiar with the complexities of the industry.</a:t>
            </a:r>
          </a:p>
          <a:p>
            <a:r>
              <a:rPr lang="en-US" sz="1800" dirty="0">
                <a:latin typeface="+mn-lt"/>
              </a:rPr>
              <a:t>Confidentiality: Arbitration proceedings are often confidential, providing a level of privacy to the parties involved. This can be advantageous in sensitive matters, allowing parties to resolve disputes without public scrutiny.</a:t>
            </a:r>
          </a:p>
          <a:p>
            <a:r>
              <a:rPr lang="en-US" sz="1800" dirty="0">
                <a:latin typeface="+mn-lt"/>
              </a:rPr>
              <a:t>Flexibility: Arbitration allows for flexibility in the procedural rules and the selection of arbitrators, providing parties with the ability to tailor the dispute resolution process to their specific needs.</a:t>
            </a:r>
          </a:p>
          <a:p>
            <a:r>
              <a:rPr lang="en-US" sz="1800" dirty="0">
                <a:latin typeface="+mn-lt"/>
              </a:rPr>
              <a:t>Enforceability: Arbitration awards are generally enforceable under international conventions, such as the New York Convention. This means that if one party refuses to comply with the award, the other party can seek enforcement in national courts.</a:t>
            </a:r>
          </a:p>
          <a:p>
            <a:endParaRPr lang="en-US" sz="1800" dirty="0">
              <a:latin typeface="+mn-lt"/>
            </a:endParaRPr>
          </a:p>
        </p:txBody>
      </p:sp>
    </p:spTree>
    <p:extLst>
      <p:ext uri="{BB962C8B-B14F-4D97-AF65-F5344CB8AC3E}">
        <p14:creationId xmlns:p14="http://schemas.microsoft.com/office/powerpoint/2010/main" val="13452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6F052-FDF3-C90C-1F97-029B11D54455}"/>
              </a:ext>
            </a:extLst>
          </p:cNvPr>
          <p:cNvSpPr>
            <a:spLocks noGrp="1"/>
          </p:cNvSpPr>
          <p:nvPr>
            <p:ph type="title"/>
          </p:nvPr>
        </p:nvSpPr>
        <p:spPr/>
        <p:txBody>
          <a:bodyPr/>
          <a:lstStyle/>
          <a:p>
            <a:r>
              <a:rPr lang="en-US" sz="1800" b="1" dirty="0">
                <a:latin typeface="+mn-lt"/>
              </a:rPr>
              <a:t>I. Introduction</a:t>
            </a:r>
          </a:p>
        </p:txBody>
      </p:sp>
      <p:sp>
        <p:nvSpPr>
          <p:cNvPr id="3" name="Content Placeholder 2">
            <a:extLst>
              <a:ext uri="{FF2B5EF4-FFF2-40B4-BE49-F238E27FC236}">
                <a16:creationId xmlns:a16="http://schemas.microsoft.com/office/drawing/2014/main" id="{E1AE0AFF-8847-D291-FC95-18EE8760FDC2}"/>
              </a:ext>
            </a:extLst>
          </p:cNvPr>
          <p:cNvSpPr>
            <a:spLocks noGrp="1"/>
          </p:cNvSpPr>
          <p:nvPr>
            <p:ph idx="1"/>
          </p:nvPr>
        </p:nvSpPr>
        <p:spPr/>
        <p:txBody>
          <a:bodyPr>
            <a:normAutofit/>
          </a:bodyPr>
          <a:lstStyle/>
          <a:p>
            <a:r>
              <a:rPr lang="en-US" sz="1800" dirty="0">
                <a:latin typeface="+mn-lt"/>
              </a:rPr>
              <a:t>Legal challenges and disputes related to climate change and energy encompass a broad spectrum of issues, reflecting the complex intersection of environmental concerns, energy production, and international regulations.</a:t>
            </a:r>
          </a:p>
          <a:p>
            <a:r>
              <a:rPr lang="en-US" sz="1800" dirty="0">
                <a:latin typeface="+mn-lt"/>
              </a:rPr>
              <a:t>legal challenges and disputes in the context of climate change and energy involve navigating complex issues of liability, regulatory compliance, risk disclosure, and international collaboration. </a:t>
            </a:r>
          </a:p>
          <a:p>
            <a:r>
              <a:rPr lang="en-US" sz="1800" dirty="0">
                <a:latin typeface="+mn-lt"/>
              </a:rPr>
              <a:t>The use of legal mechanisms, dispute resolution processes, and adherence to contractual and regulatory frameworks are critical components in addressing these challenges and promoting sustainable practices in the energy sector.</a:t>
            </a:r>
          </a:p>
        </p:txBody>
      </p:sp>
    </p:spTree>
    <p:extLst>
      <p:ext uri="{BB962C8B-B14F-4D97-AF65-F5344CB8AC3E}">
        <p14:creationId xmlns:p14="http://schemas.microsoft.com/office/powerpoint/2010/main" val="3098627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9DB58-707B-123B-3520-2E31129D2384}"/>
              </a:ext>
            </a:extLst>
          </p:cNvPr>
          <p:cNvSpPr>
            <a:spLocks noGrp="1"/>
          </p:cNvSpPr>
          <p:nvPr>
            <p:ph type="title"/>
          </p:nvPr>
        </p:nvSpPr>
        <p:spPr/>
        <p:txBody>
          <a:bodyPr/>
          <a:lstStyle/>
          <a:p>
            <a:r>
              <a:rPr lang="en-MY" sz="1800" b="1" i="0" dirty="0">
                <a:effectLst/>
                <a:latin typeface="+mn-lt"/>
              </a:rPr>
              <a:t>Challenges and Considerations</a:t>
            </a:r>
            <a:endParaRPr lang="en-US" sz="1800" dirty="0">
              <a:latin typeface="+mn-lt"/>
            </a:endParaRPr>
          </a:p>
        </p:txBody>
      </p:sp>
      <p:sp>
        <p:nvSpPr>
          <p:cNvPr id="3" name="Content Placeholder 2">
            <a:extLst>
              <a:ext uri="{FF2B5EF4-FFF2-40B4-BE49-F238E27FC236}">
                <a16:creationId xmlns:a16="http://schemas.microsoft.com/office/drawing/2014/main" id="{B78E8BA5-EF4B-B4C6-5653-5AFE6E9DAB37}"/>
              </a:ext>
            </a:extLst>
          </p:cNvPr>
          <p:cNvSpPr>
            <a:spLocks noGrp="1"/>
          </p:cNvSpPr>
          <p:nvPr>
            <p:ph idx="1"/>
          </p:nvPr>
        </p:nvSpPr>
        <p:spPr/>
        <p:txBody>
          <a:bodyPr>
            <a:normAutofit/>
          </a:bodyPr>
          <a:lstStyle/>
          <a:p>
            <a:r>
              <a:rPr lang="en-US" sz="1800" dirty="0">
                <a:latin typeface="+mn-lt"/>
              </a:rPr>
              <a:t>Costs: While arbitration is often seen as a more efficient and cost-effective alternative to litigation, it can still involve substantial costs, particularly if the dispute is complex and lengthy.</a:t>
            </a:r>
          </a:p>
          <a:p>
            <a:r>
              <a:rPr lang="en-US" sz="1800" dirty="0">
                <a:latin typeface="+mn-lt"/>
              </a:rPr>
              <a:t>Enforceability Challenges: Although arbitration awards are generally enforceable, challenges may arise if one of the parties refuses to comply. Enforcement may require legal proceedings in national courts.</a:t>
            </a:r>
          </a:p>
          <a:p>
            <a:r>
              <a:rPr lang="en-US" sz="1800" dirty="0">
                <a:latin typeface="+mn-lt"/>
              </a:rPr>
              <a:t>Public Scrutiny: While confidentiality is a benefit for many parties, it may also lead to concerns about lack of transparency, particularly in disputes involving environmental and climate change issues that may have broader public implications.</a:t>
            </a:r>
          </a:p>
          <a:p>
            <a:endParaRPr lang="en-US" sz="1800" dirty="0">
              <a:latin typeface="+mn-lt"/>
            </a:endParaRPr>
          </a:p>
        </p:txBody>
      </p:sp>
    </p:spTree>
    <p:extLst>
      <p:ext uri="{BB962C8B-B14F-4D97-AF65-F5344CB8AC3E}">
        <p14:creationId xmlns:p14="http://schemas.microsoft.com/office/powerpoint/2010/main" val="540691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4ABFD-E39C-9DE8-1F78-E5D5481082F9}"/>
              </a:ext>
            </a:extLst>
          </p:cNvPr>
          <p:cNvSpPr>
            <a:spLocks noGrp="1"/>
          </p:cNvSpPr>
          <p:nvPr>
            <p:ph type="title"/>
          </p:nvPr>
        </p:nvSpPr>
        <p:spPr/>
        <p:txBody>
          <a:bodyPr/>
          <a:lstStyle/>
          <a:p>
            <a:r>
              <a:rPr lang="en-MY" sz="1800" b="1" i="0" dirty="0">
                <a:effectLst/>
                <a:latin typeface="+mn-lt"/>
              </a:rPr>
              <a:t>Role of Arbitration in Promoting Sustainable Energy Practices</a:t>
            </a:r>
            <a:endParaRPr lang="en-US" sz="1800" dirty="0">
              <a:latin typeface="+mn-lt"/>
            </a:endParaRPr>
          </a:p>
        </p:txBody>
      </p:sp>
      <p:sp>
        <p:nvSpPr>
          <p:cNvPr id="3" name="Content Placeholder 2">
            <a:extLst>
              <a:ext uri="{FF2B5EF4-FFF2-40B4-BE49-F238E27FC236}">
                <a16:creationId xmlns:a16="http://schemas.microsoft.com/office/drawing/2014/main" id="{F175F6B5-B1D3-3674-BCF8-654DFF399CA7}"/>
              </a:ext>
            </a:extLst>
          </p:cNvPr>
          <p:cNvSpPr>
            <a:spLocks noGrp="1"/>
          </p:cNvSpPr>
          <p:nvPr>
            <p:ph idx="1"/>
          </p:nvPr>
        </p:nvSpPr>
        <p:spPr/>
        <p:txBody>
          <a:bodyPr>
            <a:normAutofit/>
          </a:bodyPr>
          <a:lstStyle/>
          <a:p>
            <a:r>
              <a:rPr lang="en-US" sz="1800" dirty="0">
                <a:latin typeface="+mn-lt"/>
              </a:rPr>
              <a:t>Encouraging Investment: Arbitration can play a role in encouraging investment in sustainable energy projects by providing a mechanism for resolving disputes that may arise during the lifecycle of such projects.</a:t>
            </a:r>
          </a:p>
          <a:p>
            <a:r>
              <a:rPr lang="en-US" sz="1800" dirty="0">
                <a:latin typeface="+mn-lt"/>
              </a:rPr>
              <a:t>Facilitating Innovation: The flexibility of arbitration allows parties to focus on innovative and sustainable solutions rather than purely adversarial legal strategies, potentially fostering a more collaborative approach.</a:t>
            </a:r>
          </a:p>
          <a:p>
            <a:r>
              <a:rPr lang="en-US" sz="1800" dirty="0">
                <a:latin typeface="+mn-lt"/>
              </a:rPr>
              <a:t>Addressing Complexities: Given the technical and scientific complexities of climate change and its relation to the energy sector, arbitration can provide a forum where experts can contribute to informed decision-making.</a:t>
            </a:r>
          </a:p>
          <a:p>
            <a:pPr marL="0" indent="0">
              <a:buNone/>
            </a:pPr>
            <a:endParaRPr lang="en-US" sz="1800" dirty="0">
              <a:latin typeface="+mn-lt"/>
            </a:endParaRPr>
          </a:p>
        </p:txBody>
      </p:sp>
    </p:spTree>
    <p:extLst>
      <p:ext uri="{BB962C8B-B14F-4D97-AF65-F5344CB8AC3E}">
        <p14:creationId xmlns:p14="http://schemas.microsoft.com/office/powerpoint/2010/main" val="1980998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6E8EE-A1F2-6FD8-C14B-994F0F46BBA5}"/>
              </a:ext>
            </a:extLst>
          </p:cNvPr>
          <p:cNvSpPr>
            <a:spLocks noGrp="1"/>
          </p:cNvSpPr>
          <p:nvPr>
            <p:ph type="title"/>
          </p:nvPr>
        </p:nvSpPr>
        <p:spPr/>
        <p:txBody>
          <a:bodyPr/>
          <a:lstStyle/>
          <a:p>
            <a:r>
              <a:rPr lang="en-MY" sz="1800" b="1" i="0" dirty="0">
                <a:effectLst/>
                <a:latin typeface="+mn-lt"/>
              </a:rPr>
              <a:t>Mediation and Climate Change Dispute in the Energy Sector:</a:t>
            </a:r>
            <a:endParaRPr lang="en-US" sz="1800" dirty="0">
              <a:latin typeface="+mn-lt"/>
            </a:endParaRPr>
          </a:p>
        </p:txBody>
      </p:sp>
      <p:sp>
        <p:nvSpPr>
          <p:cNvPr id="3" name="Content Placeholder 2">
            <a:extLst>
              <a:ext uri="{FF2B5EF4-FFF2-40B4-BE49-F238E27FC236}">
                <a16:creationId xmlns:a16="http://schemas.microsoft.com/office/drawing/2014/main" id="{8EDE0872-55CF-6918-FB06-F40133B04351}"/>
              </a:ext>
            </a:extLst>
          </p:cNvPr>
          <p:cNvSpPr>
            <a:spLocks noGrp="1"/>
          </p:cNvSpPr>
          <p:nvPr>
            <p:ph idx="1"/>
          </p:nvPr>
        </p:nvSpPr>
        <p:spPr/>
        <p:txBody>
          <a:bodyPr>
            <a:normAutofit/>
          </a:bodyPr>
          <a:lstStyle/>
          <a:p>
            <a:r>
              <a:rPr lang="en-US" sz="1800" dirty="0">
                <a:latin typeface="+mn-lt"/>
              </a:rPr>
              <a:t>Mediation is a voluntary and confidential process in which a neutral third party, the mediator, assists parties in resolving their disputes. In the context of climate change disputes in the energy sector, mediation serves as an alternative dispute resolution (ADR) mechanism that aims to facilitate dialogue and negotiation between stakeholders.</a:t>
            </a:r>
          </a:p>
          <a:p>
            <a:r>
              <a:rPr lang="en-US" sz="1800" dirty="0">
                <a:latin typeface="+mn-lt"/>
              </a:rPr>
              <a:t>mediation in climate change disputes within the energy sector offers a constructive and collaborative approach to addressing complex challenges. By providing a platform for dialogue, negotiation, and sustainable agreements, mediation can contribute to more effective and efficient resolutions, fostering ongoing cooperation among diverse stakeholders.</a:t>
            </a:r>
          </a:p>
          <a:p>
            <a:pPr marL="0" indent="0">
              <a:buNone/>
            </a:pPr>
            <a:br>
              <a:rPr lang="en-US" sz="1800" dirty="0">
                <a:latin typeface="+mn-lt"/>
              </a:rPr>
            </a:br>
            <a:endParaRPr lang="en-US" sz="1800" dirty="0">
              <a:latin typeface="+mn-lt"/>
            </a:endParaRPr>
          </a:p>
          <a:p>
            <a:pPr marL="0" indent="0">
              <a:buNone/>
            </a:pPr>
            <a:endParaRPr lang="en-US" sz="1800" dirty="0">
              <a:latin typeface="+mn-lt"/>
            </a:endParaRPr>
          </a:p>
        </p:txBody>
      </p:sp>
    </p:spTree>
    <p:extLst>
      <p:ext uri="{BB962C8B-B14F-4D97-AF65-F5344CB8AC3E}">
        <p14:creationId xmlns:p14="http://schemas.microsoft.com/office/powerpoint/2010/main" val="801521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4EE3FB-32DA-ED5E-A175-42A1116150C7}"/>
              </a:ext>
            </a:extLst>
          </p:cNvPr>
          <p:cNvSpPr>
            <a:spLocks noGrp="1"/>
          </p:cNvSpPr>
          <p:nvPr>
            <p:ph idx="1"/>
          </p:nvPr>
        </p:nvSpPr>
        <p:spPr>
          <a:xfrm>
            <a:off x="838200" y="1049770"/>
            <a:ext cx="10515600" cy="4351338"/>
          </a:xfrm>
        </p:spPr>
        <p:txBody>
          <a:bodyPr>
            <a:normAutofit/>
          </a:bodyPr>
          <a:lstStyle/>
          <a:p>
            <a:r>
              <a:rPr lang="en-US" sz="1800" b="1" dirty="0">
                <a:latin typeface="+mn-lt"/>
              </a:rPr>
              <a:t>Key Features of Mediation in Climate Change Disputes:</a:t>
            </a:r>
          </a:p>
          <a:p>
            <a:r>
              <a:rPr lang="en-US" sz="1800" dirty="0">
                <a:latin typeface="+mn-lt"/>
              </a:rPr>
              <a:t>Voluntary Process: Participation in mediation is usually voluntary, allowing parties to engage in the process willingly.</a:t>
            </a:r>
          </a:p>
          <a:p>
            <a:r>
              <a:rPr lang="en-US" sz="1800" dirty="0">
                <a:latin typeface="+mn-lt"/>
              </a:rPr>
              <a:t>Impartial Mediator: The mediator is impartial and does not take sides. Their role is to facilitate communication and guide the parties toward a mutually agreeable resolution.</a:t>
            </a:r>
          </a:p>
          <a:p>
            <a:r>
              <a:rPr lang="en-US" sz="1800" dirty="0">
                <a:latin typeface="+mn-lt"/>
              </a:rPr>
              <a:t>Confidentiality: Mediation proceedings are typically confidential. This confidentiality encourages open and honest communication during the negotiation process.</a:t>
            </a:r>
          </a:p>
          <a:p>
            <a:r>
              <a:rPr lang="en-US" sz="1800" dirty="0">
                <a:latin typeface="+mn-lt"/>
              </a:rPr>
              <a:t>Flexibility: Mediation allows for flexibility in addressing the unique aspects of each dispute. The process can be tailored to the specific needs and concerns of the parties involved.</a:t>
            </a:r>
          </a:p>
          <a:p>
            <a:endParaRPr lang="en-US" sz="1800" dirty="0">
              <a:latin typeface="+mn-lt"/>
            </a:endParaRPr>
          </a:p>
        </p:txBody>
      </p:sp>
    </p:spTree>
    <p:extLst>
      <p:ext uri="{BB962C8B-B14F-4D97-AF65-F5344CB8AC3E}">
        <p14:creationId xmlns:p14="http://schemas.microsoft.com/office/powerpoint/2010/main" val="4082132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F3EF8-1592-729A-020A-D60522C505CF}"/>
              </a:ext>
            </a:extLst>
          </p:cNvPr>
          <p:cNvSpPr>
            <a:spLocks noGrp="1"/>
          </p:cNvSpPr>
          <p:nvPr>
            <p:ph type="title"/>
          </p:nvPr>
        </p:nvSpPr>
        <p:spPr/>
        <p:txBody>
          <a:bodyPr/>
          <a:lstStyle/>
          <a:p>
            <a:r>
              <a:rPr lang="en-MY" sz="1800" b="1" i="0" dirty="0">
                <a:effectLst/>
                <a:latin typeface="+mn-lt"/>
              </a:rPr>
              <a:t>Application to Climate Change Disputes in the Energy Sector</a:t>
            </a:r>
            <a:endParaRPr lang="en-US" sz="1800" dirty="0">
              <a:latin typeface="+mn-lt"/>
            </a:endParaRPr>
          </a:p>
        </p:txBody>
      </p:sp>
      <p:sp>
        <p:nvSpPr>
          <p:cNvPr id="3" name="Content Placeholder 2">
            <a:extLst>
              <a:ext uri="{FF2B5EF4-FFF2-40B4-BE49-F238E27FC236}">
                <a16:creationId xmlns:a16="http://schemas.microsoft.com/office/drawing/2014/main" id="{42003FCE-D8D1-D142-1D2D-8B9F79A8CEE7}"/>
              </a:ext>
            </a:extLst>
          </p:cNvPr>
          <p:cNvSpPr>
            <a:spLocks noGrp="1"/>
          </p:cNvSpPr>
          <p:nvPr>
            <p:ph idx="1"/>
          </p:nvPr>
        </p:nvSpPr>
        <p:spPr/>
        <p:txBody>
          <a:bodyPr>
            <a:normAutofit/>
          </a:bodyPr>
          <a:lstStyle/>
          <a:p>
            <a:r>
              <a:rPr lang="en-US" sz="1800" dirty="0">
                <a:latin typeface="+mn-lt"/>
              </a:rPr>
              <a:t>Scope of Disputes: Mediation can be applied to a range of climate change-related disputes in the energy sector, including disagreements over regulatory compliance, liability for climate impacts, emissions reduction targets, or the implementation of renewable energy projects.</a:t>
            </a:r>
          </a:p>
          <a:p>
            <a:r>
              <a:rPr lang="en-US" sz="1800" dirty="0">
                <a:latin typeface="+mn-lt"/>
              </a:rPr>
              <a:t>Multistakeholder Engagement: Climate change disputes often involve multiple stakeholders, including governments, energy companies, environmental groups, and local communities. Mediation provides a platform for these diverse parties to engage in constructive dialogue.</a:t>
            </a:r>
          </a:p>
          <a:p>
            <a:r>
              <a:rPr lang="en-US" sz="1800" dirty="0">
                <a:latin typeface="+mn-lt"/>
              </a:rPr>
              <a:t>Preserving Relationships: Mediation aims to preserve relationships and foster collaboration, which is crucial in the energy sector where ongoing cooperation is often necessary for the successful implementation of projects and policies.</a:t>
            </a:r>
          </a:p>
          <a:p>
            <a:r>
              <a:rPr lang="en-US" sz="1800" dirty="0">
                <a:latin typeface="+mn-lt"/>
              </a:rPr>
              <a:t>Cost-Effectiveness: Compared to lengthy and adversarial court proceedings, mediation can be a more cost-effective and time-efficient way to resolve disputes, promoting a quicker resolution.</a:t>
            </a:r>
          </a:p>
          <a:p>
            <a:endParaRPr lang="en-US" sz="1800" dirty="0">
              <a:latin typeface="+mn-lt"/>
            </a:endParaRPr>
          </a:p>
        </p:txBody>
      </p:sp>
    </p:spTree>
    <p:extLst>
      <p:ext uri="{BB962C8B-B14F-4D97-AF65-F5344CB8AC3E}">
        <p14:creationId xmlns:p14="http://schemas.microsoft.com/office/powerpoint/2010/main" val="1015037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FB828-37B9-FEEF-E93D-CC20783A4B85}"/>
              </a:ext>
            </a:extLst>
          </p:cNvPr>
          <p:cNvSpPr>
            <a:spLocks noGrp="1"/>
          </p:cNvSpPr>
          <p:nvPr>
            <p:ph type="title"/>
          </p:nvPr>
        </p:nvSpPr>
        <p:spPr/>
        <p:txBody>
          <a:bodyPr/>
          <a:lstStyle/>
          <a:p>
            <a:r>
              <a:rPr lang="en-US" sz="1800" b="1" dirty="0">
                <a:latin typeface="+mn-lt"/>
              </a:rPr>
              <a:t>Role of Mediation in Addressing Climate Change Challenges</a:t>
            </a:r>
          </a:p>
        </p:txBody>
      </p:sp>
      <p:sp>
        <p:nvSpPr>
          <p:cNvPr id="3" name="Content Placeholder 2">
            <a:extLst>
              <a:ext uri="{FF2B5EF4-FFF2-40B4-BE49-F238E27FC236}">
                <a16:creationId xmlns:a16="http://schemas.microsoft.com/office/drawing/2014/main" id="{A5E3D5A5-337C-B8AA-9297-F3ED28A9B179}"/>
              </a:ext>
            </a:extLst>
          </p:cNvPr>
          <p:cNvSpPr>
            <a:spLocks noGrp="1"/>
          </p:cNvSpPr>
          <p:nvPr>
            <p:ph idx="1"/>
          </p:nvPr>
        </p:nvSpPr>
        <p:spPr/>
        <p:txBody>
          <a:bodyPr>
            <a:normAutofit/>
          </a:bodyPr>
          <a:lstStyle/>
          <a:p>
            <a:r>
              <a:rPr lang="en-US" sz="1800" dirty="0">
                <a:latin typeface="+mn-lt"/>
              </a:rPr>
              <a:t>Encouraging Innovation: Mediation can foster innovative solutions by allowing parties to explore mutually beneficial agreements that go beyond legal or regulatory requirements. This can be particularly important in addressing complex climate change challenges.</a:t>
            </a:r>
          </a:p>
          <a:p>
            <a:r>
              <a:rPr lang="en-US" sz="1800" dirty="0">
                <a:latin typeface="+mn-lt"/>
              </a:rPr>
              <a:t>Facilitating Sustainable Agreements: Given the long-term nature of climate change issues, mediation can contribute to the development of sustainable agreements that consider the evolving dynamics of the energy sector and environmental concerns.</a:t>
            </a:r>
          </a:p>
          <a:p>
            <a:r>
              <a:rPr lang="en-US" sz="1800" dirty="0">
                <a:latin typeface="+mn-lt"/>
              </a:rPr>
              <a:t>Complementary to Legal Mechanisms: Mediation can complement traditional legal mechanisms, offering a more collaborative and consensus-building approach to dispute resolution. It provides an avenue for parties to work together to find common ground.</a:t>
            </a:r>
          </a:p>
          <a:p>
            <a:endParaRPr lang="en-US" sz="1800" dirty="0">
              <a:latin typeface="+mn-lt"/>
            </a:endParaRPr>
          </a:p>
        </p:txBody>
      </p:sp>
    </p:spTree>
    <p:extLst>
      <p:ext uri="{BB962C8B-B14F-4D97-AF65-F5344CB8AC3E}">
        <p14:creationId xmlns:p14="http://schemas.microsoft.com/office/powerpoint/2010/main" val="1962881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6E43-760D-1547-9017-F22BE15138C4}"/>
              </a:ext>
            </a:extLst>
          </p:cNvPr>
          <p:cNvSpPr>
            <a:spLocks noGrp="1"/>
          </p:cNvSpPr>
          <p:nvPr>
            <p:ph type="title"/>
          </p:nvPr>
        </p:nvSpPr>
        <p:spPr/>
        <p:txBody>
          <a:bodyPr/>
          <a:lstStyle/>
          <a:p>
            <a:r>
              <a:rPr lang="en-MY" sz="1800" b="1" i="0" dirty="0">
                <a:effectLst/>
                <a:latin typeface="+mn-lt"/>
              </a:rPr>
              <a:t>Challenges and Considerations:</a:t>
            </a:r>
            <a:endParaRPr lang="en-US" sz="1800" dirty="0">
              <a:latin typeface="+mn-lt"/>
            </a:endParaRPr>
          </a:p>
        </p:txBody>
      </p:sp>
      <p:sp>
        <p:nvSpPr>
          <p:cNvPr id="3" name="Content Placeholder 2">
            <a:extLst>
              <a:ext uri="{FF2B5EF4-FFF2-40B4-BE49-F238E27FC236}">
                <a16:creationId xmlns:a16="http://schemas.microsoft.com/office/drawing/2014/main" id="{1A664F2A-2B5C-59AD-B37B-47EFD76D7DF6}"/>
              </a:ext>
            </a:extLst>
          </p:cNvPr>
          <p:cNvSpPr>
            <a:spLocks noGrp="1"/>
          </p:cNvSpPr>
          <p:nvPr>
            <p:ph idx="1"/>
          </p:nvPr>
        </p:nvSpPr>
        <p:spPr/>
        <p:txBody>
          <a:bodyPr/>
          <a:lstStyle/>
          <a:p>
            <a:r>
              <a:rPr lang="en-US" sz="1800" dirty="0">
                <a:latin typeface="+mn-lt"/>
              </a:rPr>
              <a:t>Power Imbalance: Addressing power imbalances among stakeholders can be a challenge in mediation, especially when dealing with disputes involving large corporations and smaller communities.</a:t>
            </a:r>
          </a:p>
          <a:p>
            <a:r>
              <a:rPr lang="en-US" sz="1800" dirty="0">
                <a:latin typeface="+mn-lt"/>
              </a:rPr>
              <a:t>Enforceability: Unlike binding arbitration or court decisions, agreements reached through mediation are typically not legally binding. Parties must voluntarily comply with the terms.</a:t>
            </a:r>
          </a:p>
          <a:p>
            <a:r>
              <a:rPr lang="en-US" sz="1800" dirty="0">
                <a:latin typeface="+mn-lt"/>
              </a:rPr>
              <a:t>Public Participation: In some cases, there may be a need for public participation and transparency, which may be limited in a confidential mediation process.</a:t>
            </a:r>
          </a:p>
          <a:p>
            <a:endParaRPr lang="en-US" sz="1800" dirty="0">
              <a:latin typeface="+mn-lt"/>
            </a:endParaRPr>
          </a:p>
        </p:txBody>
      </p:sp>
    </p:spTree>
    <p:extLst>
      <p:ext uri="{BB962C8B-B14F-4D97-AF65-F5344CB8AC3E}">
        <p14:creationId xmlns:p14="http://schemas.microsoft.com/office/powerpoint/2010/main" val="3737840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E378-912F-E9BF-A187-D051B833CE32}"/>
              </a:ext>
            </a:extLst>
          </p:cNvPr>
          <p:cNvSpPr>
            <a:spLocks noGrp="1"/>
          </p:cNvSpPr>
          <p:nvPr>
            <p:ph type="title"/>
          </p:nvPr>
        </p:nvSpPr>
        <p:spPr/>
        <p:txBody>
          <a:bodyPr/>
          <a:lstStyle/>
          <a:p>
            <a:r>
              <a:rPr lang="en-MY" sz="1800" b="1" dirty="0">
                <a:effectLst/>
                <a:latin typeface="+mn-lt"/>
                <a:ea typeface="Calibri" panose="020F0502020204030204" pitchFamily="34" charset="0"/>
                <a:cs typeface="Times New Roman" panose="02020603050405020304" pitchFamily="18" charset="0"/>
              </a:rPr>
              <a:t>Case Studies of Climate Change-Related Legal Disputes Pertaining to Energy Sectors</a:t>
            </a:r>
            <a:r>
              <a:rPr lang="en-MY" sz="1800" b="1" dirty="0">
                <a:effectLst/>
                <a:latin typeface="+mn-lt"/>
              </a:rPr>
              <a:t> </a:t>
            </a:r>
            <a:endParaRPr lang="en-US" sz="1800" b="1" dirty="0">
              <a:latin typeface="+mn-lt"/>
            </a:endParaRPr>
          </a:p>
        </p:txBody>
      </p:sp>
      <p:sp>
        <p:nvSpPr>
          <p:cNvPr id="3" name="Content Placeholder 2">
            <a:extLst>
              <a:ext uri="{FF2B5EF4-FFF2-40B4-BE49-F238E27FC236}">
                <a16:creationId xmlns:a16="http://schemas.microsoft.com/office/drawing/2014/main" id="{6F62EEF7-61A8-4C0E-AA28-8CECBAFBB07F}"/>
              </a:ext>
            </a:extLst>
          </p:cNvPr>
          <p:cNvSpPr>
            <a:spLocks noGrp="1"/>
          </p:cNvSpPr>
          <p:nvPr>
            <p:ph idx="1"/>
          </p:nvPr>
        </p:nvSpPr>
        <p:spPr/>
        <p:txBody>
          <a:bodyPr>
            <a:noAutofit/>
          </a:bodyPr>
          <a:lstStyle/>
          <a:p>
            <a:r>
              <a:rPr lang="en-MY" sz="1800" b="1" kern="100" dirty="0">
                <a:effectLst/>
                <a:latin typeface="+mn-lt"/>
                <a:ea typeface="Calibri" panose="020F0502020204030204" pitchFamily="34" charset="0"/>
                <a:cs typeface="Times New Roman" panose="02020603050405020304" pitchFamily="18" charset="0"/>
              </a:rPr>
              <a:t> A. Exxon Mobil Corporation vs. Attorney General of New York</a:t>
            </a:r>
          </a:p>
          <a:p>
            <a:r>
              <a:rPr lang="en-MY" sz="1800" kern="100" dirty="0">
                <a:effectLst/>
                <a:latin typeface="+mn-lt"/>
                <a:ea typeface="Calibri" panose="020F0502020204030204" pitchFamily="34" charset="0"/>
                <a:cs typeface="Times New Roman" panose="02020603050405020304" pitchFamily="18" charset="0"/>
              </a:rPr>
              <a:t>- Issue: Alleged misleading public statements on climate change risks.</a:t>
            </a:r>
          </a:p>
          <a:p>
            <a:r>
              <a:rPr lang="en-MY" sz="1800" kern="100" dirty="0">
                <a:effectLst/>
                <a:latin typeface="+mn-lt"/>
                <a:ea typeface="Calibri" panose="020F0502020204030204" pitchFamily="34" charset="0"/>
                <a:cs typeface="Times New Roman" panose="02020603050405020304" pitchFamily="18" charset="0"/>
              </a:rPr>
              <a:t>- Outcome: Settlement with the Attorney General.</a:t>
            </a:r>
          </a:p>
          <a:p>
            <a:r>
              <a:rPr lang="en-MY" sz="1800" kern="100" dirty="0">
                <a:effectLst/>
                <a:latin typeface="+mn-lt"/>
                <a:ea typeface="Calibri" panose="020F0502020204030204" pitchFamily="34" charset="0"/>
                <a:cs typeface="Times New Roman" panose="02020603050405020304" pitchFamily="18" charset="0"/>
              </a:rPr>
              <a:t> </a:t>
            </a:r>
            <a:r>
              <a:rPr lang="en-MY" sz="1800" b="1" kern="100" dirty="0">
                <a:effectLst/>
                <a:latin typeface="+mn-lt"/>
                <a:ea typeface="Calibri" panose="020F0502020204030204" pitchFamily="34" charset="0"/>
                <a:cs typeface="Times New Roman" panose="02020603050405020304" pitchFamily="18" charset="0"/>
              </a:rPr>
              <a:t>B. Juliana v. United States</a:t>
            </a:r>
          </a:p>
          <a:p>
            <a:r>
              <a:rPr lang="en-MY" sz="1800" kern="100" dirty="0">
                <a:effectLst/>
                <a:latin typeface="+mn-lt"/>
                <a:ea typeface="Calibri" panose="020F0502020204030204" pitchFamily="34" charset="0"/>
                <a:cs typeface="Times New Roman" panose="02020603050405020304" pitchFamily="18" charset="0"/>
              </a:rPr>
              <a:t>- Issue: Youth plaintiffs suing the U.S. government for failing to address climate change.</a:t>
            </a:r>
          </a:p>
          <a:p>
            <a:r>
              <a:rPr lang="en-MY" sz="1800" kern="100" dirty="0">
                <a:effectLst/>
                <a:latin typeface="+mn-lt"/>
                <a:ea typeface="Calibri" panose="020F0502020204030204" pitchFamily="34" charset="0"/>
                <a:cs typeface="Times New Roman" panose="02020603050405020304" pitchFamily="18" charset="0"/>
              </a:rPr>
              <a:t>- Status: Ongoing legal proceedings.</a:t>
            </a:r>
          </a:p>
          <a:p>
            <a:r>
              <a:rPr lang="en-MY" sz="1800" kern="100" dirty="0">
                <a:effectLst/>
                <a:latin typeface="+mn-lt"/>
                <a:ea typeface="Calibri" panose="020F0502020204030204" pitchFamily="34" charset="0"/>
                <a:cs typeface="Times New Roman" panose="02020603050405020304" pitchFamily="18" charset="0"/>
              </a:rPr>
              <a:t> </a:t>
            </a:r>
            <a:r>
              <a:rPr lang="en-MY" sz="1800" b="1" kern="100" dirty="0">
                <a:effectLst/>
                <a:latin typeface="+mn-lt"/>
                <a:ea typeface="Calibri" panose="020F0502020204030204" pitchFamily="34" charset="0"/>
                <a:cs typeface="Times New Roman" panose="02020603050405020304" pitchFamily="18" charset="0"/>
              </a:rPr>
              <a:t>C. </a:t>
            </a:r>
            <a:r>
              <a:rPr lang="en-MY" sz="1800" b="1" kern="100" dirty="0" err="1">
                <a:effectLst/>
                <a:latin typeface="+mn-lt"/>
                <a:ea typeface="Calibri" panose="020F0502020204030204" pitchFamily="34" charset="0"/>
                <a:cs typeface="Times New Roman" panose="02020603050405020304" pitchFamily="18" charset="0"/>
              </a:rPr>
              <a:t>Urgenda</a:t>
            </a:r>
            <a:r>
              <a:rPr lang="en-MY" sz="1800" b="1" kern="100" dirty="0">
                <a:effectLst/>
                <a:latin typeface="+mn-lt"/>
                <a:ea typeface="Calibri" panose="020F0502020204030204" pitchFamily="34" charset="0"/>
                <a:cs typeface="Times New Roman" panose="02020603050405020304" pitchFamily="18" charset="0"/>
              </a:rPr>
              <a:t> Foundation v. The State of Netherlands</a:t>
            </a:r>
          </a:p>
          <a:p>
            <a:r>
              <a:rPr lang="en-MY" sz="1800" kern="100" dirty="0">
                <a:effectLst/>
                <a:latin typeface="+mn-lt"/>
                <a:ea typeface="Calibri" panose="020F0502020204030204" pitchFamily="34" charset="0"/>
                <a:cs typeface="Times New Roman" panose="02020603050405020304" pitchFamily="18" charset="0"/>
              </a:rPr>
              <a:t>- Issue: Dutch government's alleged failure to take sufficient climate action.</a:t>
            </a:r>
          </a:p>
          <a:p>
            <a:r>
              <a:rPr lang="en-MY" sz="1800" kern="100" dirty="0">
                <a:effectLst/>
                <a:latin typeface="+mn-lt"/>
                <a:ea typeface="Calibri" panose="020F0502020204030204" pitchFamily="34" charset="0"/>
                <a:cs typeface="Times New Roman" panose="02020603050405020304" pitchFamily="18" charset="0"/>
              </a:rPr>
              <a:t>- Outcome: Dutch government ordered to increase emission reduction efforts.</a:t>
            </a:r>
          </a:p>
          <a:p>
            <a:r>
              <a:rPr lang="en-MY" sz="1800" b="1" kern="100" dirty="0">
                <a:effectLst/>
                <a:latin typeface="+mn-lt"/>
                <a:ea typeface="Calibri" panose="020F0502020204030204" pitchFamily="34" charset="0"/>
                <a:cs typeface="Times New Roman" panose="02020603050405020304" pitchFamily="18" charset="0"/>
              </a:rPr>
              <a:t> D. Eskom Holdings SOC Ltd v. </a:t>
            </a:r>
            <a:r>
              <a:rPr lang="en-MY" sz="1800" b="1" kern="100" dirty="0" err="1">
                <a:effectLst/>
                <a:latin typeface="+mn-lt"/>
                <a:ea typeface="Calibri" panose="020F0502020204030204" pitchFamily="34" charset="0"/>
                <a:cs typeface="Times New Roman" panose="02020603050405020304" pitchFamily="18" charset="0"/>
              </a:rPr>
              <a:t>Swissbourgh</a:t>
            </a:r>
            <a:r>
              <a:rPr lang="en-MY" sz="1800" b="1" kern="100" dirty="0">
                <a:effectLst/>
                <a:latin typeface="+mn-lt"/>
                <a:ea typeface="Calibri" panose="020F0502020204030204" pitchFamily="34" charset="0"/>
                <a:cs typeface="Times New Roman" panose="02020603050405020304" pitchFamily="18" charset="0"/>
              </a:rPr>
              <a:t> Diamond Mining (Pty) Ltd</a:t>
            </a:r>
          </a:p>
          <a:p>
            <a:r>
              <a:rPr lang="en-MY" sz="1800" kern="100" dirty="0">
                <a:effectLst/>
                <a:latin typeface="+mn-lt"/>
                <a:ea typeface="Calibri" panose="020F0502020204030204" pitchFamily="34" charset="0"/>
                <a:cs typeface="Times New Roman" panose="02020603050405020304" pitchFamily="18" charset="0"/>
              </a:rPr>
              <a:t>- Issue: Dispute over the termination of a coal supply agreement.</a:t>
            </a:r>
          </a:p>
          <a:p>
            <a:r>
              <a:rPr lang="en-MY" sz="1800" kern="100" dirty="0">
                <a:effectLst/>
                <a:latin typeface="+mn-lt"/>
                <a:ea typeface="Calibri" panose="020F0502020204030204" pitchFamily="34" charset="0"/>
                <a:cs typeface="Times New Roman" panose="02020603050405020304" pitchFamily="18" charset="0"/>
              </a:rPr>
              <a:t>- Outcome: Arbitral award in </a:t>
            </a:r>
            <a:r>
              <a:rPr lang="en-MY" sz="1800" kern="100" dirty="0" err="1">
                <a:effectLst/>
                <a:latin typeface="+mn-lt"/>
                <a:ea typeface="Calibri" panose="020F0502020204030204" pitchFamily="34" charset="0"/>
                <a:cs typeface="Times New Roman" panose="02020603050405020304" pitchFamily="18" charset="0"/>
              </a:rPr>
              <a:t>favor</a:t>
            </a:r>
            <a:r>
              <a:rPr lang="en-MY" sz="1800" kern="100" dirty="0">
                <a:effectLst/>
                <a:latin typeface="+mn-lt"/>
                <a:ea typeface="Calibri" panose="020F0502020204030204" pitchFamily="34" charset="0"/>
                <a:cs typeface="Times New Roman" panose="02020603050405020304" pitchFamily="18" charset="0"/>
              </a:rPr>
              <a:t> of </a:t>
            </a:r>
            <a:r>
              <a:rPr lang="en-MY" sz="1800" kern="100" dirty="0" err="1">
                <a:effectLst/>
                <a:latin typeface="+mn-lt"/>
                <a:ea typeface="Calibri" panose="020F0502020204030204" pitchFamily="34" charset="0"/>
                <a:cs typeface="Times New Roman" panose="02020603050405020304" pitchFamily="18" charset="0"/>
              </a:rPr>
              <a:t>Swissbourgh</a:t>
            </a:r>
            <a:r>
              <a:rPr lang="en-MY" sz="1800" kern="100" dirty="0">
                <a:effectLst/>
                <a:latin typeface="+mn-lt"/>
                <a:ea typeface="Calibri" panose="020F0502020204030204" pitchFamily="34" charset="0"/>
                <a:cs typeface="Times New Roman" panose="02020603050405020304" pitchFamily="18" charset="0"/>
              </a:rPr>
              <a:t> Diamond Mining.</a:t>
            </a:r>
          </a:p>
          <a:p>
            <a:pPr marL="0" indent="0">
              <a:buNone/>
            </a:pPr>
            <a:endParaRPr lang="en-MY" sz="1800" kern="100" dirty="0">
              <a:effectLst/>
              <a:latin typeface="+mn-lt"/>
              <a:ea typeface="Calibri" panose="020F0502020204030204" pitchFamily="34" charset="0"/>
              <a:cs typeface="Times New Roman" panose="02020603050405020304" pitchFamily="18" charset="0"/>
            </a:endParaRPr>
          </a:p>
          <a:p>
            <a:endParaRPr lang="en-US" sz="1800" dirty="0">
              <a:latin typeface="+mn-lt"/>
            </a:endParaRPr>
          </a:p>
        </p:txBody>
      </p:sp>
    </p:spTree>
    <p:extLst>
      <p:ext uri="{BB962C8B-B14F-4D97-AF65-F5344CB8AC3E}">
        <p14:creationId xmlns:p14="http://schemas.microsoft.com/office/powerpoint/2010/main" val="157267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45DAC-CF2E-AF4D-8A5D-277F0BD5C67A}"/>
              </a:ext>
            </a:extLst>
          </p:cNvPr>
          <p:cNvSpPr>
            <a:spLocks noGrp="1"/>
          </p:cNvSpPr>
          <p:nvPr>
            <p:ph idx="1"/>
          </p:nvPr>
        </p:nvSpPr>
        <p:spPr>
          <a:xfrm>
            <a:off x="838200" y="1022062"/>
            <a:ext cx="10515600" cy="4351338"/>
          </a:xfrm>
        </p:spPr>
        <p:txBody>
          <a:bodyPr>
            <a:normAutofit/>
          </a:bodyPr>
          <a:lstStyle/>
          <a:p>
            <a:r>
              <a:rPr lang="en-US" sz="1800" dirty="0">
                <a:latin typeface="+mn-lt"/>
              </a:rPr>
              <a:t>The legal landscape in the climate change and energy sector involves a broad array of challenges encompassing environmental, social, and economic dimensions. </a:t>
            </a:r>
          </a:p>
          <a:p>
            <a:r>
              <a:rPr lang="en-US" sz="1800" dirty="0">
                <a:latin typeface="+mn-lt"/>
              </a:rPr>
              <a:t>Addressing these disputes requires a combination of national and international legal frameworks, alternative dispute resolution mechanisms, and a commitment to sustainable practices in the pursuit of a resilient and low-carbon energy future.</a:t>
            </a:r>
          </a:p>
          <a:p>
            <a:r>
              <a:rPr lang="en-US" sz="1800" dirty="0">
                <a:latin typeface="+mn-lt"/>
              </a:rPr>
              <a:t>The intersection of climate change and the energy sector gives rise to a range of legal challenges and disputes. </a:t>
            </a:r>
          </a:p>
          <a:p>
            <a:r>
              <a:rPr lang="en-US" sz="1800" dirty="0"/>
              <a:t>Legal challenges and disputes in the climate change-energy sector involve navigating a complex landscape of regulations, liability concerns, contractual relationships, and international dynamics. </a:t>
            </a:r>
          </a:p>
          <a:p>
            <a:r>
              <a:rPr lang="en-US" sz="1800" dirty="0"/>
              <a:t>Resolving these issues requires a multidisciplinary approach that considers legal, scientific, and economic factors while addressing the broader imperative of achieving sustainability in the energy sector.</a:t>
            </a:r>
          </a:p>
          <a:p>
            <a:r>
              <a:rPr lang="en-US" sz="1800" dirty="0">
                <a:latin typeface="+mn-lt"/>
              </a:rPr>
              <a:t>These issues encompass regulatory compliance, liability attribution, international conflicts, and the broader implications of transitioning to sustainable energy sources. Here's an exploration of key aspects:</a:t>
            </a:r>
          </a:p>
        </p:txBody>
      </p:sp>
    </p:spTree>
    <p:extLst>
      <p:ext uri="{BB962C8B-B14F-4D97-AF65-F5344CB8AC3E}">
        <p14:creationId xmlns:p14="http://schemas.microsoft.com/office/powerpoint/2010/main" val="3775946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71E1-89F3-705A-14D1-19615CF906E4}"/>
              </a:ext>
            </a:extLst>
          </p:cNvPr>
          <p:cNvSpPr>
            <a:spLocks noGrp="1"/>
          </p:cNvSpPr>
          <p:nvPr>
            <p:ph type="title"/>
          </p:nvPr>
        </p:nvSpPr>
        <p:spPr/>
        <p:txBody>
          <a:bodyPr/>
          <a:lstStyle/>
          <a:p>
            <a:r>
              <a:rPr lang="en-MY" sz="1800" b="1" i="0" dirty="0">
                <a:effectLst/>
                <a:latin typeface="+mn-lt"/>
              </a:rPr>
              <a:t>1. Regulatory Compliance</a:t>
            </a:r>
            <a:endParaRPr lang="en-US" sz="1800" dirty="0">
              <a:latin typeface="+mn-lt"/>
            </a:endParaRPr>
          </a:p>
        </p:txBody>
      </p:sp>
      <p:sp>
        <p:nvSpPr>
          <p:cNvPr id="3" name="Content Placeholder 2">
            <a:extLst>
              <a:ext uri="{FF2B5EF4-FFF2-40B4-BE49-F238E27FC236}">
                <a16:creationId xmlns:a16="http://schemas.microsoft.com/office/drawing/2014/main" id="{EBD6DC3A-84D7-C809-C447-F4A981250C90}"/>
              </a:ext>
            </a:extLst>
          </p:cNvPr>
          <p:cNvSpPr>
            <a:spLocks noGrp="1"/>
          </p:cNvSpPr>
          <p:nvPr>
            <p:ph idx="1"/>
          </p:nvPr>
        </p:nvSpPr>
        <p:spPr/>
        <p:txBody>
          <a:bodyPr/>
          <a:lstStyle/>
          <a:p>
            <a:r>
              <a:rPr lang="en-US" sz="1800" dirty="0">
                <a:latin typeface="+mn-lt"/>
              </a:rPr>
              <a:t>Challenge: </a:t>
            </a:r>
          </a:p>
          <a:p>
            <a:r>
              <a:rPr lang="en-US" sz="1800" dirty="0">
                <a:latin typeface="+mn-lt"/>
              </a:rPr>
              <a:t>Adhering to evolving environmental regulations and standards presents challenges for the energy sector. </a:t>
            </a:r>
          </a:p>
          <a:p>
            <a:r>
              <a:rPr lang="en-US" sz="1800" dirty="0">
                <a:latin typeface="+mn-lt"/>
              </a:rPr>
              <a:t>Meeting emission limits, transitioning to cleaner technologies, and ensuring compliance with complex and dynamic regulatory frameworks can lead to legal conflicts.</a:t>
            </a:r>
          </a:p>
          <a:p>
            <a:r>
              <a:rPr lang="en-US" sz="1800" dirty="0">
                <a:latin typeface="+mn-lt"/>
              </a:rPr>
              <a:t>Dispute Focus: </a:t>
            </a:r>
          </a:p>
          <a:p>
            <a:r>
              <a:rPr lang="en-US" sz="1800" dirty="0">
                <a:latin typeface="+mn-lt"/>
              </a:rPr>
              <a:t>Legal disputes may arise when entities are accused of violating environmental regulations, prompting debates on the interpretation and enforcement of these laws.</a:t>
            </a:r>
          </a:p>
          <a:p>
            <a:endParaRPr lang="en-US" sz="1800" dirty="0">
              <a:latin typeface="+mn-lt"/>
            </a:endParaRPr>
          </a:p>
        </p:txBody>
      </p:sp>
    </p:spTree>
    <p:extLst>
      <p:ext uri="{BB962C8B-B14F-4D97-AF65-F5344CB8AC3E}">
        <p14:creationId xmlns:p14="http://schemas.microsoft.com/office/powerpoint/2010/main" val="129596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776E6-9067-89F4-858E-B62E07AB5231}"/>
              </a:ext>
            </a:extLst>
          </p:cNvPr>
          <p:cNvSpPr>
            <a:spLocks noGrp="1"/>
          </p:cNvSpPr>
          <p:nvPr>
            <p:ph type="title"/>
          </p:nvPr>
        </p:nvSpPr>
        <p:spPr/>
        <p:txBody>
          <a:bodyPr/>
          <a:lstStyle/>
          <a:p>
            <a:r>
              <a:rPr lang="en-MY" sz="1800" b="1" i="0" dirty="0">
                <a:effectLst/>
                <a:latin typeface="+mn-lt"/>
              </a:rPr>
              <a:t>2. Liability Attribution</a:t>
            </a:r>
            <a:endParaRPr lang="en-US" sz="1800" dirty="0">
              <a:latin typeface="+mn-lt"/>
            </a:endParaRPr>
          </a:p>
        </p:txBody>
      </p:sp>
      <p:sp>
        <p:nvSpPr>
          <p:cNvPr id="3" name="Content Placeholder 2">
            <a:extLst>
              <a:ext uri="{FF2B5EF4-FFF2-40B4-BE49-F238E27FC236}">
                <a16:creationId xmlns:a16="http://schemas.microsoft.com/office/drawing/2014/main" id="{BC643F13-61EE-0D27-9EC8-F7B2E72EE3C9}"/>
              </a:ext>
            </a:extLst>
          </p:cNvPr>
          <p:cNvSpPr>
            <a:spLocks noGrp="1"/>
          </p:cNvSpPr>
          <p:nvPr>
            <p:ph idx="1"/>
          </p:nvPr>
        </p:nvSpPr>
        <p:spPr/>
        <p:txBody>
          <a:bodyPr>
            <a:normAutofit/>
          </a:bodyPr>
          <a:lstStyle/>
          <a:p>
            <a:r>
              <a:rPr lang="en-US" sz="1800" dirty="0">
                <a:latin typeface="+mn-lt"/>
              </a:rPr>
              <a:t>Challenge: </a:t>
            </a:r>
          </a:p>
          <a:p>
            <a:r>
              <a:rPr lang="en-US" sz="1800" dirty="0">
                <a:latin typeface="+mn-lt"/>
              </a:rPr>
              <a:t>Determining responsibility for climate-related damages is a complex challenge. </a:t>
            </a:r>
          </a:p>
          <a:p>
            <a:r>
              <a:rPr lang="en-US" sz="1800" dirty="0">
                <a:latin typeface="+mn-lt"/>
              </a:rPr>
              <a:t>Establishing a clear causal link between specific energy activities, such as fossil fuel extraction or emissions, and resulting environmental impacts requires detailed scientific and legal analysis.</a:t>
            </a:r>
          </a:p>
          <a:p>
            <a:r>
              <a:rPr lang="en-US" sz="1800" dirty="0">
                <a:latin typeface="+mn-lt"/>
              </a:rPr>
              <a:t>Dispute Focus: </a:t>
            </a:r>
          </a:p>
          <a:p>
            <a:r>
              <a:rPr lang="en-US" sz="1800" dirty="0">
                <a:latin typeface="+mn-lt"/>
              </a:rPr>
              <a:t>Legal conflicts often revolve around whether energy companies should be held liable for their contributions to climate change, especially when the effects result in environmental harm or economic losses.</a:t>
            </a:r>
          </a:p>
          <a:p>
            <a:pPr marL="0" indent="0">
              <a:buNone/>
            </a:pPr>
            <a:br>
              <a:rPr lang="en-US" sz="1800" dirty="0">
                <a:latin typeface="+mn-lt"/>
              </a:rPr>
            </a:br>
            <a:endParaRPr lang="en-US" sz="1800" dirty="0">
              <a:latin typeface="+mn-lt"/>
            </a:endParaRPr>
          </a:p>
        </p:txBody>
      </p:sp>
    </p:spTree>
    <p:extLst>
      <p:ext uri="{BB962C8B-B14F-4D97-AF65-F5344CB8AC3E}">
        <p14:creationId xmlns:p14="http://schemas.microsoft.com/office/powerpoint/2010/main" val="73956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7F457-0427-5567-2E05-F246F71D429E}"/>
              </a:ext>
            </a:extLst>
          </p:cNvPr>
          <p:cNvSpPr>
            <a:spLocks noGrp="1"/>
          </p:cNvSpPr>
          <p:nvPr>
            <p:ph type="title"/>
          </p:nvPr>
        </p:nvSpPr>
        <p:spPr/>
        <p:txBody>
          <a:bodyPr/>
          <a:lstStyle/>
          <a:p>
            <a:r>
              <a:rPr lang="en-MY" sz="1800" b="1" i="0" dirty="0">
                <a:effectLst/>
                <a:latin typeface="+mn-lt"/>
              </a:rPr>
              <a:t>3. Contractual and Investment Disputes</a:t>
            </a:r>
            <a:endParaRPr lang="en-US" sz="1800" dirty="0">
              <a:latin typeface="+mn-lt"/>
            </a:endParaRPr>
          </a:p>
        </p:txBody>
      </p:sp>
      <p:sp>
        <p:nvSpPr>
          <p:cNvPr id="3" name="Content Placeholder 2">
            <a:extLst>
              <a:ext uri="{FF2B5EF4-FFF2-40B4-BE49-F238E27FC236}">
                <a16:creationId xmlns:a16="http://schemas.microsoft.com/office/drawing/2014/main" id="{5EA32153-DB80-096B-DB7C-CBDB0613CE25}"/>
              </a:ext>
            </a:extLst>
          </p:cNvPr>
          <p:cNvSpPr>
            <a:spLocks noGrp="1"/>
          </p:cNvSpPr>
          <p:nvPr>
            <p:ph idx="1"/>
          </p:nvPr>
        </p:nvSpPr>
        <p:spPr/>
        <p:txBody>
          <a:bodyPr/>
          <a:lstStyle/>
          <a:p>
            <a:r>
              <a:rPr lang="en-US" sz="1800" dirty="0">
                <a:latin typeface="+mn-lt"/>
              </a:rPr>
              <a:t>Challenge: </a:t>
            </a:r>
          </a:p>
          <a:p>
            <a:r>
              <a:rPr lang="en-US" sz="1800" dirty="0">
                <a:latin typeface="+mn-lt"/>
              </a:rPr>
              <a:t>Complex contractual relationships and international investments in the energy sector can lead to disputes. Issues such as project delays, financial disagreements, or changes in regulatory landscapes can trigger legal conflicts.</a:t>
            </a:r>
          </a:p>
          <a:p>
            <a:r>
              <a:rPr lang="en-US" sz="1800" dirty="0">
                <a:latin typeface="+mn-lt"/>
              </a:rPr>
              <a:t>Dispute Focus: </a:t>
            </a:r>
          </a:p>
          <a:p>
            <a:r>
              <a:rPr lang="en-US" sz="1800" dirty="0">
                <a:latin typeface="+mn-lt"/>
              </a:rPr>
              <a:t>Legal battles may emerge between investors, governments, and private entities over breach of contract, expropriation, or violations of investment protection treaties, impacting the viability of sustainable energy projects.</a:t>
            </a:r>
          </a:p>
          <a:p>
            <a:pPr marL="0" indent="0">
              <a:buNone/>
            </a:pPr>
            <a:endParaRPr lang="en-US" sz="1800" dirty="0">
              <a:latin typeface="+mn-lt"/>
            </a:endParaRPr>
          </a:p>
        </p:txBody>
      </p:sp>
    </p:spTree>
    <p:extLst>
      <p:ext uri="{BB962C8B-B14F-4D97-AF65-F5344CB8AC3E}">
        <p14:creationId xmlns:p14="http://schemas.microsoft.com/office/powerpoint/2010/main" val="2973528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2D422-0481-BD99-C048-A1A6339176EB}"/>
              </a:ext>
            </a:extLst>
          </p:cNvPr>
          <p:cNvSpPr>
            <a:spLocks noGrp="1"/>
          </p:cNvSpPr>
          <p:nvPr>
            <p:ph type="title"/>
          </p:nvPr>
        </p:nvSpPr>
        <p:spPr/>
        <p:txBody>
          <a:bodyPr/>
          <a:lstStyle/>
          <a:p>
            <a:r>
              <a:rPr lang="en-MY" sz="1800" b="1" i="0" dirty="0">
                <a:effectLst/>
                <a:latin typeface="+mn-lt"/>
              </a:rPr>
              <a:t>4. Risk Disclosure</a:t>
            </a:r>
            <a:endParaRPr lang="en-US" sz="1800" dirty="0">
              <a:latin typeface="+mn-lt"/>
            </a:endParaRPr>
          </a:p>
        </p:txBody>
      </p:sp>
      <p:sp>
        <p:nvSpPr>
          <p:cNvPr id="3" name="Content Placeholder 2">
            <a:extLst>
              <a:ext uri="{FF2B5EF4-FFF2-40B4-BE49-F238E27FC236}">
                <a16:creationId xmlns:a16="http://schemas.microsoft.com/office/drawing/2014/main" id="{5A169D52-36DE-70FE-ECB0-91D1CF7CF3E0}"/>
              </a:ext>
            </a:extLst>
          </p:cNvPr>
          <p:cNvSpPr>
            <a:spLocks noGrp="1"/>
          </p:cNvSpPr>
          <p:nvPr>
            <p:ph idx="1"/>
          </p:nvPr>
        </p:nvSpPr>
        <p:spPr/>
        <p:txBody>
          <a:bodyPr/>
          <a:lstStyle/>
          <a:p>
            <a:r>
              <a:rPr lang="en-US" sz="1800" dirty="0">
                <a:latin typeface="+mn-lt"/>
              </a:rPr>
              <a:t>Challenge: </a:t>
            </a:r>
          </a:p>
          <a:p>
            <a:r>
              <a:rPr lang="en-US" sz="1800" dirty="0">
                <a:latin typeface="+mn-lt"/>
              </a:rPr>
              <a:t>Evaluating the adequacy of climate-related risk disclosure by energy companies is challenging. It involves navigating uncertainties, projecting long-term impacts, and assessing the extent of information disclosed to investors and the public.</a:t>
            </a:r>
          </a:p>
          <a:p>
            <a:r>
              <a:rPr lang="en-US" sz="1800" dirty="0">
                <a:latin typeface="+mn-lt"/>
              </a:rPr>
              <a:t>Dispute Focus: </a:t>
            </a:r>
          </a:p>
          <a:p>
            <a:r>
              <a:rPr lang="en-US" sz="1800" dirty="0">
                <a:latin typeface="+mn-lt"/>
              </a:rPr>
              <a:t>Shareholders and stakeholders may initiate legal action, alleging that inadequate disclosure of climate-related risks violates securities laws and compromises informed decision-making.</a:t>
            </a:r>
          </a:p>
          <a:p>
            <a:pPr marL="0" indent="0">
              <a:buNone/>
            </a:pPr>
            <a:endParaRPr lang="en-US" sz="1800" dirty="0">
              <a:latin typeface="+mn-lt"/>
            </a:endParaRPr>
          </a:p>
        </p:txBody>
      </p:sp>
    </p:spTree>
    <p:extLst>
      <p:ext uri="{BB962C8B-B14F-4D97-AF65-F5344CB8AC3E}">
        <p14:creationId xmlns:p14="http://schemas.microsoft.com/office/powerpoint/2010/main" val="3875872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310A2-48C9-AAA9-2801-D36562DA93A0}"/>
              </a:ext>
            </a:extLst>
          </p:cNvPr>
          <p:cNvSpPr>
            <a:spLocks noGrp="1"/>
          </p:cNvSpPr>
          <p:nvPr>
            <p:ph type="title"/>
          </p:nvPr>
        </p:nvSpPr>
        <p:spPr/>
        <p:txBody>
          <a:bodyPr/>
          <a:lstStyle/>
          <a:p>
            <a:r>
              <a:rPr lang="en-MY" sz="1800" b="1" i="0" dirty="0">
                <a:effectLst/>
                <a:latin typeface="+mn-lt"/>
              </a:rPr>
              <a:t>5. International Disputes</a:t>
            </a:r>
            <a:endParaRPr lang="en-US" sz="1800" dirty="0">
              <a:latin typeface="+mn-lt"/>
            </a:endParaRPr>
          </a:p>
        </p:txBody>
      </p:sp>
      <p:sp>
        <p:nvSpPr>
          <p:cNvPr id="3" name="Content Placeholder 2">
            <a:extLst>
              <a:ext uri="{FF2B5EF4-FFF2-40B4-BE49-F238E27FC236}">
                <a16:creationId xmlns:a16="http://schemas.microsoft.com/office/drawing/2014/main" id="{43DD3FAE-F89B-2EC1-50D2-4240455B4123}"/>
              </a:ext>
            </a:extLst>
          </p:cNvPr>
          <p:cNvSpPr>
            <a:spLocks noGrp="1"/>
          </p:cNvSpPr>
          <p:nvPr>
            <p:ph idx="1"/>
          </p:nvPr>
        </p:nvSpPr>
        <p:spPr/>
        <p:txBody>
          <a:bodyPr/>
          <a:lstStyle/>
          <a:p>
            <a:r>
              <a:rPr lang="en-US" sz="1800" dirty="0">
                <a:latin typeface="+mn-lt"/>
              </a:rPr>
              <a:t>Challenge: </a:t>
            </a:r>
          </a:p>
          <a:p>
            <a:r>
              <a:rPr lang="en-US" sz="1800" dirty="0">
                <a:latin typeface="+mn-lt"/>
              </a:rPr>
              <a:t>Resolving international disputes related to climate change requires navigating diverse legal systems, differing national interests, and varying levels of commitment to global climate goals.</a:t>
            </a:r>
          </a:p>
          <a:p>
            <a:r>
              <a:rPr lang="en-US" sz="1800" dirty="0">
                <a:latin typeface="+mn-lt"/>
              </a:rPr>
              <a:t>Dispute Focus: </a:t>
            </a:r>
          </a:p>
          <a:p>
            <a:r>
              <a:rPr lang="en-US" sz="1800" dirty="0">
                <a:latin typeface="+mn-lt"/>
              </a:rPr>
              <a:t>Nations may engage in legal conflicts over responsibilities, contributions, and the interpretation of international agreements, impacting the effectiveness of global climate initiatives.</a:t>
            </a:r>
          </a:p>
          <a:p>
            <a:endParaRPr lang="en-US" sz="1800" dirty="0">
              <a:latin typeface="+mn-lt"/>
            </a:endParaRPr>
          </a:p>
        </p:txBody>
      </p:sp>
    </p:spTree>
    <p:extLst>
      <p:ext uri="{BB962C8B-B14F-4D97-AF65-F5344CB8AC3E}">
        <p14:creationId xmlns:p14="http://schemas.microsoft.com/office/powerpoint/2010/main" val="3074346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0D084-14AC-C5BB-D907-998693D1F688}"/>
              </a:ext>
            </a:extLst>
          </p:cNvPr>
          <p:cNvSpPr>
            <a:spLocks noGrp="1"/>
          </p:cNvSpPr>
          <p:nvPr>
            <p:ph type="title"/>
          </p:nvPr>
        </p:nvSpPr>
        <p:spPr/>
        <p:txBody>
          <a:bodyPr/>
          <a:lstStyle/>
          <a:p>
            <a:r>
              <a:rPr lang="en-MY" sz="1800" b="1" i="0" dirty="0">
                <a:effectLst/>
                <a:latin typeface="+mn-lt"/>
              </a:rPr>
              <a:t>6. Adaptation and Resilience Obligations</a:t>
            </a:r>
            <a:endParaRPr lang="en-US" sz="1800" dirty="0">
              <a:latin typeface="+mn-lt"/>
            </a:endParaRPr>
          </a:p>
        </p:txBody>
      </p:sp>
      <p:sp>
        <p:nvSpPr>
          <p:cNvPr id="3" name="Content Placeholder 2">
            <a:extLst>
              <a:ext uri="{FF2B5EF4-FFF2-40B4-BE49-F238E27FC236}">
                <a16:creationId xmlns:a16="http://schemas.microsoft.com/office/drawing/2014/main" id="{4884933A-C5C5-A5F1-1204-EA269A37D1F0}"/>
              </a:ext>
            </a:extLst>
          </p:cNvPr>
          <p:cNvSpPr>
            <a:spLocks noGrp="1"/>
          </p:cNvSpPr>
          <p:nvPr>
            <p:ph idx="1"/>
          </p:nvPr>
        </p:nvSpPr>
        <p:spPr/>
        <p:txBody>
          <a:bodyPr/>
          <a:lstStyle/>
          <a:p>
            <a:r>
              <a:rPr lang="en-US" sz="1800" dirty="0">
                <a:latin typeface="+mn-lt"/>
              </a:rPr>
              <a:t>Challenge: </a:t>
            </a:r>
          </a:p>
          <a:p>
            <a:r>
              <a:rPr lang="en-US" sz="1800" dirty="0">
                <a:latin typeface="+mn-lt"/>
              </a:rPr>
              <a:t>Legal disputes may arise regarding the obligations of energy entities and governments to adapt and build resilience against climate change impacts, especially in vulnerable regions.</a:t>
            </a:r>
          </a:p>
          <a:p>
            <a:r>
              <a:rPr lang="en-US" sz="1800" dirty="0">
                <a:latin typeface="+mn-lt"/>
              </a:rPr>
              <a:t>Dispute Focus: </a:t>
            </a:r>
          </a:p>
          <a:p>
            <a:r>
              <a:rPr lang="en-US" sz="1800" dirty="0">
                <a:latin typeface="+mn-lt"/>
              </a:rPr>
              <a:t>Conflicts may emerge over the adequacy of measures taken to address vulnerabilities, potential compensation claims, and the allocation of responsibilities in enhancing climate resilience.</a:t>
            </a:r>
          </a:p>
          <a:p>
            <a:pPr marL="0" indent="0">
              <a:buNone/>
            </a:pPr>
            <a:endParaRPr lang="en-US" sz="1800" dirty="0">
              <a:latin typeface="+mn-lt"/>
            </a:endParaRPr>
          </a:p>
        </p:txBody>
      </p:sp>
    </p:spTree>
    <p:extLst>
      <p:ext uri="{BB962C8B-B14F-4D97-AF65-F5344CB8AC3E}">
        <p14:creationId xmlns:p14="http://schemas.microsoft.com/office/powerpoint/2010/main" val="3919447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702</TotalTime>
  <Words>2863</Words>
  <Application>Microsoft Macintosh PowerPoint</Application>
  <PresentationFormat>Widescreen</PresentationFormat>
  <Paragraphs>160</Paragraphs>
  <Slides>27</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Century Gothic</vt:lpstr>
      <vt:lpstr>Office Theme</vt:lpstr>
      <vt:lpstr>PowerPoint Presentation</vt:lpstr>
      <vt:lpstr>I. Introduction</vt:lpstr>
      <vt:lpstr>PowerPoint Presentation</vt:lpstr>
      <vt:lpstr>1. Regulatory Compliance</vt:lpstr>
      <vt:lpstr>2. Liability Attribution</vt:lpstr>
      <vt:lpstr>3. Contractual and Investment Disputes</vt:lpstr>
      <vt:lpstr>4. Risk Disclosure</vt:lpstr>
      <vt:lpstr>5. International Disputes</vt:lpstr>
      <vt:lpstr>6. Adaptation and Resilience Obligations</vt:lpstr>
      <vt:lpstr>7. Role of Alternative Dispute Resolution</vt:lpstr>
      <vt:lpstr>Climate Change Litigation Pertaining to Energy Sectors</vt:lpstr>
      <vt:lpstr>Key Considerations:</vt:lpstr>
      <vt:lpstr>II. International Dispute Resolution Mechanisms:</vt:lpstr>
      <vt:lpstr>A. United Nations Framework Convention on Climate Change (UNFCCC)</vt:lpstr>
      <vt:lpstr>B. International Court of Justice (ICJ)</vt:lpstr>
      <vt:lpstr>C. Arbitration and Mediation</vt:lpstr>
      <vt:lpstr>Arbitration and Climate Change Disputes in the Energy Sector</vt:lpstr>
      <vt:lpstr>Application of Arbitration to Climate Change Disputes in the Energy Sector</vt:lpstr>
      <vt:lpstr>Key Features of Arbitration in Climate Change Disputes</vt:lpstr>
      <vt:lpstr>Challenges and Considerations</vt:lpstr>
      <vt:lpstr>Role of Arbitration in Promoting Sustainable Energy Practices</vt:lpstr>
      <vt:lpstr>Mediation and Climate Change Dispute in the Energy Sector:</vt:lpstr>
      <vt:lpstr>PowerPoint Presentation</vt:lpstr>
      <vt:lpstr>Application to Climate Change Disputes in the Energy Sector</vt:lpstr>
      <vt:lpstr>Role of Mediation in Addressing Climate Change Challenges</vt:lpstr>
      <vt:lpstr>Challenges and Considerations:</vt:lpstr>
      <vt:lpstr>Case Studies of Climate Change-Related Legal Disputes Pertaining to Energy Sectors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 Zulhafiz Wan Zahari</dc:creator>
  <cp:lastModifiedBy>WAN MOHD. ZULHAFIZ BIN WAN ZAHARI</cp:lastModifiedBy>
  <cp:revision>1</cp:revision>
  <dcterms:created xsi:type="dcterms:W3CDTF">2023-10-11T08:27:37Z</dcterms:created>
  <dcterms:modified xsi:type="dcterms:W3CDTF">2024-01-07T14:59:55Z</dcterms:modified>
</cp:coreProperties>
</file>