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24"/>
  </p:notesMasterIdLst>
  <p:sldIdLst>
    <p:sldId id="256" r:id="rId3"/>
    <p:sldId id="260" r:id="rId4"/>
    <p:sldId id="261" r:id="rId5"/>
    <p:sldId id="257"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951663" cy="10082213"/>
  <p:embeddedFontLst>
    <p:embeddedFont>
      <p:font typeface="Century Gothic" panose="020B0502020202020204" pitchFamily="34" charset="0"/>
      <p:regular r:id="rId25"/>
      <p:bold r:id="rId26"/>
      <p:italic r:id="rId27"/>
      <p:boldItalic r:id="rId28"/>
    </p:embeddedFont>
    <p:embeddedFont>
      <p:font typeface="Segoe UI" panose="020B05020402040202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4761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0283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9275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786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4798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2965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3079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8516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2404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3471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1245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0185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3196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3470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488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5582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4648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1123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917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30954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Climate Change Policy</a:t>
            </a:r>
            <a:endParaRPr lang="en-US" sz="27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Dr. Rahul Nikam</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Elaborating the Paris Agreement’s-Transparency Mechanism</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The Role of Domestic Policy Surveillance in the Multilateral Climate Transparency Regime</a:t>
            </a:r>
          </a:p>
          <a:p>
            <a:pPr marL="285750" lvl="1" indent="-285750" algn="just">
              <a:lnSpc>
                <a:spcPct val="150000"/>
              </a:lnSpc>
              <a:buSzPts val="1600"/>
              <a:buFont typeface="Arial" panose="020B0604020202020204" pitchFamily="34" charset="0"/>
              <a:buChar char="•"/>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Well-designed domestic policy surveillance can inform and enhance the effectiveness of multilateral climate policy transparency.</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Effective, rigorous ex-post review of policies &amp; regulations requires careful planning- including provisions for effectively collecting data about implementation &amp; impacts. </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Domestic policy surveillance can promote policy learning and identify best policy practices.  </a:t>
            </a:r>
          </a:p>
          <a:p>
            <a:pPr marL="285750" lvl="1" indent="-285750" algn="just">
              <a:lnSpc>
                <a:spcPct val="150000"/>
              </a:lnSpc>
              <a:buSzPts val="1600"/>
              <a:buFont typeface="Arial" panose="020B0604020202020204" pitchFamily="34" charset="0"/>
              <a:buChar char="•"/>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A robust domestic policy review framework can demonstrate a country’s good-faith effort in delivering on its mitigation pledge, which can build trust in international climate policy. </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67262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600124"/>
          </a:xfrm>
          <a:prstGeom prst="rect">
            <a:avLst/>
          </a:prstGeom>
          <a:solidFill>
            <a:srgbClr val="003399"/>
          </a:solidFill>
          <a:ln>
            <a:noFill/>
          </a:ln>
        </p:spPr>
        <p:txBody>
          <a:bodyPr spcFirstLastPara="1" wrap="square" lIns="91425" tIns="45700" rIns="91425" bIns="45700" anchor="t" anchorCtr="0">
            <a:spAutoFit/>
          </a:bodyPr>
          <a:lstStyle/>
          <a:p>
            <a:pPr lvl="1" algn="just">
              <a:lnSpc>
                <a:spcPct val="150000"/>
              </a:lnSpc>
              <a:buSzPts val="1600"/>
            </a:pPr>
            <a:r>
              <a:rPr lang="en-IN" sz="2200" dirty="0">
                <a:solidFill>
                  <a:schemeClr val="bg1"/>
                </a:solidFill>
                <a:latin typeface="Segoe UI" panose="020B0502040204020203" pitchFamily="34" charset="0"/>
                <a:ea typeface="Quattrocento Sans"/>
                <a:cs typeface="Segoe UI" panose="020B0502040204020203" pitchFamily="34" charset="0"/>
                <a:sym typeface="Quattrocento Sans"/>
              </a:rPr>
              <a:t>Further Reading </a:t>
            </a:r>
          </a:p>
        </p:txBody>
      </p:sp>
      <p:sp>
        <p:nvSpPr>
          <p:cNvPr id="158" name="Google Shape;158;p46"/>
          <p:cNvSpPr txBox="1"/>
          <p:nvPr/>
        </p:nvSpPr>
        <p:spPr>
          <a:xfrm>
            <a:off x="993058"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3E20CBC2-5D17-FEEE-2163-662FECA1CDD8}"/>
              </a:ext>
            </a:extLst>
          </p:cNvPr>
          <p:cNvPicPr>
            <a:picLocks noChangeAspect="1"/>
          </p:cNvPicPr>
          <p:nvPr/>
        </p:nvPicPr>
        <p:blipFill>
          <a:blip r:embed="rId3"/>
          <a:stretch>
            <a:fillRect/>
          </a:stretch>
        </p:blipFill>
        <p:spPr>
          <a:xfrm>
            <a:off x="1250501" y="2195340"/>
            <a:ext cx="8774032" cy="3244868"/>
          </a:xfrm>
          <a:prstGeom prst="rect">
            <a:avLst/>
          </a:prstGeom>
        </p:spPr>
      </p:pic>
    </p:spTree>
    <p:extLst>
      <p:ext uri="{BB962C8B-B14F-4D97-AF65-F5344CB8AC3E}">
        <p14:creationId xmlns:p14="http://schemas.microsoft.com/office/powerpoint/2010/main" val="254388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Market Mechanisms in and out of the Paris Agreement</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Governance of Carbon Markets under Article 6 of the Paris Agreement</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Art. 6 provides parties with alternative governance models for transferring mitigation outcomes internationally. Internationally transferred mitigation outcomes (ITMOs) can be used towards countries' NDCs.</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Arts. 6.2-6.7 could be seen as competitive options, offering different products. They present different levels of intrusion and intervention by the CMA in providing a framework for the use of mitigation outcomes by parties other than the ones where the mitigation outcomes were created, towards their NDCs. </a:t>
            </a:r>
          </a:p>
          <a:p>
            <a:pPr lvl="1" algn="just">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46750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Market Mechanisms in and out of the Paris Agreement</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While they present different governance models, the alternatives offered by Art.6.2 &amp; 6.4 need to be, and can only be, complementary and synergetic, and eventually converge. This is especially true for the metrics of quality and quantity of the mitigation outcomes being transferred between parties. It also has a significant impact on the fungibility of the mitigation outcome being transferred. </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 To ensure complementarity &amp; synergy, a process needs to be put in place to ensure that the different technical standards that emerge under 6.2, as well as the difference between what emerges under 6.2 &amp; 6.4, are well understood, analyzed, and can be transmitted between the two options. </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This will be especially important for the modalities and procedures (M&amp;P) to be defined under Art. 6.4, which will be scrutinized by international stakeholders. </a:t>
            </a:r>
          </a:p>
          <a:p>
            <a:pPr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4258757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Market Mechanisms in and out of the Paris Agreement</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Market Mechanisms in the Paris Climate Agreement: International Linkage under Article 6.2</a:t>
            </a:r>
          </a:p>
          <a:p>
            <a:pPr marL="285750" lvl="1" indent="-285750" algn="just">
              <a:lnSpc>
                <a:spcPct val="150000"/>
              </a:lnSpc>
              <a:buSzPts val="1600"/>
              <a:buFont typeface="Arial" panose="020B0604020202020204" pitchFamily="34" charset="0"/>
              <a:buChar char="•"/>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A key question on the Paris Agreement, with its NDCs anchored as they are in domestic political realities, is whether it can progressively lead to mitigation commitments with sufficient ambition. </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Linkage of regional, national &amp; sub-national policies can be part of the answer, &amp; Art. 6.2 of the Paris Agreement provides the needed foundation.</a:t>
            </a:r>
          </a:p>
          <a:p>
            <a:pPr marL="285750" lvl="1" indent="-285750" algn="just">
              <a:lnSpc>
                <a:spcPct val="150000"/>
              </a:lnSpc>
              <a:buSzPts val="1600"/>
              <a:buFont typeface="Arial" panose="020B0604020202020204" pitchFamily="34" charset="0"/>
              <a:buChar char="•"/>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Linkage among mitigation systems that are heterogeneous about policy instruments, level of jurisdiction, and type of target- heterogeneity that will be prevalent under the global Paris- Agreement regime will be feasible &amp;wise in some cases, but not in others. </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Negotiators must now develop sound accounting mechanisms to fully enable Art. 6.2 and “bottom-up” linkage. They must also determine the degree &amp; types of oversight that might be required. </a:t>
            </a:r>
            <a:endPar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265407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600124"/>
          </a:xfrm>
          <a:prstGeom prst="rect">
            <a:avLst/>
          </a:prstGeom>
          <a:solidFill>
            <a:srgbClr val="003399"/>
          </a:solidFill>
          <a:ln>
            <a:noFill/>
          </a:ln>
        </p:spPr>
        <p:txBody>
          <a:bodyPr spcFirstLastPara="1" wrap="square" lIns="91425" tIns="45700" rIns="91425" bIns="45700" anchor="t" anchorCtr="0">
            <a:spAutoFit/>
          </a:bodyPr>
          <a:lstStyle/>
          <a:p>
            <a:pPr lvl="1" algn="just">
              <a:lnSpc>
                <a:spcPct val="150000"/>
              </a:lnSpc>
              <a:buSzPts val="1600"/>
            </a:pPr>
            <a:r>
              <a:rPr lang="en-IN" sz="2200" b="0" i="0" u="none" strike="noStrike" cap="none" dirty="0">
                <a:solidFill>
                  <a:schemeClr val="bg1"/>
                </a:solidFill>
                <a:latin typeface="Segoe UI" panose="020B0502040204020203" pitchFamily="34" charset="0"/>
                <a:ea typeface="Quattrocento Sans"/>
                <a:cs typeface="Segoe UI" panose="020B0502040204020203" pitchFamily="34" charset="0"/>
                <a:sym typeface="Quattrocento Sans"/>
              </a:rPr>
              <a:t>Further Reading </a:t>
            </a:r>
          </a:p>
        </p:txBody>
      </p:sp>
      <p:sp>
        <p:nvSpPr>
          <p:cNvPr id="158" name="Google Shape;158;p46"/>
          <p:cNvSpPr txBox="1"/>
          <p:nvPr/>
        </p:nvSpPr>
        <p:spPr>
          <a:xfrm>
            <a:off x="993058"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7BA27109-FF9C-F163-AE35-A06BE5ADDD3F}"/>
              </a:ext>
            </a:extLst>
          </p:cNvPr>
          <p:cNvPicPr>
            <a:picLocks noChangeAspect="1"/>
          </p:cNvPicPr>
          <p:nvPr/>
        </p:nvPicPr>
        <p:blipFill>
          <a:blip r:embed="rId3"/>
          <a:stretch>
            <a:fillRect/>
          </a:stretch>
        </p:blipFill>
        <p:spPr>
          <a:xfrm>
            <a:off x="1153663" y="2087488"/>
            <a:ext cx="8278203" cy="1241627"/>
          </a:xfrm>
          <a:prstGeom prst="rect">
            <a:avLst/>
          </a:prstGeom>
        </p:spPr>
      </p:pic>
      <p:pic>
        <p:nvPicPr>
          <p:cNvPr id="5" name="Picture 4">
            <a:extLst>
              <a:ext uri="{FF2B5EF4-FFF2-40B4-BE49-F238E27FC236}">
                <a16:creationId xmlns:a16="http://schemas.microsoft.com/office/drawing/2014/main" id="{B748C9B3-AFFC-1149-FC0C-C55A62514749}"/>
              </a:ext>
            </a:extLst>
          </p:cNvPr>
          <p:cNvPicPr>
            <a:picLocks noChangeAspect="1"/>
          </p:cNvPicPr>
          <p:nvPr/>
        </p:nvPicPr>
        <p:blipFill>
          <a:blip r:embed="rId4"/>
          <a:stretch>
            <a:fillRect/>
          </a:stretch>
        </p:blipFill>
        <p:spPr>
          <a:xfrm>
            <a:off x="1276960" y="3329115"/>
            <a:ext cx="7968639" cy="2295845"/>
          </a:xfrm>
          <a:prstGeom prst="rect">
            <a:avLst/>
          </a:prstGeom>
        </p:spPr>
      </p:pic>
    </p:spTree>
    <p:extLst>
      <p:ext uri="{BB962C8B-B14F-4D97-AF65-F5344CB8AC3E}">
        <p14:creationId xmlns:p14="http://schemas.microsoft.com/office/powerpoint/2010/main" val="503157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Market Mechanisms in and out of the Paris Agreement</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IN" sz="1600" b="1"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Government-to-Government Carbon Trading</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Emissions trading between two jurisdictions can lower costs for both, making it easier to achieve current mitigation targets and enhance future action.</a:t>
            </a:r>
          </a:p>
          <a:p>
            <a:pPr marL="285750" lvl="1" indent="-285750" algn="just">
              <a:lnSpc>
                <a:spcPct val="150000"/>
              </a:lnSpc>
              <a:buSzPts val="1600"/>
              <a:buFont typeface="Arial" panose="020B0604020202020204" pitchFamily="34" charset="0"/>
              <a:buChar char="•"/>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Yet, harmonizing and linking domestic carbon policies to enable international trading in a fully decentralized can be challenging and impractical in the near term. </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 Government-to-government trading between jurisdictions with existing domestic emissions markets requires no such harmonization, yet achieves much of the same benefits and could encourage full policy linking in the future. </a:t>
            </a:r>
            <a:endPar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850224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Market Mechanisms in and out of the Paris Agreement</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Such trades might also occur between a jurisdiction with a carbon tax in place &amp; a jurisdiction with a lower-price emission trading program, leading to reduced emissions.  </a:t>
            </a:r>
          </a:p>
          <a:p>
            <a:pPr marL="285750" lvl="1" indent="-285750" algn="just">
              <a:lnSpc>
                <a:spcPct val="150000"/>
              </a:lnSpc>
              <a:buSzPts val="1600"/>
              <a:buFont typeface="Arial" panose="020B0604020202020204" pitchFamily="34" charset="0"/>
              <a:buChar char="•"/>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The next steps to facilitate government-to-government</a:t>
            </a:r>
            <a:r>
              <a:rPr lang="en-IN" sz="1600" dirty="0">
                <a:latin typeface="Segoe UI" panose="020B0502040204020203" pitchFamily="34" charset="0"/>
                <a:ea typeface="Quattrocento Sans"/>
                <a:cs typeface="Segoe UI" panose="020B0502040204020203" pitchFamily="34" charset="0"/>
                <a:sym typeface="Quattrocento Sans"/>
              </a:rPr>
              <a:t> trades include creating a forum for discussion, developing a template for transactions, and piloting actual trades. </a:t>
            </a:r>
            <a:endPar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172611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600124"/>
          </a:xfrm>
          <a:prstGeom prst="rect">
            <a:avLst/>
          </a:prstGeom>
          <a:solidFill>
            <a:srgbClr val="003399"/>
          </a:solidFill>
          <a:ln>
            <a:noFill/>
          </a:ln>
        </p:spPr>
        <p:txBody>
          <a:bodyPr spcFirstLastPara="1" wrap="square" lIns="91425" tIns="45700" rIns="91425" bIns="45700" anchor="t" anchorCtr="0">
            <a:spAutoFit/>
          </a:bodyPr>
          <a:lstStyle/>
          <a:p>
            <a:pPr lvl="1" algn="just">
              <a:lnSpc>
                <a:spcPct val="150000"/>
              </a:lnSpc>
              <a:buSzPts val="1600"/>
            </a:pPr>
            <a:r>
              <a:rPr lang="en-IN" sz="2200" dirty="0">
                <a:solidFill>
                  <a:schemeClr val="bg1"/>
                </a:solidFill>
                <a:latin typeface="Segoe UI" panose="020B0502040204020203" pitchFamily="34" charset="0"/>
                <a:ea typeface="Quattrocento Sans"/>
                <a:cs typeface="Segoe UI" panose="020B0502040204020203" pitchFamily="34" charset="0"/>
                <a:sym typeface="Quattrocento Sans"/>
              </a:rPr>
              <a:t>Further Reading </a:t>
            </a:r>
          </a:p>
        </p:txBody>
      </p:sp>
      <p:sp>
        <p:nvSpPr>
          <p:cNvPr id="158" name="Google Shape;158;p46"/>
          <p:cNvSpPr txBox="1"/>
          <p:nvPr/>
        </p:nvSpPr>
        <p:spPr>
          <a:xfrm>
            <a:off x="993058"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1" indent="-285750" algn="just">
              <a:lnSpc>
                <a:spcPct val="150000"/>
              </a:lnSpc>
              <a:buSzPts val="1600"/>
              <a:buFont typeface="Arial" panose="020B0604020202020204" pitchFamily="34" charset="0"/>
              <a:buChar char="•"/>
            </a:pPr>
            <a:endPar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873F335B-CE18-196F-66F3-272B4DE5D6C9}"/>
              </a:ext>
            </a:extLst>
          </p:cNvPr>
          <p:cNvPicPr>
            <a:picLocks noChangeAspect="1"/>
          </p:cNvPicPr>
          <p:nvPr/>
        </p:nvPicPr>
        <p:blipFill>
          <a:blip r:embed="rId3"/>
          <a:stretch>
            <a:fillRect/>
          </a:stretch>
        </p:blipFill>
        <p:spPr>
          <a:xfrm>
            <a:off x="1310827" y="2169467"/>
            <a:ext cx="8679840" cy="2021862"/>
          </a:xfrm>
          <a:prstGeom prst="rect">
            <a:avLst/>
          </a:prstGeom>
        </p:spPr>
      </p:pic>
    </p:spTree>
    <p:extLst>
      <p:ext uri="{BB962C8B-B14F-4D97-AF65-F5344CB8AC3E}">
        <p14:creationId xmlns:p14="http://schemas.microsoft.com/office/powerpoint/2010/main" val="1934164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Market Mechanisms in and out of the Paris Agreement</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Building a Coalition of Carbon Markets to Spur Faster, Deeper Cuts in Climate Pollution</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Emission trading programs, or carbon markets, can play a critical role in enabling countries to meet their nationally determined contributions (NDCs) and undertake more ambitious reductions in climate pollution over time. </a:t>
            </a:r>
          </a:p>
          <a:p>
            <a:pPr marL="285750" lvl="1" indent="-285750" algn="just">
              <a:lnSpc>
                <a:spcPct val="150000"/>
              </a:lnSpc>
              <a:buSzPts val="1600"/>
              <a:buFont typeface="Arial" panose="020B0604020202020204" pitchFamily="34" charset="0"/>
              <a:buChar char="•"/>
            </a:pPr>
            <a:r>
              <a:rPr lang="en-US"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Art.6 of the Paris Agreement </a:t>
            </a:r>
            <a:r>
              <a:rPr lang="en-US" sz="1600" dirty="0">
                <a:latin typeface="Segoe UI" panose="020B0502040204020203" pitchFamily="34" charset="0"/>
                <a:ea typeface="Quattrocento Sans"/>
                <a:cs typeface="Segoe UI" panose="020B0502040204020203" pitchFamily="34" charset="0"/>
                <a:sym typeface="Quattrocento Sans"/>
              </a:rPr>
              <a:t>affirms the role of voluntary, bilateral transactions among sovereigns in meeting their NDCs.</a:t>
            </a:r>
          </a:p>
          <a:p>
            <a:pPr marL="285750" lvl="1" indent="-285750" algn="just">
              <a:lnSpc>
                <a:spcPct val="150000"/>
              </a:lnSpc>
              <a:buSzPts val="1600"/>
              <a:buFont typeface="Arial" panose="020B0604020202020204" pitchFamily="34" charset="0"/>
              <a:buChar char="•"/>
            </a:pPr>
            <a:r>
              <a:rPr lang="en-US"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By developing common standards or guidelines to ensure the integrity of international emission trading, a coalition of carbon market jurisdictions (CCM) could promote coordination among carbon markets, ensure environmental integrity</a:t>
            </a:r>
            <a:r>
              <a:rPr lang="en-US" sz="1600" dirty="0">
                <a:latin typeface="Segoe UI" panose="020B0502040204020203" pitchFamily="34" charset="0"/>
                <a:ea typeface="Quattrocento Sans"/>
                <a:cs typeface="Segoe UI" panose="020B0502040204020203" pitchFamily="34" charset="0"/>
                <a:sym typeface="Quattrocento Sans"/>
              </a:rPr>
              <a:t>, and ultimately spur greater ambition in </a:t>
            </a:r>
            <a:r>
              <a:rPr lang="en-US" sz="1800" b="0" i="0" u="none" strike="noStrike" baseline="0" dirty="0">
                <a:latin typeface="AGaramondPro-Regular"/>
              </a:rPr>
              <a:t>climate</a:t>
            </a:r>
            <a:r>
              <a:rPr lang="en-US" sz="1600" dirty="0">
                <a:latin typeface="Segoe UI" panose="020B0502040204020203" pitchFamily="34" charset="0"/>
                <a:ea typeface="Quattrocento Sans"/>
                <a:cs typeface="Segoe UI" panose="020B0502040204020203" pitchFamily="34" charset="0"/>
                <a:sym typeface="Quattrocento Sans"/>
              </a:rPr>
              <a:t> action. </a:t>
            </a:r>
            <a:endParaRPr lang="en-IN"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632292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3084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2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Beyond the Kyoto Protocol, The Paris Agreement and Next Steps</a:t>
            </a:r>
            <a:endParaRPr sz="22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377825"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Three areas where analysts can help articulate pitfalls and identify opportunities to avoid them:</a:t>
            </a:r>
          </a:p>
          <a:p>
            <a:pPr marL="719138" marR="0" lvl="1" indent="-342900" algn="just" rtl="0">
              <a:lnSpc>
                <a:spcPct val="150000"/>
              </a:lnSpc>
              <a:spcBef>
                <a:spcPts val="0"/>
              </a:spcBef>
              <a:spcAft>
                <a:spcPts val="0"/>
              </a:spcAft>
              <a:buClr>
                <a:srgbClr val="000000"/>
              </a:buClr>
              <a:buSzPts val="1600"/>
              <a:buAutoNum type="arabicPeriod"/>
            </a:pPr>
            <a:r>
              <a:rPr lang="en-IN" sz="1600" dirty="0">
                <a:latin typeface="Segoe UI" panose="020B0502040204020203" pitchFamily="34" charset="0"/>
                <a:ea typeface="Quattrocento Sans"/>
                <a:cs typeface="Segoe UI" panose="020B0502040204020203" pitchFamily="34" charset="0"/>
                <a:sym typeface="Quattrocento Sans"/>
              </a:rPr>
              <a:t>Incentives for ambition</a:t>
            </a:r>
          </a:p>
          <a:p>
            <a:pPr marL="719138" marR="0" lvl="1" indent="-342900" algn="just" rtl="0">
              <a:lnSpc>
                <a:spcPct val="150000"/>
              </a:lnSpc>
              <a:spcBef>
                <a:spcPts val="0"/>
              </a:spcBef>
              <a:spcAft>
                <a:spcPts val="0"/>
              </a:spcAft>
              <a:buClr>
                <a:srgbClr val="000000"/>
              </a:buClr>
              <a:buSzPts val="1600"/>
              <a:buAutoNum type="arabicPeriod"/>
            </a:pPr>
            <a:r>
              <a:rPr lang="en-IN" sz="1600" dirty="0">
                <a:latin typeface="Segoe UI" panose="020B0502040204020203" pitchFamily="34" charset="0"/>
                <a:ea typeface="Quattrocento Sans"/>
                <a:cs typeface="Segoe UI" panose="020B0502040204020203" pitchFamily="34" charset="0"/>
                <a:sym typeface="Quattrocento Sans"/>
              </a:rPr>
              <a:t>The role of non-UNFCCC institutions </a:t>
            </a:r>
          </a:p>
          <a:p>
            <a:pPr marL="719138" marR="0" lvl="1" indent="-342900" algn="just" rtl="0">
              <a:lnSpc>
                <a:spcPct val="150000"/>
              </a:lnSpc>
              <a:spcBef>
                <a:spcPts val="0"/>
              </a:spcBef>
              <a:spcAft>
                <a:spcPts val="0"/>
              </a:spcAft>
              <a:buClr>
                <a:srgbClr val="000000"/>
              </a:buClr>
              <a:buSzPts val="1600"/>
              <a:buAutoNum type="arabicPeriod"/>
            </a:pPr>
            <a:r>
              <a:rPr lang="en-IN" sz="1600" dirty="0">
                <a:latin typeface="Segoe UI" panose="020B0502040204020203" pitchFamily="34" charset="0"/>
                <a:ea typeface="Quattrocento Sans"/>
                <a:cs typeface="Segoe UI" panose="020B0502040204020203" pitchFamily="34" charset="0"/>
                <a:sym typeface="Quattrocento Sans"/>
              </a:rPr>
              <a:t>Preserving global consensus </a:t>
            </a:r>
          </a:p>
          <a:p>
            <a:pPr marL="434975" marR="0" lvl="1" indent="-342900" algn="just" rtl="0">
              <a:lnSpc>
                <a:spcPct val="150000"/>
              </a:lnSpc>
              <a:spcBef>
                <a:spcPts val="0"/>
              </a:spcBef>
              <a:spcAft>
                <a:spcPts val="0"/>
              </a:spcAft>
              <a:buClr>
                <a:srgbClr val="000000"/>
              </a:buClr>
              <a:buSzPts val="1600"/>
              <a:buAutoNum type="arabicPeriod"/>
            </a:pPr>
            <a:endParaRPr lang="en-IN" sz="1600" dirty="0">
              <a:latin typeface="Segoe UI" panose="020B0502040204020203" pitchFamily="34" charset="0"/>
              <a:ea typeface="Quattrocento Sans"/>
              <a:cs typeface="Segoe UI" panose="020B0502040204020203" pitchFamily="34" charset="0"/>
              <a:sym typeface="Quattrocento Sans"/>
            </a:endParaRPr>
          </a:p>
          <a:p>
            <a:pPr marL="92075" lvl="1" algn="just">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Differentiation and Equity in the Post- Paris Negotiations </a:t>
            </a:r>
            <a:endParaRPr lang="en-IN" sz="1600" dirty="0">
              <a:latin typeface="Segoe UI" panose="020B0502040204020203" pitchFamily="34" charset="0"/>
              <a:ea typeface="Quattrocento Sans"/>
              <a:cs typeface="Segoe UI" panose="020B0502040204020203" pitchFamily="34" charset="0"/>
              <a:sym typeface="Quattrocento Sans"/>
            </a:endParaRPr>
          </a:p>
          <a:p>
            <a:pPr marL="377825"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The nature &amp; extent of differentiation in the Paris Agreement, however, is distinct from that in the 1992 Framework Convention on Climate Change (FCCC) &amp; its Kyoto Protocol. </a:t>
            </a:r>
          </a:p>
          <a:p>
            <a:pPr marL="92075" lvl="1" algn="just">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Illustrative Crosscutting Issues</a:t>
            </a:r>
          </a:p>
          <a:p>
            <a:pPr marL="377825"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Applying the terms “developed” and “developing”</a:t>
            </a:r>
          </a:p>
          <a:p>
            <a:pPr marL="377825"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Operationalizing Developed Country Leadership</a:t>
            </a:r>
          </a:p>
          <a:p>
            <a:pPr marL="377825"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Identifying countries with “special circumstances”</a:t>
            </a:r>
          </a:p>
          <a:p>
            <a:pPr marL="92075" marR="0" lvl="1" algn="just" rtl="0">
              <a:lnSpc>
                <a:spcPct val="150000"/>
              </a:lnSpc>
              <a:spcBef>
                <a:spcPts val="0"/>
              </a:spcBef>
              <a:spcAft>
                <a:spcPts val="0"/>
              </a:spcAft>
              <a:buClr>
                <a:srgbClr val="000000"/>
              </a:buClr>
              <a:buSzPts val="1600"/>
            </a:pPr>
            <a:endParaRPr lang="en-IN" sz="1600" dirty="0">
              <a:latin typeface="Segoe UI" panose="020B0502040204020203" pitchFamily="34" charset="0"/>
              <a:ea typeface="Quattrocento Sans"/>
              <a:cs typeface="Segoe UI" panose="020B0502040204020203" pitchFamily="34" charset="0"/>
              <a:sym typeface="Quattrocento Sans"/>
            </a:endParaRPr>
          </a:p>
        </p:txBody>
      </p:sp>
      <p:pic>
        <p:nvPicPr>
          <p:cNvPr id="2" name="Εικόνα 7">
            <a:extLst>
              <a:ext uri="{FF2B5EF4-FFF2-40B4-BE49-F238E27FC236}">
                <a16:creationId xmlns:a16="http://schemas.microsoft.com/office/drawing/2014/main" id="{A441CE55-D429-82D6-4BFA-1C3C03D0AF5D}"/>
              </a:ext>
            </a:extLst>
          </p:cNvPr>
          <p:cNvPicPr>
            <a:picLocks noChangeAspect="1"/>
          </p:cNvPicPr>
          <p:nvPr/>
        </p:nvPicPr>
        <p:blipFill rotWithShape="1">
          <a:blip r:embed="rId3"/>
          <a:srcRect l="31333" t="85035" r="16916" b="5476"/>
          <a:stretch/>
        </p:blipFill>
        <p:spPr>
          <a:xfrm>
            <a:off x="767505" y="5820252"/>
            <a:ext cx="10003831" cy="963100"/>
          </a:xfrm>
          <a:prstGeom prst="rect">
            <a:avLst/>
          </a:prstGeom>
        </p:spPr>
      </p:pic>
    </p:spTree>
    <p:extLst>
      <p:ext uri="{BB962C8B-B14F-4D97-AF65-F5344CB8AC3E}">
        <p14:creationId xmlns:p14="http://schemas.microsoft.com/office/powerpoint/2010/main" val="300932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7" end="7"/>
                                            </p:txEl>
                                          </p:spTgt>
                                        </p:tgtEl>
                                        <p:attrNameLst>
                                          <p:attrName>style.visibility</p:attrName>
                                        </p:attrNameLst>
                                      </p:cBhvr>
                                      <p:to>
                                        <p:strVal val="visible"/>
                                      </p:to>
                                    </p:set>
                                    <p:animEffect transition="in" filter="fade">
                                      <p:cBhvr>
                                        <p:cTn id="37" dur="1000"/>
                                        <p:tgtEl>
                                          <p:spTgt spid="15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8" end="8"/>
                                            </p:txEl>
                                          </p:spTgt>
                                        </p:tgtEl>
                                        <p:attrNameLst>
                                          <p:attrName>style.visibility</p:attrName>
                                        </p:attrNameLst>
                                      </p:cBhvr>
                                      <p:to>
                                        <p:strVal val="visible"/>
                                      </p:to>
                                    </p:set>
                                    <p:animEffect transition="in" filter="fade">
                                      <p:cBhvr>
                                        <p:cTn id="42" dur="1000"/>
                                        <p:tgtEl>
                                          <p:spTgt spid="15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9" end="9"/>
                                            </p:txEl>
                                          </p:spTgt>
                                        </p:tgtEl>
                                        <p:attrNameLst>
                                          <p:attrName>style.visibility</p:attrName>
                                        </p:attrNameLst>
                                      </p:cBhvr>
                                      <p:to>
                                        <p:strVal val="visible"/>
                                      </p:to>
                                    </p:set>
                                    <p:animEffect transition="in" filter="fade">
                                      <p:cBhvr>
                                        <p:cTn id="47" dur="1000"/>
                                        <p:tgtEl>
                                          <p:spTgt spid="158">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10" end="10"/>
                                            </p:txEl>
                                          </p:spTgt>
                                        </p:tgtEl>
                                        <p:attrNameLst>
                                          <p:attrName>style.visibility</p:attrName>
                                        </p:attrNameLst>
                                      </p:cBhvr>
                                      <p:to>
                                        <p:strVal val="visible"/>
                                      </p:to>
                                    </p:set>
                                    <p:animEffect transition="in" filter="fade">
                                      <p:cBhvr>
                                        <p:cTn id="52" dur="1000"/>
                                        <p:tgtEl>
                                          <p:spTgt spid="15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Market Mechanisms in and out of the Paris Agreement</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Coordinated CO2 Prices and Strategic Transfers </a:t>
            </a:r>
          </a:p>
          <a:p>
            <a:pPr marL="285750" lvl="1" indent="-285750" algn="just">
              <a:lnSpc>
                <a:spcPct val="150000"/>
              </a:lnSpc>
              <a:buSzPts val="1600"/>
              <a:buFont typeface="Arial" panose="020B0604020202020204" pitchFamily="34" charset="0"/>
              <a:buChar char="•"/>
            </a:pPr>
            <a:r>
              <a:rPr lang="en-IN"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Mutual obligations with effective sanctions are needed in international climate policy.</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At the national level, a carbon price that increased over the long term would be a meaningful climate policy instrument.</a:t>
            </a:r>
          </a:p>
          <a:p>
            <a:pPr marL="285750" lvl="1" indent="-285750" algn="just">
              <a:lnSpc>
                <a:spcPct val="150000"/>
              </a:lnSpc>
              <a:buSzPts val="1600"/>
              <a:buFont typeface="Arial" panose="020B0604020202020204" pitchFamily="34" charset="0"/>
              <a:buChar char="•"/>
            </a:pPr>
            <a:r>
              <a:rPr lang="en-IN"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More effective forums are needed to negotiate ambitious carbon prices. </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Transfer payments should be made to developing countries, on the condition that they accept a minimum carbon price. </a:t>
            </a:r>
          </a:p>
          <a:p>
            <a:pPr marL="285750" lvl="1" indent="-285750" algn="just">
              <a:lnSpc>
                <a:spcPct val="150000"/>
              </a:lnSpc>
              <a:buSzPts val="1600"/>
              <a:buFont typeface="Arial" panose="020B0604020202020204" pitchFamily="34" charset="0"/>
              <a:buChar char="•"/>
            </a:pPr>
            <a:r>
              <a:rPr lang="en-IN"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The G20 could provide a meani</a:t>
            </a:r>
            <a:r>
              <a:rPr lang="en-IN" sz="1600" dirty="0">
                <a:latin typeface="Segoe UI" panose="020B0502040204020203" pitchFamily="34" charset="0"/>
                <a:ea typeface="Quattrocento Sans"/>
                <a:cs typeface="Segoe UI" panose="020B0502040204020203" pitchFamily="34" charset="0"/>
                <a:sym typeface="Quattrocento Sans"/>
              </a:rPr>
              <a:t>ngful forum to further coordinate climate policy discussions. </a:t>
            </a:r>
            <a:endParaRPr lang="en-IN"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062118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Further Reading </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IN"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2" name="Picture 1">
            <a:extLst>
              <a:ext uri="{FF2B5EF4-FFF2-40B4-BE49-F238E27FC236}">
                <a16:creationId xmlns:a16="http://schemas.microsoft.com/office/drawing/2014/main" id="{D8D760DF-D4E0-1632-0657-F9A958966596}"/>
              </a:ext>
            </a:extLst>
          </p:cNvPr>
          <p:cNvPicPr>
            <a:picLocks noChangeAspect="1"/>
          </p:cNvPicPr>
          <p:nvPr/>
        </p:nvPicPr>
        <p:blipFill>
          <a:blip r:embed="rId3"/>
          <a:stretch>
            <a:fillRect/>
          </a:stretch>
        </p:blipFill>
        <p:spPr>
          <a:xfrm>
            <a:off x="1310827" y="2169467"/>
            <a:ext cx="8679840" cy="2021862"/>
          </a:xfrm>
          <a:prstGeom prst="rect">
            <a:avLst/>
          </a:prstGeom>
        </p:spPr>
      </p:pic>
    </p:spTree>
    <p:extLst>
      <p:ext uri="{BB962C8B-B14F-4D97-AF65-F5344CB8AC3E}">
        <p14:creationId xmlns:p14="http://schemas.microsoft.com/office/powerpoint/2010/main" val="1778910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3084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2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Beyond the Kyoto Protocol, The Paris Agreement and Next Steps</a:t>
            </a:r>
            <a:endParaRPr sz="22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2075" lvl="1" algn="just">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Illustrative Thematic Issues </a:t>
            </a:r>
          </a:p>
          <a:p>
            <a:pPr marL="719138" marR="0" lvl="1" indent="-342900" algn="just" rtl="0">
              <a:lnSpc>
                <a:spcPct val="150000"/>
              </a:lnSpc>
              <a:spcBef>
                <a:spcPts val="0"/>
              </a:spcBef>
              <a:spcAft>
                <a:spcPts val="0"/>
              </a:spcAft>
              <a:buClr>
                <a:srgbClr val="000000"/>
              </a:buClr>
              <a:buSzPts val="1600"/>
              <a:buFont typeface="+mj-lt"/>
              <a:buAutoNum type="arabicPeriod"/>
            </a:pPr>
            <a:r>
              <a:rPr lang="en-IN" sz="1600" dirty="0">
                <a:latin typeface="Segoe UI" panose="020B0502040204020203" pitchFamily="34" charset="0"/>
                <a:ea typeface="Quattrocento Sans"/>
                <a:cs typeface="Segoe UI" panose="020B0502040204020203" pitchFamily="34" charset="0"/>
                <a:sym typeface="Quattrocento Sans"/>
              </a:rPr>
              <a:t>Support and conditional NDCs</a:t>
            </a:r>
          </a:p>
          <a:p>
            <a:pPr marL="719138" marR="0" lvl="1" indent="-342900" algn="just" rtl="0">
              <a:lnSpc>
                <a:spcPct val="150000"/>
              </a:lnSpc>
              <a:spcBef>
                <a:spcPts val="0"/>
              </a:spcBef>
              <a:spcAft>
                <a:spcPts val="0"/>
              </a:spcAft>
              <a:buClr>
                <a:srgbClr val="000000"/>
              </a:buClr>
              <a:buSzPts val="1600"/>
              <a:buFont typeface="+mj-lt"/>
              <a:buAutoNum type="arabicPeriod"/>
            </a:pPr>
            <a:r>
              <a:rPr lang="en-IN" sz="1600" dirty="0">
                <a:latin typeface="Segoe UI" panose="020B0502040204020203" pitchFamily="34" charset="0"/>
                <a:ea typeface="Quattrocento Sans"/>
                <a:cs typeface="Segoe UI" panose="020B0502040204020203" pitchFamily="34" charset="0"/>
                <a:sym typeface="Quattrocento Sans"/>
              </a:rPr>
              <a:t>Long-term GHG emission development strategies </a:t>
            </a:r>
          </a:p>
          <a:p>
            <a:pPr marL="719138" marR="0" lvl="1" indent="-342900" algn="just" rtl="0">
              <a:lnSpc>
                <a:spcPct val="150000"/>
              </a:lnSpc>
              <a:spcBef>
                <a:spcPts val="0"/>
              </a:spcBef>
              <a:spcAft>
                <a:spcPts val="0"/>
              </a:spcAft>
              <a:buClr>
                <a:srgbClr val="000000"/>
              </a:buClr>
              <a:buSzPts val="1600"/>
              <a:buFont typeface="+mj-lt"/>
              <a:buAutoNum type="arabicPeriod"/>
            </a:pPr>
            <a:r>
              <a:rPr lang="en-IN" sz="1600" dirty="0">
                <a:latin typeface="Segoe UI" panose="020B0502040204020203" pitchFamily="34" charset="0"/>
                <a:ea typeface="Quattrocento Sans"/>
                <a:cs typeface="Segoe UI" panose="020B0502040204020203" pitchFamily="34" charset="0"/>
                <a:sym typeface="Quattrocento Sans"/>
              </a:rPr>
              <a:t>Balancing flexibility and rigor in the transparency frameworks</a:t>
            </a:r>
          </a:p>
          <a:p>
            <a:pPr marL="719138" marR="0" lvl="1" indent="-342900" algn="just" rtl="0">
              <a:lnSpc>
                <a:spcPct val="150000"/>
              </a:lnSpc>
              <a:spcBef>
                <a:spcPts val="0"/>
              </a:spcBef>
              <a:spcAft>
                <a:spcPts val="0"/>
              </a:spcAft>
              <a:buClr>
                <a:srgbClr val="000000"/>
              </a:buClr>
              <a:buSzPts val="1600"/>
              <a:buFont typeface="+mj-lt"/>
              <a:buAutoNum type="arabicPeriod"/>
            </a:pPr>
            <a:r>
              <a:rPr lang="en-IN" sz="1600" dirty="0">
                <a:latin typeface="Segoe UI" panose="020B0502040204020203" pitchFamily="34" charset="0"/>
                <a:ea typeface="Quattrocento Sans"/>
                <a:cs typeface="Segoe UI" panose="020B0502040204020203" pitchFamily="34" charset="0"/>
                <a:sym typeface="Quattrocento Sans"/>
              </a:rPr>
              <a:t>Building equity into the global stocktake.  </a:t>
            </a:r>
          </a:p>
          <a:p>
            <a:pPr marL="92075" marR="0" lvl="1" algn="just" rtl="0">
              <a:lnSpc>
                <a:spcPct val="150000"/>
              </a:lnSpc>
              <a:spcBef>
                <a:spcPts val="0"/>
              </a:spcBef>
              <a:spcAft>
                <a:spcPts val="0"/>
              </a:spcAft>
              <a:buClr>
                <a:srgbClr val="000000"/>
              </a:buClr>
              <a:buSzPts val="1600"/>
            </a:pPr>
            <a:endParaRPr lang="en-IN" sz="1600" dirty="0">
              <a:latin typeface="Segoe UI" panose="020B0502040204020203" pitchFamily="34" charset="0"/>
              <a:ea typeface="Quattrocento Sans"/>
              <a:cs typeface="Segoe UI" panose="020B0502040204020203" pitchFamily="34" charset="0"/>
              <a:sym typeface="Quattrocento Sans"/>
            </a:endParaRPr>
          </a:p>
        </p:txBody>
      </p:sp>
      <p:pic>
        <p:nvPicPr>
          <p:cNvPr id="2" name="Εικόνα 7">
            <a:extLst>
              <a:ext uri="{FF2B5EF4-FFF2-40B4-BE49-F238E27FC236}">
                <a16:creationId xmlns:a16="http://schemas.microsoft.com/office/drawing/2014/main" id="{6B8E4F8A-667C-9F9F-7856-D9B370369C8D}"/>
              </a:ext>
            </a:extLst>
          </p:cNvPr>
          <p:cNvPicPr>
            <a:picLocks noChangeAspect="1"/>
          </p:cNvPicPr>
          <p:nvPr/>
        </p:nvPicPr>
        <p:blipFill rotWithShape="1">
          <a:blip r:embed="rId3"/>
          <a:srcRect l="31333" t="85035" r="16916" b="5476"/>
          <a:stretch/>
        </p:blipFill>
        <p:spPr>
          <a:xfrm>
            <a:off x="851484" y="5810921"/>
            <a:ext cx="10003831" cy="963100"/>
          </a:xfrm>
          <a:prstGeom prst="rect">
            <a:avLst/>
          </a:prstGeom>
        </p:spPr>
      </p:pic>
    </p:spTree>
    <p:extLst>
      <p:ext uri="{BB962C8B-B14F-4D97-AF65-F5344CB8AC3E}">
        <p14:creationId xmlns:p14="http://schemas.microsoft.com/office/powerpoint/2010/main" val="165434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Enhancing Mitigation Ambition in the Paris Agreement</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There are 2 important new features, about mitigation ambition, in the Paris Agreement: much broader participation, and provisions to enhance ambition over time under UNFCCC. </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US"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The drivers of enhanced mitigation ambition (as the context of the Paris Agreement) provide cause for optimism that the Agreement may be successful.</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The design and implementation of an international agreement on mitigating climate change (a global public good) must be consistent with countries’ strategic interests. </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It is important to connect the Paris Agreement process with dynamic &amp; real content of global trends, international interactions, multilateral and bilateral agendas, and major Parties’ expectations about their development level and dynamic interests in the future. </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Enhancing Mitigation Ambition in the Paris Agreement</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marR="0" lvl="1" algn="just" rtl="0">
              <a:lnSpc>
                <a:spcPct val="150000"/>
              </a:lnSpc>
              <a:spcBef>
                <a:spcPts val="0"/>
              </a:spcBef>
              <a:spcAft>
                <a:spcPts val="0"/>
              </a:spcAft>
              <a:buClr>
                <a:srgbClr val="000000"/>
              </a:buClr>
              <a:buSzPts val="1600"/>
            </a:pPr>
            <a:r>
              <a:rPr lang="en-IN" sz="1600" b="1" dirty="0">
                <a:latin typeface="Segoe UI" panose="020B0502040204020203" pitchFamily="34" charset="0"/>
                <a:ea typeface="Quattrocento Sans"/>
                <a:cs typeface="Segoe UI" panose="020B0502040204020203" pitchFamily="34" charset="0"/>
                <a:sym typeface="Quattrocento Sans"/>
              </a:rPr>
              <a:t>Making Paris Sustainable</a:t>
            </a:r>
          </a:p>
          <a:p>
            <a:pPr marR="0" lvl="1" algn="just" rtl="0">
              <a:lnSpc>
                <a:spcPct val="150000"/>
              </a:lnSpc>
              <a:spcBef>
                <a:spcPts val="0"/>
              </a:spcBef>
              <a:spcAft>
                <a:spcPts val="0"/>
              </a:spcAft>
              <a:buClr>
                <a:srgbClr val="000000"/>
              </a:buClr>
              <a:buSzPts val="1600"/>
            </a:pPr>
            <a:r>
              <a:rPr lang="en-IN" sz="1600" b="1" dirty="0">
                <a:latin typeface="Segoe UI" panose="020B0502040204020203" pitchFamily="34" charset="0"/>
                <a:ea typeface="Quattrocento Sans"/>
                <a:cs typeface="Segoe UI" panose="020B0502040204020203" pitchFamily="34" charset="0"/>
                <a:sym typeface="Quattrocento Sans"/>
              </a:rPr>
              <a:t>Advantage of the Paris Agreement </a:t>
            </a:r>
          </a:p>
          <a:p>
            <a:pPr marL="625475"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Conditional offers</a:t>
            </a:r>
          </a:p>
          <a:p>
            <a:pPr marL="625475"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Pledge &amp; review</a:t>
            </a:r>
          </a:p>
          <a:p>
            <a:pPr marR="0" lvl="1" algn="just" rtl="0">
              <a:lnSpc>
                <a:spcPct val="150000"/>
              </a:lnSpc>
              <a:spcBef>
                <a:spcPts val="0"/>
              </a:spcBef>
              <a:spcAft>
                <a:spcPts val="0"/>
              </a:spcAft>
              <a:buClr>
                <a:srgbClr val="000000"/>
              </a:buClr>
              <a:buSzPts val="1600"/>
            </a:pPr>
            <a:r>
              <a:rPr lang="en-IN" sz="1600" b="1"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Challenges</a:t>
            </a:r>
          </a:p>
          <a:p>
            <a:pPr marL="625475"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5 years is too brief</a:t>
            </a:r>
          </a:p>
          <a:p>
            <a:pPr marL="625475"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Offers are not comparable </a:t>
            </a:r>
          </a:p>
          <a:p>
            <a:pPr marR="0" lvl="1" algn="just" rtl="0">
              <a:lnSpc>
                <a:spcPct val="150000"/>
              </a:lnSpc>
              <a:spcBef>
                <a:spcPts val="0"/>
              </a:spcBef>
              <a:spcAft>
                <a:spcPts val="0"/>
              </a:spcAft>
              <a:buClr>
                <a:srgbClr val="000000"/>
              </a:buClr>
              <a:buSzPts val="1600"/>
            </a:pPr>
            <a:r>
              <a:rPr lang="en-IN" sz="1600" b="1" dirty="0">
                <a:latin typeface="Segoe UI" panose="020B0502040204020203" pitchFamily="34" charset="0"/>
                <a:ea typeface="Quattrocento Sans"/>
                <a:cs typeface="Segoe UI" panose="020B0502040204020203" pitchFamily="34" charset="0"/>
                <a:sym typeface="Quattrocento Sans"/>
              </a:rPr>
              <a:t>Solutions</a:t>
            </a:r>
          </a:p>
          <a:p>
            <a:pPr marL="625475"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Pledging to a path</a:t>
            </a:r>
          </a:p>
          <a:p>
            <a:pPr marL="625475"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Using formulas</a:t>
            </a:r>
          </a:p>
          <a:p>
            <a:pPr marL="625475"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Trade measures</a:t>
            </a:r>
          </a:p>
          <a:p>
            <a:pPr marL="625475"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Include forests</a:t>
            </a:r>
          </a:p>
          <a:p>
            <a:pPr marL="625475"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Keeping fossil fuels in the ground. </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56694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8" end="8"/>
                                            </p:txEl>
                                          </p:spTgt>
                                        </p:tgtEl>
                                        <p:attrNameLst>
                                          <p:attrName>style.visibility</p:attrName>
                                        </p:attrNameLst>
                                      </p:cBhvr>
                                      <p:to>
                                        <p:strVal val="visible"/>
                                      </p:to>
                                    </p:set>
                                    <p:animEffect transition="in" filter="fade">
                                      <p:cBhvr>
                                        <p:cTn id="47" dur="1000"/>
                                        <p:tgtEl>
                                          <p:spTgt spid="15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9" end="9"/>
                                            </p:txEl>
                                          </p:spTgt>
                                        </p:tgtEl>
                                        <p:attrNameLst>
                                          <p:attrName>style.visibility</p:attrName>
                                        </p:attrNameLst>
                                      </p:cBhvr>
                                      <p:to>
                                        <p:strVal val="visible"/>
                                      </p:to>
                                    </p:set>
                                    <p:animEffect transition="in" filter="fade">
                                      <p:cBhvr>
                                        <p:cTn id="52" dur="1000"/>
                                        <p:tgtEl>
                                          <p:spTgt spid="15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8">
                                            <p:txEl>
                                              <p:pRg st="10" end="10"/>
                                            </p:txEl>
                                          </p:spTgt>
                                        </p:tgtEl>
                                        <p:attrNameLst>
                                          <p:attrName>style.visibility</p:attrName>
                                        </p:attrNameLst>
                                      </p:cBhvr>
                                      <p:to>
                                        <p:strVal val="visible"/>
                                      </p:to>
                                    </p:set>
                                    <p:animEffect transition="in" filter="fade">
                                      <p:cBhvr>
                                        <p:cTn id="57" dur="1000"/>
                                        <p:tgtEl>
                                          <p:spTgt spid="15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8">
                                            <p:txEl>
                                              <p:pRg st="11" end="11"/>
                                            </p:txEl>
                                          </p:spTgt>
                                        </p:tgtEl>
                                        <p:attrNameLst>
                                          <p:attrName>style.visibility</p:attrName>
                                        </p:attrNameLst>
                                      </p:cBhvr>
                                      <p:to>
                                        <p:strVal val="visible"/>
                                      </p:to>
                                    </p:set>
                                    <p:animEffect transition="in" filter="fade">
                                      <p:cBhvr>
                                        <p:cTn id="62" dur="1000"/>
                                        <p:tgtEl>
                                          <p:spTgt spid="158">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58">
                                            <p:txEl>
                                              <p:pRg st="12" end="12"/>
                                            </p:txEl>
                                          </p:spTgt>
                                        </p:tgtEl>
                                        <p:attrNameLst>
                                          <p:attrName>style.visibility</p:attrName>
                                        </p:attrNameLst>
                                      </p:cBhvr>
                                      <p:to>
                                        <p:strVal val="visible"/>
                                      </p:to>
                                    </p:set>
                                    <p:animEffect transition="in" filter="fade">
                                      <p:cBhvr>
                                        <p:cTn id="67" dur="1000"/>
                                        <p:tgtEl>
                                          <p:spTgt spid="15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600124"/>
          </a:xfrm>
          <a:prstGeom prst="rect">
            <a:avLst/>
          </a:prstGeom>
          <a:solidFill>
            <a:srgbClr val="003399"/>
          </a:solidFill>
          <a:ln>
            <a:noFill/>
          </a:ln>
        </p:spPr>
        <p:txBody>
          <a:bodyPr spcFirstLastPara="1" wrap="square" lIns="91425" tIns="45700" rIns="91425" bIns="45700" anchor="t" anchorCtr="0">
            <a:spAutoFit/>
          </a:bodyPr>
          <a:lstStyle/>
          <a:p>
            <a:pPr marR="0" lvl="1" algn="just" rtl="0">
              <a:lnSpc>
                <a:spcPct val="150000"/>
              </a:lnSpc>
              <a:spcBef>
                <a:spcPts val="0"/>
              </a:spcBef>
              <a:spcAft>
                <a:spcPts val="0"/>
              </a:spcAft>
              <a:buClr>
                <a:srgbClr val="000000"/>
              </a:buClr>
              <a:buSzPts val="1600"/>
            </a:pPr>
            <a:r>
              <a:rPr lang="en-IN" sz="2200" i="0" u="none" strike="noStrike" cap="none" dirty="0">
                <a:solidFill>
                  <a:schemeClr val="bg1"/>
                </a:solidFill>
                <a:latin typeface="Segoe UI" panose="020B0502040204020203" pitchFamily="34" charset="0"/>
                <a:ea typeface="Quattrocento Sans"/>
                <a:cs typeface="Segoe UI" panose="020B0502040204020203" pitchFamily="34" charset="0"/>
                <a:sym typeface="Quattrocento Sans"/>
              </a:rPr>
              <a:t>Further Reading </a:t>
            </a:r>
          </a:p>
        </p:txBody>
      </p:sp>
      <p:sp>
        <p:nvSpPr>
          <p:cNvPr id="158" name="Google Shape;158;p46"/>
          <p:cNvSpPr txBox="1"/>
          <p:nvPr/>
        </p:nvSpPr>
        <p:spPr>
          <a:xfrm>
            <a:off x="993058"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DE4E6ADA-38A2-8F44-14C9-D813575730E9}"/>
              </a:ext>
            </a:extLst>
          </p:cNvPr>
          <p:cNvPicPr>
            <a:picLocks noChangeAspect="1"/>
          </p:cNvPicPr>
          <p:nvPr/>
        </p:nvPicPr>
        <p:blipFill>
          <a:blip r:embed="rId3"/>
          <a:stretch>
            <a:fillRect/>
          </a:stretch>
        </p:blipFill>
        <p:spPr>
          <a:xfrm>
            <a:off x="1255264" y="2170531"/>
            <a:ext cx="7922604" cy="3332802"/>
          </a:xfrm>
          <a:prstGeom prst="rect">
            <a:avLst/>
          </a:prstGeom>
        </p:spPr>
      </p:pic>
    </p:spTree>
    <p:extLst>
      <p:ext uri="{BB962C8B-B14F-4D97-AF65-F5344CB8AC3E}">
        <p14:creationId xmlns:p14="http://schemas.microsoft.com/office/powerpoint/2010/main" val="374258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Elaborating the Paris Agreement’s-Transparency Mechanism</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Transparency Framework and Strategic Choice of NDC Metrics</a:t>
            </a:r>
            <a:endParaRPr lang="en-IN" sz="1600" b="1"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In theory, NDCs can be translated into any metric without affecting ambition, if detailed information is known and provided. However despite theoretical equivalence, in practice, the degree of transparency is associated with the target type.  </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endPar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It seems important to distinguish between “narrow” &amp; “broad” transparency. The first concept refers to how information under the GHG target is provided and the second has to do with possible problems associated with asymmetric information. </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02648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1" end="1"/>
                                            </p:txEl>
                                          </p:spTgt>
                                        </p:tgtEl>
                                        <p:attrNameLst>
                                          <p:attrName>style.visibility</p:attrName>
                                        </p:attrNameLst>
                                      </p:cBhvr>
                                      <p:to>
                                        <p:strVal val="visible"/>
                                      </p:to>
                                    </p:set>
                                    <p:animEffect transition="in" filter="fade">
                                      <p:cBhvr>
                                        <p:cTn id="7" dur="1000"/>
                                        <p:tgtEl>
                                          <p:spTgt spid="1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0" end="0"/>
                                            </p:txEl>
                                          </p:spTgt>
                                        </p:tgtEl>
                                        <p:attrNameLst>
                                          <p:attrName>style.visibility</p:attrName>
                                        </p:attrNameLst>
                                      </p:cBhvr>
                                      <p:to>
                                        <p:strVal val="visible"/>
                                      </p:to>
                                    </p:set>
                                    <p:animEffect transition="in" filter="fade">
                                      <p:cBhvr>
                                        <p:cTn id="12" dur="1000"/>
                                        <p:tgtEl>
                                          <p:spTgt spid="1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Elaborating the Paris Agreement’s-Transparency Mechanism</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We might assume that diversity in INDC types is due only to strategic choice (i.e., choice based on hidden criteria other than emissions reduction )- &amp; that if all governments acted transparently, they would use a common metric (ideally, the simplest- a quantified amount relative to a base year). However, countries may choose more flexible metrics fo</a:t>
            </a:r>
            <a:r>
              <a:rPr lang="en-IN" sz="1600" dirty="0">
                <a:latin typeface="Segoe UI" panose="020B0502040204020203" pitchFamily="34" charset="0"/>
                <a:ea typeface="Quattrocento Sans"/>
                <a:cs typeface="Segoe UI" panose="020B0502040204020203" pitchFamily="34" charset="0"/>
                <a:sym typeface="Quattrocento Sans"/>
              </a:rPr>
              <a:t>r other reasons. </a:t>
            </a: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 </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91954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Further Reading </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A0275354-C66A-CE0D-DA76-05F19BCBB7CC}"/>
              </a:ext>
            </a:extLst>
          </p:cNvPr>
          <p:cNvPicPr>
            <a:picLocks noChangeAspect="1"/>
          </p:cNvPicPr>
          <p:nvPr/>
        </p:nvPicPr>
        <p:blipFill>
          <a:blip r:embed="rId3"/>
          <a:stretch>
            <a:fillRect/>
          </a:stretch>
        </p:blipFill>
        <p:spPr>
          <a:xfrm>
            <a:off x="1254739" y="2062560"/>
            <a:ext cx="8972994" cy="2659660"/>
          </a:xfrm>
          <a:prstGeom prst="rect">
            <a:avLst/>
          </a:prstGeom>
        </p:spPr>
      </p:pic>
    </p:spTree>
    <p:extLst>
      <p:ext uri="{BB962C8B-B14F-4D97-AF65-F5344CB8AC3E}">
        <p14:creationId xmlns:p14="http://schemas.microsoft.com/office/powerpoint/2010/main" val="321978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4694</TotalTime>
  <Words>1480</Words>
  <Application>Microsoft Office PowerPoint</Application>
  <PresentationFormat>Widescreen</PresentationFormat>
  <Paragraphs>97</Paragraphs>
  <Slides>21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Calibri</vt:lpstr>
      <vt:lpstr>Segoe UI</vt:lpstr>
      <vt:lpstr>Arial</vt:lpstr>
      <vt:lpstr>Century Gothic</vt:lpstr>
      <vt:lpstr>AGaramondPro-Regular</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Rahul Nikam</cp:lastModifiedBy>
  <cp:revision>16</cp:revision>
  <dcterms:created xsi:type="dcterms:W3CDTF">2020-01-02T01:56:26Z</dcterms:created>
  <dcterms:modified xsi:type="dcterms:W3CDTF">2024-06-09T15:32:09Z</dcterms:modified>
</cp:coreProperties>
</file>