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67"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Lst>
  <p:sldSz cx="12192000" cy="6858000"/>
  <p:notesSz cx="6951663" cy="10082213"/>
  <p:embeddedFontLst>
    <p:embeddedFont>
      <p:font typeface="Century Gothic" panose="020B0502020202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0" autoAdjust="0"/>
    <p:restoredTop sz="95473" autoAdjust="0"/>
  </p:normalViewPr>
  <p:slideViewPr>
    <p:cSldViewPr snapToGrid="0">
      <p:cViewPr varScale="1">
        <p:scale>
          <a:sx n="152" d="100"/>
          <a:sy n="152" d="100"/>
        </p:scale>
        <p:origin x="600"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5FF846B-BC4B-1A62-657B-E7118B1ECC3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B35496-98AD-4CA2-4B75-5444C2E008E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F3CA409-1812-0A28-2C90-20DB80C343C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4897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07EFEC-4E95-A74C-3FCB-75DBB6EF79B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801546E-27B1-5EDC-2340-FEFABD7EF97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80ABB06-CCD6-92D7-BC83-5CBA1BC343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5527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E93B8C6-E558-C329-46B3-69C0440242E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2381A9-1400-62D5-396A-3A2BAE740EA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16823C2-ED0E-8E6E-E07B-8BB1A63A49F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833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190736-E4FE-205C-BAC4-BED14D9988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7BE22F-DDD0-3584-223F-E1324FAFC8B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55F313D-9567-6C30-5352-C82EDD413A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5926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091EE5-5F9F-5B10-E030-C90AADDEB58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5CB533F-C052-CC4F-241A-7AFB132CA0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0123BC6-27F6-0D02-9F08-FFC56EC29B6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5762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C2F379-83CA-51ED-13E0-5A891276D2D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4ACEB3F-6917-16EA-1EDF-DA806968F2F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A9A4682-87A4-4CD3-0127-1660DB2B3F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6402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1BB0A42-F613-EB32-659F-3CE13D17B74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5715D8E-59C5-A780-1D85-B7060D71F63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E74E6D6-1B94-FB0B-941B-A5ED37F2741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0578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E31B25B-0176-3C3B-59A6-23353AD18B1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E1A6133-1B6D-F8DF-BBBC-6C1EEA61B38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C4FFB65-6D41-007C-F223-9E01C38640D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9530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ADABAAD-0031-6987-1852-3334C0344D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B7F8E8-2630-EBE4-5220-8646EBEF021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E861DF6-8832-AB35-619E-97425505D1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2149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B835686-2C16-3511-C8A9-7137C47B117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0706A73-59E3-D54A-0435-CF1FB6B1E36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B271339-E71A-23F0-2ACD-7A6AA28B8CD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1423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BB74F4D-FA48-C368-EB8D-0B01D74D7C5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AD41722-EEEC-AE61-1ECE-AD958B5D79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688AED4-0709-2A96-6E4F-2871B430C87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2296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A5B2CC7-DDA0-57A5-E415-FC06BBDD0CF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EEA08E-DCFB-5F03-69C3-52AF59AD80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7F42EBF-9452-572D-B029-8F2C1639CB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1054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B57B83D-0B80-2FA4-563A-F1ECFB2B47C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9C42F33-85FA-1550-96F7-FC5B08AD791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0076F35-EF59-A719-2D17-8AF06FBE207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8588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39E7ABA-092C-3076-B222-FE7F62CBD11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20C304-9D65-4830-C8FF-24B479EA014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D671DAE-3B07-DA9B-B5E8-CA16F88E2BB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0354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2810E39-4A9E-DE45-5551-1C417EE0CD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06F40F5-CEA4-3E8D-3427-E14C0A74D5D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B2CE192-F961-538C-2804-4CB7651F408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22092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FA5039B-5D0F-70D2-F745-4F587C49D6A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583782B-3053-5416-7EB9-6ACFB9F3F33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24B9728-5DBD-5F23-CE19-A2597D454E5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9321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D289AD3-5FEC-BE4A-03D7-F32BD17D12A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5FA5ED5-2E38-2AA6-9634-5DF90E0FD00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03AD333-2BA9-32DE-E34B-21F64B1154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2697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D10202B-BE70-59B8-BA5A-B4847DD1DF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F19D2B5-3E85-D090-5F1A-2FF966EAC10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66FD69F-4E33-FFFC-1C0B-1255B038AE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782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CC87923-2140-57E5-1045-BD47AD3ACDA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83D4EB8-CC5F-5B66-A84C-27171B571F6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CBF21DA-FB49-3469-6024-6644C3ADB4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8674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7311A0-2929-3FCA-63BB-C3253560D27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23C03F-286F-4741-A3DC-EE23E8CEAF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BBD0FB-E585-C014-E33D-15C30C7C9E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517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8534A96-F0BC-22F0-DC70-0CD94AD217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92B1F5-3605-3B9F-4131-D7A39B898FC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9308183-93C3-4AC3-57E6-5EA9ED81E1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913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B9A7ED7-7A3A-D8A0-FA11-32FD97F9D02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E7E2D0C-FD1E-6654-5687-17AD48FD9C3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9B03F09-1705-BA7D-8D8E-DEF971D9A92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211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813EBD-5A6B-F061-B5B1-09326786BCA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52E85D6-1FD4-B990-F4BF-85439D27298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BFA18A3-5148-5679-E10E-8E99A2F986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7472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CEC3636-E4DA-3B73-B098-CCDAE21D26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63BCD87-041B-857E-5E00-2B5297BDF04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158B474-6BF3-62B0-8509-19F0188C70C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293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8AAA788-B579-D02E-488D-E848B86BE3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740B1B-2296-924C-0913-4B6E158C8E5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739A15F-62A8-746C-5CF9-BBE99DF0888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82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17F2211-91F2-9D52-7D89-83793CF13D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8B4612C-EF95-3277-2714-59497CA2C6B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425DF0A-F38C-9D47-372A-A208065544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781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4FFE8FF-1A11-B4F1-5C5B-349685DD1D9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A92C1F3-7837-E0A0-83DF-74366D41911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5A6D42F-FF49-698F-518D-984D156FEFB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9747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C641450-8DB6-276E-72D9-BA5DD95853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25DEE3-1AAD-B105-9BAE-6C6B38ADA10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2CA2499-F02A-F7F0-5105-3E319EA51D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9491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7.emf"/></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4863E70-5BA0-D8CE-28C4-7052936735F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72A6B4-E02D-15CD-8F28-3220A0014B60}"/>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390F710-4475-0A1E-387E-A28EA1C19C6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9A2AEEA-498E-B3F0-F6CB-131D521BB2F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l">
              <a:spcAft>
                <a:spcPts val="600"/>
              </a:spcAft>
            </a:pPr>
            <a:r>
              <a:rPr lang="en-US" sz="3600" b="1" i="0" dirty="0">
                <a:solidFill>
                  <a:srgbClr val="1F1F1F"/>
                </a:solidFill>
                <a:effectLst/>
                <a:latin typeface="Arial" panose="020B0604020202020204" pitchFamily="34" charset="0"/>
                <a:cs typeface="Arial" panose="020B0604020202020204" pitchFamily="34" charset="0"/>
              </a:rPr>
              <a:t>Key takeaways:</a:t>
            </a:r>
          </a:p>
          <a:p>
            <a:pPr marL="460375" indent="-233363" algn="just">
              <a:lnSpc>
                <a:spcPct val="100000"/>
              </a:lnSpc>
              <a:spcBef>
                <a:spcPts val="600"/>
              </a:spcBef>
              <a:spcAft>
                <a:spcPts val="600"/>
              </a:spcAft>
              <a:buFont typeface="Arial" panose="020B0604020202020204" pitchFamily="34" charset="0"/>
              <a:buChar char="•"/>
            </a:pPr>
            <a:r>
              <a:rPr lang="en-US" sz="3300" dirty="0">
                <a:solidFill>
                  <a:srgbClr val="1F1F1F"/>
                </a:solidFill>
                <a:latin typeface="Arial" panose="020B0604020202020204" pitchFamily="34" charset="0"/>
                <a:cs typeface="Arial" panose="020B0604020202020204" pitchFamily="34" charset="0"/>
              </a:rPr>
              <a:t>Bilateral and multilateral diplomacy play crucial roles in preventing disputes, fostering cooperation, and finding solutions beyond traditional legal mechanisms.</a:t>
            </a:r>
          </a:p>
          <a:p>
            <a:pPr marL="460375" indent="-233363" algn="just">
              <a:lnSpc>
                <a:spcPct val="100000"/>
              </a:lnSpc>
              <a:spcBef>
                <a:spcPts val="600"/>
              </a:spcBef>
              <a:spcAft>
                <a:spcPts val="600"/>
              </a:spcAft>
              <a:buFont typeface="Arial" panose="020B0604020202020204" pitchFamily="34" charset="0"/>
              <a:buChar char="•"/>
            </a:pPr>
            <a:r>
              <a:rPr lang="en-US" sz="3300" dirty="0">
                <a:solidFill>
                  <a:srgbClr val="1F1F1F"/>
                </a:solidFill>
                <a:latin typeface="Arial" panose="020B0604020202020204" pitchFamily="34" charset="0"/>
                <a:cs typeface="Arial" panose="020B0604020202020204" pitchFamily="34" charset="0"/>
              </a:rPr>
              <a:t>Bilateral and multilateral diplomacy </a:t>
            </a:r>
            <a:r>
              <a:rPr lang="en-US" sz="3300" i="0" dirty="0">
                <a:solidFill>
                  <a:srgbClr val="1F1F1F"/>
                </a:solidFill>
                <a:effectLst/>
                <a:latin typeface="Arial" panose="020B0604020202020204" pitchFamily="34" charset="0"/>
                <a:cs typeface="Arial" panose="020B0604020202020204" pitchFamily="34" charset="0"/>
              </a:rPr>
              <a:t>offer valuable tools for resolving climate change disputes, fostering cooperation, and finding solutions that go beyond formal legal processes. </a:t>
            </a:r>
          </a:p>
          <a:p>
            <a:pPr marL="460375" indent="-233363" algn="just">
              <a:lnSpc>
                <a:spcPct val="100000"/>
              </a:lnSpc>
              <a:spcBef>
                <a:spcPts val="600"/>
              </a:spcBef>
              <a:spcAft>
                <a:spcPts val="600"/>
              </a:spcAft>
              <a:buFont typeface="Arial" panose="020B0604020202020204" pitchFamily="34" charset="0"/>
              <a:buChar char="•"/>
            </a:pPr>
            <a:r>
              <a:rPr lang="en-US" sz="3300" i="0" dirty="0">
                <a:solidFill>
                  <a:srgbClr val="1F1F1F"/>
                </a:solidFill>
                <a:effectLst/>
                <a:latin typeface="Arial" panose="020B0604020202020204" pitchFamily="34" charset="0"/>
                <a:cs typeface="Arial" panose="020B0604020202020204" pitchFamily="34" charset="0"/>
              </a:rPr>
              <a:t>While challenges remain, strengthening these approaches and complementing them with other mechanisms are crucial for effectively addressing the global climate challenge.</a:t>
            </a:r>
          </a:p>
        </p:txBody>
      </p:sp>
      <p:pic>
        <p:nvPicPr>
          <p:cNvPr id="6" name="Εικόνα 5">
            <a:extLst>
              <a:ext uri="{FF2B5EF4-FFF2-40B4-BE49-F238E27FC236}">
                <a16:creationId xmlns:a16="http://schemas.microsoft.com/office/drawing/2014/main" id="{CB7A83E0-B596-19DA-21B4-5F3F1CD64F1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EA27922-2C51-3BEE-D9DD-0DAD7A4BAC90}"/>
              </a:ext>
            </a:extLst>
          </p:cNvPr>
          <p:cNvPicPr>
            <a:picLocks noChangeAspect="1"/>
          </p:cNvPicPr>
          <p:nvPr/>
        </p:nvPicPr>
        <p:blipFill>
          <a:blip r:embed="rId4"/>
          <a:stretch>
            <a:fillRect/>
          </a:stretch>
        </p:blipFill>
        <p:spPr>
          <a:xfrm>
            <a:off x="7289974" y="2451229"/>
            <a:ext cx="4583299" cy="1955541"/>
          </a:xfrm>
          <a:prstGeom prst="rect">
            <a:avLst/>
          </a:prstGeom>
        </p:spPr>
      </p:pic>
    </p:spTree>
    <p:extLst>
      <p:ext uri="{BB962C8B-B14F-4D97-AF65-F5344CB8AC3E}">
        <p14:creationId xmlns:p14="http://schemas.microsoft.com/office/powerpoint/2010/main" val="2839815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A104FC-4001-BFBB-9F4B-155A1883633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A05D4CB-5208-9959-7B69-738834337CC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7D74CF7-E56F-3CAA-3FD1-CA2280A33B2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E8DDF9-438E-B8DE-B1E2-3A89D100577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Existing Courts and Tribunals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International Court of Justice (ICJ):</a:t>
            </a:r>
            <a:r>
              <a:rPr lang="en-US" sz="1800" b="0" i="0" dirty="0">
                <a:solidFill>
                  <a:srgbClr val="1F1F1F"/>
                </a:solidFill>
                <a:effectLst/>
                <a:latin typeface="Arial" panose="020B0604020202020204" pitchFamily="34" charset="0"/>
                <a:cs typeface="Arial" panose="020B0604020202020204" pitchFamily="34" charset="0"/>
              </a:rPr>
              <a:t> The principal judicial organ of the United Nations, the ICJ can adjudicate disputes between states arising from climate change-related treaties or interpretations of international law. However, access is limited, and proceedings can be lengthy.</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Investment-State Dispute Settlement ISDS): </a:t>
            </a:r>
            <a:r>
              <a:rPr lang="en-US" sz="1800" b="0" i="0" dirty="0">
                <a:solidFill>
                  <a:srgbClr val="1F1F1F"/>
                </a:solidFill>
                <a:effectLst/>
                <a:latin typeface="Arial" panose="020B0604020202020204" pitchFamily="34" charset="0"/>
                <a:cs typeface="Arial" panose="020B0604020202020204" pitchFamily="34" charset="0"/>
              </a:rPr>
              <a:t>Allows investors to sue governments for alleged breaches of investment treaties. While designed for commercial disputes, it has been used in some climate-related cases, raising concerns about potential conflicts with environmental goals.</a:t>
            </a:r>
          </a:p>
        </p:txBody>
      </p:sp>
      <p:pic>
        <p:nvPicPr>
          <p:cNvPr id="6" name="Εικόνα 5">
            <a:extLst>
              <a:ext uri="{FF2B5EF4-FFF2-40B4-BE49-F238E27FC236}">
                <a16:creationId xmlns:a16="http://schemas.microsoft.com/office/drawing/2014/main" id="{9FCBDAD0-193E-C44A-1FF8-64856EA6328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7B229C0B-6873-114B-E466-C2428CA534ED}"/>
              </a:ext>
            </a:extLst>
          </p:cNvPr>
          <p:cNvPicPr>
            <a:picLocks noChangeAspect="1"/>
          </p:cNvPicPr>
          <p:nvPr/>
        </p:nvPicPr>
        <p:blipFill>
          <a:blip r:embed="rId4"/>
          <a:stretch>
            <a:fillRect/>
          </a:stretch>
        </p:blipFill>
        <p:spPr>
          <a:xfrm>
            <a:off x="7347856" y="2244043"/>
            <a:ext cx="4576355" cy="2928848"/>
          </a:xfrm>
          <a:prstGeom prst="rect">
            <a:avLst/>
          </a:prstGeom>
        </p:spPr>
      </p:pic>
    </p:spTree>
    <p:extLst>
      <p:ext uri="{BB962C8B-B14F-4D97-AF65-F5344CB8AC3E}">
        <p14:creationId xmlns:p14="http://schemas.microsoft.com/office/powerpoint/2010/main" val="3084397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EE6DF44-72B5-115E-D4A9-8A38587492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95B08D6-5BFD-ECF4-BEFD-B26D744082A0}"/>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DE3F4DC-1969-AA2B-DCD5-D80B1E3247D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F97C1A-E40B-F080-B429-A98BB2BAC8C8}"/>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Existing Courts and Tribunals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Treaty-based mechanisms:</a:t>
            </a:r>
            <a:r>
              <a:rPr lang="en-US" sz="1800" b="0" i="0" dirty="0">
                <a:solidFill>
                  <a:srgbClr val="1F1F1F"/>
                </a:solidFill>
                <a:effectLst/>
                <a:latin typeface="Arial" panose="020B0604020202020204" pitchFamily="34" charset="0"/>
                <a:cs typeface="Arial" panose="020B0604020202020204" pitchFamily="34" charset="0"/>
              </a:rPr>
              <a:t> Some international agreements like the UNFCCC include dispute resolution procedures like conciliation commissions or expert panels. However, their scope and effectiveness can vary.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courts:</a:t>
            </a:r>
            <a:r>
              <a:rPr lang="en-US" sz="1800" b="0" i="0" dirty="0">
                <a:solidFill>
                  <a:srgbClr val="1F1F1F"/>
                </a:solidFill>
                <a:effectLst/>
                <a:latin typeface="Arial" panose="020B0604020202020204" pitchFamily="34" charset="0"/>
                <a:cs typeface="Arial" panose="020B0604020202020204" pitchFamily="34" charset="0"/>
              </a:rPr>
              <a:t> Regional courts like the Inter-American Court of Human Rights or the Court of Justice of the European Union have issued rulings on climate-related cases, focusing on human rights violations or environmental impact assessments.</a:t>
            </a:r>
          </a:p>
        </p:txBody>
      </p:sp>
      <p:pic>
        <p:nvPicPr>
          <p:cNvPr id="6" name="Εικόνα 5">
            <a:extLst>
              <a:ext uri="{FF2B5EF4-FFF2-40B4-BE49-F238E27FC236}">
                <a16:creationId xmlns:a16="http://schemas.microsoft.com/office/drawing/2014/main" id="{E60C5BF8-D70A-FA29-6432-EED8B24F2FF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6BCB901-A63C-4DF8-F16F-AFE5AEBEB76B}"/>
              </a:ext>
            </a:extLst>
          </p:cNvPr>
          <p:cNvPicPr>
            <a:picLocks noChangeAspect="1"/>
          </p:cNvPicPr>
          <p:nvPr/>
        </p:nvPicPr>
        <p:blipFill>
          <a:blip r:embed="rId4"/>
          <a:stretch>
            <a:fillRect/>
          </a:stretch>
        </p:blipFill>
        <p:spPr>
          <a:xfrm>
            <a:off x="7309078" y="2219354"/>
            <a:ext cx="4882922" cy="2744862"/>
          </a:xfrm>
          <a:prstGeom prst="rect">
            <a:avLst/>
          </a:prstGeom>
        </p:spPr>
      </p:pic>
    </p:spTree>
    <p:extLst>
      <p:ext uri="{BB962C8B-B14F-4D97-AF65-F5344CB8AC3E}">
        <p14:creationId xmlns:p14="http://schemas.microsoft.com/office/powerpoint/2010/main" val="3818236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55FD300-4DDA-F1A1-3A57-72CEFC7360D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CAF02BF-562F-4876-B993-B3B7A9ED58C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578D753-5D37-C18A-8756-C43468E2B3F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A92F1F-56FC-FE43-DC18-0F113D020D2C}"/>
              </a:ext>
            </a:extLst>
          </p:cNvPr>
          <p:cNvSpPr>
            <a:spLocks noGrp="1"/>
          </p:cNvSpPr>
          <p:nvPr>
            <p:ph type="body" idx="1"/>
          </p:nvPr>
        </p:nvSpPr>
        <p:spPr>
          <a:xfrm>
            <a:off x="720725" y="2286000"/>
            <a:ext cx="6148674" cy="29469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200" b="1" i="0" dirty="0">
                <a:solidFill>
                  <a:srgbClr val="1F1F1F"/>
                </a:solidFill>
                <a:effectLst/>
                <a:latin typeface="Arial" panose="020B0604020202020204" pitchFamily="34" charset="0"/>
                <a:cs typeface="Arial" panose="020B0604020202020204" pitchFamily="34" charset="0"/>
              </a:rPr>
              <a:t>Challenges and Limitations</a:t>
            </a:r>
            <a:endParaRPr lang="en-US" sz="22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jurisdiction:</a:t>
            </a:r>
            <a:r>
              <a:rPr lang="en-US" sz="2000" b="0" i="0" dirty="0">
                <a:solidFill>
                  <a:srgbClr val="1F1F1F"/>
                </a:solidFill>
                <a:effectLst/>
                <a:latin typeface="Arial" panose="020B0604020202020204" pitchFamily="34" charset="0"/>
                <a:cs typeface="Arial" panose="020B0604020202020204" pitchFamily="34" charset="0"/>
              </a:rPr>
              <a:t> Not all countries are automatically bound by these courts, and access can be complex and expensive.</a:t>
            </a:r>
          </a:p>
          <a:p>
            <a:pPr algn="just">
              <a:spcBef>
                <a:spcPts val="12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Enforcement:</a:t>
            </a:r>
            <a:r>
              <a:rPr lang="en-US" sz="2000" b="0" i="0" dirty="0">
                <a:solidFill>
                  <a:srgbClr val="1F1F1F"/>
                </a:solidFill>
                <a:effectLst/>
                <a:latin typeface="Arial" panose="020B0604020202020204" pitchFamily="34" charset="0"/>
                <a:cs typeface="Arial" panose="020B0604020202020204" pitchFamily="34" charset="0"/>
              </a:rPr>
              <a:t> Enforcing court decisions against powerful states </a:t>
            </a:r>
            <a:r>
              <a:rPr lang="en-US" sz="2000" dirty="0">
                <a:solidFill>
                  <a:srgbClr val="1F1F1F"/>
                </a:solidFill>
                <a:latin typeface="Arial" panose="020B0604020202020204" pitchFamily="34" charset="0"/>
                <a:cs typeface="Arial" panose="020B0604020202020204" pitchFamily="34" charset="0"/>
              </a:rPr>
              <a:t>can be challenging, relying on political will and cooperation.</a:t>
            </a:r>
          </a:p>
        </p:txBody>
      </p:sp>
      <p:pic>
        <p:nvPicPr>
          <p:cNvPr id="6" name="Εικόνα 5">
            <a:extLst>
              <a:ext uri="{FF2B5EF4-FFF2-40B4-BE49-F238E27FC236}">
                <a16:creationId xmlns:a16="http://schemas.microsoft.com/office/drawing/2014/main" id="{C9FC481E-036B-D80C-B076-A4440CA83C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A5AF577-CB2D-273D-03AC-1D1998FF406C}"/>
              </a:ext>
            </a:extLst>
          </p:cNvPr>
          <p:cNvPicPr>
            <a:picLocks noChangeAspect="1"/>
          </p:cNvPicPr>
          <p:nvPr/>
        </p:nvPicPr>
        <p:blipFill>
          <a:blip r:embed="rId4"/>
          <a:stretch>
            <a:fillRect/>
          </a:stretch>
        </p:blipFill>
        <p:spPr>
          <a:xfrm>
            <a:off x="7471957" y="1950612"/>
            <a:ext cx="4484912" cy="2993679"/>
          </a:xfrm>
          <a:prstGeom prst="rect">
            <a:avLst/>
          </a:prstGeom>
        </p:spPr>
      </p:pic>
    </p:spTree>
    <p:extLst>
      <p:ext uri="{BB962C8B-B14F-4D97-AF65-F5344CB8AC3E}">
        <p14:creationId xmlns:p14="http://schemas.microsoft.com/office/powerpoint/2010/main" val="3429155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EA06F0-192C-DDB5-05DF-231444ECC72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4B28421-4B16-7115-C7BB-CA1553EDC399}"/>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31BF5B9-9A53-FAB7-4166-D219E1EC2D52}"/>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E2461FF-778B-9AC1-926F-AB24BF2E35C7}"/>
              </a:ext>
            </a:extLst>
          </p:cNvPr>
          <p:cNvSpPr>
            <a:spLocks noGrp="1"/>
          </p:cNvSpPr>
          <p:nvPr>
            <p:ph type="body" idx="1"/>
          </p:nvPr>
        </p:nvSpPr>
        <p:spPr>
          <a:xfrm>
            <a:off x="720725" y="2239107"/>
            <a:ext cx="6148674" cy="288445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Technical complexity:</a:t>
            </a:r>
            <a:r>
              <a:rPr lang="en-US" sz="2000" b="0" i="0" dirty="0">
                <a:solidFill>
                  <a:srgbClr val="1F1F1F"/>
                </a:solidFill>
                <a:effectLst/>
                <a:latin typeface="Arial" panose="020B0604020202020204" pitchFamily="34" charset="0"/>
                <a:cs typeface="Arial" panose="020B0604020202020204" pitchFamily="34" charset="0"/>
              </a:rPr>
              <a:t> Attributing specific actions to climate impacts and interpreting complex legal frameworks can be challenging.</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Focus on state-to-state disputes:</a:t>
            </a:r>
            <a:r>
              <a:rPr lang="en-US" sz="2000" b="0" i="0" dirty="0">
                <a:solidFill>
                  <a:srgbClr val="1F1F1F"/>
                </a:solidFill>
                <a:effectLst/>
                <a:latin typeface="Arial" panose="020B0604020202020204" pitchFamily="34" charset="0"/>
                <a:cs typeface="Arial" panose="020B0604020202020204" pitchFamily="34" charset="0"/>
              </a:rPr>
              <a:t> These courts primarily handle disputes between governments, limiting options for individuals or communities directly affected by climate change.</a:t>
            </a:r>
          </a:p>
        </p:txBody>
      </p:sp>
      <p:pic>
        <p:nvPicPr>
          <p:cNvPr id="6" name="Εικόνα 5">
            <a:extLst>
              <a:ext uri="{FF2B5EF4-FFF2-40B4-BE49-F238E27FC236}">
                <a16:creationId xmlns:a16="http://schemas.microsoft.com/office/drawing/2014/main" id="{ED7936EA-AF2D-015B-A9A9-60C6C03B8A5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1703914-5E6F-D4F7-7F39-8ED827B48838}"/>
              </a:ext>
            </a:extLst>
          </p:cNvPr>
          <p:cNvPicPr>
            <a:picLocks noChangeAspect="1"/>
          </p:cNvPicPr>
          <p:nvPr/>
        </p:nvPicPr>
        <p:blipFill>
          <a:blip r:embed="rId4"/>
          <a:stretch>
            <a:fillRect/>
          </a:stretch>
        </p:blipFill>
        <p:spPr>
          <a:xfrm>
            <a:off x="7339308" y="2006031"/>
            <a:ext cx="4286250" cy="3009900"/>
          </a:xfrm>
          <a:prstGeom prst="rect">
            <a:avLst/>
          </a:prstGeom>
        </p:spPr>
      </p:pic>
    </p:spTree>
    <p:extLst>
      <p:ext uri="{BB962C8B-B14F-4D97-AF65-F5344CB8AC3E}">
        <p14:creationId xmlns:p14="http://schemas.microsoft.com/office/powerpoint/2010/main" val="742894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DBBE564-88FD-5001-1575-60D9A0AD843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C1CC80C-402E-A444-F9AC-E4499E682703}"/>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E61D3DF-2355-AF0C-83F3-628B711BB46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F92CFBB-E7DE-543E-BC13-AAA84F06FD79}"/>
              </a:ext>
            </a:extLst>
          </p:cNvPr>
          <p:cNvSpPr>
            <a:spLocks noGrp="1"/>
          </p:cNvSpPr>
          <p:nvPr>
            <p:ph type="body" idx="1"/>
          </p:nvPr>
        </p:nvSpPr>
        <p:spPr>
          <a:xfrm>
            <a:off x="720725" y="2113659"/>
            <a:ext cx="6148674" cy="33601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3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Emerging Approaches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Climate tribunals:</a:t>
            </a:r>
            <a:r>
              <a:rPr lang="en-US" sz="1800" b="0" i="0" dirty="0">
                <a:solidFill>
                  <a:srgbClr val="1F1F1F"/>
                </a:solidFill>
                <a:effectLst/>
                <a:latin typeface="Arial" panose="020B0604020202020204" pitchFamily="34" charset="0"/>
                <a:cs typeface="Arial" panose="020B0604020202020204" pitchFamily="34" charset="0"/>
              </a:rPr>
              <a:t> Non-binding tribunals like the Aarhus Convention Compliance Committee and the Climate Emergency Tribunal aim to raise awareness, provide symbolic judgments, and pressure parties to act. While not directly resolving disputes, they can influence public opinion and policy discussions.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Hybrid mechanisms:</a:t>
            </a:r>
            <a:r>
              <a:rPr lang="en-US" sz="1800" b="0" i="0" dirty="0">
                <a:solidFill>
                  <a:srgbClr val="1F1F1F"/>
                </a:solidFill>
                <a:effectLst/>
                <a:latin typeface="Arial" panose="020B0604020202020204" pitchFamily="34" charset="0"/>
                <a:cs typeface="Arial" panose="020B0604020202020204" pitchFamily="34" charset="0"/>
              </a:rPr>
              <a:t> Combining elements of traditional dispute resolution with collaborative approaches like mediation and facilitation is gaining traction, aiming for mutually beneficial solutions beyond solely legal judgments.</a:t>
            </a:r>
          </a:p>
        </p:txBody>
      </p:sp>
      <p:pic>
        <p:nvPicPr>
          <p:cNvPr id="6" name="Εικόνα 5">
            <a:extLst>
              <a:ext uri="{FF2B5EF4-FFF2-40B4-BE49-F238E27FC236}">
                <a16:creationId xmlns:a16="http://schemas.microsoft.com/office/drawing/2014/main" id="{92A7EED2-C3CC-8366-C826-207D8A0792A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07B697C-8DE8-06B1-A612-77E6609A92DC}"/>
              </a:ext>
            </a:extLst>
          </p:cNvPr>
          <p:cNvPicPr>
            <a:picLocks noChangeAspect="1"/>
          </p:cNvPicPr>
          <p:nvPr/>
        </p:nvPicPr>
        <p:blipFill>
          <a:blip r:embed="rId4"/>
          <a:stretch>
            <a:fillRect/>
          </a:stretch>
        </p:blipFill>
        <p:spPr>
          <a:xfrm>
            <a:off x="7245832" y="2113659"/>
            <a:ext cx="4639805" cy="2821759"/>
          </a:xfrm>
          <a:prstGeom prst="rect">
            <a:avLst/>
          </a:prstGeom>
        </p:spPr>
      </p:pic>
    </p:spTree>
    <p:extLst>
      <p:ext uri="{BB962C8B-B14F-4D97-AF65-F5344CB8AC3E}">
        <p14:creationId xmlns:p14="http://schemas.microsoft.com/office/powerpoint/2010/main" val="1502986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972DA44-3EFD-534D-A263-B9A207A0DBE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9023171-D940-9E45-F9A5-B1FD4B572A6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46AC3BE-5B56-CB52-0D39-6963083DA21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8F368D6-58E4-7713-EE49-6213FF88AE31}"/>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Bef>
                <a:spcPts val="600"/>
              </a:spcBef>
              <a:spcAft>
                <a:spcPts val="600"/>
              </a:spcAft>
            </a:pPr>
            <a:r>
              <a:rPr lang="en-US" sz="1700" b="1" i="0" dirty="0">
                <a:solidFill>
                  <a:srgbClr val="1F1F1F"/>
                </a:solidFill>
                <a:effectLst/>
                <a:latin typeface="Arial" panose="020B0604020202020204" pitchFamily="34" charset="0"/>
                <a:cs typeface="Arial" panose="020B0604020202020204" pitchFamily="34" charset="0"/>
              </a:rPr>
              <a:t>Future Considerations</a:t>
            </a:r>
            <a:endParaRPr lang="en-US" sz="17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Strengthening existing mechanisms:</a:t>
            </a:r>
            <a:r>
              <a:rPr lang="en-US" sz="1700" b="0" i="0" dirty="0">
                <a:solidFill>
                  <a:srgbClr val="1F1F1F"/>
                </a:solidFill>
                <a:effectLst/>
                <a:latin typeface="Arial" panose="020B0604020202020204" pitchFamily="34" charset="0"/>
                <a:cs typeface="Arial" panose="020B0604020202020204" pitchFamily="34" charset="0"/>
              </a:rPr>
              <a:t> Exploring ways to improve access, expedite proceedings, and enhance enforcement capabilities of existing courts and tribunals.</a:t>
            </a: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Developing specialized mechanisms:</a:t>
            </a:r>
            <a:r>
              <a:rPr lang="en-US" sz="1700" b="0" i="0" dirty="0">
                <a:solidFill>
                  <a:srgbClr val="1F1F1F"/>
                </a:solidFill>
                <a:effectLst/>
                <a:latin typeface="Arial" panose="020B0604020202020204" pitchFamily="34" charset="0"/>
                <a:cs typeface="Arial" panose="020B0604020202020204" pitchFamily="34" charset="0"/>
              </a:rPr>
              <a:t> Exploring the possibility of creating dedicated courts or tribunals with specific expertise in climate change law and science.</a:t>
            </a: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Complementing with other approaches:</a:t>
            </a:r>
            <a:r>
              <a:rPr lang="en-US" sz="1700" b="0" i="0" dirty="0">
                <a:solidFill>
                  <a:srgbClr val="1F1F1F"/>
                </a:solidFill>
                <a:effectLst/>
                <a:latin typeface="Arial" panose="020B0604020202020204" pitchFamily="34" charset="0"/>
                <a:cs typeface="Arial" panose="020B0604020202020204" pitchFamily="34" charset="0"/>
              </a:rPr>
              <a:t> Recognizing the limitations of legal mechanisms and combining them with diplomacy, policy changes, and capacity building for comprehensive solutions.</a:t>
            </a:r>
          </a:p>
        </p:txBody>
      </p:sp>
      <p:pic>
        <p:nvPicPr>
          <p:cNvPr id="6" name="Εικόνα 5">
            <a:extLst>
              <a:ext uri="{FF2B5EF4-FFF2-40B4-BE49-F238E27FC236}">
                <a16:creationId xmlns:a16="http://schemas.microsoft.com/office/drawing/2014/main" id="{21C5BCA3-C904-0B9D-2BF1-996D2B53E3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12710C4-6B25-98CA-3FA7-5D141C49A45B}"/>
              </a:ext>
            </a:extLst>
          </p:cNvPr>
          <p:cNvPicPr>
            <a:picLocks noChangeAspect="1"/>
          </p:cNvPicPr>
          <p:nvPr/>
        </p:nvPicPr>
        <p:blipFill>
          <a:blip r:embed="rId4"/>
          <a:stretch>
            <a:fillRect/>
          </a:stretch>
        </p:blipFill>
        <p:spPr>
          <a:xfrm>
            <a:off x="7313904" y="2322054"/>
            <a:ext cx="4680501" cy="2697687"/>
          </a:xfrm>
          <a:prstGeom prst="rect">
            <a:avLst/>
          </a:prstGeom>
        </p:spPr>
      </p:pic>
    </p:spTree>
    <p:extLst>
      <p:ext uri="{BB962C8B-B14F-4D97-AF65-F5344CB8AC3E}">
        <p14:creationId xmlns:p14="http://schemas.microsoft.com/office/powerpoint/2010/main" val="2775422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0C2715-9F7C-FF16-214D-48BCEA7349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34C7B19-289F-C316-3A68-594D6279C9F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656F2E2-FE82-CF0F-C8C4-2FFD30ED585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CB4A8AE-0C7A-6047-D7E3-22244064D041}"/>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227013" indent="1588" algn="l">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Key takeaways:</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While there's no single, dedicated court solely for climate change disputes, several international courts and tribunals play roles in resolving disputes related to climate change agreements, and related policies.</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International courts and tribunals offer a variety of options for resolving climate change disputes. </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However, limitations and challenges exist, highlighting the need for exploring complementary approaches and fostering collaboration between legal, diplomatic, and other stakeholders to effectively address the complex challenges of climate change.</a:t>
            </a:r>
          </a:p>
        </p:txBody>
      </p:sp>
      <p:pic>
        <p:nvPicPr>
          <p:cNvPr id="6" name="Εικόνα 5">
            <a:extLst>
              <a:ext uri="{FF2B5EF4-FFF2-40B4-BE49-F238E27FC236}">
                <a16:creationId xmlns:a16="http://schemas.microsoft.com/office/drawing/2014/main" id="{0810A6B5-B2C3-5112-4459-DF2F712E3F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426C1B-8FF4-2A1C-2462-AFE85BA7882F}"/>
              </a:ext>
            </a:extLst>
          </p:cNvPr>
          <p:cNvPicPr>
            <a:picLocks noChangeAspect="1"/>
          </p:cNvPicPr>
          <p:nvPr/>
        </p:nvPicPr>
        <p:blipFill>
          <a:blip r:embed="rId4"/>
          <a:stretch>
            <a:fillRect/>
          </a:stretch>
        </p:blipFill>
        <p:spPr>
          <a:xfrm>
            <a:off x="7479161" y="1950613"/>
            <a:ext cx="4434577" cy="2771611"/>
          </a:xfrm>
          <a:prstGeom prst="rect">
            <a:avLst/>
          </a:prstGeom>
        </p:spPr>
      </p:pic>
    </p:spTree>
    <p:extLst>
      <p:ext uri="{BB962C8B-B14F-4D97-AF65-F5344CB8AC3E}">
        <p14:creationId xmlns:p14="http://schemas.microsoft.com/office/powerpoint/2010/main" val="3300366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81A9442-DDA9-3BB1-22C4-08E1E8D5D26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D515B6-6B62-D658-82CD-E4BC0F081D0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E0D1D6A-D9D4-42DE-9049-909CF27FAC6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76332A-4A83-FF40-FDA1-AA555964E73F}"/>
              </a:ext>
            </a:extLst>
          </p:cNvPr>
          <p:cNvSpPr>
            <a:spLocks noGrp="1"/>
          </p:cNvSpPr>
          <p:nvPr>
            <p:ph type="body" idx="1"/>
          </p:nvPr>
        </p:nvSpPr>
        <p:spPr>
          <a:xfrm>
            <a:off x="720725" y="2113659"/>
            <a:ext cx="6148674" cy="34723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227013" indent="1588" algn="just">
              <a:spcBef>
                <a:spcPts val="600"/>
              </a:spcBef>
              <a:spcAft>
                <a:spcPts val="600"/>
              </a:spcAft>
            </a:pPr>
            <a:r>
              <a:rPr lang="en-US" sz="2400" b="1" i="0" dirty="0">
                <a:solidFill>
                  <a:srgbClr val="1F1F1F"/>
                </a:solidFill>
                <a:effectLst/>
                <a:latin typeface="Arial" panose="020B0604020202020204" pitchFamily="34" charset="0"/>
                <a:cs typeface="Arial" panose="020B0604020202020204" pitchFamily="34" charset="0"/>
              </a:rPr>
              <a:t>Types of mechanisms</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National courts:</a:t>
            </a:r>
            <a:r>
              <a:rPr lang="en-US" sz="2100" b="0" i="0" dirty="0">
                <a:solidFill>
                  <a:srgbClr val="1F1F1F"/>
                </a:solidFill>
                <a:effectLst/>
                <a:latin typeface="Arial" panose="020B0604020202020204" pitchFamily="34" charset="0"/>
                <a:cs typeface="Arial" panose="020B0604020202020204" pitchFamily="34" charset="0"/>
              </a:rPr>
              <a:t> </a:t>
            </a:r>
            <a:r>
              <a:rPr lang="en-US" sz="2100" dirty="0">
                <a:solidFill>
                  <a:srgbClr val="1F1F1F"/>
                </a:solidFill>
                <a:latin typeface="Arial" panose="020B0604020202020204" pitchFamily="34" charset="0"/>
                <a:cs typeface="Arial" panose="020B0604020202020204" pitchFamily="34" charset="0"/>
              </a:rPr>
              <a:t>Courts are jumping into climate cases! They're holding governments and companies accountable, and making sure new projects consider the environment. This new legal area is rapidly evolving.</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Administrative bodies:</a:t>
            </a:r>
            <a:r>
              <a:rPr lang="en-US" sz="2100" b="0" i="0" dirty="0">
                <a:solidFill>
                  <a:srgbClr val="1F1F1F"/>
                </a:solidFill>
                <a:effectLst/>
                <a:latin typeface="Arial" panose="020B0604020202020204" pitchFamily="34" charset="0"/>
                <a:cs typeface="Arial" panose="020B0604020202020204" pitchFamily="34" charset="0"/>
              </a:rPr>
              <a:t> Specialized environmental agencies or commissions in some countries handle complaints and disputes related to climate change regulations, pollution control, or environmental permits.</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Traditional dispute resolution mechanisms:</a:t>
            </a:r>
            <a:r>
              <a:rPr lang="en-US" sz="2100" b="0" i="0" dirty="0">
                <a:solidFill>
                  <a:srgbClr val="1F1F1F"/>
                </a:solidFill>
                <a:effectLst/>
                <a:latin typeface="Arial" panose="020B0604020202020204" pitchFamily="34" charset="0"/>
                <a:cs typeface="Arial" panose="020B0604020202020204" pitchFamily="34" charset="0"/>
              </a:rPr>
              <a:t> Local communities may utilize traditional mediation, conciliation, or conflict resolution practices adapted to address climate-related disputes based on cultural norms and values.</a:t>
            </a:r>
          </a:p>
        </p:txBody>
      </p:sp>
      <p:pic>
        <p:nvPicPr>
          <p:cNvPr id="6" name="Εικόνα 5">
            <a:extLst>
              <a:ext uri="{FF2B5EF4-FFF2-40B4-BE49-F238E27FC236}">
                <a16:creationId xmlns:a16="http://schemas.microsoft.com/office/drawing/2014/main" id="{A856A1C9-A966-895E-53C4-F0F4766D78B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64EC064-8B3F-87E3-44B2-43BAC423B131}"/>
              </a:ext>
            </a:extLst>
          </p:cNvPr>
          <p:cNvPicPr>
            <a:picLocks noChangeAspect="1"/>
          </p:cNvPicPr>
          <p:nvPr/>
        </p:nvPicPr>
        <p:blipFill>
          <a:blip r:embed="rId4"/>
          <a:stretch>
            <a:fillRect/>
          </a:stretch>
        </p:blipFill>
        <p:spPr>
          <a:xfrm>
            <a:off x="7278125" y="2344331"/>
            <a:ext cx="4603886" cy="2391629"/>
          </a:xfrm>
          <a:prstGeom prst="rect">
            <a:avLst/>
          </a:prstGeom>
        </p:spPr>
      </p:pic>
    </p:spTree>
    <p:extLst>
      <p:ext uri="{BB962C8B-B14F-4D97-AF65-F5344CB8AC3E}">
        <p14:creationId xmlns:p14="http://schemas.microsoft.com/office/powerpoint/2010/main" val="4126165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D5EB797-4757-C00F-9E04-7D252843688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5922E44-DA50-5A77-41BA-4B3CF07546F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F27A69D-AF97-B8DC-DFE7-A745EEB6BCD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ECB241-FA8E-F625-0700-A23082F569CC}"/>
              </a:ext>
            </a:extLst>
          </p:cNvPr>
          <p:cNvSpPr>
            <a:spLocks noGrp="1"/>
          </p:cNvSpPr>
          <p:nvPr>
            <p:ph type="body" idx="1"/>
          </p:nvPr>
        </p:nvSpPr>
        <p:spPr>
          <a:xfrm>
            <a:off x="720725" y="2113659"/>
            <a:ext cx="6148674" cy="33903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Types of mechanisms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Ombudspersons and human rights commissions:</a:t>
            </a:r>
            <a:r>
              <a:rPr lang="en-US" sz="1800" b="0" i="0" dirty="0">
                <a:solidFill>
                  <a:srgbClr val="1F1F1F"/>
                </a:solidFill>
                <a:effectLst/>
                <a:latin typeface="Arial" panose="020B0604020202020204" pitchFamily="34" charset="0"/>
                <a:cs typeface="Arial" panose="020B0604020202020204" pitchFamily="34" charset="0"/>
              </a:rPr>
              <a:t> These institutions can investigate complaints of human rights violations stemming from climate change impacts or inadequate government responses.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courts and tribunals:</a:t>
            </a:r>
            <a:r>
              <a:rPr lang="en-US" sz="1800" b="0" i="0" dirty="0">
                <a:solidFill>
                  <a:srgbClr val="1F1F1F"/>
                </a:solidFill>
                <a:effectLst/>
                <a:latin typeface="Arial" panose="020B0604020202020204" pitchFamily="34" charset="0"/>
                <a:cs typeface="Arial" panose="020B0604020202020204" pitchFamily="34" charset="0"/>
              </a:rPr>
              <a:t> Regional courts like the Inter-American Court of Human Rights or the Court of Justice of the European Union have issued rulings on climate-related cases, offering additional avenues for dispute resolution within specific regions.</a:t>
            </a:r>
          </a:p>
        </p:txBody>
      </p:sp>
      <p:pic>
        <p:nvPicPr>
          <p:cNvPr id="6" name="Εικόνα 5">
            <a:extLst>
              <a:ext uri="{FF2B5EF4-FFF2-40B4-BE49-F238E27FC236}">
                <a16:creationId xmlns:a16="http://schemas.microsoft.com/office/drawing/2014/main" id="{40B5DB58-D6E2-1745-23D8-CA4BB5DA659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97F17E1-6ADA-5DAE-FF40-9E912AC15B6D}"/>
              </a:ext>
            </a:extLst>
          </p:cNvPr>
          <p:cNvPicPr>
            <a:picLocks noChangeAspect="1"/>
          </p:cNvPicPr>
          <p:nvPr/>
        </p:nvPicPr>
        <p:blipFill>
          <a:blip r:embed="rId4"/>
          <a:stretch>
            <a:fillRect/>
          </a:stretch>
        </p:blipFill>
        <p:spPr>
          <a:xfrm>
            <a:off x="7237489" y="2113659"/>
            <a:ext cx="4552950" cy="1000125"/>
          </a:xfrm>
          <a:prstGeom prst="rect">
            <a:avLst/>
          </a:prstGeom>
        </p:spPr>
      </p:pic>
      <p:pic>
        <p:nvPicPr>
          <p:cNvPr id="9" name="Picture 8">
            <a:extLst>
              <a:ext uri="{FF2B5EF4-FFF2-40B4-BE49-F238E27FC236}">
                <a16:creationId xmlns:a16="http://schemas.microsoft.com/office/drawing/2014/main" id="{A3F492F3-164F-410B-00CD-0048250443FD}"/>
              </a:ext>
            </a:extLst>
          </p:cNvPr>
          <p:cNvPicPr>
            <a:picLocks noChangeAspect="1"/>
          </p:cNvPicPr>
          <p:nvPr/>
        </p:nvPicPr>
        <p:blipFill>
          <a:blip r:embed="rId5"/>
          <a:stretch>
            <a:fillRect/>
          </a:stretch>
        </p:blipFill>
        <p:spPr>
          <a:xfrm>
            <a:off x="8759321" y="3278201"/>
            <a:ext cx="2046943" cy="2046943"/>
          </a:xfrm>
          <a:prstGeom prst="rect">
            <a:avLst/>
          </a:prstGeom>
        </p:spPr>
      </p:pic>
    </p:spTree>
    <p:extLst>
      <p:ext uri="{BB962C8B-B14F-4D97-AF65-F5344CB8AC3E}">
        <p14:creationId xmlns:p14="http://schemas.microsoft.com/office/powerpoint/2010/main" val="358797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07C4539-ADC6-CFAC-48C5-C2579BEEA7DA}"/>
              </a:ext>
            </a:extLst>
          </p:cNvPr>
          <p:cNvSpPr>
            <a:spLocks noGrp="1"/>
          </p:cNvSpPr>
          <p:nvPr>
            <p:ph type="body" idx="1"/>
          </p:nvPr>
        </p:nvSpPr>
        <p:spPr>
          <a:xfrm>
            <a:off x="720725" y="2113660"/>
            <a:ext cx="6148674" cy="7808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indent="-457200" algn="ctr">
              <a:lnSpc>
                <a:spcPct val="100000"/>
              </a:lnSpc>
              <a:spcAft>
                <a:spcPts val="600"/>
              </a:spcAft>
            </a:pPr>
            <a:r>
              <a:rPr lang="en-GB" sz="2200" b="1" dirty="0">
                <a:solidFill>
                  <a:srgbClr val="1F1F1F"/>
                </a:solidFill>
                <a:latin typeface="Arial" panose="020B0604020202020204" pitchFamily="34" charset="0"/>
                <a:cs typeface="Arial" panose="020B0604020202020204" pitchFamily="34" charset="0"/>
              </a:rPr>
              <a:t>Individual assignment on the subtopics 7.1</a:t>
            </a:r>
            <a:endParaRPr lang="en-US" sz="2200" b="1"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8466AB5-5B54-926B-7B53-13DA7FCB1BB8}"/>
              </a:ext>
            </a:extLst>
          </p:cNvPr>
          <p:cNvPicPr>
            <a:picLocks noChangeAspect="1"/>
          </p:cNvPicPr>
          <p:nvPr/>
        </p:nvPicPr>
        <p:blipFill>
          <a:blip r:embed="rId4"/>
          <a:stretch>
            <a:fillRect/>
          </a:stretch>
        </p:blipFill>
        <p:spPr>
          <a:xfrm>
            <a:off x="7180667" y="2205595"/>
            <a:ext cx="5353049" cy="2919412"/>
          </a:xfrm>
          <a:prstGeom prst="rect">
            <a:avLst/>
          </a:prstGeom>
        </p:spPr>
      </p:pic>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BAE172-E43F-0F61-E20D-3DBFAC69003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B7F8687-DEB0-56EC-37E6-61E9AEC22728}"/>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6572CBE-F97E-B720-AC9E-9017D9984FC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1EB4EB3-C22F-997A-DFCF-65740279065E}"/>
              </a:ext>
            </a:extLst>
          </p:cNvPr>
          <p:cNvSpPr>
            <a:spLocks noGrp="1"/>
          </p:cNvSpPr>
          <p:nvPr>
            <p:ph type="body" idx="1"/>
          </p:nvPr>
        </p:nvSpPr>
        <p:spPr>
          <a:xfrm>
            <a:off x="720725" y="2256554"/>
            <a:ext cx="6148674" cy="29764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b="1" i="0" dirty="0" err="1">
                <a:solidFill>
                  <a:srgbClr val="1F1F1F"/>
                </a:solidFill>
                <a:effectLst/>
                <a:latin typeface="Arial" panose="020B0604020202020204" pitchFamily="34" charset="0"/>
                <a:cs typeface="Arial" panose="020B0604020202020204" pitchFamily="34" charset="0"/>
              </a:rPr>
              <a:t>Urgenda</a:t>
            </a:r>
            <a:r>
              <a:rPr lang="en-US" sz="1900" b="1" i="0" dirty="0">
                <a:solidFill>
                  <a:srgbClr val="1F1F1F"/>
                </a:solidFill>
                <a:effectLst/>
                <a:latin typeface="Arial" panose="020B0604020202020204" pitchFamily="34" charset="0"/>
                <a:cs typeface="Arial" panose="020B0604020202020204" pitchFamily="34" charset="0"/>
              </a:rPr>
              <a:t> case (Netherlands, 2019):</a:t>
            </a:r>
            <a:r>
              <a:rPr lang="en-US" sz="1900" b="0" i="0" dirty="0">
                <a:solidFill>
                  <a:srgbClr val="1F1F1F"/>
                </a:solidFill>
                <a:effectLst/>
                <a:latin typeface="Arial" panose="020B0604020202020204" pitchFamily="34" charset="0"/>
                <a:cs typeface="Arial" panose="020B0604020202020204" pitchFamily="34" charset="0"/>
              </a:rPr>
              <a:t> Dutch courts ordered the government to take more ambitious climate action, recognizing the violation of fundamental rights due to insufficient climate protection.</a:t>
            </a:r>
          </a:p>
          <a:p>
            <a:pPr algn="just">
              <a:buFont typeface="Arial" panose="020B0604020202020204" pitchFamily="34" charset="0"/>
              <a:buChar char="•"/>
            </a:pPr>
            <a:r>
              <a:rPr lang="en-US" sz="1900" b="1" i="0" dirty="0" err="1">
                <a:solidFill>
                  <a:srgbClr val="1F1F1F"/>
                </a:solidFill>
                <a:effectLst/>
                <a:latin typeface="Arial" panose="020B0604020202020204" pitchFamily="34" charset="0"/>
                <a:cs typeface="Arial" panose="020B0604020202020204" pitchFamily="34" charset="0"/>
              </a:rPr>
              <a:t>Lliu</a:t>
            </a:r>
            <a:r>
              <a:rPr lang="en-US" sz="1900" b="1" i="0" dirty="0">
                <a:solidFill>
                  <a:srgbClr val="1F1F1F"/>
                </a:solidFill>
                <a:effectLst/>
                <a:latin typeface="Arial" panose="020B0604020202020204" pitchFamily="34" charset="0"/>
                <a:cs typeface="Arial" panose="020B0604020202020204" pitchFamily="34" charset="0"/>
              </a:rPr>
              <a:t> v. Shell (Netherlands, 2023):</a:t>
            </a:r>
            <a:r>
              <a:rPr lang="en-US" sz="1900" b="0" i="0" dirty="0">
                <a:solidFill>
                  <a:srgbClr val="1F1F1F"/>
                </a:solidFill>
                <a:effectLst/>
                <a:latin typeface="Arial" panose="020B0604020202020204" pitchFamily="34" charset="0"/>
                <a:cs typeface="Arial" panose="020B0604020202020204" pitchFamily="34" charset="0"/>
              </a:rPr>
              <a:t> A Dutch court ordered Shell to reduce global emissions by 45% by 2030 compared to 2019 levels.</a:t>
            </a:r>
          </a:p>
          <a:p>
            <a:pPr marL="227013" indent="1588" algn="l">
              <a:spcBef>
                <a:spcPts val="600"/>
              </a:spcBef>
              <a:spcAft>
                <a:spcPts val="600"/>
              </a:spcAft>
            </a:pPr>
            <a:endParaRPr lang="en-US" sz="18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43327EA-6271-0E90-0991-18BCEC40962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B2853F9-AA41-E0FD-9BF3-3ABF36086788}"/>
              </a:ext>
            </a:extLst>
          </p:cNvPr>
          <p:cNvPicPr>
            <a:picLocks noChangeAspect="1"/>
          </p:cNvPicPr>
          <p:nvPr/>
        </p:nvPicPr>
        <p:blipFill>
          <a:blip r:embed="rId4"/>
          <a:stretch>
            <a:fillRect/>
          </a:stretch>
        </p:blipFill>
        <p:spPr>
          <a:xfrm>
            <a:off x="7592673" y="1950613"/>
            <a:ext cx="4281915" cy="3545403"/>
          </a:xfrm>
          <a:prstGeom prst="rect">
            <a:avLst/>
          </a:prstGeom>
        </p:spPr>
      </p:pic>
    </p:spTree>
    <p:extLst>
      <p:ext uri="{BB962C8B-B14F-4D97-AF65-F5344CB8AC3E}">
        <p14:creationId xmlns:p14="http://schemas.microsoft.com/office/powerpoint/2010/main" val="3761185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E8C1D40-BEEF-01E5-1600-4A86644D51C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9837BEC-BBD6-924D-7759-62C2B25121B7}"/>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229E63E-9D6F-4E48-8600-BFC0F910EAE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F353825-AEB5-893C-5596-3657FDC21360}"/>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Klimaatzaak</a:t>
            </a:r>
            <a:r>
              <a:rPr lang="en-US" sz="1800" b="1" i="0" dirty="0">
                <a:solidFill>
                  <a:srgbClr val="1F1F1F"/>
                </a:solidFill>
                <a:effectLst/>
                <a:latin typeface="Arial" panose="020B0604020202020204" pitchFamily="34" charset="0"/>
                <a:cs typeface="Arial" panose="020B0604020202020204" pitchFamily="34" charset="0"/>
              </a:rPr>
              <a:t> (Belgium, 2020):</a:t>
            </a:r>
            <a:r>
              <a:rPr lang="en-US" sz="1800" b="0" i="0" dirty="0">
                <a:solidFill>
                  <a:srgbClr val="1F1F1F"/>
                </a:solidFill>
                <a:effectLst/>
                <a:latin typeface="Arial" panose="020B0604020202020204" pitchFamily="34" charset="0"/>
                <a:cs typeface="Arial" panose="020B0604020202020204" pitchFamily="34" charset="0"/>
              </a:rPr>
              <a:t> The Belgian government was ordered to take more ambitious climate action by a court, recognizing the violation of fundamental rights due to insufficient climate protection.</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Inter-American Court of Human Rights:</a:t>
            </a:r>
            <a:r>
              <a:rPr lang="en-US" sz="1800" b="0" i="0" dirty="0">
                <a:solidFill>
                  <a:srgbClr val="1F1F1F"/>
                </a:solidFill>
                <a:effectLst/>
                <a:latin typeface="Arial" panose="020B0604020202020204" pitchFamily="34" charset="0"/>
                <a:cs typeface="Arial" panose="020B0604020202020204" pitchFamily="34" charset="0"/>
              </a:rPr>
              <a:t> This court has issued rulings on cases related to climate change impacts and human rights violations, like access to water or indigenous rights.</a:t>
            </a:r>
          </a:p>
        </p:txBody>
      </p:sp>
      <p:pic>
        <p:nvPicPr>
          <p:cNvPr id="6" name="Εικόνα 5">
            <a:extLst>
              <a:ext uri="{FF2B5EF4-FFF2-40B4-BE49-F238E27FC236}">
                <a16:creationId xmlns:a16="http://schemas.microsoft.com/office/drawing/2014/main" id="{5020CB5C-2B24-9ACC-A228-4A4405CD2B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A5C9E34-370C-2460-B91B-DB20E2B7BB96}"/>
              </a:ext>
            </a:extLst>
          </p:cNvPr>
          <p:cNvPicPr>
            <a:picLocks noChangeAspect="1"/>
          </p:cNvPicPr>
          <p:nvPr/>
        </p:nvPicPr>
        <p:blipFill>
          <a:blip r:embed="rId4"/>
          <a:stretch>
            <a:fillRect/>
          </a:stretch>
        </p:blipFill>
        <p:spPr>
          <a:xfrm>
            <a:off x="7510692" y="2207123"/>
            <a:ext cx="4344451" cy="2443754"/>
          </a:xfrm>
          <a:prstGeom prst="rect">
            <a:avLst/>
          </a:prstGeom>
        </p:spPr>
      </p:pic>
    </p:spTree>
    <p:extLst>
      <p:ext uri="{BB962C8B-B14F-4D97-AF65-F5344CB8AC3E}">
        <p14:creationId xmlns:p14="http://schemas.microsoft.com/office/powerpoint/2010/main" val="81727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E19DDCA-6962-49BC-72C4-A6277F6B06D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5AC0CDD-AB81-2000-8D09-76B0FBD083A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38ACB62-C244-D36E-EE87-C1944095A11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90E5DB4-5838-4A2A-44C4-F4D5FC2950DA}"/>
              </a:ext>
            </a:extLst>
          </p:cNvPr>
          <p:cNvSpPr>
            <a:spLocks noGrp="1"/>
          </p:cNvSpPr>
          <p:nvPr>
            <p:ph type="body" idx="1"/>
          </p:nvPr>
        </p:nvSpPr>
        <p:spPr>
          <a:xfrm>
            <a:off x="720725" y="2113659"/>
            <a:ext cx="6148674" cy="33317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Benefits: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Proximity to context:</a:t>
            </a:r>
            <a:r>
              <a:rPr lang="en-US" sz="2000" b="0" i="0" dirty="0">
                <a:solidFill>
                  <a:srgbClr val="1F1F1F"/>
                </a:solidFill>
                <a:effectLst/>
                <a:latin typeface="Arial" panose="020B0604020202020204" pitchFamily="34" charset="0"/>
                <a:cs typeface="Arial" panose="020B0604020202020204" pitchFamily="34" charset="0"/>
              </a:rPr>
              <a:t> National and regional mechanisms can be more accessible and responsive to specific local circumstances and cultural contexts than international courts.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Expertise and specialization:</a:t>
            </a:r>
            <a:r>
              <a:rPr lang="en-US" sz="2000" b="0" i="0" dirty="0">
                <a:solidFill>
                  <a:srgbClr val="1F1F1F"/>
                </a:solidFill>
                <a:effectLst/>
                <a:latin typeface="Arial" panose="020B0604020202020204" pitchFamily="34" charset="0"/>
                <a:cs typeface="Arial" panose="020B0604020202020204" pitchFamily="34" charset="0"/>
              </a:rPr>
              <a:t> Some mechanisms may have specialized expertise in climate change law, policy, or local environmental issues, facilitating more informed decision-making.</a:t>
            </a:r>
          </a:p>
        </p:txBody>
      </p:sp>
      <p:pic>
        <p:nvPicPr>
          <p:cNvPr id="6" name="Εικόνα 5">
            <a:extLst>
              <a:ext uri="{FF2B5EF4-FFF2-40B4-BE49-F238E27FC236}">
                <a16:creationId xmlns:a16="http://schemas.microsoft.com/office/drawing/2014/main" id="{EE00B9E4-668D-0353-3740-7ECB8A0D6FA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BC9408A-4583-819A-5140-A1E069401272}"/>
              </a:ext>
            </a:extLst>
          </p:cNvPr>
          <p:cNvPicPr>
            <a:picLocks noChangeAspect="1"/>
          </p:cNvPicPr>
          <p:nvPr/>
        </p:nvPicPr>
        <p:blipFill>
          <a:blip r:embed="rId4"/>
          <a:stretch>
            <a:fillRect/>
          </a:stretch>
        </p:blipFill>
        <p:spPr>
          <a:xfrm>
            <a:off x="7525599" y="1968390"/>
            <a:ext cx="4164291" cy="2921219"/>
          </a:xfrm>
          <a:prstGeom prst="rect">
            <a:avLst/>
          </a:prstGeom>
        </p:spPr>
      </p:pic>
    </p:spTree>
    <p:extLst>
      <p:ext uri="{BB962C8B-B14F-4D97-AF65-F5344CB8AC3E}">
        <p14:creationId xmlns:p14="http://schemas.microsoft.com/office/powerpoint/2010/main" val="1158524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7F37E97-B727-CDC5-F341-F0DCA3D604F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52734F8-2058-EC81-EF42-756CD748A08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9A7EAF3-B6DE-7B27-69B8-860B58F8014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02603C2-D5E2-9661-63D3-3BFD1B7C2220}"/>
              </a:ext>
            </a:extLst>
          </p:cNvPr>
          <p:cNvSpPr>
            <a:spLocks noGrp="1"/>
          </p:cNvSpPr>
          <p:nvPr>
            <p:ph type="body" idx="1"/>
          </p:nvPr>
        </p:nvSpPr>
        <p:spPr>
          <a:xfrm>
            <a:off x="720725" y="2113659"/>
            <a:ext cx="6148674" cy="33610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en-US" sz="2000" b="1" dirty="0">
                <a:solidFill>
                  <a:srgbClr val="1F1F1F"/>
                </a:solidFill>
                <a:latin typeface="Arial" panose="020B0604020202020204" pitchFamily="34" charset="0"/>
                <a:cs typeface="Arial" panose="020B0604020202020204" pitchFamily="34" charset="0"/>
              </a:rPr>
              <a:t>L</a:t>
            </a:r>
            <a:r>
              <a:rPr lang="en-US" sz="2000" b="1" i="0" dirty="0">
                <a:solidFill>
                  <a:srgbClr val="1F1F1F"/>
                </a:solidFill>
                <a:effectLst/>
                <a:latin typeface="Arial" panose="020B0604020202020204" pitchFamily="34" charset="0"/>
                <a:cs typeface="Arial" panose="020B0604020202020204" pitchFamily="34" charset="0"/>
              </a:rPr>
              <a:t>imitations: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reach:</a:t>
            </a:r>
            <a:r>
              <a:rPr lang="en-US" sz="2000" b="0" i="0" dirty="0">
                <a:solidFill>
                  <a:srgbClr val="1F1F1F"/>
                </a:solidFill>
                <a:effectLst/>
                <a:latin typeface="Arial" panose="020B0604020202020204" pitchFamily="34" charset="0"/>
                <a:cs typeface="Arial" panose="020B0604020202020204" pitchFamily="34" charset="0"/>
              </a:rPr>
              <a:t> These mechanisms may not have jurisdiction over disputes involving multiple countries or international actors.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Enforcement challenges:</a:t>
            </a:r>
            <a:r>
              <a:rPr lang="en-US" sz="2000" b="0" i="0" dirty="0">
                <a:solidFill>
                  <a:srgbClr val="1F1F1F"/>
                </a:solidFill>
                <a:effectLst/>
                <a:latin typeface="Arial" panose="020B0604020202020204" pitchFamily="34" charset="0"/>
                <a:cs typeface="Arial" panose="020B0604020202020204" pitchFamily="34" charset="0"/>
              </a:rPr>
              <a:t> Enforcing decisions, particularly against powerful entities, can be difficult within national or regional contexts.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Political influence:</a:t>
            </a:r>
            <a:r>
              <a:rPr lang="en-US" sz="2000" b="0" i="0" dirty="0">
                <a:solidFill>
                  <a:srgbClr val="1F1F1F"/>
                </a:solidFill>
                <a:effectLst/>
                <a:latin typeface="Arial" panose="020B0604020202020204" pitchFamily="34" charset="0"/>
                <a:cs typeface="Arial" panose="020B0604020202020204" pitchFamily="34" charset="0"/>
              </a:rPr>
              <a:t> The effectiveness of some mechanisms can be affected by political considerations or power imbalances within a country or region.</a:t>
            </a:r>
          </a:p>
        </p:txBody>
      </p:sp>
      <p:pic>
        <p:nvPicPr>
          <p:cNvPr id="6" name="Εικόνα 5">
            <a:extLst>
              <a:ext uri="{FF2B5EF4-FFF2-40B4-BE49-F238E27FC236}">
                <a16:creationId xmlns:a16="http://schemas.microsoft.com/office/drawing/2014/main" id="{249FFE6B-EDF9-C6AA-98C0-623065DB041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3247202-B3B1-7E02-3A3F-274101DA14E5}"/>
              </a:ext>
            </a:extLst>
          </p:cNvPr>
          <p:cNvPicPr>
            <a:picLocks noChangeAspect="1"/>
          </p:cNvPicPr>
          <p:nvPr/>
        </p:nvPicPr>
        <p:blipFill>
          <a:blip r:embed="rId4"/>
          <a:stretch>
            <a:fillRect/>
          </a:stretch>
        </p:blipFill>
        <p:spPr>
          <a:xfrm>
            <a:off x="7649429" y="2113659"/>
            <a:ext cx="4080116" cy="2824508"/>
          </a:xfrm>
          <a:prstGeom prst="rect">
            <a:avLst/>
          </a:prstGeom>
        </p:spPr>
      </p:pic>
    </p:spTree>
    <p:extLst>
      <p:ext uri="{BB962C8B-B14F-4D97-AF65-F5344CB8AC3E}">
        <p14:creationId xmlns:p14="http://schemas.microsoft.com/office/powerpoint/2010/main" val="2403481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9A1FDB2-4A2A-950B-E4E4-6FF0B463B21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3D03AB-7348-D333-C637-5E0BAB9551D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90972A3-562B-F4A3-0C12-4C3F6938DBD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2A2C987-D20A-0A3A-F0AD-A8F532B74BDB}"/>
              </a:ext>
            </a:extLst>
          </p:cNvPr>
          <p:cNvSpPr>
            <a:spLocks noGrp="1"/>
          </p:cNvSpPr>
          <p:nvPr>
            <p:ph type="body" idx="1"/>
          </p:nvPr>
        </p:nvSpPr>
        <p:spPr>
          <a:xfrm>
            <a:off x="720725" y="2113659"/>
            <a:ext cx="6148674" cy="3349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Future considerations:</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b="0" i="0" dirty="0">
                <a:solidFill>
                  <a:srgbClr val="1F1F1F"/>
                </a:solidFill>
                <a:effectLst/>
                <a:latin typeface="Arial" panose="020B0604020202020204" pitchFamily="34" charset="0"/>
                <a:cs typeface="Arial" panose="020B0604020202020204" pitchFamily="34" charset="0"/>
              </a:rPr>
              <a:t> Enhancing capacity, expertise, and transparency of national and regional mechanisms can improve their effectiveness and legitimacy.</a:t>
            </a:r>
          </a:p>
          <a:p>
            <a:pPr algn="just">
              <a:lnSpc>
                <a:spcPct val="10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Empowering local communities:</a:t>
            </a:r>
            <a:r>
              <a:rPr lang="en-US" sz="1800" b="0" i="0" dirty="0">
                <a:solidFill>
                  <a:srgbClr val="1F1F1F"/>
                </a:solidFill>
                <a:effectLst/>
                <a:latin typeface="Arial" panose="020B0604020202020204" pitchFamily="34" charset="0"/>
                <a:cs typeface="Arial" panose="020B0604020202020204" pitchFamily="34" charset="0"/>
              </a:rPr>
              <a:t> Enhancing access to justice and dispute resolution mechanisms for communities directly affected by climate change is crucial for ensuring their voices are heard and rights are protected.</a:t>
            </a:r>
          </a:p>
        </p:txBody>
      </p:sp>
      <p:pic>
        <p:nvPicPr>
          <p:cNvPr id="6" name="Εικόνα 5">
            <a:extLst>
              <a:ext uri="{FF2B5EF4-FFF2-40B4-BE49-F238E27FC236}">
                <a16:creationId xmlns:a16="http://schemas.microsoft.com/office/drawing/2014/main" id="{801FCE75-3D02-DAF4-F337-26B7B541539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0EB5FA8A-497E-8506-66F3-FA3B6E522C29}"/>
              </a:ext>
            </a:extLst>
          </p:cNvPr>
          <p:cNvPicPr>
            <a:picLocks noChangeAspect="1"/>
          </p:cNvPicPr>
          <p:nvPr/>
        </p:nvPicPr>
        <p:blipFill>
          <a:blip r:embed="rId4"/>
          <a:stretch>
            <a:fillRect/>
          </a:stretch>
        </p:blipFill>
        <p:spPr>
          <a:xfrm>
            <a:off x="7315199" y="1950613"/>
            <a:ext cx="4519025" cy="3200049"/>
          </a:xfrm>
          <a:prstGeom prst="rect">
            <a:avLst/>
          </a:prstGeom>
        </p:spPr>
      </p:pic>
    </p:spTree>
    <p:extLst>
      <p:ext uri="{BB962C8B-B14F-4D97-AF65-F5344CB8AC3E}">
        <p14:creationId xmlns:p14="http://schemas.microsoft.com/office/powerpoint/2010/main" val="2274188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643AD61-F11C-9F35-5291-467AD7FB729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5854432-E2B6-9AB3-F0B2-4C2AFD92B1E3}"/>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DCE1D75-09D1-24A0-E6EF-4F939BD68C2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AFCF857-4488-54B3-B77B-724D0DE2BA3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Future considerations:</a:t>
            </a:r>
          </a:p>
          <a:p>
            <a:pPr marL="460375" indent="-231775"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Harmonization with international frameworks:</a:t>
            </a:r>
            <a:r>
              <a:rPr lang="en-US" sz="2000" b="0" i="0" dirty="0">
                <a:solidFill>
                  <a:srgbClr val="1F1F1F"/>
                </a:solidFill>
                <a:effectLst/>
                <a:latin typeface="Arial" panose="020B0604020202020204" pitchFamily="34" charset="0"/>
                <a:cs typeface="Arial" panose="020B0604020202020204" pitchFamily="34" charset="0"/>
              </a:rPr>
              <a:t> Aligning national and regional approaches with international standards and principles can promote consistency and effectiveness.</a:t>
            </a:r>
          </a:p>
          <a:p>
            <a:pPr marL="460375" indent="-231775"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Combining with other approaches:</a:t>
            </a:r>
            <a:r>
              <a:rPr lang="en-US" sz="2000" b="0" i="0" dirty="0">
                <a:solidFill>
                  <a:srgbClr val="1F1F1F"/>
                </a:solidFill>
                <a:effectLst/>
                <a:latin typeface="Arial" panose="020B0604020202020204" pitchFamily="34" charset="0"/>
                <a:cs typeface="Arial" panose="020B0604020202020204" pitchFamily="34" charset="0"/>
              </a:rPr>
              <a:t> Integrating national and regional mechanisms with diplomacy, capacity building, and policy changes can create a more comprehensive framework for addressing climate disputes.</a:t>
            </a:r>
          </a:p>
        </p:txBody>
      </p:sp>
      <p:pic>
        <p:nvPicPr>
          <p:cNvPr id="6" name="Εικόνα 5">
            <a:extLst>
              <a:ext uri="{FF2B5EF4-FFF2-40B4-BE49-F238E27FC236}">
                <a16:creationId xmlns:a16="http://schemas.microsoft.com/office/drawing/2014/main" id="{114D6509-5030-9B7F-A0A2-B1111AB7317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A2DD3D2-A040-1245-F976-2445E759E154}"/>
              </a:ext>
            </a:extLst>
          </p:cNvPr>
          <p:cNvPicPr>
            <a:picLocks noChangeAspect="1"/>
          </p:cNvPicPr>
          <p:nvPr/>
        </p:nvPicPr>
        <p:blipFill>
          <a:blip r:embed="rId4"/>
          <a:stretch>
            <a:fillRect/>
          </a:stretch>
        </p:blipFill>
        <p:spPr>
          <a:xfrm>
            <a:off x="7504024" y="2389598"/>
            <a:ext cx="4200581" cy="2404373"/>
          </a:xfrm>
          <a:prstGeom prst="rect">
            <a:avLst/>
          </a:prstGeom>
        </p:spPr>
      </p:pic>
    </p:spTree>
    <p:extLst>
      <p:ext uri="{BB962C8B-B14F-4D97-AF65-F5344CB8AC3E}">
        <p14:creationId xmlns:p14="http://schemas.microsoft.com/office/powerpoint/2010/main" val="359094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66F458-4CF1-06C7-7367-B6D86CC0CD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50053BA-CBEF-F63B-51D0-7494CF539B3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768F5F1-E90D-6453-8250-5B2DDDED17D9}"/>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45C8FFB-75D3-FFCD-265C-923E6EE4CD6C}"/>
              </a:ext>
            </a:extLst>
          </p:cNvPr>
          <p:cNvSpPr>
            <a:spLocks noGrp="1"/>
          </p:cNvSpPr>
          <p:nvPr>
            <p:ph type="body" idx="1"/>
          </p:nvPr>
        </p:nvSpPr>
        <p:spPr>
          <a:xfrm>
            <a:off x="720725" y="2282847"/>
            <a:ext cx="6148674" cy="331492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l" defTabSz="517525">
              <a:lnSpc>
                <a:spcPct val="80000"/>
              </a:lnSpc>
              <a:spcAft>
                <a:spcPts val="600"/>
              </a:spcAft>
              <a:tabLst>
                <a:tab pos="517525" algn="l"/>
              </a:tabLst>
            </a:pPr>
            <a:r>
              <a:rPr lang="en-US" sz="2000" b="1" i="0" dirty="0">
                <a:solidFill>
                  <a:srgbClr val="1F1F1F"/>
                </a:solidFill>
                <a:effectLst/>
                <a:latin typeface="Arial" panose="020B0604020202020204" pitchFamily="34" charset="0"/>
                <a:cs typeface="Arial" panose="020B0604020202020204" pitchFamily="34" charset="0"/>
              </a:rPr>
              <a:t>Key takeaways:</a:t>
            </a:r>
          </a:p>
          <a:p>
            <a:pPr marL="571500" indent="-342900" algn="just" defTabSz="517525">
              <a:lnSpc>
                <a:spcPct val="80000"/>
              </a:lnSpc>
              <a:spcAft>
                <a:spcPts val="600"/>
              </a:spcAft>
              <a:buFont typeface="Arial" panose="020B0604020202020204" pitchFamily="34" charset="0"/>
              <a:buChar char="•"/>
              <a:tabLst>
                <a:tab pos="517525" algn="l"/>
              </a:tabLst>
            </a:pPr>
            <a:r>
              <a:rPr lang="en-US" sz="2000" b="0" i="0" dirty="0">
                <a:solidFill>
                  <a:srgbClr val="1F1F1F"/>
                </a:solidFill>
                <a:effectLst/>
                <a:latin typeface="Arial" panose="020B0604020202020204" pitchFamily="34" charset="0"/>
                <a:cs typeface="Arial" panose="020B0604020202020204" pitchFamily="34" charset="0"/>
              </a:rPr>
              <a:t>National and regional mechanisms play a crucial role in addressing climate change disputes, offering diverse approaches closer to the specific contexts and impacts experienced by communities and individuals.</a:t>
            </a:r>
          </a:p>
          <a:p>
            <a:pPr marL="571500" indent="-342900" algn="just" defTabSz="517525">
              <a:lnSpc>
                <a:spcPct val="80000"/>
              </a:lnSpc>
              <a:spcAft>
                <a:spcPts val="600"/>
              </a:spcAft>
              <a:buFont typeface="Arial" panose="020B0604020202020204" pitchFamily="34" charset="0"/>
              <a:buChar char="•"/>
              <a:tabLst>
                <a:tab pos="517525" algn="l"/>
              </a:tabLst>
            </a:pPr>
            <a:r>
              <a:rPr lang="en-US" sz="2000" i="0" dirty="0">
                <a:solidFill>
                  <a:srgbClr val="1F1F1F"/>
                </a:solidFill>
                <a:effectLst/>
                <a:latin typeface="Arial" panose="020B0604020202020204" pitchFamily="34" charset="0"/>
                <a:cs typeface="Arial" panose="020B0604020202020204" pitchFamily="34" charset="0"/>
              </a:rPr>
              <a:t>Recognizing their potential and limitations, and exploring ways to strengthen and complement them with other approaches, is crucial for creating a more just and equitable framework for resolving disputes and ensuring effective climate action.</a:t>
            </a:r>
          </a:p>
        </p:txBody>
      </p:sp>
      <p:pic>
        <p:nvPicPr>
          <p:cNvPr id="6" name="Εικόνα 5">
            <a:extLst>
              <a:ext uri="{FF2B5EF4-FFF2-40B4-BE49-F238E27FC236}">
                <a16:creationId xmlns:a16="http://schemas.microsoft.com/office/drawing/2014/main" id="{623A1F2E-4199-BA79-BD37-C48749449DA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9474D82-BA3E-04AA-BAE9-3329C649A364}"/>
              </a:ext>
            </a:extLst>
          </p:cNvPr>
          <p:cNvPicPr>
            <a:picLocks noChangeAspect="1"/>
          </p:cNvPicPr>
          <p:nvPr/>
        </p:nvPicPr>
        <p:blipFill>
          <a:blip r:embed="rId4"/>
          <a:stretch>
            <a:fillRect/>
          </a:stretch>
        </p:blipFill>
        <p:spPr>
          <a:xfrm>
            <a:off x="7409793" y="2371513"/>
            <a:ext cx="4319316" cy="2780659"/>
          </a:xfrm>
          <a:prstGeom prst="rect">
            <a:avLst/>
          </a:prstGeom>
        </p:spPr>
      </p:pic>
    </p:spTree>
    <p:extLst>
      <p:ext uri="{BB962C8B-B14F-4D97-AF65-F5344CB8AC3E}">
        <p14:creationId xmlns:p14="http://schemas.microsoft.com/office/powerpoint/2010/main" val="1082244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1D0EBDA-DB93-CDB1-70F3-A68BC2317F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DBD7103-828B-65DD-EB24-05D45CB9F69A}"/>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935B842-9FE1-D95E-5569-4AAE5B983A7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11D5DBF-F2DF-81E4-D04B-94F6595F5155}"/>
              </a:ext>
            </a:extLst>
          </p:cNvPr>
          <p:cNvSpPr>
            <a:spLocks noGrp="1"/>
          </p:cNvSpPr>
          <p:nvPr>
            <p:ph type="body" idx="1"/>
          </p:nvPr>
        </p:nvSpPr>
        <p:spPr>
          <a:xfrm>
            <a:off x="720725" y="2113659"/>
            <a:ext cx="6148674" cy="332229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National Courts:</a:t>
            </a:r>
          </a:p>
          <a:p>
            <a:pPr algn="just">
              <a:lnSpc>
                <a:spcPct val="80000"/>
              </a:lnSpc>
              <a:spcBef>
                <a:spcPts val="600"/>
              </a:spcBef>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Lliu</a:t>
            </a:r>
            <a:r>
              <a:rPr lang="en-US" sz="1800" b="1" i="0" dirty="0">
                <a:solidFill>
                  <a:srgbClr val="1F1F1F"/>
                </a:solidFill>
                <a:effectLst/>
                <a:latin typeface="Arial" panose="020B0604020202020204" pitchFamily="34" charset="0"/>
                <a:cs typeface="Arial" panose="020B0604020202020204" pitchFamily="34" charset="0"/>
              </a:rPr>
              <a:t> v. Shell (Netherlands, 2023):</a:t>
            </a:r>
            <a:r>
              <a:rPr lang="en-US" sz="1800" b="0" i="0" dirty="0">
                <a:solidFill>
                  <a:srgbClr val="1F1F1F"/>
                </a:solidFill>
                <a:effectLst/>
                <a:latin typeface="Arial" panose="020B0604020202020204" pitchFamily="34" charset="0"/>
                <a:cs typeface="Arial" panose="020B0604020202020204" pitchFamily="34" charset="0"/>
              </a:rPr>
              <a:t> This case went further, requiring Shell to reduce global emissions by 45% by 2030 compared to 2019 levels. It established a duty of care for corporations to address their contributions to climate change beyond their national borders.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Juliana v. United States (US, 2018):</a:t>
            </a:r>
            <a:r>
              <a:rPr lang="en-US" sz="1800" b="0" i="0" dirty="0">
                <a:solidFill>
                  <a:srgbClr val="1F1F1F"/>
                </a:solidFill>
                <a:effectLst/>
                <a:latin typeface="Arial" panose="020B0604020202020204" pitchFamily="34" charset="0"/>
                <a:cs typeface="Arial" panose="020B0604020202020204" pitchFamily="34" charset="0"/>
              </a:rPr>
              <a:t> Though ultimately dismissed, this case brought by young people against the US government for failing to protect their future from climate change ignited public discussion about legal avenues for climate action.</a:t>
            </a:r>
          </a:p>
        </p:txBody>
      </p:sp>
      <p:pic>
        <p:nvPicPr>
          <p:cNvPr id="6" name="Εικόνα 5">
            <a:extLst>
              <a:ext uri="{FF2B5EF4-FFF2-40B4-BE49-F238E27FC236}">
                <a16:creationId xmlns:a16="http://schemas.microsoft.com/office/drawing/2014/main" id="{9619372A-3299-EEC8-47D2-11B3C2B6B8C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D9B3AA3-69B7-BE98-4EC8-752EF0162212}"/>
              </a:ext>
            </a:extLst>
          </p:cNvPr>
          <p:cNvPicPr>
            <a:picLocks noChangeAspect="1"/>
          </p:cNvPicPr>
          <p:nvPr/>
        </p:nvPicPr>
        <p:blipFill>
          <a:blip r:embed="rId4"/>
          <a:stretch>
            <a:fillRect/>
          </a:stretch>
        </p:blipFill>
        <p:spPr>
          <a:xfrm>
            <a:off x="7443579" y="2085565"/>
            <a:ext cx="4027696" cy="2686869"/>
          </a:xfrm>
          <a:prstGeom prst="rect">
            <a:avLst/>
          </a:prstGeom>
        </p:spPr>
      </p:pic>
    </p:spTree>
    <p:extLst>
      <p:ext uri="{BB962C8B-B14F-4D97-AF65-F5344CB8AC3E}">
        <p14:creationId xmlns:p14="http://schemas.microsoft.com/office/powerpoint/2010/main" val="3088243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A8B59CD-5117-DDFD-8B54-30B4D1412C7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1240FD8-9535-FD96-7A98-B2EAB7413AA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D797645-A79E-0F3C-0CE2-199F1E70CC7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5FBA31-841D-E70F-8ED6-A75D637936F7}"/>
              </a:ext>
            </a:extLst>
          </p:cNvPr>
          <p:cNvSpPr>
            <a:spLocks noGrp="1"/>
          </p:cNvSpPr>
          <p:nvPr>
            <p:ph type="body" idx="1"/>
          </p:nvPr>
        </p:nvSpPr>
        <p:spPr>
          <a:xfrm>
            <a:off x="720725" y="2113659"/>
            <a:ext cx="6148674" cy="34313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p>
            <a:pPr algn="just"/>
            <a:r>
              <a:rPr lang="en-US" sz="4800" b="1" i="0" dirty="0">
                <a:solidFill>
                  <a:srgbClr val="1F1F1F"/>
                </a:solidFill>
                <a:effectLst/>
                <a:latin typeface="Arial" panose="020B0604020202020204" pitchFamily="34" charset="0"/>
                <a:cs typeface="Arial" panose="020B0604020202020204" pitchFamily="34" charset="0"/>
              </a:rPr>
              <a:t>Regional Courts:</a:t>
            </a:r>
            <a:endParaRPr lang="en-US" sz="4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4800" b="1" i="0" dirty="0" err="1">
                <a:solidFill>
                  <a:srgbClr val="1F1F1F"/>
                </a:solidFill>
                <a:effectLst/>
                <a:latin typeface="Arial" panose="020B0604020202020204" pitchFamily="34" charset="0"/>
                <a:cs typeface="Arial" panose="020B0604020202020204" pitchFamily="34" charset="0"/>
              </a:rPr>
              <a:t>Klimaatzaak</a:t>
            </a:r>
            <a:r>
              <a:rPr lang="en-US" sz="4800" b="1" i="0" dirty="0">
                <a:solidFill>
                  <a:srgbClr val="1F1F1F"/>
                </a:solidFill>
                <a:effectLst/>
                <a:latin typeface="Arial" panose="020B0604020202020204" pitchFamily="34" charset="0"/>
                <a:cs typeface="Arial" panose="020B0604020202020204" pitchFamily="34" charset="0"/>
              </a:rPr>
              <a:t> (Belgium, 2020):</a:t>
            </a:r>
            <a:r>
              <a:rPr lang="en-US" sz="4800" b="0" i="0" dirty="0">
                <a:solidFill>
                  <a:srgbClr val="1F1F1F"/>
                </a:solidFill>
                <a:effectLst/>
                <a:latin typeface="Arial" panose="020B0604020202020204" pitchFamily="34" charset="0"/>
                <a:cs typeface="Arial" panose="020B0604020202020204" pitchFamily="34" charset="0"/>
              </a:rPr>
              <a:t> Similar to the </a:t>
            </a:r>
            <a:r>
              <a:rPr lang="en-US" sz="4800" b="0" i="0" dirty="0" err="1">
                <a:solidFill>
                  <a:srgbClr val="1F1F1F"/>
                </a:solidFill>
                <a:effectLst/>
                <a:latin typeface="Arial" panose="020B0604020202020204" pitchFamily="34" charset="0"/>
                <a:cs typeface="Arial" panose="020B0604020202020204" pitchFamily="34" charset="0"/>
              </a:rPr>
              <a:t>Urgenda</a:t>
            </a:r>
            <a:r>
              <a:rPr lang="en-US" sz="4800" b="0" i="0" dirty="0">
                <a:solidFill>
                  <a:srgbClr val="1F1F1F"/>
                </a:solidFill>
                <a:effectLst/>
                <a:latin typeface="Arial" panose="020B0604020202020204" pitchFamily="34" charset="0"/>
                <a:cs typeface="Arial" panose="020B0604020202020204" pitchFamily="34" charset="0"/>
              </a:rPr>
              <a:t> case, this Belgian court ordered the government to take more ambitious climate action, recognizing the violation of fundamental rights due to insufficient protection.</a:t>
            </a:r>
          </a:p>
          <a:p>
            <a:pPr algn="just">
              <a:buFont typeface="Arial" panose="020B0604020202020204" pitchFamily="34" charset="0"/>
              <a:buChar char="•"/>
            </a:pPr>
            <a:r>
              <a:rPr lang="en-US" sz="4800" b="1" i="0" dirty="0">
                <a:solidFill>
                  <a:srgbClr val="1F1F1F"/>
                </a:solidFill>
                <a:effectLst/>
                <a:latin typeface="Arial" panose="020B0604020202020204" pitchFamily="34" charset="0"/>
                <a:cs typeface="Arial" panose="020B0604020202020204" pitchFamily="34" charset="0"/>
              </a:rPr>
              <a:t>Inter-American Court of Human Rights:</a:t>
            </a:r>
            <a:r>
              <a:rPr lang="en-US" sz="4800" b="0" i="0" dirty="0">
                <a:solidFill>
                  <a:srgbClr val="1F1F1F"/>
                </a:solidFill>
                <a:effectLst/>
                <a:latin typeface="Arial" panose="020B0604020202020204" pitchFamily="34" charset="0"/>
                <a:cs typeface="Arial" panose="020B0604020202020204" pitchFamily="34" charset="0"/>
              </a:rPr>
              <a:t> This court has issued rulings on cases related to climate change impacts and human rights violations, like access to water or indigenous rights. For example, in the 2020 "</a:t>
            </a:r>
            <a:r>
              <a:rPr lang="en-US" sz="4800" b="0" i="0" dirty="0" err="1">
                <a:solidFill>
                  <a:srgbClr val="1F1F1F"/>
                </a:solidFill>
                <a:effectLst/>
                <a:latin typeface="Arial" panose="020B0604020202020204" pitchFamily="34" charset="0"/>
                <a:cs typeface="Arial" panose="020B0604020202020204" pitchFamily="34" charset="0"/>
              </a:rPr>
              <a:t>Mayagna</a:t>
            </a:r>
            <a:r>
              <a:rPr lang="en-US" sz="4800" b="0" i="0" dirty="0">
                <a:solidFill>
                  <a:srgbClr val="1F1F1F"/>
                </a:solidFill>
                <a:effectLst/>
                <a:latin typeface="Arial" panose="020B0604020202020204" pitchFamily="34" charset="0"/>
                <a:cs typeface="Arial" panose="020B0604020202020204" pitchFamily="34" charset="0"/>
              </a:rPr>
              <a:t> </a:t>
            </a:r>
            <a:r>
              <a:rPr lang="en-US" sz="4800" b="0" i="0" dirty="0" err="1">
                <a:solidFill>
                  <a:srgbClr val="1F1F1F"/>
                </a:solidFill>
                <a:effectLst/>
                <a:latin typeface="Arial" panose="020B0604020202020204" pitchFamily="34" charset="0"/>
                <a:cs typeface="Arial" panose="020B0604020202020204" pitchFamily="34" charset="0"/>
              </a:rPr>
              <a:t>Somoto</a:t>
            </a:r>
            <a:r>
              <a:rPr lang="en-US" sz="4800" b="0" i="0" dirty="0">
                <a:solidFill>
                  <a:srgbClr val="1F1F1F"/>
                </a:solidFill>
                <a:effectLst/>
                <a:latin typeface="Arial" panose="020B0604020202020204" pitchFamily="34" charset="0"/>
                <a:cs typeface="Arial" panose="020B0604020202020204" pitchFamily="34" charset="0"/>
              </a:rPr>
              <a:t> v. Nicaragua" case, it acknowledged the link between climate change and human rights, requiring Nicaragua to protect indigenous communities from its effects.</a:t>
            </a:r>
          </a:p>
        </p:txBody>
      </p:sp>
      <p:pic>
        <p:nvPicPr>
          <p:cNvPr id="6" name="Εικόνα 5">
            <a:extLst>
              <a:ext uri="{FF2B5EF4-FFF2-40B4-BE49-F238E27FC236}">
                <a16:creationId xmlns:a16="http://schemas.microsoft.com/office/drawing/2014/main" id="{A7C966FE-66DD-DA0A-951F-CD15388DD22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F4797E6-19AE-3D0E-C233-640B034C24DC}"/>
              </a:ext>
            </a:extLst>
          </p:cNvPr>
          <p:cNvPicPr>
            <a:picLocks noChangeAspect="1"/>
          </p:cNvPicPr>
          <p:nvPr/>
        </p:nvPicPr>
        <p:blipFill>
          <a:blip r:embed="rId4"/>
          <a:stretch>
            <a:fillRect/>
          </a:stretch>
        </p:blipFill>
        <p:spPr>
          <a:xfrm>
            <a:off x="7640231" y="2062129"/>
            <a:ext cx="4280339" cy="2853559"/>
          </a:xfrm>
          <a:prstGeom prst="rect">
            <a:avLst/>
          </a:prstGeom>
        </p:spPr>
      </p:pic>
    </p:spTree>
    <p:extLst>
      <p:ext uri="{BB962C8B-B14F-4D97-AF65-F5344CB8AC3E}">
        <p14:creationId xmlns:p14="http://schemas.microsoft.com/office/powerpoint/2010/main" val="2694584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F409E66-4902-FFA9-6CAA-EC63DCC86A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BE07F1F-CA42-B81D-13D4-4D516B78AB45}"/>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D5CAA10-DDC9-1F9A-9D0A-2D8D0B25D6A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4C57EA-0D8D-2683-BDC7-C7E97C1B520E}"/>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32500" lnSpcReduction="20000"/>
          </a:bodyPr>
          <a:lstStyle/>
          <a:p>
            <a:pPr algn="just"/>
            <a:r>
              <a:rPr lang="en-US" sz="5400" b="1" i="0" dirty="0">
                <a:solidFill>
                  <a:srgbClr val="1F1F1F"/>
                </a:solidFill>
                <a:effectLst/>
                <a:latin typeface="Arial" panose="020B0604020202020204" pitchFamily="34" charset="0"/>
                <a:cs typeface="Arial" panose="020B0604020202020204" pitchFamily="34" charset="0"/>
              </a:rPr>
              <a:t>Investment-State Dispute Settlement (ISDS):</a:t>
            </a:r>
            <a:endParaRPr lang="en-US" sz="5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5400" b="1" i="0" dirty="0">
                <a:solidFill>
                  <a:srgbClr val="1F1F1F"/>
                </a:solidFill>
                <a:effectLst/>
                <a:latin typeface="Arial" panose="020B0604020202020204" pitchFamily="34" charset="0"/>
                <a:cs typeface="Arial" panose="020B0604020202020204" pitchFamily="34" charset="0"/>
              </a:rPr>
              <a:t>RWE v. Germany (2022):</a:t>
            </a:r>
            <a:r>
              <a:rPr lang="en-US" sz="5400" b="0" i="0" dirty="0">
                <a:solidFill>
                  <a:srgbClr val="1F1F1F"/>
                </a:solidFill>
                <a:effectLst/>
                <a:latin typeface="Arial" panose="020B0604020202020204" pitchFamily="34" charset="0"/>
                <a:cs typeface="Arial" panose="020B0604020202020204" pitchFamily="34" charset="0"/>
              </a:rPr>
              <a:t> This case used ISDS, usually for commercial disputes, where RWE, a German energy company, challenged a government coal phase-out plan. The case was ultimately settled without a ruling, raising concerns about potential conflicts between investor protection and environmental goals.</a:t>
            </a:r>
          </a:p>
          <a:p>
            <a:pPr algn="just"/>
            <a:r>
              <a:rPr lang="en-US" sz="5400" b="1" i="0" dirty="0">
                <a:solidFill>
                  <a:srgbClr val="1F1F1F"/>
                </a:solidFill>
                <a:effectLst/>
                <a:latin typeface="Arial" panose="020B0604020202020204" pitchFamily="34" charset="0"/>
                <a:cs typeface="Arial" panose="020B0604020202020204" pitchFamily="34" charset="0"/>
              </a:rPr>
              <a:t>Non-Binding Tribunals:</a:t>
            </a:r>
            <a:endParaRPr lang="en-US" sz="5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5400" b="1" i="0" dirty="0">
                <a:solidFill>
                  <a:srgbClr val="1F1F1F"/>
                </a:solidFill>
                <a:effectLst/>
                <a:latin typeface="Arial" panose="020B0604020202020204" pitchFamily="34" charset="0"/>
                <a:cs typeface="Arial" panose="020B0604020202020204" pitchFamily="34" charset="0"/>
              </a:rPr>
              <a:t>Climate Emergency Tribunal (2021-present):</a:t>
            </a:r>
            <a:r>
              <a:rPr lang="en-US" sz="5400" b="0" i="0" dirty="0">
                <a:solidFill>
                  <a:srgbClr val="1F1F1F"/>
                </a:solidFill>
                <a:effectLst/>
                <a:latin typeface="Arial" panose="020B0604020202020204" pitchFamily="34" charset="0"/>
                <a:cs typeface="Arial" panose="020B0604020202020204" pitchFamily="34" charset="0"/>
              </a:rPr>
              <a:t> This non-binding tribunal aims to raise public awareness and pressure governments and corporations to take stronger action on climate change. While not directly resolving disputes, it offers a platform for holding powerful actors accountable in a symbolic way.</a:t>
            </a:r>
          </a:p>
        </p:txBody>
      </p:sp>
      <p:pic>
        <p:nvPicPr>
          <p:cNvPr id="6" name="Εικόνα 5">
            <a:extLst>
              <a:ext uri="{FF2B5EF4-FFF2-40B4-BE49-F238E27FC236}">
                <a16:creationId xmlns:a16="http://schemas.microsoft.com/office/drawing/2014/main" id="{85CDE761-D0EB-5D45-05FB-F6DD180D747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5A2EB1D-B82D-3CE7-C541-C3B8A523ACA4}"/>
              </a:ext>
            </a:extLst>
          </p:cNvPr>
          <p:cNvPicPr>
            <a:picLocks noChangeAspect="1"/>
          </p:cNvPicPr>
          <p:nvPr/>
        </p:nvPicPr>
        <p:blipFill>
          <a:blip r:embed="rId4"/>
          <a:stretch>
            <a:fillRect/>
          </a:stretch>
        </p:blipFill>
        <p:spPr>
          <a:xfrm>
            <a:off x="7302587" y="2213105"/>
            <a:ext cx="4520499" cy="2757360"/>
          </a:xfrm>
          <a:prstGeom prst="rect">
            <a:avLst/>
          </a:prstGeom>
        </p:spPr>
      </p:pic>
    </p:spTree>
    <p:extLst>
      <p:ext uri="{BB962C8B-B14F-4D97-AF65-F5344CB8AC3E}">
        <p14:creationId xmlns:p14="http://schemas.microsoft.com/office/powerpoint/2010/main" val="386984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0C8E8AD-AF90-93DB-6B3B-F0A9F2E16F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502ABD6-16A6-3BCE-4B46-1E5516C6593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69E2353-2262-00D9-D7B4-391627B7305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B5CD69C-A9BC-863A-9C9C-A026ACE77F8E}"/>
              </a:ext>
            </a:extLst>
          </p:cNvPr>
          <p:cNvSpPr>
            <a:spLocks noGrp="1"/>
          </p:cNvSpPr>
          <p:nvPr>
            <p:ph type="body" idx="1"/>
          </p:nvPr>
        </p:nvSpPr>
        <p:spPr>
          <a:xfrm>
            <a:off x="682754" y="2156710"/>
            <a:ext cx="6148674" cy="313625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Bilateral diplomacy:</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Direct engagement:</a:t>
            </a:r>
            <a:r>
              <a:rPr lang="en-US" b="0" i="0" dirty="0">
                <a:solidFill>
                  <a:srgbClr val="1F1F1F"/>
                </a:solidFill>
                <a:effectLst/>
                <a:latin typeface="Arial" panose="020B0604020202020204" pitchFamily="34" charset="0"/>
                <a:cs typeface="Arial" panose="020B0604020202020204" pitchFamily="34" charset="0"/>
              </a:rPr>
              <a:t> Allows two countries with a dispute or potential disagreement to engage in direct dialogue, negotiation, and compromise to find mutually beneficial solutions without resorting to legal proceedings.</a:t>
            </a: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Flexibility:</a:t>
            </a:r>
            <a:r>
              <a:rPr lang="en-US" b="0" i="0" dirty="0">
                <a:solidFill>
                  <a:srgbClr val="1F1F1F"/>
                </a:solidFill>
                <a:effectLst/>
                <a:latin typeface="Arial" panose="020B0604020202020204" pitchFamily="34" charset="0"/>
                <a:cs typeface="Arial" panose="020B0604020202020204" pitchFamily="34" charset="0"/>
              </a:rPr>
              <a:t> Offers greater flexibility and adaptability compared to formal legal frameworks, allowing parties to consider specific interests and contexts.</a:t>
            </a: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Building trust and relationships:</a:t>
            </a:r>
            <a:r>
              <a:rPr lang="en-US" b="0" i="0" dirty="0">
                <a:solidFill>
                  <a:srgbClr val="1F1F1F"/>
                </a:solidFill>
                <a:effectLst/>
                <a:latin typeface="Arial" panose="020B0604020202020204" pitchFamily="34" charset="0"/>
                <a:cs typeface="Arial" panose="020B0604020202020204" pitchFamily="34" charset="0"/>
              </a:rPr>
              <a:t> Can foster trust and understanding between countries, leading to more collaborative approaches to climate challenges in the future.</a:t>
            </a:r>
          </a:p>
        </p:txBody>
      </p:sp>
      <p:pic>
        <p:nvPicPr>
          <p:cNvPr id="6" name="Εικόνα 5">
            <a:extLst>
              <a:ext uri="{FF2B5EF4-FFF2-40B4-BE49-F238E27FC236}">
                <a16:creationId xmlns:a16="http://schemas.microsoft.com/office/drawing/2014/main" id="{C52574FA-2599-18C4-D7CD-DF3DB4AB456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695E99C-A6B8-8AAA-494D-4E2E7DF3465A}"/>
              </a:ext>
            </a:extLst>
          </p:cNvPr>
          <p:cNvPicPr>
            <a:picLocks noChangeAspect="1"/>
          </p:cNvPicPr>
          <p:nvPr/>
        </p:nvPicPr>
        <p:blipFill>
          <a:blip r:embed="rId4"/>
          <a:stretch>
            <a:fillRect/>
          </a:stretch>
        </p:blipFill>
        <p:spPr>
          <a:xfrm>
            <a:off x="7577056" y="1950613"/>
            <a:ext cx="4017955" cy="3076247"/>
          </a:xfrm>
          <a:prstGeom prst="rect">
            <a:avLst/>
          </a:prstGeom>
        </p:spPr>
      </p:pic>
    </p:spTree>
    <p:extLst>
      <p:ext uri="{BB962C8B-B14F-4D97-AF65-F5344CB8AC3E}">
        <p14:creationId xmlns:p14="http://schemas.microsoft.com/office/powerpoint/2010/main" val="1417925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D95CA85-595F-91BE-FD13-8D21D7FE7C0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D380D2-DA08-5085-78A6-9C918BAD993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7E93C6C-F367-2371-AA28-E4E19669F11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E4FC9FB-5E75-26EA-1737-619808A24DFD}"/>
              </a:ext>
            </a:extLst>
          </p:cNvPr>
          <p:cNvSpPr>
            <a:spLocks noGrp="1"/>
          </p:cNvSpPr>
          <p:nvPr>
            <p:ph type="body" idx="1"/>
          </p:nvPr>
        </p:nvSpPr>
        <p:spPr>
          <a:xfrm>
            <a:off x="720725" y="2113659"/>
            <a:ext cx="6148674" cy="3525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Key takeaways:</a:t>
            </a:r>
          </a:p>
          <a:p>
            <a:pPr marL="573088" indent="-344488" algn="just">
              <a:spcAft>
                <a:spcPts val="600"/>
              </a:spcAft>
              <a:buFont typeface="Arial" panose="020B0604020202020204" pitchFamily="34" charset="0"/>
              <a:buChar char="•"/>
            </a:pPr>
            <a:r>
              <a:rPr lang="en-US" sz="2000" i="0" dirty="0">
                <a:solidFill>
                  <a:srgbClr val="1F1F1F"/>
                </a:solidFill>
                <a:effectLst/>
                <a:latin typeface="Arial" panose="020B0604020202020204" pitchFamily="34" charset="0"/>
                <a:cs typeface="Arial" panose="020B0604020202020204" pitchFamily="34" charset="0"/>
              </a:rPr>
              <a:t>These landmark cases showcase the diverse approaches and potential of various specialized mechanisms in addressing climate change disputes. </a:t>
            </a:r>
          </a:p>
          <a:p>
            <a:pPr marL="573088" indent="-344488" algn="just">
              <a:spcAft>
                <a:spcPts val="600"/>
              </a:spcAft>
              <a:buFont typeface="Arial" panose="020B0604020202020204" pitchFamily="34" charset="0"/>
              <a:buChar char="•"/>
            </a:pPr>
            <a:r>
              <a:rPr lang="en-US" sz="2000" i="0" dirty="0">
                <a:solidFill>
                  <a:srgbClr val="1F1F1F"/>
                </a:solidFill>
                <a:effectLst/>
                <a:latin typeface="Arial" panose="020B0604020202020204" pitchFamily="34" charset="0"/>
                <a:cs typeface="Arial" panose="020B0604020202020204" pitchFamily="34" charset="0"/>
              </a:rPr>
              <a:t>While limitations exist, they highlight the evolving legal landscape and growing importance of holding governments and corporations accountable for their contributions to climate change.</a:t>
            </a:r>
          </a:p>
        </p:txBody>
      </p:sp>
      <p:pic>
        <p:nvPicPr>
          <p:cNvPr id="6" name="Εικόνα 5">
            <a:extLst>
              <a:ext uri="{FF2B5EF4-FFF2-40B4-BE49-F238E27FC236}">
                <a16:creationId xmlns:a16="http://schemas.microsoft.com/office/drawing/2014/main" id="{24B02539-0F88-BDEF-C74D-2F98D62063B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A2DF6B6-F29F-F4D8-DA3A-55CFD360CC7F}"/>
              </a:ext>
            </a:extLst>
          </p:cNvPr>
          <p:cNvPicPr>
            <a:picLocks noChangeAspect="1"/>
          </p:cNvPicPr>
          <p:nvPr/>
        </p:nvPicPr>
        <p:blipFill>
          <a:blip r:embed="rId4"/>
          <a:stretch>
            <a:fillRect/>
          </a:stretch>
        </p:blipFill>
        <p:spPr>
          <a:xfrm>
            <a:off x="7485468" y="2302010"/>
            <a:ext cx="4293968" cy="2862645"/>
          </a:xfrm>
          <a:prstGeom prst="rect">
            <a:avLst/>
          </a:prstGeom>
        </p:spPr>
      </p:pic>
    </p:spTree>
    <p:extLst>
      <p:ext uri="{BB962C8B-B14F-4D97-AF65-F5344CB8AC3E}">
        <p14:creationId xmlns:p14="http://schemas.microsoft.com/office/powerpoint/2010/main" val="178300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5D2B643-0379-A9D6-C116-7BDFC8216C3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E87871A-F102-AC56-8FAF-CB8914469CD9}"/>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65A71AC-013E-F36E-D068-90C8AB6BA15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89B9E71-34FC-0F84-70DC-707EC34DED19}"/>
              </a:ext>
            </a:extLst>
          </p:cNvPr>
          <p:cNvSpPr>
            <a:spLocks noGrp="1"/>
          </p:cNvSpPr>
          <p:nvPr>
            <p:ph type="body" idx="1"/>
          </p:nvPr>
        </p:nvSpPr>
        <p:spPr>
          <a:xfrm>
            <a:off x="720725" y="2113659"/>
            <a:ext cx="6148674" cy="31192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US-China Joint Statement Addressing Climate Change (2021): Outlined shared goals and specific actions for both countries to reduce emissions.</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Norway-Indonesia REDD+ Agreement (2010): Provided financial support for Indonesia's forest conservation efforts, reducing deforestation and carbon emissions.</a:t>
            </a:r>
          </a:p>
        </p:txBody>
      </p:sp>
      <p:pic>
        <p:nvPicPr>
          <p:cNvPr id="6" name="Εικόνα 5">
            <a:extLst>
              <a:ext uri="{FF2B5EF4-FFF2-40B4-BE49-F238E27FC236}">
                <a16:creationId xmlns:a16="http://schemas.microsoft.com/office/drawing/2014/main" id="{4075D9CD-2610-74D6-68A2-587C5462A52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F37E285-7E9C-47B0-4E95-4C143BA5B681}"/>
              </a:ext>
            </a:extLst>
          </p:cNvPr>
          <p:cNvPicPr>
            <a:picLocks noChangeAspect="1"/>
          </p:cNvPicPr>
          <p:nvPr/>
        </p:nvPicPr>
        <p:blipFill>
          <a:blip r:embed="rId4"/>
          <a:stretch>
            <a:fillRect/>
          </a:stretch>
        </p:blipFill>
        <p:spPr>
          <a:xfrm>
            <a:off x="7428713" y="1846001"/>
            <a:ext cx="4541367" cy="3031849"/>
          </a:xfrm>
          <a:prstGeom prst="rect">
            <a:avLst/>
          </a:prstGeom>
        </p:spPr>
      </p:pic>
      <p:sp>
        <p:nvSpPr>
          <p:cNvPr id="10" name="TextBox 9">
            <a:extLst>
              <a:ext uri="{FF2B5EF4-FFF2-40B4-BE49-F238E27FC236}">
                <a16:creationId xmlns:a16="http://schemas.microsoft.com/office/drawing/2014/main" id="{7DF9609D-93D4-F322-D8E1-E4A86204648C}"/>
              </a:ext>
            </a:extLst>
          </p:cNvPr>
          <p:cNvSpPr txBox="1"/>
          <p:nvPr/>
        </p:nvSpPr>
        <p:spPr>
          <a:xfrm>
            <a:off x="7403762" y="4991197"/>
            <a:ext cx="4680105" cy="738664"/>
          </a:xfrm>
          <a:prstGeom prst="rect">
            <a:avLst/>
          </a:prstGeom>
          <a:noFill/>
        </p:spPr>
        <p:txBody>
          <a:bodyPr wrap="square">
            <a:spAutoFit/>
          </a:bodyPr>
          <a:lstStyle/>
          <a:p>
            <a:pPr algn="ctr"/>
            <a:r>
              <a:rPr lang="en-US" b="1" dirty="0"/>
              <a:t>Indonesia and Norway signed a New Partnership to Reduce Greenhouse Gas Emissions from Forestry and Other Land Use.</a:t>
            </a:r>
          </a:p>
        </p:txBody>
      </p:sp>
    </p:spTree>
    <p:extLst>
      <p:ext uri="{BB962C8B-B14F-4D97-AF65-F5344CB8AC3E}">
        <p14:creationId xmlns:p14="http://schemas.microsoft.com/office/powerpoint/2010/main" val="128172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74CB311-EC61-A5A0-A533-24528549EE2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7A6BC1D-DDFE-D057-87EA-0E351389EECE}"/>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7D1C431-326D-EB4A-9A84-96507CDFDC9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0C6600D-7571-64DB-706C-D53F11AF38D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Power imbalances:</a:t>
            </a:r>
            <a:r>
              <a:rPr lang="en-US" sz="2000" b="0" i="0" dirty="0">
                <a:solidFill>
                  <a:srgbClr val="1F1F1F"/>
                </a:solidFill>
                <a:effectLst/>
                <a:latin typeface="Arial" panose="020B0604020202020204" pitchFamily="34" charset="0"/>
                <a:cs typeface="Arial" panose="020B0604020202020204" pitchFamily="34" charset="0"/>
              </a:rPr>
              <a:t> Can be skewed in favor of more powerful countries, potentially leading to unequal outcomes.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Lack of transparency:</a:t>
            </a:r>
            <a:r>
              <a:rPr lang="en-US" sz="2000" b="0" i="0" dirty="0">
                <a:solidFill>
                  <a:srgbClr val="1F1F1F"/>
                </a:solidFill>
                <a:effectLst/>
                <a:latin typeface="Arial" panose="020B0604020202020204" pitchFamily="34" charset="0"/>
                <a:cs typeface="Arial" panose="020B0604020202020204" pitchFamily="34" charset="0"/>
              </a:rPr>
              <a:t> Negotiations can be confidential, hindering public scrutiny and accountability.</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enforcement:</a:t>
            </a:r>
            <a:r>
              <a:rPr lang="en-US" sz="2000" b="0" i="0" dirty="0">
                <a:solidFill>
                  <a:srgbClr val="1F1F1F"/>
                </a:solidFill>
                <a:effectLst/>
                <a:latin typeface="Arial" panose="020B0604020202020204" pitchFamily="34" charset="0"/>
                <a:cs typeface="Arial" panose="020B0604020202020204" pitchFamily="34" charset="0"/>
              </a:rPr>
              <a:t> Agreements rely on good faith and voluntary implementation, with no formal enforcement mechanisms.</a:t>
            </a:r>
          </a:p>
        </p:txBody>
      </p:sp>
      <p:pic>
        <p:nvPicPr>
          <p:cNvPr id="6" name="Εικόνα 5">
            <a:extLst>
              <a:ext uri="{FF2B5EF4-FFF2-40B4-BE49-F238E27FC236}">
                <a16:creationId xmlns:a16="http://schemas.microsoft.com/office/drawing/2014/main" id="{E94574B7-E13F-1D33-E9C1-86BE213726F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19C1A4C-3BB9-A854-75EC-DAFEF6866C31}"/>
              </a:ext>
            </a:extLst>
          </p:cNvPr>
          <p:cNvPicPr>
            <a:picLocks noChangeAspect="1"/>
          </p:cNvPicPr>
          <p:nvPr/>
        </p:nvPicPr>
        <p:blipFill>
          <a:blip r:embed="rId4"/>
          <a:stretch>
            <a:fillRect/>
          </a:stretch>
        </p:blipFill>
        <p:spPr>
          <a:xfrm>
            <a:off x="7516998" y="2461416"/>
            <a:ext cx="4607755" cy="2690755"/>
          </a:xfrm>
          <a:prstGeom prst="rect">
            <a:avLst/>
          </a:prstGeom>
        </p:spPr>
      </p:pic>
    </p:spTree>
    <p:extLst>
      <p:ext uri="{BB962C8B-B14F-4D97-AF65-F5344CB8AC3E}">
        <p14:creationId xmlns:p14="http://schemas.microsoft.com/office/powerpoint/2010/main" val="373350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1C335AB-972C-52C4-8B5D-DE3C9B1268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21A6BD1-BC22-6B36-7BD3-84C44F37B8B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8A578F-2051-B07D-910B-26AAB7FB89E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D7746C-6ED6-3EA0-3896-9FAF151D8D30}"/>
              </a:ext>
            </a:extLst>
          </p:cNvPr>
          <p:cNvSpPr>
            <a:spLocks noGrp="1"/>
          </p:cNvSpPr>
          <p:nvPr>
            <p:ph type="body" idx="1"/>
          </p:nvPr>
        </p:nvSpPr>
        <p:spPr>
          <a:xfrm>
            <a:off x="720724" y="2113659"/>
            <a:ext cx="6335921" cy="33727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r>
              <a:rPr lang="en-US" sz="3200" b="1" i="0" dirty="0">
                <a:solidFill>
                  <a:srgbClr val="1F1F1F"/>
                </a:solidFill>
                <a:effectLst/>
                <a:latin typeface="Arial" panose="020B0604020202020204" pitchFamily="34" charset="0"/>
                <a:cs typeface="Arial" panose="020B0604020202020204" pitchFamily="34" charset="0"/>
              </a:rPr>
              <a:t>Multilateral diplomacy:</a:t>
            </a:r>
            <a:endParaRPr lang="en-US" sz="32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Collective action:</a:t>
            </a:r>
            <a:r>
              <a:rPr lang="en-US" sz="2900" b="0" i="0" dirty="0">
                <a:solidFill>
                  <a:srgbClr val="1F1F1F"/>
                </a:solidFill>
                <a:effectLst/>
                <a:latin typeface="Arial" panose="020B0604020202020204" pitchFamily="34" charset="0"/>
                <a:cs typeface="Arial" panose="020B0604020202020204" pitchFamily="34" charset="0"/>
              </a:rPr>
              <a:t> Brings together multiple countries to address global challenges like climate change, fostering cooperation and joint action on a wider scale.</a:t>
            </a: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Establishing norms and standards: </a:t>
            </a:r>
            <a:r>
              <a:rPr lang="en-US" sz="2900" b="0" i="0" dirty="0">
                <a:solidFill>
                  <a:srgbClr val="1F1F1F"/>
                </a:solidFill>
                <a:effectLst/>
                <a:latin typeface="Arial" panose="020B0604020202020204" pitchFamily="34" charset="0"/>
                <a:cs typeface="Arial" panose="020B0604020202020204" pitchFamily="34" charset="0"/>
              </a:rPr>
              <a:t>International agreements like the Paris Agreement set global expectations and frameworks for climate action, guiding individual countries' policy development.</a:t>
            </a: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Sharing resources and expertise:</a:t>
            </a:r>
            <a:r>
              <a:rPr lang="en-US" sz="2900" b="0" i="0" dirty="0">
                <a:solidFill>
                  <a:srgbClr val="1F1F1F"/>
                </a:solidFill>
                <a:effectLst/>
                <a:latin typeface="Arial" panose="020B0604020202020204" pitchFamily="34" charset="0"/>
                <a:cs typeface="Arial" panose="020B0604020202020204" pitchFamily="34" charset="0"/>
              </a:rPr>
              <a:t> Provides opportunities for knowledge sharing, capacity building, and financial support for developing countries to address climate challenges.</a:t>
            </a:r>
          </a:p>
        </p:txBody>
      </p:sp>
      <p:pic>
        <p:nvPicPr>
          <p:cNvPr id="6" name="Εικόνα 5">
            <a:extLst>
              <a:ext uri="{FF2B5EF4-FFF2-40B4-BE49-F238E27FC236}">
                <a16:creationId xmlns:a16="http://schemas.microsoft.com/office/drawing/2014/main" id="{7A2457A8-3395-C11B-DEA7-17F682909A9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9A5432E6-C37A-4766-62B5-832989B570C2}"/>
              </a:ext>
            </a:extLst>
          </p:cNvPr>
          <p:cNvPicPr>
            <a:picLocks noChangeAspect="1"/>
          </p:cNvPicPr>
          <p:nvPr/>
        </p:nvPicPr>
        <p:blipFill>
          <a:blip r:embed="rId4"/>
          <a:stretch>
            <a:fillRect/>
          </a:stretch>
        </p:blipFill>
        <p:spPr>
          <a:xfrm>
            <a:off x="7713136" y="1956435"/>
            <a:ext cx="4052931" cy="2945130"/>
          </a:xfrm>
          <a:prstGeom prst="rect">
            <a:avLst/>
          </a:prstGeom>
        </p:spPr>
      </p:pic>
    </p:spTree>
    <p:extLst>
      <p:ext uri="{BB962C8B-B14F-4D97-AF65-F5344CB8AC3E}">
        <p14:creationId xmlns:p14="http://schemas.microsoft.com/office/powerpoint/2010/main" val="3232003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0CFABE-53EF-500A-F9F4-61691A90140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5E7EE1A-2CED-A6D5-2A40-DB3CF7101DC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73EEAFB-497C-BC45-8606-AF314D33C0E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369A1D-330F-CFBA-D886-717E3A905AFD}"/>
              </a:ext>
            </a:extLst>
          </p:cNvPr>
          <p:cNvSpPr>
            <a:spLocks noGrp="1"/>
          </p:cNvSpPr>
          <p:nvPr>
            <p:ph type="body" idx="1"/>
          </p:nvPr>
        </p:nvSpPr>
        <p:spPr>
          <a:xfrm>
            <a:off x="682754" y="2326990"/>
            <a:ext cx="6148674" cy="30331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Paris Agreement (2015): Established a global framework for reducing greenhouse gas emissions and adapting to climate impacts.</a:t>
            </a:r>
          </a:p>
          <a:p>
            <a:pPr algn="just">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Green Climate Fund: Provides financial assistance to developing countries for climate mitigation and adaptation projects.</a:t>
            </a:r>
          </a:p>
        </p:txBody>
      </p:sp>
      <p:pic>
        <p:nvPicPr>
          <p:cNvPr id="6" name="Εικόνα 5">
            <a:extLst>
              <a:ext uri="{FF2B5EF4-FFF2-40B4-BE49-F238E27FC236}">
                <a16:creationId xmlns:a16="http://schemas.microsoft.com/office/drawing/2014/main" id="{B89BE66E-47EF-48BE-95E9-F212BEDD4B5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D6297ED-EE0C-C28B-4D71-3F920849708E}"/>
              </a:ext>
            </a:extLst>
          </p:cNvPr>
          <p:cNvPicPr>
            <a:picLocks noChangeAspect="1"/>
          </p:cNvPicPr>
          <p:nvPr/>
        </p:nvPicPr>
        <p:blipFill>
          <a:blip r:embed="rId4"/>
          <a:stretch>
            <a:fillRect/>
          </a:stretch>
        </p:blipFill>
        <p:spPr>
          <a:xfrm>
            <a:off x="7624202" y="2248888"/>
            <a:ext cx="4376573" cy="2845574"/>
          </a:xfrm>
          <a:prstGeom prst="rect">
            <a:avLst/>
          </a:prstGeom>
        </p:spPr>
      </p:pic>
    </p:spTree>
    <p:extLst>
      <p:ext uri="{BB962C8B-B14F-4D97-AF65-F5344CB8AC3E}">
        <p14:creationId xmlns:p14="http://schemas.microsoft.com/office/powerpoint/2010/main" val="163657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CE0DFDA-45EC-3CFB-316F-0CF04752A53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D577D0-5695-8193-4075-1135730487C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46DE5B4-A3D3-3314-C3E0-8BDE94738958}"/>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5E12AED-E0FE-DD14-3317-6DACCB8DC36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lnSpc>
                <a:spcPct val="100000"/>
              </a:lnSpc>
              <a:spcAft>
                <a:spcPts val="600"/>
              </a:spcAft>
            </a:pPr>
            <a:r>
              <a:rPr lang="en-US" sz="2900" b="1" i="0" dirty="0">
                <a:solidFill>
                  <a:srgbClr val="1F1F1F"/>
                </a:solidFill>
                <a:effectLst/>
                <a:latin typeface="Arial" panose="020B0604020202020204" pitchFamily="34" charset="0"/>
                <a:cs typeface="Arial" panose="020B0604020202020204" pitchFamily="34" charset="0"/>
              </a:rPr>
              <a:t>Challenges:</a:t>
            </a:r>
            <a:endParaRPr lang="en-US" sz="29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Reaching consensus:</a:t>
            </a:r>
            <a:r>
              <a:rPr lang="en-US" sz="2600" b="0" i="0" dirty="0">
                <a:solidFill>
                  <a:srgbClr val="1F1F1F"/>
                </a:solidFill>
                <a:effectLst/>
                <a:latin typeface="Arial" panose="020B0604020202020204" pitchFamily="34" charset="0"/>
                <a:cs typeface="Arial" panose="020B0604020202020204" pitchFamily="34" charset="0"/>
              </a:rPr>
              <a:t> Agreeing on common goals and actions can be complex due to diverse interests and priorities among member countries.</a:t>
            </a: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Implementation gaps:</a:t>
            </a:r>
            <a:r>
              <a:rPr lang="en-US" sz="2600" b="0" i="0" dirty="0">
                <a:solidFill>
                  <a:srgbClr val="1F1F1F"/>
                </a:solidFill>
                <a:effectLst/>
                <a:latin typeface="Arial" panose="020B0604020202020204" pitchFamily="34" charset="0"/>
                <a:cs typeface="Arial" panose="020B0604020202020204" pitchFamily="34" charset="0"/>
              </a:rPr>
              <a:t> Turning international agreements into concrete actions on the ground can be challenging, requiring strong political will and resource commitment.</a:t>
            </a: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Limited enforcement:</a:t>
            </a:r>
            <a:r>
              <a:rPr lang="en-US" sz="2600" b="0" i="0" dirty="0">
                <a:solidFill>
                  <a:srgbClr val="1F1F1F"/>
                </a:solidFill>
                <a:effectLst/>
                <a:latin typeface="Arial" panose="020B0604020202020204" pitchFamily="34" charset="0"/>
                <a:cs typeface="Arial" panose="020B0604020202020204" pitchFamily="34" charset="0"/>
              </a:rPr>
              <a:t> Like bilateral diplomacy, enforcing multilateral agreements often relies on voluntary compliance and peer pressure.</a:t>
            </a:r>
          </a:p>
        </p:txBody>
      </p:sp>
      <p:pic>
        <p:nvPicPr>
          <p:cNvPr id="6" name="Εικόνα 5">
            <a:extLst>
              <a:ext uri="{FF2B5EF4-FFF2-40B4-BE49-F238E27FC236}">
                <a16:creationId xmlns:a16="http://schemas.microsoft.com/office/drawing/2014/main" id="{7D28D4E5-C83B-7ACD-C510-88AB1FB9F0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774C41C-FCB5-6C62-2A84-EB573391C6C8}"/>
              </a:ext>
            </a:extLst>
          </p:cNvPr>
          <p:cNvPicPr>
            <a:picLocks noChangeAspect="1"/>
          </p:cNvPicPr>
          <p:nvPr/>
        </p:nvPicPr>
        <p:blipFill>
          <a:blip r:embed="rId4"/>
          <a:stretch>
            <a:fillRect/>
          </a:stretch>
        </p:blipFill>
        <p:spPr>
          <a:xfrm>
            <a:off x="7322920" y="1950613"/>
            <a:ext cx="4335153" cy="3251365"/>
          </a:xfrm>
          <a:prstGeom prst="rect">
            <a:avLst/>
          </a:prstGeom>
        </p:spPr>
      </p:pic>
    </p:spTree>
    <p:extLst>
      <p:ext uri="{BB962C8B-B14F-4D97-AF65-F5344CB8AC3E}">
        <p14:creationId xmlns:p14="http://schemas.microsoft.com/office/powerpoint/2010/main" val="393821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B7712D0-0C78-8416-6DE4-51B5474CADA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238DC2D-4671-1217-DD9E-AC6909AD349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842AED0-D31A-949C-5C64-B6CEBFB98F6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E4E0F5-63E5-B89C-A250-5E01C824962D}"/>
              </a:ext>
            </a:extLst>
          </p:cNvPr>
          <p:cNvSpPr>
            <a:spLocks noGrp="1"/>
          </p:cNvSpPr>
          <p:nvPr>
            <p:ph type="body" idx="1"/>
          </p:nvPr>
        </p:nvSpPr>
        <p:spPr>
          <a:xfrm>
            <a:off x="720725" y="2113659"/>
            <a:ext cx="6148674" cy="34665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Future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b="0" i="0" dirty="0">
                <a:solidFill>
                  <a:srgbClr val="1F1F1F"/>
                </a:solidFill>
                <a:effectLst/>
                <a:latin typeface="Arial" panose="020B0604020202020204" pitchFamily="34" charset="0"/>
                <a:cs typeface="Arial" panose="020B0604020202020204" pitchFamily="34" charset="0"/>
              </a:rPr>
              <a:t> Enhancing transparency, accountability, and enforcement mechanisms within international agreements can improve their effectiveness.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inclusive partnerships:</a:t>
            </a:r>
            <a:r>
              <a:rPr lang="en-US" sz="1800" b="0" i="0" dirty="0">
                <a:solidFill>
                  <a:srgbClr val="1F1F1F"/>
                </a:solidFill>
                <a:effectLst/>
                <a:latin typeface="Arial" panose="020B0604020202020204" pitchFamily="34" charset="0"/>
                <a:cs typeface="Arial" panose="020B0604020202020204" pitchFamily="34" charset="0"/>
              </a:rPr>
              <a:t> Ensuring inclusivity of diverse voices and perspectives in decision-making processes is crucial for equitable solutions.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Complementing with other mechanisms:</a:t>
            </a:r>
            <a:r>
              <a:rPr lang="en-US" sz="2000" b="0" i="0" dirty="0">
                <a:solidFill>
                  <a:srgbClr val="0D0D0D"/>
                </a:solidFill>
                <a:effectLst/>
                <a:latin typeface="Söhne"/>
              </a:rPr>
              <a:t> </a:t>
            </a:r>
            <a:r>
              <a:rPr lang="en-US" sz="1800" dirty="0">
                <a:solidFill>
                  <a:srgbClr val="1F1F1F"/>
                </a:solidFill>
                <a:latin typeface="Arial" panose="020B0604020202020204" pitchFamily="34" charset="0"/>
                <a:cs typeface="Arial" panose="020B0604020202020204" pitchFamily="34" charset="0"/>
              </a:rPr>
              <a:t>Blending diplomacy, legal strategies, financial incentives, and capacity enhancement offers a robust framework for resolving climate-related disputes.</a:t>
            </a:r>
          </a:p>
        </p:txBody>
      </p:sp>
      <p:pic>
        <p:nvPicPr>
          <p:cNvPr id="6" name="Εικόνα 5">
            <a:extLst>
              <a:ext uri="{FF2B5EF4-FFF2-40B4-BE49-F238E27FC236}">
                <a16:creationId xmlns:a16="http://schemas.microsoft.com/office/drawing/2014/main" id="{CD780F36-56C7-F8B6-EF63-644D1FB666B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B7D711D-A067-E6E4-CB8B-D6B077C1B3BE}"/>
              </a:ext>
            </a:extLst>
          </p:cNvPr>
          <p:cNvPicPr>
            <a:picLocks noChangeAspect="1"/>
          </p:cNvPicPr>
          <p:nvPr/>
        </p:nvPicPr>
        <p:blipFill>
          <a:blip r:embed="rId4"/>
          <a:stretch>
            <a:fillRect/>
          </a:stretch>
        </p:blipFill>
        <p:spPr>
          <a:xfrm>
            <a:off x="7362474" y="2131947"/>
            <a:ext cx="4406946" cy="2937964"/>
          </a:xfrm>
          <a:prstGeom prst="rect">
            <a:avLst/>
          </a:prstGeom>
        </p:spPr>
      </p:pic>
    </p:spTree>
    <p:extLst>
      <p:ext uri="{BB962C8B-B14F-4D97-AF65-F5344CB8AC3E}">
        <p14:creationId xmlns:p14="http://schemas.microsoft.com/office/powerpoint/2010/main" val="424665040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7702</TotalTime>
  <Words>2520</Words>
  <Application>Microsoft Office PowerPoint</Application>
  <PresentationFormat>Widescreen</PresentationFormat>
  <Paragraphs>163</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Söhne</vt:lpstr>
      <vt:lpstr>Arial</vt:lpstr>
      <vt:lpstr>Calibri</vt:lpstr>
      <vt:lpstr>Century Gothic</vt:lpstr>
      <vt:lpstr>Office Theme</vt:lpstr>
      <vt:lpstr>PowerPoint Presentation</vt:lpstr>
      <vt:lpstr>6.1. Compliance and compensation mechanisms </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6.3. International courts and tribunals</vt:lpstr>
      <vt:lpstr>6.3. International courts and tribunals</vt:lpstr>
      <vt:lpstr>6.3. International courts and tribunals</vt:lpstr>
      <vt:lpstr>6.3. International courts and tribunals</vt:lpstr>
      <vt:lpstr>6.3. International courts and tribunals</vt:lpstr>
      <vt:lpstr>6.3. International courts and tribunals</vt:lpstr>
      <vt:lpstr>6.3. International courts and tribunals</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6.5. Landmark climate-related court cases</vt:lpstr>
      <vt:lpstr>6.5. Landmark climate-related court cases</vt:lpstr>
      <vt:lpstr>6.5. Landmark climate-related court cases</vt:lpstr>
      <vt:lpstr>6.5. Landmark climate-related court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27</cp:revision>
  <dcterms:created xsi:type="dcterms:W3CDTF">2020-01-02T01:56:26Z</dcterms:created>
  <dcterms:modified xsi:type="dcterms:W3CDTF">2024-04-03T11:33:55Z</dcterms:modified>
</cp:coreProperties>
</file>