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9"/>
  </p:notesMasterIdLst>
  <p:sldIdLst>
    <p:sldId id="256" r:id="rId3"/>
    <p:sldId id="257" r:id="rId4"/>
    <p:sldId id="260" r:id="rId5"/>
    <p:sldId id="261" r:id="rId6"/>
    <p:sldId id="262" r:id="rId7"/>
    <p:sldId id="263" r:id="rId8"/>
  </p:sldIdLst>
  <p:sldSz cx="12192000" cy="6858000"/>
  <p:notesSz cx="6951663" cy="10082213"/>
  <p:embeddedFontLst>
    <p:embeddedFont>
      <p:font typeface="Century Gothic" panose="020B0502020202020204" pitchFamily="34" charset="0"/>
      <p:regular r:id="rId10"/>
      <p:bold r:id="rId11"/>
      <p:italic r:id="rId12"/>
      <p:boldItalic r:id="rId13"/>
    </p:embeddedFont>
    <p:embeddedFont>
      <p:font typeface="Segoe UI" panose="020B05020402040202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7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35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47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95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wilsoncenter.org/publication/21st-century-diplomacy-foreign-policy-climate-policy-full-repor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Geoengineering: Intervention in the Earth System </a:t>
            </a:r>
            <a:endParaRPr sz="2000" b="1"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buFont typeface="Arial"/>
              <a:buNone/>
            </a:pPr>
            <a:r>
              <a:rPr lang="en-US"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Geopolitical Challenges of Geoengineering and its challenge to Geopolitics</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 (Political) Science Experiment</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Invidious Intervention?</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 New Geopolitical Phenomenon </a:t>
            </a:r>
          </a:p>
          <a:p>
            <a:pPr marR="0" lvl="1" algn="just" rtl="0">
              <a:lnSpc>
                <a:spcPct val="150000"/>
              </a:lnSpc>
              <a:spcBef>
                <a:spcPts val="0"/>
              </a:spcBef>
              <a:spcAft>
                <a:spcPts val="0"/>
              </a:spcAft>
              <a:buClr>
                <a:srgbClr val="000000"/>
              </a:buClr>
              <a:buSzPts val="1600"/>
            </a:pPr>
            <a:r>
              <a:rPr lang="en-US" sz="1700" b="1" dirty="0">
                <a:latin typeface="Segoe UI" panose="020B0502040204020203" pitchFamily="34" charset="0"/>
                <a:ea typeface="Quattrocento Sans"/>
                <a:cs typeface="Segoe UI" panose="020B0502040204020203" pitchFamily="34" charset="0"/>
                <a:sym typeface="Quattrocento Sans"/>
              </a:rPr>
              <a:t>Without Attention, Geoengineering could upend Foreign Policy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Geoengineering potential to heighten tension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Geopolitical divide between the Have and Have nots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Military Factor</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Designing Geoengineering Governance frameworks</a:t>
            </a:r>
          </a:p>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Geoengineering: Intervention in the Earth System </a:t>
            </a:r>
            <a:endParaRPr sz="2000" b="1"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Solar Radiation Management </a:t>
            </a:r>
          </a:p>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ED0FA36-FC6D-C02B-3185-18BDA661E0C5}"/>
              </a:ext>
            </a:extLst>
          </p:cNvPr>
          <p:cNvPicPr>
            <a:picLocks noChangeAspect="1"/>
          </p:cNvPicPr>
          <p:nvPr/>
        </p:nvPicPr>
        <p:blipFill>
          <a:blip r:embed="rId3"/>
          <a:stretch>
            <a:fillRect/>
          </a:stretch>
        </p:blipFill>
        <p:spPr>
          <a:xfrm>
            <a:off x="1710811" y="2050026"/>
            <a:ext cx="7752735" cy="3539613"/>
          </a:xfrm>
          <a:prstGeom prst="rect">
            <a:avLst/>
          </a:prstGeom>
        </p:spPr>
      </p:pic>
    </p:spTree>
    <p:extLst>
      <p:ext uri="{BB962C8B-B14F-4D97-AF65-F5344CB8AC3E}">
        <p14:creationId xmlns:p14="http://schemas.microsoft.com/office/powerpoint/2010/main" val="218259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Geoengineering: Intervention in the Earth System </a:t>
            </a:r>
            <a:endParaRPr sz="2000" b="1"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5009537" y="1008200"/>
            <a:ext cx="5471652" cy="105657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What is Solar radiation management on the table?</a:t>
            </a:r>
          </a:p>
          <a:p>
            <a:pPr marL="457200" marR="0" lvl="1" indent="0" algn="just" rtl="0">
              <a:lnSpc>
                <a:spcPct val="150000"/>
              </a:lnSpc>
              <a:spcBef>
                <a:spcPts val="0"/>
              </a:spcBef>
              <a:spcAft>
                <a:spcPts val="0"/>
              </a:spcAft>
              <a:buClr>
                <a:srgbClr val="000000"/>
              </a:buClr>
              <a:buSzPts val="1600"/>
              <a:buFont typeface="Arial"/>
              <a:buNone/>
            </a:pPr>
            <a:r>
              <a:rPr lang="en-US" sz="1600" dirty="0">
                <a:latin typeface="Segoe UI" panose="020B0502040204020203" pitchFamily="34" charset="0"/>
                <a:ea typeface="Quattrocento Sans"/>
                <a:cs typeface="Segoe UI" panose="020B0502040204020203" pitchFamily="34" charset="0"/>
                <a:sym typeface="Quattrocento Sans"/>
              </a:rPr>
              <a:t>SRM should only considered a supplement to emissions abatement, never a substitute.</a:t>
            </a: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1C443FE5-8CC1-C9CA-1236-8127ADCC4DB1}"/>
              </a:ext>
            </a:extLst>
          </p:cNvPr>
          <p:cNvPicPr>
            <a:picLocks noChangeAspect="1"/>
          </p:cNvPicPr>
          <p:nvPr/>
        </p:nvPicPr>
        <p:blipFill>
          <a:blip r:embed="rId3"/>
          <a:stretch>
            <a:fillRect/>
          </a:stretch>
        </p:blipFill>
        <p:spPr>
          <a:xfrm>
            <a:off x="993058" y="881617"/>
            <a:ext cx="3937699" cy="4796512"/>
          </a:xfrm>
          <a:prstGeom prst="rect">
            <a:avLst/>
          </a:prstGeom>
        </p:spPr>
      </p:pic>
      <p:pic>
        <p:nvPicPr>
          <p:cNvPr id="6" name="Picture 5">
            <a:extLst>
              <a:ext uri="{FF2B5EF4-FFF2-40B4-BE49-F238E27FC236}">
                <a16:creationId xmlns:a16="http://schemas.microsoft.com/office/drawing/2014/main" id="{40718484-B986-96F6-EBF1-23DE7C5B2A64}"/>
              </a:ext>
            </a:extLst>
          </p:cNvPr>
          <p:cNvPicPr>
            <a:picLocks noChangeAspect="1"/>
          </p:cNvPicPr>
          <p:nvPr/>
        </p:nvPicPr>
        <p:blipFill>
          <a:blip r:embed="rId4"/>
          <a:stretch>
            <a:fillRect/>
          </a:stretch>
        </p:blipFill>
        <p:spPr>
          <a:xfrm>
            <a:off x="5009537" y="2573971"/>
            <a:ext cx="6182588" cy="3391373"/>
          </a:xfrm>
          <a:prstGeom prst="rect">
            <a:avLst/>
          </a:prstGeom>
        </p:spPr>
      </p:pic>
    </p:spTree>
    <p:extLst>
      <p:ext uri="{BB962C8B-B14F-4D97-AF65-F5344CB8AC3E}">
        <p14:creationId xmlns:p14="http://schemas.microsoft.com/office/powerpoint/2010/main" val="35845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Geoengineering: Intervention in the Earth System </a:t>
            </a:r>
            <a:endParaRPr sz="2000" b="1"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150374" y="1008200"/>
            <a:ext cx="9330815" cy="471417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Governing Solar Radiation Management</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Convention on Biological Diversity (CBD) 2012</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London Convention and London Protocol (LC/LP)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Vienna Convention and Montreal Protocol </a:t>
            </a:r>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457200" marR="0" lvl="1" indent="0" algn="just" rtl="0">
              <a:lnSpc>
                <a:spcPct val="150000"/>
              </a:lnSpc>
              <a:spcBef>
                <a:spcPts val="0"/>
              </a:spcBef>
              <a:spcAft>
                <a:spcPts val="0"/>
              </a:spcAft>
              <a:buClr>
                <a:srgbClr val="000000"/>
              </a:buClr>
              <a:buSzPts val="1600"/>
              <a:buFont typeface="Arial"/>
              <a:buNone/>
            </a:pPr>
            <a:r>
              <a:rPr lang="en-US" sz="1600" dirty="0">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4566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50374" y="468080"/>
            <a:ext cx="9330815" cy="400069"/>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Further Reading </a:t>
            </a:r>
            <a:endParaRPr sz="2000" b="1"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150374" y="1008200"/>
            <a:ext cx="9330815" cy="471417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600">
                <a:latin typeface="Segoe UI" panose="020B0502040204020203" pitchFamily="34" charset="0"/>
                <a:ea typeface="Quattrocento Sans"/>
                <a:cs typeface="Segoe UI" panose="020B0502040204020203" pitchFamily="34" charset="0"/>
                <a:sym typeface="Quattrocento Sans"/>
              </a:rPr>
              <a:t>21st Century Diplomacy: Foreign Policy is Climate Policy Full Report </a:t>
            </a:r>
            <a:r>
              <a:rPr lang="en-US" sz="1600">
                <a:latin typeface="Segoe UI" panose="020B0502040204020203" pitchFamily="34" charset="0"/>
                <a:ea typeface="Quattrocento Sans"/>
                <a:cs typeface="Segoe UI" panose="020B0502040204020203" pitchFamily="34" charset="0"/>
                <a:sym typeface="Quattrocento Sans"/>
                <a:hlinkClick r:id="rId3"/>
              </a:rPr>
              <a:t>https://www.wilsoncenter.org/publication/21st-century-diplomacy-foreign-policy-climate-policy-full-report</a:t>
            </a:r>
            <a:r>
              <a:rPr lang="en-US" sz="1600">
                <a:latin typeface="Segoe UI" panose="020B0502040204020203" pitchFamily="34" charset="0"/>
                <a:ea typeface="Quattrocento Sans"/>
                <a:cs typeface="Segoe UI" panose="020B0502040204020203" pitchFamily="34" charset="0"/>
                <a:sym typeface="Quattrocento Sans"/>
              </a:rPr>
              <a:t> </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823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4405</TotalTime>
  <Words>240</Words>
  <Application>Microsoft Office PowerPoint</Application>
  <PresentationFormat>Widescreen</PresentationFormat>
  <Paragraphs>32</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11</cp:revision>
  <dcterms:created xsi:type="dcterms:W3CDTF">2020-01-02T01:56:26Z</dcterms:created>
  <dcterms:modified xsi:type="dcterms:W3CDTF">2024-06-10T05:16:29Z</dcterms:modified>
</cp:coreProperties>
</file>