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5" r:id="rId2"/>
    <p:sldId id="271" r:id="rId3"/>
    <p:sldId id="256" r:id="rId4"/>
    <p:sldId id="257" r:id="rId5"/>
    <p:sldId id="258" r:id="rId6"/>
    <p:sldId id="259" r:id="rId7"/>
    <p:sldId id="260" r:id="rId8"/>
    <p:sldId id="261" r:id="rId9"/>
    <p:sldId id="262" r:id="rId10"/>
    <p:sldId id="263" r:id="rId11"/>
    <p:sldId id="264" r:id="rId12"/>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9" d="100"/>
          <a:sy n="69" d="100"/>
        </p:scale>
        <p:origin x="67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37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 name="Google Shape;73;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828800" y="1346836"/>
            <a:ext cx="10972800" cy="286512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828800" y="4322446"/>
            <a:ext cx="10972800" cy="198691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200"/>
              </a:spcBef>
              <a:spcAft>
                <a:spcPts val="0"/>
              </a:spcAft>
              <a:buClr>
                <a:schemeClr val="dk1"/>
              </a:buClr>
              <a:buSzPts val="2400"/>
              <a:buNone/>
              <a:defRPr sz="2880"/>
            </a:lvl1pPr>
            <a:lvl2pPr lvl="1" algn="ctr">
              <a:lnSpc>
                <a:spcPct val="90000"/>
              </a:lnSpc>
              <a:spcBef>
                <a:spcPts val="600"/>
              </a:spcBef>
              <a:spcAft>
                <a:spcPts val="0"/>
              </a:spcAft>
              <a:buClr>
                <a:schemeClr val="dk1"/>
              </a:buClr>
              <a:buSzPts val="2000"/>
              <a:buNone/>
              <a:defRPr sz="2400"/>
            </a:lvl2pPr>
            <a:lvl3pPr lvl="2" algn="ctr">
              <a:lnSpc>
                <a:spcPct val="90000"/>
              </a:lnSpc>
              <a:spcBef>
                <a:spcPts val="600"/>
              </a:spcBef>
              <a:spcAft>
                <a:spcPts val="0"/>
              </a:spcAft>
              <a:buClr>
                <a:schemeClr val="dk1"/>
              </a:buClr>
              <a:buSzPts val="1800"/>
              <a:buNone/>
              <a:defRPr sz="2160"/>
            </a:lvl3pPr>
            <a:lvl4pPr lvl="3" algn="ctr">
              <a:lnSpc>
                <a:spcPct val="90000"/>
              </a:lnSpc>
              <a:spcBef>
                <a:spcPts val="600"/>
              </a:spcBef>
              <a:spcAft>
                <a:spcPts val="0"/>
              </a:spcAft>
              <a:buClr>
                <a:schemeClr val="dk1"/>
              </a:buClr>
              <a:buSzPts val="1600"/>
              <a:buNone/>
              <a:defRPr sz="1920"/>
            </a:lvl4pPr>
            <a:lvl5pPr lvl="4" algn="ctr">
              <a:lnSpc>
                <a:spcPct val="90000"/>
              </a:lnSpc>
              <a:spcBef>
                <a:spcPts val="600"/>
              </a:spcBef>
              <a:spcAft>
                <a:spcPts val="0"/>
              </a:spcAft>
              <a:buClr>
                <a:schemeClr val="dk1"/>
              </a:buClr>
              <a:buSzPts val="1600"/>
              <a:buNone/>
              <a:defRPr sz="1920"/>
            </a:lvl5pPr>
            <a:lvl6pPr lvl="5" algn="ctr">
              <a:lnSpc>
                <a:spcPct val="90000"/>
              </a:lnSpc>
              <a:spcBef>
                <a:spcPts val="600"/>
              </a:spcBef>
              <a:spcAft>
                <a:spcPts val="0"/>
              </a:spcAft>
              <a:buClr>
                <a:schemeClr val="dk1"/>
              </a:buClr>
              <a:buSzPts val="1600"/>
              <a:buNone/>
              <a:defRPr sz="1920"/>
            </a:lvl6pPr>
            <a:lvl7pPr lvl="6" algn="ctr">
              <a:lnSpc>
                <a:spcPct val="90000"/>
              </a:lnSpc>
              <a:spcBef>
                <a:spcPts val="600"/>
              </a:spcBef>
              <a:spcAft>
                <a:spcPts val="0"/>
              </a:spcAft>
              <a:buClr>
                <a:schemeClr val="dk1"/>
              </a:buClr>
              <a:buSzPts val="1600"/>
              <a:buNone/>
              <a:defRPr sz="1920"/>
            </a:lvl7pPr>
            <a:lvl8pPr lvl="7" algn="ctr">
              <a:lnSpc>
                <a:spcPct val="90000"/>
              </a:lnSpc>
              <a:spcBef>
                <a:spcPts val="600"/>
              </a:spcBef>
              <a:spcAft>
                <a:spcPts val="0"/>
              </a:spcAft>
              <a:buClr>
                <a:schemeClr val="dk1"/>
              </a:buClr>
              <a:buSzPts val="1600"/>
              <a:buNone/>
              <a:defRPr sz="1920"/>
            </a:lvl8pPr>
            <a:lvl9pPr lvl="8" algn="ctr">
              <a:lnSpc>
                <a:spcPct val="90000"/>
              </a:lnSpc>
              <a:spcBef>
                <a:spcPts val="600"/>
              </a:spcBef>
              <a:spcAft>
                <a:spcPts val="0"/>
              </a:spcAft>
              <a:buClr>
                <a:schemeClr val="dk1"/>
              </a:buClr>
              <a:buSzPts val="1600"/>
              <a:buNone/>
              <a:defRPr sz="1920"/>
            </a:lvl9pPr>
          </a:lstStyle>
          <a:p>
            <a:endParaRPr/>
          </a:p>
        </p:txBody>
      </p:sp>
      <p:sp>
        <p:nvSpPr>
          <p:cNvPr id="14" name="Google Shape;14;p35"/>
          <p:cNvSpPr txBox="1">
            <a:spLocks noGrp="1"/>
          </p:cNvSpPr>
          <p:nvPr>
            <p:ph type="dt" idx="10"/>
          </p:nvPr>
        </p:nvSpPr>
        <p:spPr>
          <a:xfrm>
            <a:off x="1005840" y="7627621"/>
            <a:ext cx="3291840"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846320" y="7627621"/>
            <a:ext cx="4937760" cy="4381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10332720" y="7627621"/>
            <a:ext cx="3291840"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55583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νό" type="blank">
  <p:cSld name="Κενό">
    <p:spTree>
      <p:nvGrpSpPr>
        <p:cNvPr id="1" name="Shape 66"/>
        <p:cNvGrpSpPr/>
        <p:nvPr/>
      </p:nvGrpSpPr>
      <p:grpSpPr>
        <a:xfrm>
          <a:off x="0" y="0"/>
          <a:ext cx="0" cy="0"/>
          <a:chOff x="0" y="0"/>
          <a:chExt cx="0" cy="0"/>
        </a:xfrm>
      </p:grpSpPr>
      <p:sp>
        <p:nvSpPr>
          <p:cNvPr id="67" name="Google Shape;67;p48"/>
          <p:cNvSpPr txBox="1"/>
          <p:nvPr/>
        </p:nvSpPr>
        <p:spPr>
          <a:xfrm>
            <a:off x="1846491" y="7501703"/>
            <a:ext cx="4513014" cy="617064"/>
          </a:xfrm>
          <a:prstGeom prst="rect">
            <a:avLst/>
          </a:prstGeom>
          <a:noFill/>
          <a:ln>
            <a:noFill/>
          </a:ln>
        </p:spPr>
        <p:txBody>
          <a:bodyPr spcFirstLastPara="1" wrap="square" lIns="109710" tIns="54840" rIns="109710" bIns="5484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427845" y="7322221"/>
          <a:ext cx="4964040" cy="568325"/>
        </p:xfrm>
        <a:graphic>
          <a:graphicData uri="http://schemas.openxmlformats.org/drawingml/2006/table">
            <a:tbl>
              <a:tblPr>
                <a:noFill/>
              </a:tblPr>
              <a:tblGrid>
                <a:gridCol w="860670">
                  <a:extLst>
                    <a:ext uri="{9D8B030D-6E8A-4147-A177-3AD203B41FA5}">
                      <a16:colId xmlns:a16="http://schemas.microsoft.com/office/drawing/2014/main" val="20000"/>
                    </a:ext>
                  </a:extLst>
                </a:gridCol>
                <a:gridCol w="4103370">
                  <a:extLst>
                    <a:ext uri="{9D8B030D-6E8A-4147-A177-3AD203B41FA5}">
                      <a16:colId xmlns:a16="http://schemas.microsoft.com/office/drawing/2014/main" val="20001"/>
                    </a:ext>
                  </a:extLst>
                </a:gridCol>
              </a:tblGrid>
              <a:tr h="566243">
                <a:tc>
                  <a:txBody>
                    <a:bodyPr/>
                    <a:lstStyle/>
                    <a:p>
                      <a:pPr marL="0" marR="0" lvl="0" indent="0" algn="l" rtl="0">
                        <a:lnSpc>
                          <a:spcPct val="107000"/>
                        </a:lnSpc>
                        <a:spcBef>
                          <a:spcPts val="0"/>
                        </a:spcBef>
                        <a:spcAft>
                          <a:spcPts val="0"/>
                        </a:spcAft>
                        <a:buClr>
                          <a:srgbClr val="000000"/>
                        </a:buClr>
                        <a:buSzPts val="1100"/>
                        <a:buFont typeface="Arial"/>
                        <a:buNone/>
                      </a:pPr>
                      <a:endParaRPr sz="1300" u="none" strike="noStrike" cap="none">
                        <a:latin typeface="Calibri"/>
                        <a:ea typeface="Calibri"/>
                        <a:cs typeface="Calibri"/>
                        <a:sym typeface="Calibri"/>
                      </a:endParaRPr>
                    </a:p>
                  </a:txBody>
                  <a:tcPr marL="82290" marR="8229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900"/>
                        <a:buFont typeface="Arial"/>
                        <a:buNone/>
                      </a:pPr>
                      <a:r>
                        <a:rPr lang="en-US" sz="1100" b="0" u="none" strike="noStrike" cap="none">
                          <a:solidFill>
                            <a:srgbClr val="003399"/>
                          </a:solidFill>
                          <a:latin typeface="Century Gothic"/>
                          <a:ea typeface="Century Gothic"/>
                          <a:cs typeface="Century Gothic"/>
                          <a:sym typeface="Century Gothic"/>
                        </a:rPr>
                        <a:t>CCP-LAW |</a:t>
                      </a:r>
                      <a:r>
                        <a:rPr lang="en-US" sz="1100" b="0" u="none" strike="noStrike" cap="none">
                          <a:solidFill>
                            <a:srgbClr val="2683C6"/>
                          </a:solidFill>
                          <a:latin typeface="Century Gothic"/>
                          <a:ea typeface="Century Gothic"/>
                          <a:cs typeface="Century Gothic"/>
                          <a:sym typeface="Century Gothic"/>
                        </a:rPr>
                        <a:t>Curricula development on Climate Change Policy and Law</a:t>
                      </a:r>
                      <a:endParaRPr sz="1100" b="0" u="none" strike="noStrike" cap="none">
                        <a:latin typeface="Calibri"/>
                        <a:ea typeface="Calibri"/>
                        <a:cs typeface="Calibri"/>
                        <a:sym typeface="Calibri"/>
                      </a:endParaRPr>
                    </a:p>
                    <a:p>
                      <a:pPr marL="0" marR="0" lvl="0" indent="0" algn="l" rtl="0">
                        <a:lnSpc>
                          <a:spcPct val="107000"/>
                        </a:lnSpc>
                        <a:spcBef>
                          <a:spcPts val="300"/>
                        </a:spcBef>
                        <a:spcAft>
                          <a:spcPts val="0"/>
                        </a:spcAft>
                        <a:buClr>
                          <a:srgbClr val="000000"/>
                        </a:buClr>
                        <a:buSzPts val="900"/>
                        <a:buFont typeface="Arial"/>
                        <a:buNone/>
                      </a:pPr>
                      <a:r>
                        <a:rPr lang="en-US" sz="1100" u="none" strike="noStrike" cap="none">
                          <a:solidFill>
                            <a:srgbClr val="3B3838"/>
                          </a:solidFill>
                          <a:latin typeface="Calibri"/>
                          <a:ea typeface="Calibri"/>
                          <a:cs typeface="Calibri"/>
                          <a:sym typeface="Calibri"/>
                        </a:rPr>
                        <a:t>Project No of Reference: 618874-EPP-1-2020-1-VN-EPPKA2-CBHE-JP</a:t>
                      </a:r>
                      <a:endParaRPr sz="1300" u="none" strike="noStrike" cap="none">
                        <a:latin typeface="Calibri"/>
                        <a:ea typeface="Calibri"/>
                        <a:cs typeface="Calibri"/>
                        <a:sym typeface="Calibri"/>
                      </a:endParaRPr>
                    </a:p>
                  </a:txBody>
                  <a:tcPr marL="82290" marR="8229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427845" y="7200348"/>
            <a:ext cx="837290" cy="809988"/>
          </a:xfrm>
          <a:prstGeom prst="rect">
            <a:avLst/>
          </a:prstGeom>
          <a:noFill/>
          <a:ln>
            <a:noFill/>
          </a:ln>
        </p:spPr>
      </p:pic>
      <p:pic>
        <p:nvPicPr>
          <p:cNvPr id="70" name="Google Shape;70;p48"/>
          <p:cNvPicPr preferRelativeResize="0"/>
          <p:nvPr/>
        </p:nvPicPr>
        <p:blipFill rotWithShape="1">
          <a:blip r:embed="rId3">
            <a:alphaModFix/>
          </a:blip>
          <a:srcRect/>
          <a:stretch/>
        </p:blipFill>
        <p:spPr>
          <a:xfrm>
            <a:off x="10952097" y="7294414"/>
            <a:ext cx="1831813" cy="515821"/>
          </a:xfrm>
          <a:prstGeom prst="rect">
            <a:avLst/>
          </a:prstGeom>
          <a:noFill/>
          <a:ln>
            <a:noFill/>
          </a:ln>
        </p:spPr>
      </p:pic>
    </p:spTree>
    <p:extLst>
      <p:ext uri="{BB962C8B-B14F-4D97-AF65-F5344CB8AC3E}">
        <p14:creationId xmlns:p14="http://schemas.microsoft.com/office/powerpoint/2010/main" val="35025194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p:nvPr/>
        </p:nvSpPr>
        <p:spPr>
          <a:xfrm>
            <a:off x="0" y="0"/>
            <a:ext cx="14630400" cy="390144"/>
          </a:xfrm>
          <a:prstGeom prst="rect">
            <a:avLst/>
          </a:prstGeom>
          <a:solidFill>
            <a:srgbClr val="003399"/>
          </a:solidFill>
          <a:ln>
            <a:noFill/>
          </a:ln>
        </p:spPr>
        <p:txBody>
          <a:bodyPr spcFirstLastPara="1" wrap="square" lIns="109710" tIns="54840" rIns="109710" bIns="54840" anchor="ctr" anchorCtr="0">
            <a:noAutofit/>
          </a:bodyPr>
          <a:lstStyle/>
          <a:p>
            <a:pPr defTabSz="1097280">
              <a:buClr>
                <a:srgbClr val="000000"/>
              </a:buClr>
              <a:buSzPts val="1800"/>
              <a:defRPr/>
            </a:pPr>
            <a:endParaRPr sz="2160" kern="0">
              <a:solidFill>
                <a:srgbClr val="FFFFFF"/>
              </a:solidFill>
              <a:latin typeface="Calibri"/>
              <a:ea typeface="Calibri"/>
              <a:cs typeface="Calibri"/>
              <a:sym typeface="Calibri"/>
            </a:endParaRPr>
          </a:p>
        </p:txBody>
      </p:sp>
      <p:pic>
        <p:nvPicPr>
          <p:cNvPr id="76" name="Google Shape;76;p1"/>
          <p:cNvPicPr preferRelativeResize="0"/>
          <p:nvPr/>
        </p:nvPicPr>
        <p:blipFill rotWithShape="1">
          <a:blip r:embed="rId3">
            <a:alphaModFix/>
          </a:blip>
          <a:srcRect/>
          <a:stretch/>
        </p:blipFill>
        <p:spPr>
          <a:xfrm>
            <a:off x="1" y="542165"/>
            <a:ext cx="4194810" cy="1142238"/>
          </a:xfrm>
          <a:prstGeom prst="rect">
            <a:avLst/>
          </a:prstGeom>
          <a:noFill/>
          <a:ln>
            <a:noFill/>
          </a:ln>
        </p:spPr>
      </p:pic>
      <p:sp>
        <p:nvSpPr>
          <p:cNvPr id="77" name="Google Shape;77;p1"/>
          <p:cNvSpPr txBox="1"/>
          <p:nvPr/>
        </p:nvSpPr>
        <p:spPr>
          <a:xfrm>
            <a:off x="224027" y="1819662"/>
            <a:ext cx="13380412" cy="1918105"/>
          </a:xfrm>
          <a:prstGeom prst="rect">
            <a:avLst/>
          </a:prstGeom>
          <a:noFill/>
          <a:ln>
            <a:noFill/>
          </a:ln>
        </p:spPr>
        <p:txBody>
          <a:bodyPr spcFirstLastPara="1" wrap="square" lIns="109710" tIns="54840" rIns="109710" bIns="54840" anchor="t" anchorCtr="0">
            <a:spAutoFit/>
          </a:bodyPr>
          <a:lstStyle/>
          <a:p>
            <a:pPr algn="ctr" defTabSz="1097280">
              <a:lnSpc>
                <a:spcPct val="107000"/>
              </a:lnSpc>
              <a:buClr>
                <a:srgbClr val="000000"/>
              </a:buClr>
              <a:buSzPts val="2700"/>
              <a:defRPr/>
            </a:pPr>
            <a:r>
              <a:rPr lang="en-US" sz="3240" b="1" kern="0" dirty="0">
                <a:solidFill>
                  <a:srgbClr val="003399"/>
                </a:solidFill>
                <a:latin typeface="Century Gothic"/>
                <a:ea typeface="Century Gothic"/>
                <a:cs typeface="Century Gothic"/>
                <a:sym typeface="Century Gothic"/>
              </a:rPr>
              <a:t>CCP-LAW</a:t>
            </a:r>
            <a:endParaRPr sz="3240" kern="0" dirty="0">
              <a:solidFill>
                <a:srgbClr val="000000"/>
              </a:solidFill>
              <a:latin typeface="Century Gothic"/>
              <a:ea typeface="Century Gothic"/>
              <a:cs typeface="Century Gothic"/>
              <a:sym typeface="Century Gothic"/>
            </a:endParaRPr>
          </a:p>
          <a:p>
            <a:pPr algn="ctr" defTabSz="1097280">
              <a:lnSpc>
                <a:spcPct val="107000"/>
              </a:lnSpc>
              <a:spcBef>
                <a:spcPts val="960"/>
              </a:spcBef>
              <a:buClr>
                <a:srgbClr val="000000"/>
              </a:buClr>
              <a:buSzPts val="2700"/>
              <a:defRPr/>
            </a:pPr>
            <a:r>
              <a:rPr lang="en-US" sz="3240" b="1" kern="0" dirty="0">
                <a:solidFill>
                  <a:srgbClr val="2683C6"/>
                </a:solidFill>
                <a:latin typeface="Century Gothic"/>
                <a:ea typeface="Century Gothic"/>
                <a:cs typeface="Century Gothic"/>
                <a:sym typeface="Century Gothic"/>
              </a:rPr>
              <a:t>Curricula development on Climate Change Policy and Law</a:t>
            </a:r>
            <a:endParaRPr sz="3240" kern="0" dirty="0">
              <a:solidFill>
                <a:srgbClr val="000000"/>
              </a:solidFill>
              <a:latin typeface="Century Gothic"/>
              <a:ea typeface="Century Gothic"/>
              <a:cs typeface="Century Gothic"/>
              <a:sym typeface="Century Gothic"/>
            </a:endParaRPr>
          </a:p>
          <a:p>
            <a:pPr defTabSz="1097280">
              <a:lnSpc>
                <a:spcPct val="107000"/>
              </a:lnSpc>
              <a:spcBef>
                <a:spcPts val="960"/>
              </a:spcBef>
              <a:spcAft>
                <a:spcPts val="960"/>
              </a:spcAft>
              <a:buClr>
                <a:srgbClr val="000000"/>
              </a:buClr>
              <a:buSzPts val="1800"/>
              <a:defRPr/>
            </a:pPr>
            <a:endParaRPr sz="2160" kern="0" dirty="0">
              <a:solidFill>
                <a:srgbClr val="000000"/>
              </a:solidFill>
              <a:latin typeface="Century Gothic"/>
              <a:ea typeface="Century Gothic"/>
              <a:cs typeface="Century Gothic"/>
              <a:sym typeface="Century Gothic"/>
            </a:endParaRPr>
          </a:p>
        </p:txBody>
      </p:sp>
      <p:pic>
        <p:nvPicPr>
          <p:cNvPr id="78" name="Google Shape;78;p1"/>
          <p:cNvPicPr preferRelativeResize="0"/>
          <p:nvPr/>
        </p:nvPicPr>
        <p:blipFill rotWithShape="1">
          <a:blip r:embed="rId4">
            <a:alphaModFix/>
          </a:blip>
          <a:srcRect l="26643" t="10967" r="39273" b="27095"/>
          <a:stretch/>
        </p:blipFill>
        <p:spPr>
          <a:xfrm>
            <a:off x="12884802" y="406905"/>
            <a:ext cx="1566364" cy="1520377"/>
          </a:xfrm>
          <a:prstGeom prst="rect">
            <a:avLst/>
          </a:prstGeom>
          <a:noFill/>
          <a:ln>
            <a:noFill/>
          </a:ln>
        </p:spPr>
      </p:pic>
      <p:sp>
        <p:nvSpPr>
          <p:cNvPr id="79" name="Google Shape;79;p1"/>
          <p:cNvSpPr txBox="1"/>
          <p:nvPr/>
        </p:nvSpPr>
        <p:spPr>
          <a:xfrm>
            <a:off x="287572" y="3490398"/>
            <a:ext cx="13380412" cy="1579102"/>
          </a:xfrm>
          <a:prstGeom prst="rect">
            <a:avLst/>
          </a:prstGeom>
          <a:noFill/>
          <a:ln>
            <a:noFill/>
          </a:ln>
        </p:spPr>
        <p:txBody>
          <a:bodyPr spcFirstLastPara="1" wrap="square" lIns="109710" tIns="54840" rIns="109710" bIns="54840" anchor="t" anchorCtr="0">
            <a:spAutoFit/>
          </a:bodyPr>
          <a:lstStyle/>
          <a:p>
            <a:pPr defTabSz="1097280">
              <a:lnSpc>
                <a:spcPct val="107000"/>
              </a:lnSpc>
              <a:spcBef>
                <a:spcPts val="960"/>
              </a:spcBef>
              <a:buClr>
                <a:srgbClr val="000000"/>
              </a:buClr>
              <a:defRPr/>
            </a:pPr>
            <a:r>
              <a:rPr lang="en-US" sz="3240" b="1" kern="0" dirty="0">
                <a:solidFill>
                  <a:srgbClr val="003399"/>
                </a:solidFill>
                <a:latin typeface="Century Gothic"/>
                <a:ea typeface="Century Gothic"/>
                <a:cs typeface="Century Gothic"/>
                <a:sym typeface="Century Gothic"/>
              </a:rPr>
              <a:t>Subject title: Climate Change and Migration</a:t>
            </a:r>
            <a:endParaRPr sz="3240" b="1" kern="0" dirty="0">
              <a:solidFill>
                <a:srgbClr val="003399"/>
              </a:solidFill>
              <a:latin typeface="Century Gothic"/>
              <a:ea typeface="Century Gothic"/>
              <a:cs typeface="Century Gothic"/>
              <a:sym typeface="Century Gothic"/>
            </a:endParaRPr>
          </a:p>
          <a:p>
            <a:pPr defTabSz="1097280">
              <a:lnSpc>
                <a:spcPct val="107000"/>
              </a:lnSpc>
              <a:spcBef>
                <a:spcPts val="1920"/>
              </a:spcBef>
              <a:spcAft>
                <a:spcPts val="960"/>
              </a:spcAft>
              <a:buClr>
                <a:srgbClr val="000000"/>
              </a:buClr>
              <a:defRPr/>
            </a:pPr>
            <a:r>
              <a:rPr lang="en-US" sz="2640" b="1" kern="0" dirty="0">
                <a:solidFill>
                  <a:srgbClr val="003399"/>
                </a:solidFill>
                <a:latin typeface="Century Gothic"/>
                <a:ea typeface="Century Gothic"/>
                <a:cs typeface="Century Gothic"/>
                <a:sym typeface="Century Gothic"/>
              </a:rPr>
              <a:t>Instructor Name: Dr. Shashikala </a:t>
            </a:r>
            <a:r>
              <a:rPr lang="en-US" sz="2640" b="1" kern="0" dirty="0" err="1">
                <a:solidFill>
                  <a:srgbClr val="003399"/>
                </a:solidFill>
                <a:latin typeface="Century Gothic"/>
                <a:ea typeface="Century Gothic"/>
                <a:cs typeface="Century Gothic"/>
                <a:sym typeface="Century Gothic"/>
              </a:rPr>
              <a:t>Gurpur</a:t>
            </a:r>
            <a:endParaRPr sz="2640" kern="0" dirty="0">
              <a:solidFill>
                <a:srgbClr val="000000"/>
              </a:solidFill>
              <a:latin typeface="Century Gothic"/>
              <a:ea typeface="Century Gothic"/>
              <a:cs typeface="Century Gothic"/>
              <a:sym typeface="Century Gothic"/>
            </a:endParaRPr>
          </a:p>
        </p:txBody>
      </p:sp>
      <p:grpSp>
        <p:nvGrpSpPr>
          <p:cNvPr id="80" name="Google Shape;80;p1"/>
          <p:cNvGrpSpPr/>
          <p:nvPr/>
        </p:nvGrpSpPr>
        <p:grpSpPr>
          <a:xfrm>
            <a:off x="0" y="6268729"/>
            <a:ext cx="14630400" cy="1960873"/>
            <a:chOff x="0" y="5223940"/>
            <a:chExt cx="12192000" cy="1634061"/>
          </a:xfrm>
        </p:grpSpPr>
        <p:sp>
          <p:nvSpPr>
            <p:cNvPr id="81" name="Google Shape;81;p1"/>
            <p:cNvSpPr/>
            <p:nvPr/>
          </p:nvSpPr>
          <p:spPr>
            <a:xfrm>
              <a:off x="0" y="5902960"/>
              <a:ext cx="12192000" cy="955041"/>
            </a:xfrm>
            <a:prstGeom prst="rect">
              <a:avLst/>
            </a:prstGeom>
            <a:solidFill>
              <a:srgbClr val="BBCC94"/>
            </a:solidFill>
            <a:ln>
              <a:noFill/>
            </a:ln>
          </p:spPr>
          <p:txBody>
            <a:bodyPr spcFirstLastPara="1" wrap="square" lIns="109710" tIns="54840" rIns="109710" bIns="54840" anchor="ctr" anchorCtr="0">
              <a:noAutofit/>
            </a:bodyPr>
            <a:lstStyle/>
            <a:p>
              <a:pPr defTabSz="1097280">
                <a:buClr>
                  <a:srgbClr val="000000"/>
                </a:buClr>
                <a:defRPr/>
              </a:pPr>
              <a:endParaRPr sz="1440" kern="0" dirty="0">
                <a:solidFill>
                  <a:srgbClr val="000000"/>
                </a:solidFill>
                <a:latin typeface="Calibri"/>
                <a:ea typeface="Calibri"/>
                <a:cs typeface="Calibri"/>
                <a:sym typeface="Calibri"/>
              </a:endParaRPr>
            </a:p>
            <a:p>
              <a:pPr defTabSz="1097280">
                <a:buClr>
                  <a:srgbClr val="000000"/>
                </a:buClr>
                <a:defRPr/>
              </a:pPr>
              <a:r>
                <a:rPr lang="en-US" sz="1440" b="1" kern="0" dirty="0">
                  <a:solidFill>
                    <a:srgbClr val="000000"/>
                  </a:solidFill>
                  <a:latin typeface="Calibri"/>
                  <a:ea typeface="Calibri"/>
                  <a:cs typeface="Calibri"/>
                  <a:sym typeface="Calibri"/>
                </a:rPr>
                <a:t>Project No of Reference: 618874-EPP-1-2020-1-VN-EPPKA2-CBHE-JP:</a:t>
              </a:r>
              <a:r>
                <a:rPr lang="en-US" sz="1440" kern="0" dirty="0">
                  <a:solidFill>
                    <a:srgbClr val="000000"/>
                  </a:solidFill>
                  <a:latin typeface="Calibri"/>
                  <a:ea typeface="Calibri"/>
                  <a:cs typeface="Calibri"/>
                  <a:sym typeface="Calibri"/>
                </a:rPr>
                <a:t> </a:t>
              </a:r>
              <a:endParaRPr sz="1680" kern="0" dirty="0">
                <a:solidFill>
                  <a:srgbClr val="000000"/>
                </a:solidFill>
                <a:latin typeface="Arial"/>
                <a:cs typeface="Arial"/>
                <a:sym typeface="Arial"/>
              </a:endParaRPr>
            </a:p>
            <a:p>
              <a:pPr algn="just" defTabSz="1097280">
                <a:buClr>
                  <a:srgbClr val="000000"/>
                </a:buClr>
                <a:defRPr/>
              </a:pPr>
              <a:r>
                <a:rPr lang="en-US" sz="1440" kern="0" dirty="0">
                  <a:solidFill>
                    <a:srgbClr val="00000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440" kern="0" dirty="0">
                <a:solidFill>
                  <a:srgbClr val="000000"/>
                </a:solidFill>
                <a:latin typeface="Calibri"/>
                <a:ea typeface="Calibri"/>
                <a:cs typeface="Calibri"/>
                <a:sym typeface="Calibri"/>
              </a:endParaRPr>
            </a:p>
            <a:p>
              <a:pPr defTabSz="1097280">
                <a:buClr>
                  <a:srgbClr val="000000"/>
                </a:buClr>
                <a:buSzPts val="1800"/>
                <a:defRPr/>
              </a:pPr>
              <a:endParaRPr sz="1200" kern="0" dirty="0">
                <a:solidFill>
                  <a:srgbClr val="FFFFFF"/>
                </a:solidFill>
                <a:latin typeface="Calibri"/>
                <a:ea typeface="Calibri"/>
                <a:cs typeface="Calibri"/>
                <a:sym typeface="Calibri"/>
              </a:endParaRPr>
            </a:p>
          </p:txBody>
        </p:sp>
        <p:pic>
          <p:nvPicPr>
            <p:cNvPr id="82" name="Google Shape;82;p1"/>
            <p:cNvPicPr preferRelativeResize="0"/>
            <p:nvPr/>
          </p:nvPicPr>
          <p:blipFill rotWithShape="1">
            <a:blip r:embed="rId5">
              <a:alphaModFix/>
            </a:blip>
            <a:srcRect/>
            <a:stretch/>
          </p:blipFill>
          <p:spPr>
            <a:xfrm>
              <a:off x="2259248" y="5288834"/>
              <a:ext cx="1448292" cy="404478"/>
            </a:xfrm>
            <a:prstGeom prst="rect">
              <a:avLst/>
            </a:prstGeom>
            <a:noFill/>
            <a:ln>
              <a:noFill/>
            </a:ln>
          </p:spPr>
        </p:pic>
        <p:pic>
          <p:nvPicPr>
            <p:cNvPr id="83" name="Google Shape;83;p1"/>
            <p:cNvPicPr preferRelativeResize="0"/>
            <p:nvPr/>
          </p:nvPicPr>
          <p:blipFill rotWithShape="1">
            <a:blip r:embed="rId6">
              <a:alphaModFix/>
            </a:blip>
            <a:srcRect r="20177"/>
            <a:stretch/>
          </p:blipFill>
          <p:spPr>
            <a:xfrm>
              <a:off x="10603618" y="5288834"/>
              <a:ext cx="1533649" cy="419377"/>
            </a:xfrm>
            <a:prstGeom prst="rect">
              <a:avLst/>
            </a:prstGeom>
            <a:noFill/>
            <a:ln>
              <a:noFill/>
            </a:ln>
          </p:spPr>
        </p:pic>
        <p:pic>
          <p:nvPicPr>
            <p:cNvPr id="84" name="Google Shape;84;p1"/>
            <p:cNvPicPr preferRelativeResize="0"/>
            <p:nvPr/>
          </p:nvPicPr>
          <p:blipFill rotWithShape="1">
            <a:blip r:embed="rId7">
              <a:alphaModFix/>
            </a:blip>
            <a:srcRect/>
            <a:stretch/>
          </p:blipFill>
          <p:spPr>
            <a:xfrm>
              <a:off x="7460330" y="5245638"/>
              <a:ext cx="485416" cy="490870"/>
            </a:xfrm>
            <a:prstGeom prst="rect">
              <a:avLst/>
            </a:prstGeom>
            <a:noFill/>
            <a:ln>
              <a:noFill/>
            </a:ln>
          </p:spPr>
        </p:pic>
        <p:pic>
          <p:nvPicPr>
            <p:cNvPr id="85" name="Google Shape;85;p1"/>
            <p:cNvPicPr preferRelativeResize="0"/>
            <p:nvPr/>
          </p:nvPicPr>
          <p:blipFill rotWithShape="1">
            <a:blip r:embed="rId8">
              <a:alphaModFix/>
            </a:blip>
            <a:srcRect/>
            <a:stretch/>
          </p:blipFill>
          <p:spPr>
            <a:xfrm>
              <a:off x="54733" y="5223940"/>
              <a:ext cx="485417" cy="509388"/>
            </a:xfrm>
            <a:prstGeom prst="rect">
              <a:avLst/>
            </a:prstGeom>
            <a:noFill/>
            <a:ln>
              <a:noFill/>
            </a:ln>
          </p:spPr>
        </p:pic>
        <p:pic>
          <p:nvPicPr>
            <p:cNvPr id="86" name="Google Shape;86;p1"/>
            <p:cNvPicPr preferRelativeResize="0"/>
            <p:nvPr/>
          </p:nvPicPr>
          <p:blipFill rotWithShape="1">
            <a:blip r:embed="rId9">
              <a:alphaModFix/>
            </a:blip>
            <a:srcRect/>
            <a:stretch/>
          </p:blipFill>
          <p:spPr>
            <a:xfrm>
              <a:off x="540150" y="5259686"/>
              <a:ext cx="1638414" cy="419377"/>
            </a:xfrm>
            <a:prstGeom prst="rect">
              <a:avLst/>
            </a:prstGeom>
            <a:noFill/>
            <a:ln>
              <a:noFill/>
            </a:ln>
          </p:spPr>
        </p:pic>
        <p:pic>
          <p:nvPicPr>
            <p:cNvPr id="87" name="Google Shape;87;p1"/>
            <p:cNvPicPr preferRelativeResize="0"/>
            <p:nvPr/>
          </p:nvPicPr>
          <p:blipFill rotWithShape="1">
            <a:blip r:embed="rId10">
              <a:alphaModFix/>
            </a:blip>
            <a:srcRect/>
            <a:stretch/>
          </p:blipFill>
          <p:spPr>
            <a:xfrm>
              <a:off x="4914914" y="5357692"/>
              <a:ext cx="1489026" cy="367595"/>
            </a:xfrm>
            <a:prstGeom prst="rect">
              <a:avLst/>
            </a:prstGeom>
            <a:noFill/>
            <a:ln>
              <a:noFill/>
            </a:ln>
          </p:spPr>
        </p:pic>
        <p:pic>
          <p:nvPicPr>
            <p:cNvPr id="88" name="Google Shape;88;p1"/>
            <p:cNvPicPr preferRelativeResize="0"/>
            <p:nvPr/>
          </p:nvPicPr>
          <p:blipFill rotWithShape="1">
            <a:blip r:embed="rId11">
              <a:alphaModFix/>
            </a:blip>
            <a:srcRect r="10406" b="8448"/>
            <a:stretch/>
          </p:blipFill>
          <p:spPr>
            <a:xfrm>
              <a:off x="8705701" y="5233834"/>
              <a:ext cx="1795277" cy="489486"/>
            </a:xfrm>
            <a:prstGeom prst="rect">
              <a:avLst/>
            </a:prstGeom>
            <a:noFill/>
            <a:ln>
              <a:noFill/>
            </a:ln>
          </p:spPr>
        </p:pic>
        <p:pic>
          <p:nvPicPr>
            <p:cNvPr id="89" name="Google Shape;89;p1"/>
            <p:cNvPicPr preferRelativeResize="0"/>
            <p:nvPr/>
          </p:nvPicPr>
          <p:blipFill rotWithShape="1">
            <a:blip r:embed="rId12">
              <a:alphaModFix/>
            </a:blip>
            <a:srcRect/>
            <a:stretch/>
          </p:blipFill>
          <p:spPr>
            <a:xfrm>
              <a:off x="6451188" y="5331800"/>
              <a:ext cx="980435" cy="419377"/>
            </a:xfrm>
            <a:prstGeom prst="rect">
              <a:avLst/>
            </a:prstGeom>
            <a:noFill/>
            <a:ln>
              <a:noFill/>
            </a:ln>
          </p:spPr>
        </p:pic>
        <p:pic>
          <p:nvPicPr>
            <p:cNvPr id="90" name="Google Shape;90;p1"/>
            <p:cNvPicPr preferRelativeResize="0"/>
            <p:nvPr/>
          </p:nvPicPr>
          <p:blipFill rotWithShape="1">
            <a:blip r:embed="rId13">
              <a:alphaModFix/>
            </a:blip>
            <a:srcRect/>
            <a:stretch/>
          </p:blipFill>
          <p:spPr>
            <a:xfrm>
              <a:off x="8018929" y="5259686"/>
              <a:ext cx="719168" cy="489486"/>
            </a:xfrm>
            <a:prstGeom prst="rect">
              <a:avLst/>
            </a:prstGeom>
            <a:noFill/>
            <a:ln>
              <a:noFill/>
            </a:ln>
          </p:spPr>
        </p:pic>
        <p:pic>
          <p:nvPicPr>
            <p:cNvPr id="91" name="Google Shape;91;p1"/>
            <p:cNvPicPr preferRelativeResize="0"/>
            <p:nvPr/>
          </p:nvPicPr>
          <p:blipFill rotWithShape="1">
            <a:blip r:embed="rId14">
              <a:alphaModFix/>
            </a:blip>
            <a:srcRect/>
            <a:stretch/>
          </p:blipFill>
          <p:spPr>
            <a:xfrm>
              <a:off x="3774016" y="5265789"/>
              <a:ext cx="1131082" cy="502703"/>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1027271"/>
            <a:ext cx="9500116" cy="694373"/>
          </a:xfrm>
          <a:prstGeom prst="rect">
            <a:avLst/>
          </a:prstGeom>
          <a:noFill/>
          <a:ln/>
        </p:spPr>
        <p:txBody>
          <a:bodyPr wrap="non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NRC Study on Climate Migration</a:t>
            </a:r>
            <a:endParaRPr lang="en-US" sz="4374" dirty="0"/>
          </a:p>
        </p:txBody>
      </p:sp>
      <p:sp>
        <p:nvSpPr>
          <p:cNvPr id="5" name="Shape 3"/>
          <p:cNvSpPr/>
          <p:nvPr/>
        </p:nvSpPr>
        <p:spPr>
          <a:xfrm>
            <a:off x="2037993" y="2165985"/>
            <a:ext cx="10554414" cy="992505"/>
          </a:xfrm>
          <a:prstGeom prst="rect">
            <a:avLst/>
          </a:prstGeom>
          <a:solidFill>
            <a:srgbClr val="DED6FF"/>
          </a:solidFill>
          <a:ln/>
        </p:spPr>
      </p:sp>
      <p:sp>
        <p:nvSpPr>
          <p:cNvPr id="6" name="Text 4"/>
          <p:cNvSpPr/>
          <p:nvPr/>
        </p:nvSpPr>
        <p:spPr>
          <a:xfrm>
            <a:off x="2260163" y="2306836"/>
            <a:ext cx="4829056" cy="355402"/>
          </a:xfrm>
          <a:prstGeom prst="rect">
            <a:avLst/>
          </a:prstGeom>
          <a:noFill/>
          <a:ln/>
        </p:spPr>
        <p:txBody>
          <a:bodyPr wrap="non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Vulnerable Populations</a:t>
            </a:r>
            <a:endParaRPr lang="en-US" sz="1750" dirty="0"/>
          </a:p>
        </p:txBody>
      </p:sp>
      <p:sp>
        <p:nvSpPr>
          <p:cNvPr id="7" name="Text 5"/>
          <p:cNvSpPr/>
          <p:nvPr/>
        </p:nvSpPr>
        <p:spPr>
          <a:xfrm>
            <a:off x="7541181" y="2306836"/>
            <a:ext cx="4829056" cy="710803"/>
          </a:xfrm>
          <a:prstGeom prst="rect">
            <a:avLst/>
          </a:prstGeom>
          <a:noFill/>
          <a:ln/>
        </p:spPr>
        <p:txBody>
          <a:bodyPr wrap="square" rtlCol="0" anchor="t"/>
          <a:lstStyle/>
          <a:p>
            <a:pPr marL="0" indent="0">
              <a:lnSpc>
                <a:spcPts val="2799"/>
              </a:lnSpc>
              <a:buNone/>
            </a:pPr>
            <a:r>
              <a:rPr lang="en-US" sz="1600" dirty="0">
                <a:solidFill>
                  <a:srgbClr val="49495A"/>
                </a:solidFill>
                <a:latin typeface="Open Sans" pitchFamily="34" charset="0"/>
                <a:ea typeface="Open Sans" pitchFamily="34" charset="-122"/>
                <a:cs typeface="Open Sans" pitchFamily="34" charset="-120"/>
              </a:rPr>
              <a:t>Women, children, the elderly, and Indigenous communities face disproportionate risks.</a:t>
            </a:r>
            <a:endParaRPr lang="en-US" sz="1600" dirty="0"/>
          </a:p>
        </p:txBody>
      </p:sp>
      <p:sp>
        <p:nvSpPr>
          <p:cNvPr id="8" name="Text 6"/>
          <p:cNvSpPr/>
          <p:nvPr/>
        </p:nvSpPr>
        <p:spPr>
          <a:xfrm>
            <a:off x="2260163" y="3299341"/>
            <a:ext cx="4829056" cy="355402"/>
          </a:xfrm>
          <a:prstGeom prst="rect">
            <a:avLst/>
          </a:prstGeom>
          <a:noFill/>
          <a:ln/>
        </p:spPr>
        <p:txBody>
          <a:bodyPr wrap="non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Conflict and Instability</a:t>
            </a:r>
            <a:endParaRPr lang="en-US" sz="1750" dirty="0"/>
          </a:p>
        </p:txBody>
      </p:sp>
      <p:sp>
        <p:nvSpPr>
          <p:cNvPr id="9" name="Text 7"/>
          <p:cNvSpPr/>
          <p:nvPr/>
        </p:nvSpPr>
        <p:spPr>
          <a:xfrm>
            <a:off x="7541181" y="3299341"/>
            <a:ext cx="4829056"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Climate-induced migration can exacerbate social tensions and political unrest in host regions.</a:t>
            </a:r>
            <a:endParaRPr lang="en-US" sz="1750" dirty="0"/>
          </a:p>
        </p:txBody>
      </p:sp>
      <p:sp>
        <p:nvSpPr>
          <p:cNvPr id="10" name="Shape 8"/>
          <p:cNvSpPr/>
          <p:nvPr/>
        </p:nvSpPr>
        <p:spPr>
          <a:xfrm>
            <a:off x="2037993" y="4506397"/>
            <a:ext cx="10554414" cy="1347907"/>
          </a:xfrm>
          <a:prstGeom prst="rect">
            <a:avLst/>
          </a:prstGeom>
          <a:solidFill>
            <a:srgbClr val="DED6FF"/>
          </a:solidFill>
          <a:ln/>
        </p:spPr>
      </p:sp>
      <p:sp>
        <p:nvSpPr>
          <p:cNvPr id="11" name="Text 9"/>
          <p:cNvSpPr/>
          <p:nvPr/>
        </p:nvSpPr>
        <p:spPr>
          <a:xfrm>
            <a:off x="2260163" y="4647248"/>
            <a:ext cx="4829056" cy="355402"/>
          </a:xfrm>
          <a:prstGeom prst="rect">
            <a:avLst/>
          </a:prstGeom>
          <a:noFill/>
          <a:ln/>
        </p:spPr>
        <p:txBody>
          <a:bodyPr wrap="non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Barriers to Assistance</a:t>
            </a:r>
            <a:endParaRPr lang="en-US" sz="1750" dirty="0"/>
          </a:p>
        </p:txBody>
      </p:sp>
      <p:sp>
        <p:nvSpPr>
          <p:cNvPr id="12" name="Text 10"/>
          <p:cNvSpPr/>
          <p:nvPr/>
        </p:nvSpPr>
        <p:spPr>
          <a:xfrm>
            <a:off x="7541181" y="4647248"/>
            <a:ext cx="4829056"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Lack of legal recognition and resources hinders the ability of displaced people to access aid and support.</a:t>
            </a:r>
            <a:endParaRPr lang="en-US" sz="1750" dirty="0"/>
          </a:p>
        </p:txBody>
      </p:sp>
      <p:sp>
        <p:nvSpPr>
          <p:cNvPr id="13" name="Text 11"/>
          <p:cNvSpPr/>
          <p:nvPr/>
        </p:nvSpPr>
        <p:spPr>
          <a:xfrm>
            <a:off x="2260163" y="5995154"/>
            <a:ext cx="4829056" cy="355402"/>
          </a:xfrm>
          <a:prstGeom prst="rect">
            <a:avLst/>
          </a:prstGeom>
          <a:noFill/>
          <a:ln/>
        </p:spPr>
        <p:txBody>
          <a:bodyPr wrap="non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International Cooperation</a:t>
            </a:r>
            <a:endParaRPr lang="en-US" sz="1750" dirty="0"/>
          </a:p>
        </p:txBody>
      </p:sp>
      <p:sp>
        <p:nvSpPr>
          <p:cNvPr id="14" name="Text 12"/>
          <p:cNvSpPr/>
          <p:nvPr/>
        </p:nvSpPr>
        <p:spPr>
          <a:xfrm>
            <a:off x="7541181" y="5995154"/>
            <a:ext cx="4829056"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Coordinated global efforts are needed to address the complex, cross-border nature of climate migration.</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1865471"/>
            <a:ext cx="8899088" cy="694373"/>
          </a:xfrm>
          <a:prstGeom prst="rect">
            <a:avLst/>
          </a:prstGeom>
          <a:noFill/>
          <a:ln/>
        </p:spPr>
        <p:txBody>
          <a:bodyPr wrap="non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Policy Responses and Solutions</a:t>
            </a:r>
            <a:endParaRPr lang="en-US" sz="4374" dirty="0"/>
          </a:p>
        </p:txBody>
      </p:sp>
      <p:sp>
        <p:nvSpPr>
          <p:cNvPr id="5" name="Text 3"/>
          <p:cNvSpPr/>
          <p:nvPr/>
        </p:nvSpPr>
        <p:spPr>
          <a:xfrm>
            <a:off x="2037993" y="3115270"/>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Adaptive Strategies</a:t>
            </a:r>
            <a:endParaRPr lang="en-US" sz="2187" dirty="0"/>
          </a:p>
        </p:txBody>
      </p:sp>
      <p:sp>
        <p:nvSpPr>
          <p:cNvPr id="6" name="Text 4"/>
          <p:cNvSpPr/>
          <p:nvPr/>
        </p:nvSpPr>
        <p:spPr>
          <a:xfrm>
            <a:off x="2037993" y="3684627"/>
            <a:ext cx="3156347" cy="2132409"/>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Investing in resilient infrastructure, sustainable resource management, and social safety nets can help communities adapt to climate impacts.</a:t>
            </a:r>
            <a:endParaRPr lang="en-US" sz="1750" dirty="0"/>
          </a:p>
        </p:txBody>
      </p:sp>
      <p:sp>
        <p:nvSpPr>
          <p:cNvPr id="7" name="Text 5"/>
          <p:cNvSpPr/>
          <p:nvPr/>
        </p:nvSpPr>
        <p:spPr>
          <a:xfrm>
            <a:off x="5743932" y="3115270"/>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Mitigation Efforts</a:t>
            </a:r>
            <a:endParaRPr lang="en-US" sz="2187" dirty="0"/>
          </a:p>
        </p:txBody>
      </p:sp>
      <p:sp>
        <p:nvSpPr>
          <p:cNvPr id="8" name="Text 6"/>
          <p:cNvSpPr/>
          <p:nvPr/>
        </p:nvSpPr>
        <p:spPr>
          <a:xfrm>
            <a:off x="5743932" y="3684627"/>
            <a:ext cx="3156347" cy="1777008"/>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Reducing greenhouse gas emissions and protecting natural ecosystems are crucial to mitigate the root causes of climate change.</a:t>
            </a:r>
            <a:endParaRPr lang="en-US" sz="1750" dirty="0"/>
          </a:p>
        </p:txBody>
      </p:sp>
      <p:sp>
        <p:nvSpPr>
          <p:cNvPr id="9" name="Text 7"/>
          <p:cNvSpPr/>
          <p:nvPr/>
        </p:nvSpPr>
        <p:spPr>
          <a:xfrm>
            <a:off x="9449872" y="3115270"/>
            <a:ext cx="3156347" cy="694373"/>
          </a:xfrm>
          <a:prstGeom prst="rect">
            <a:avLst/>
          </a:prstGeom>
          <a:noFill/>
          <a:ln/>
        </p:spPr>
        <p:txBody>
          <a:bodyPr wrap="squar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Comprehensive Policies</a:t>
            </a:r>
            <a:endParaRPr lang="en-US" sz="2187" dirty="0"/>
          </a:p>
        </p:txBody>
      </p:sp>
      <p:sp>
        <p:nvSpPr>
          <p:cNvPr id="10" name="Text 8"/>
          <p:cNvSpPr/>
          <p:nvPr/>
        </p:nvSpPr>
        <p:spPr>
          <a:xfrm>
            <a:off x="9449872" y="4031813"/>
            <a:ext cx="3156347" cy="2132409"/>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Integrated policies that address the economic, social, and environmental dimensions of climate migration are needed to develop holistic solutions.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D492BB-4E51-4992-8B4B-8EFF219F4B65}"/>
              </a:ext>
            </a:extLst>
          </p:cNvPr>
          <p:cNvSpPr txBox="1"/>
          <p:nvPr/>
        </p:nvSpPr>
        <p:spPr>
          <a:xfrm>
            <a:off x="1118795" y="656217"/>
            <a:ext cx="12521902" cy="3440942"/>
          </a:xfrm>
          <a:prstGeom prst="rect">
            <a:avLst/>
          </a:prstGeom>
          <a:noFill/>
        </p:spPr>
        <p:txBody>
          <a:bodyPr wrap="square" rtlCol="0">
            <a:spAutoFit/>
          </a:bodyPr>
          <a:lstStyle/>
          <a:p>
            <a:pPr algn="ctr" defTabSz="1097280">
              <a:buClr>
                <a:srgbClr val="000000"/>
              </a:buClr>
              <a:defRPr/>
            </a:pPr>
            <a:r>
              <a:rPr lang="en-US" sz="4320" kern="0" dirty="0">
                <a:solidFill>
                  <a:srgbClr val="000000"/>
                </a:solidFill>
                <a:latin typeface="Times New Roman" panose="02020603050405020304" pitchFamily="18" charset="0"/>
                <a:cs typeface="Times New Roman" panose="02020603050405020304" pitchFamily="18" charset="0"/>
                <a:sym typeface="Arial"/>
              </a:rPr>
              <a:t>TOPIC 3:</a:t>
            </a:r>
            <a:r>
              <a:rPr lang="en-IN" sz="4400" dirty="0">
                <a:effectLst/>
                <a:latin typeface="Times New Roman" panose="02020603050405020304" pitchFamily="18" charset="0"/>
                <a:ea typeface="Times New Roman" panose="02020603050405020304" pitchFamily="18" charset="0"/>
                <a:cs typeface="Times New Roman" panose="02020603050405020304" pitchFamily="18" charset="0"/>
              </a:rPr>
              <a:t>Economic and environmental impacts of climate migration</a:t>
            </a:r>
            <a:endParaRPr lang="en-IN" sz="4400" dirty="0">
              <a:effectLst/>
              <a:latin typeface="Times New Roman" panose="02020603050405020304" pitchFamily="18" charset="0"/>
              <a:ea typeface="Arial" panose="020B0604020202020204" pitchFamily="34" charset="0"/>
              <a:cs typeface="Times New Roman" panose="02020603050405020304" pitchFamily="18" charset="0"/>
            </a:endParaRPr>
          </a:p>
          <a:p>
            <a:pPr algn="ctr" defTabSz="1097280">
              <a:buClr>
                <a:srgbClr val="000000"/>
              </a:buClr>
              <a:defRPr/>
            </a:pPr>
            <a:endParaRPr lang="en-US" sz="4320" kern="0" dirty="0">
              <a:solidFill>
                <a:srgbClr val="000000"/>
              </a:solidFill>
              <a:latin typeface="Times New Roman" panose="02020603050405020304" pitchFamily="18" charset="0"/>
              <a:cs typeface="Times New Roman" panose="02020603050405020304" pitchFamily="18" charset="0"/>
              <a:sym typeface="Arial"/>
            </a:endParaRPr>
          </a:p>
          <a:p>
            <a:pPr algn="ctr" defTabSz="1097280">
              <a:buClr>
                <a:srgbClr val="000000"/>
              </a:buClr>
              <a:defRPr/>
            </a:pPr>
            <a:r>
              <a:rPr lang="en-US" sz="4320" kern="0" dirty="0">
                <a:solidFill>
                  <a:srgbClr val="000000"/>
                </a:solidFill>
                <a:latin typeface="Times New Roman" panose="02020603050405020304" pitchFamily="18" charset="0"/>
                <a:cs typeface="Times New Roman" panose="02020603050405020304" pitchFamily="18" charset="0"/>
                <a:sym typeface="Arial"/>
              </a:rPr>
              <a:t>Total Allocated Hours: 25 </a:t>
            </a:r>
            <a:r>
              <a:rPr lang="en-US" sz="4320" kern="0" dirty="0" err="1">
                <a:solidFill>
                  <a:srgbClr val="000000"/>
                </a:solidFill>
                <a:latin typeface="Times New Roman" panose="02020603050405020304" pitchFamily="18" charset="0"/>
                <a:cs typeface="Times New Roman" panose="02020603050405020304" pitchFamily="18" charset="0"/>
                <a:sym typeface="Arial"/>
              </a:rPr>
              <a:t>hrs</a:t>
            </a:r>
            <a:endParaRPr lang="en-US" sz="4320" kern="0" dirty="0">
              <a:solidFill>
                <a:srgbClr val="000000"/>
              </a:solidFill>
              <a:latin typeface="Times New Roman" panose="02020603050405020304" pitchFamily="18" charset="0"/>
              <a:cs typeface="Times New Roman" panose="02020603050405020304" pitchFamily="18" charset="0"/>
              <a:sym typeface="Arial"/>
            </a:endParaRPr>
          </a:p>
          <a:p>
            <a:pPr algn="ctr" defTabSz="1097280">
              <a:buClr>
                <a:srgbClr val="000000"/>
              </a:buClr>
              <a:defRPr/>
            </a:pPr>
            <a:r>
              <a:rPr lang="en-US" sz="4320" kern="0" dirty="0">
                <a:solidFill>
                  <a:srgbClr val="000000"/>
                </a:solidFill>
                <a:latin typeface="Times New Roman" panose="02020603050405020304" pitchFamily="18" charset="0"/>
                <a:cs typeface="Times New Roman" panose="02020603050405020304" pitchFamily="18" charset="0"/>
                <a:sym typeface="Arial"/>
              </a:rPr>
              <a:t>Number of Sessions: 5</a:t>
            </a:r>
            <a:endParaRPr lang="en-IN" sz="432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589718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7620" y="0"/>
            <a:ext cx="5486400" cy="8229600"/>
          </a:xfrm>
          <a:prstGeom prst="rect">
            <a:avLst/>
          </a:prstGeom>
        </p:spPr>
      </p:pic>
      <p:sp>
        <p:nvSpPr>
          <p:cNvPr id="5" name="Text 2"/>
          <p:cNvSpPr/>
          <p:nvPr/>
        </p:nvSpPr>
        <p:spPr>
          <a:xfrm>
            <a:off x="6319599" y="1658303"/>
            <a:ext cx="7477601" cy="2874645"/>
          </a:xfrm>
          <a:prstGeom prst="rect">
            <a:avLst/>
          </a:prstGeom>
          <a:noFill/>
          <a:ln/>
        </p:spPr>
        <p:txBody>
          <a:bodyPr wrap="square" rtlCol="0" anchor="t"/>
          <a:lstStyle/>
          <a:p>
            <a:pPr marL="0" indent="0">
              <a:lnSpc>
                <a:spcPts val="7545"/>
              </a:lnSpc>
              <a:buNone/>
            </a:pPr>
            <a:r>
              <a:rPr lang="en-US" sz="6036" dirty="0">
                <a:solidFill>
                  <a:srgbClr val="5955EB"/>
                </a:solidFill>
                <a:latin typeface="Libre Baskerville" pitchFamily="34" charset="0"/>
                <a:ea typeface="Libre Baskerville" pitchFamily="34" charset="-122"/>
                <a:cs typeface="Libre Baskerville" pitchFamily="34" charset="-120"/>
              </a:rPr>
              <a:t>The Multifaceted Impacts of Climate Migration</a:t>
            </a:r>
            <a:endParaRPr lang="en-US" sz="6036" dirty="0"/>
          </a:p>
        </p:txBody>
      </p:sp>
      <p:sp>
        <p:nvSpPr>
          <p:cNvPr id="6" name="Text 3"/>
          <p:cNvSpPr/>
          <p:nvPr/>
        </p:nvSpPr>
        <p:spPr>
          <a:xfrm>
            <a:off x="6319599" y="4866203"/>
            <a:ext cx="7477601"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Climate change is driving mass migration around the world, with profound economic and environmental consequences. These complex issues require a nuanced understanding to develop effective solutions.</a:t>
            </a:r>
            <a:endParaRPr lang="en-US" sz="1750" dirty="0"/>
          </a:p>
        </p:txBody>
      </p:sp>
      <p:sp>
        <p:nvSpPr>
          <p:cNvPr id="7" name="Shape 4"/>
          <p:cNvSpPr/>
          <p:nvPr/>
        </p:nvSpPr>
        <p:spPr>
          <a:xfrm>
            <a:off x="6319599" y="6198989"/>
            <a:ext cx="355402" cy="355402"/>
          </a:xfrm>
          <a:prstGeom prst="roundRect">
            <a:avLst>
              <a:gd name="adj" fmla="val 25726039"/>
            </a:avLst>
          </a:prstGeom>
          <a:noFill/>
          <a:ln w="7620">
            <a:solidFill>
              <a:srgbClr val="FFFFFF"/>
            </a:solidFill>
            <a:prstDash val="solid"/>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2039064"/>
            <a:ext cx="10076617" cy="694373"/>
          </a:xfrm>
          <a:prstGeom prst="rect">
            <a:avLst/>
          </a:prstGeom>
          <a:noFill/>
          <a:ln/>
        </p:spPr>
        <p:txBody>
          <a:bodyPr wrap="non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Macro and Micro Economic Effects</a:t>
            </a:r>
            <a:endParaRPr lang="en-US" sz="4374" dirty="0"/>
          </a:p>
        </p:txBody>
      </p:sp>
      <p:sp>
        <p:nvSpPr>
          <p:cNvPr id="5" name="Text 3"/>
          <p:cNvSpPr/>
          <p:nvPr/>
        </p:nvSpPr>
        <p:spPr>
          <a:xfrm>
            <a:off x="2037993" y="3288863"/>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Macro Impacts</a:t>
            </a:r>
            <a:endParaRPr lang="en-US" sz="2187" dirty="0"/>
          </a:p>
        </p:txBody>
      </p:sp>
      <p:sp>
        <p:nvSpPr>
          <p:cNvPr id="6" name="Text 4"/>
          <p:cNvSpPr/>
          <p:nvPr/>
        </p:nvSpPr>
        <p:spPr>
          <a:xfrm>
            <a:off x="2037993" y="3858220"/>
            <a:ext cx="3156347" cy="2132409"/>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Climate migration can strain national economies, disrupt labor markets, and burden public services. Governments must adapt infrastructure and social safety nets.</a:t>
            </a:r>
            <a:endParaRPr lang="en-US" sz="1750" dirty="0"/>
          </a:p>
        </p:txBody>
      </p:sp>
      <p:sp>
        <p:nvSpPr>
          <p:cNvPr id="7" name="Text 5"/>
          <p:cNvSpPr/>
          <p:nvPr/>
        </p:nvSpPr>
        <p:spPr>
          <a:xfrm>
            <a:off x="5743932" y="3288863"/>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Micro Impacts</a:t>
            </a:r>
            <a:endParaRPr lang="en-US" sz="2187" dirty="0"/>
          </a:p>
        </p:txBody>
      </p:sp>
      <p:sp>
        <p:nvSpPr>
          <p:cNvPr id="8" name="Text 6"/>
          <p:cNvSpPr/>
          <p:nvPr/>
        </p:nvSpPr>
        <p:spPr>
          <a:xfrm>
            <a:off x="5743932" y="3858220"/>
            <a:ext cx="3156347" cy="2132409"/>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Displaced individuals often lose assets, access to jobs, and social networks, leading to income shocks and increased poverty at the household level.</a:t>
            </a:r>
            <a:endParaRPr lang="en-US" sz="1750" dirty="0"/>
          </a:p>
        </p:txBody>
      </p:sp>
      <p:sp>
        <p:nvSpPr>
          <p:cNvPr id="9" name="Text 7"/>
          <p:cNvSpPr/>
          <p:nvPr/>
        </p:nvSpPr>
        <p:spPr>
          <a:xfrm>
            <a:off x="9449872" y="3288863"/>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Remittances</a:t>
            </a:r>
            <a:endParaRPr lang="en-US" sz="2187" dirty="0"/>
          </a:p>
        </p:txBody>
      </p:sp>
      <p:sp>
        <p:nvSpPr>
          <p:cNvPr id="10" name="Text 8"/>
          <p:cNvSpPr/>
          <p:nvPr/>
        </p:nvSpPr>
        <p:spPr>
          <a:xfrm>
            <a:off x="9449872" y="3858220"/>
            <a:ext cx="3156347" cy="1777008"/>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Migrants may send money back to communities of origin, providing a crucial economic lifeline but also potentially creating dependence.</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1460063"/>
            <a:ext cx="5554980" cy="694373"/>
          </a:xfrm>
          <a:prstGeom prst="rect">
            <a:avLst/>
          </a:prstGeom>
          <a:noFill/>
          <a:ln/>
        </p:spPr>
        <p:txBody>
          <a:bodyPr wrap="non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Social Impacts</a:t>
            </a:r>
            <a:endParaRPr lang="en-US" sz="4374" dirty="0"/>
          </a:p>
        </p:txBody>
      </p:sp>
      <p:sp>
        <p:nvSpPr>
          <p:cNvPr id="5" name="Shape 3"/>
          <p:cNvSpPr/>
          <p:nvPr/>
        </p:nvSpPr>
        <p:spPr>
          <a:xfrm>
            <a:off x="2037993" y="2772370"/>
            <a:ext cx="499943" cy="499943"/>
          </a:xfrm>
          <a:prstGeom prst="roundRect">
            <a:avLst>
              <a:gd name="adj" fmla="val 26667"/>
            </a:avLst>
          </a:prstGeom>
          <a:solidFill>
            <a:srgbClr val="DED6FF"/>
          </a:solidFill>
          <a:ln/>
        </p:spPr>
      </p:sp>
      <p:sp>
        <p:nvSpPr>
          <p:cNvPr id="6" name="Text 4"/>
          <p:cNvSpPr/>
          <p:nvPr/>
        </p:nvSpPr>
        <p:spPr>
          <a:xfrm>
            <a:off x="2213610" y="2814042"/>
            <a:ext cx="148709" cy="416481"/>
          </a:xfrm>
          <a:prstGeom prst="rect">
            <a:avLst/>
          </a:prstGeom>
          <a:noFill/>
          <a:ln/>
        </p:spPr>
        <p:txBody>
          <a:bodyPr wrap="none" rtlCol="0" anchor="t"/>
          <a:lstStyle/>
          <a:p>
            <a:pPr marL="0" indent="0" algn="ctr">
              <a:lnSpc>
                <a:spcPts val="3281"/>
              </a:lnSpc>
              <a:buNone/>
            </a:pPr>
            <a:r>
              <a:rPr lang="en-US" sz="2624" dirty="0">
                <a:solidFill>
                  <a:srgbClr val="5955EB"/>
                </a:solidFill>
                <a:latin typeface="Libre Baskerville" pitchFamily="34" charset="0"/>
                <a:ea typeface="Libre Baskerville" pitchFamily="34" charset="-122"/>
                <a:cs typeface="Libre Baskerville" pitchFamily="34" charset="-120"/>
              </a:rPr>
              <a:t>1</a:t>
            </a:r>
            <a:endParaRPr lang="en-US" sz="2624" dirty="0"/>
          </a:p>
        </p:txBody>
      </p:sp>
      <p:sp>
        <p:nvSpPr>
          <p:cNvPr id="7" name="Text 5"/>
          <p:cNvSpPr/>
          <p:nvPr/>
        </p:nvSpPr>
        <p:spPr>
          <a:xfrm>
            <a:off x="2760107" y="2848689"/>
            <a:ext cx="2791897"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Cultural Disruption</a:t>
            </a:r>
            <a:endParaRPr lang="en-US" sz="2187" dirty="0"/>
          </a:p>
        </p:txBody>
      </p:sp>
      <p:sp>
        <p:nvSpPr>
          <p:cNvPr id="8" name="Text 6"/>
          <p:cNvSpPr/>
          <p:nvPr/>
        </p:nvSpPr>
        <p:spPr>
          <a:xfrm>
            <a:off x="2760107" y="3329107"/>
            <a:ext cx="4444008"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Resettlement can erode traditional ways of life, leading to loss of identity and conflict with host communities.</a:t>
            </a:r>
            <a:endParaRPr lang="en-US" sz="1750" dirty="0"/>
          </a:p>
        </p:txBody>
      </p:sp>
      <p:sp>
        <p:nvSpPr>
          <p:cNvPr id="9" name="Shape 7"/>
          <p:cNvSpPr/>
          <p:nvPr/>
        </p:nvSpPr>
        <p:spPr>
          <a:xfrm>
            <a:off x="7426285" y="2772370"/>
            <a:ext cx="499943" cy="499943"/>
          </a:xfrm>
          <a:prstGeom prst="roundRect">
            <a:avLst>
              <a:gd name="adj" fmla="val 26667"/>
            </a:avLst>
          </a:prstGeom>
          <a:solidFill>
            <a:srgbClr val="DED6FF"/>
          </a:solidFill>
          <a:ln/>
        </p:spPr>
      </p:sp>
      <p:sp>
        <p:nvSpPr>
          <p:cNvPr id="10" name="Text 8"/>
          <p:cNvSpPr/>
          <p:nvPr/>
        </p:nvSpPr>
        <p:spPr>
          <a:xfrm>
            <a:off x="7573566" y="2814042"/>
            <a:ext cx="205383" cy="416481"/>
          </a:xfrm>
          <a:prstGeom prst="rect">
            <a:avLst/>
          </a:prstGeom>
          <a:noFill/>
          <a:ln/>
        </p:spPr>
        <p:txBody>
          <a:bodyPr wrap="none" rtlCol="0" anchor="t"/>
          <a:lstStyle/>
          <a:p>
            <a:pPr marL="0" indent="0" algn="ctr">
              <a:lnSpc>
                <a:spcPts val="3281"/>
              </a:lnSpc>
              <a:buNone/>
            </a:pPr>
            <a:r>
              <a:rPr lang="en-US" sz="2624" dirty="0">
                <a:solidFill>
                  <a:srgbClr val="5955EB"/>
                </a:solidFill>
                <a:latin typeface="Libre Baskerville" pitchFamily="34" charset="0"/>
                <a:ea typeface="Libre Baskerville" pitchFamily="34" charset="-122"/>
                <a:cs typeface="Libre Baskerville" pitchFamily="34" charset="-120"/>
              </a:rPr>
              <a:t>2</a:t>
            </a:r>
            <a:endParaRPr lang="en-US" sz="2624" dirty="0"/>
          </a:p>
        </p:txBody>
      </p:sp>
      <p:sp>
        <p:nvSpPr>
          <p:cNvPr id="11" name="Text 9"/>
          <p:cNvSpPr/>
          <p:nvPr/>
        </p:nvSpPr>
        <p:spPr>
          <a:xfrm>
            <a:off x="8148399" y="2848689"/>
            <a:ext cx="3652004"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Mental Health Challenges</a:t>
            </a:r>
            <a:endParaRPr lang="en-US" sz="2187" dirty="0"/>
          </a:p>
        </p:txBody>
      </p:sp>
      <p:sp>
        <p:nvSpPr>
          <p:cNvPr id="12" name="Text 10"/>
          <p:cNvSpPr/>
          <p:nvPr/>
        </p:nvSpPr>
        <p:spPr>
          <a:xfrm>
            <a:off x="8148399" y="3329107"/>
            <a:ext cx="4444008"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Displacement and uncertainty take a heavy psychological toll, increasing anxiety, depression, and trauma.</a:t>
            </a:r>
            <a:endParaRPr lang="en-US" sz="1750" dirty="0"/>
          </a:p>
        </p:txBody>
      </p:sp>
      <p:sp>
        <p:nvSpPr>
          <p:cNvPr id="13" name="Shape 11"/>
          <p:cNvSpPr/>
          <p:nvPr/>
        </p:nvSpPr>
        <p:spPr>
          <a:xfrm>
            <a:off x="2037993" y="4791075"/>
            <a:ext cx="499943" cy="499943"/>
          </a:xfrm>
          <a:prstGeom prst="roundRect">
            <a:avLst>
              <a:gd name="adj" fmla="val 26667"/>
            </a:avLst>
          </a:prstGeom>
          <a:solidFill>
            <a:srgbClr val="DED6FF"/>
          </a:solidFill>
          <a:ln/>
        </p:spPr>
      </p:sp>
      <p:sp>
        <p:nvSpPr>
          <p:cNvPr id="14" name="Text 12"/>
          <p:cNvSpPr/>
          <p:nvPr/>
        </p:nvSpPr>
        <p:spPr>
          <a:xfrm>
            <a:off x="2185273" y="4832747"/>
            <a:ext cx="205383" cy="416481"/>
          </a:xfrm>
          <a:prstGeom prst="rect">
            <a:avLst/>
          </a:prstGeom>
          <a:noFill/>
          <a:ln/>
        </p:spPr>
        <p:txBody>
          <a:bodyPr wrap="none" rtlCol="0" anchor="t"/>
          <a:lstStyle/>
          <a:p>
            <a:pPr marL="0" indent="0" algn="ctr">
              <a:lnSpc>
                <a:spcPts val="3281"/>
              </a:lnSpc>
              <a:buNone/>
            </a:pPr>
            <a:r>
              <a:rPr lang="en-US" sz="2624" dirty="0">
                <a:solidFill>
                  <a:srgbClr val="5955EB"/>
                </a:solidFill>
                <a:latin typeface="Libre Baskerville" pitchFamily="34" charset="0"/>
                <a:ea typeface="Libre Baskerville" pitchFamily="34" charset="-122"/>
                <a:cs typeface="Libre Baskerville" pitchFamily="34" charset="-120"/>
              </a:rPr>
              <a:t>3</a:t>
            </a:r>
            <a:endParaRPr lang="en-US" sz="2624" dirty="0"/>
          </a:p>
        </p:txBody>
      </p:sp>
      <p:sp>
        <p:nvSpPr>
          <p:cNvPr id="15" name="Text 13"/>
          <p:cNvSpPr/>
          <p:nvPr/>
        </p:nvSpPr>
        <p:spPr>
          <a:xfrm>
            <a:off x="2760107" y="4867394"/>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Gender Dynamics</a:t>
            </a:r>
            <a:endParaRPr lang="en-US" sz="2187" dirty="0"/>
          </a:p>
        </p:txBody>
      </p:sp>
      <p:sp>
        <p:nvSpPr>
          <p:cNvPr id="16" name="Text 14"/>
          <p:cNvSpPr/>
          <p:nvPr/>
        </p:nvSpPr>
        <p:spPr>
          <a:xfrm>
            <a:off x="2760107" y="5347811"/>
            <a:ext cx="4444008" cy="1421606"/>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Women and children are disproportionately vulnerable, facing heightened risks of exploitation and violence.</a:t>
            </a:r>
            <a:endParaRPr lang="en-US" sz="1750" dirty="0"/>
          </a:p>
        </p:txBody>
      </p:sp>
      <p:sp>
        <p:nvSpPr>
          <p:cNvPr id="17" name="Shape 15"/>
          <p:cNvSpPr/>
          <p:nvPr/>
        </p:nvSpPr>
        <p:spPr>
          <a:xfrm>
            <a:off x="7426285" y="4791075"/>
            <a:ext cx="499943" cy="499943"/>
          </a:xfrm>
          <a:prstGeom prst="roundRect">
            <a:avLst>
              <a:gd name="adj" fmla="val 26667"/>
            </a:avLst>
          </a:prstGeom>
          <a:solidFill>
            <a:srgbClr val="DED6FF"/>
          </a:solidFill>
          <a:ln/>
        </p:spPr>
      </p:sp>
      <p:sp>
        <p:nvSpPr>
          <p:cNvPr id="18" name="Text 16"/>
          <p:cNvSpPr/>
          <p:nvPr/>
        </p:nvSpPr>
        <p:spPr>
          <a:xfrm>
            <a:off x="7578685" y="4832747"/>
            <a:ext cx="195024" cy="416481"/>
          </a:xfrm>
          <a:prstGeom prst="rect">
            <a:avLst/>
          </a:prstGeom>
          <a:noFill/>
          <a:ln/>
        </p:spPr>
        <p:txBody>
          <a:bodyPr wrap="none" rtlCol="0" anchor="t"/>
          <a:lstStyle/>
          <a:p>
            <a:pPr marL="0" indent="0" algn="ctr">
              <a:lnSpc>
                <a:spcPts val="3281"/>
              </a:lnSpc>
              <a:buNone/>
            </a:pPr>
            <a:r>
              <a:rPr lang="en-US" sz="2624" dirty="0">
                <a:solidFill>
                  <a:srgbClr val="5955EB"/>
                </a:solidFill>
                <a:latin typeface="Libre Baskerville" pitchFamily="34" charset="0"/>
                <a:ea typeface="Libre Baskerville" pitchFamily="34" charset="-122"/>
                <a:cs typeface="Libre Baskerville" pitchFamily="34" charset="-120"/>
              </a:rPr>
              <a:t>4</a:t>
            </a:r>
            <a:endParaRPr lang="en-US" sz="2624" dirty="0"/>
          </a:p>
        </p:txBody>
      </p:sp>
      <p:sp>
        <p:nvSpPr>
          <p:cNvPr id="19" name="Text 17"/>
          <p:cNvSpPr/>
          <p:nvPr/>
        </p:nvSpPr>
        <p:spPr>
          <a:xfrm>
            <a:off x="8148399" y="4867394"/>
            <a:ext cx="3557111"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Strained Social Cohesion</a:t>
            </a:r>
            <a:endParaRPr lang="en-US" sz="2187" dirty="0"/>
          </a:p>
        </p:txBody>
      </p:sp>
      <p:sp>
        <p:nvSpPr>
          <p:cNvPr id="20" name="Text 18"/>
          <p:cNvSpPr/>
          <p:nvPr/>
        </p:nvSpPr>
        <p:spPr>
          <a:xfrm>
            <a:off x="8148399" y="5347811"/>
            <a:ext cx="4444008"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Influxes of migrants can strain resources and public services, fueling social tensions and xenophobia.</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651748"/>
            <a:ext cx="10554414" cy="1388745"/>
          </a:xfrm>
          <a:prstGeom prst="rect">
            <a:avLst/>
          </a:prstGeom>
          <a:noFill/>
          <a:ln/>
        </p:spPr>
        <p:txBody>
          <a:bodyPr wrap="squar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Rapid and Slow-Onset Climate Impacts</a:t>
            </a:r>
            <a:endParaRPr lang="en-US" sz="4374" dirty="0"/>
          </a:p>
        </p:txBody>
      </p:sp>
      <p:sp>
        <p:nvSpPr>
          <p:cNvPr id="5" name="Shape 3"/>
          <p:cNvSpPr/>
          <p:nvPr/>
        </p:nvSpPr>
        <p:spPr>
          <a:xfrm>
            <a:off x="2037993" y="5031343"/>
            <a:ext cx="10554414" cy="44410"/>
          </a:xfrm>
          <a:prstGeom prst="rect">
            <a:avLst/>
          </a:prstGeom>
          <a:solidFill>
            <a:srgbClr val="B8B7E0"/>
          </a:solidFill>
          <a:ln/>
        </p:spPr>
      </p:sp>
      <p:sp>
        <p:nvSpPr>
          <p:cNvPr id="6" name="Shape 4"/>
          <p:cNvSpPr/>
          <p:nvPr/>
        </p:nvSpPr>
        <p:spPr>
          <a:xfrm>
            <a:off x="4598849" y="4253746"/>
            <a:ext cx="44410" cy="777597"/>
          </a:xfrm>
          <a:prstGeom prst="rect">
            <a:avLst/>
          </a:prstGeom>
          <a:solidFill>
            <a:srgbClr val="B8B7E0"/>
          </a:solidFill>
          <a:ln/>
        </p:spPr>
      </p:sp>
      <p:sp>
        <p:nvSpPr>
          <p:cNvPr id="7" name="Shape 5"/>
          <p:cNvSpPr/>
          <p:nvPr/>
        </p:nvSpPr>
        <p:spPr>
          <a:xfrm>
            <a:off x="4371142" y="4781431"/>
            <a:ext cx="499943" cy="499943"/>
          </a:xfrm>
          <a:prstGeom prst="roundRect">
            <a:avLst>
              <a:gd name="adj" fmla="val 26667"/>
            </a:avLst>
          </a:prstGeom>
          <a:solidFill>
            <a:srgbClr val="DED6FF"/>
          </a:solidFill>
          <a:ln/>
        </p:spPr>
      </p:sp>
      <p:sp>
        <p:nvSpPr>
          <p:cNvPr id="8" name="Text 6"/>
          <p:cNvSpPr/>
          <p:nvPr/>
        </p:nvSpPr>
        <p:spPr>
          <a:xfrm>
            <a:off x="4546759" y="4823103"/>
            <a:ext cx="148709" cy="416481"/>
          </a:xfrm>
          <a:prstGeom prst="rect">
            <a:avLst/>
          </a:prstGeom>
          <a:noFill/>
          <a:ln/>
        </p:spPr>
        <p:txBody>
          <a:bodyPr wrap="none" rtlCol="0" anchor="t"/>
          <a:lstStyle/>
          <a:p>
            <a:pPr marL="0" indent="0" algn="ctr">
              <a:lnSpc>
                <a:spcPts val="3281"/>
              </a:lnSpc>
              <a:buNone/>
            </a:pPr>
            <a:r>
              <a:rPr lang="en-US" sz="2624" dirty="0">
                <a:solidFill>
                  <a:srgbClr val="5955EB"/>
                </a:solidFill>
                <a:latin typeface="Libre Baskerville" pitchFamily="34" charset="0"/>
                <a:ea typeface="Libre Baskerville" pitchFamily="34" charset="-122"/>
                <a:cs typeface="Libre Baskerville" pitchFamily="34" charset="-120"/>
              </a:rPr>
              <a:t>1</a:t>
            </a:r>
            <a:endParaRPr lang="en-US" sz="2624" dirty="0"/>
          </a:p>
        </p:txBody>
      </p:sp>
      <p:sp>
        <p:nvSpPr>
          <p:cNvPr id="9" name="Text 7"/>
          <p:cNvSpPr/>
          <p:nvPr/>
        </p:nvSpPr>
        <p:spPr>
          <a:xfrm>
            <a:off x="3232309" y="2484834"/>
            <a:ext cx="2777490" cy="347186"/>
          </a:xfrm>
          <a:prstGeom prst="rect">
            <a:avLst/>
          </a:prstGeom>
          <a:noFill/>
          <a:ln/>
        </p:spPr>
        <p:txBody>
          <a:bodyPr wrap="none" rtlCol="0" anchor="t"/>
          <a:lstStyle/>
          <a:p>
            <a:pPr marL="0" indent="0" algn="ctr">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Rapid-Onset</a:t>
            </a:r>
            <a:endParaRPr lang="en-US" sz="2187" dirty="0"/>
          </a:p>
        </p:txBody>
      </p:sp>
      <p:sp>
        <p:nvSpPr>
          <p:cNvPr id="10" name="Text 8"/>
          <p:cNvSpPr/>
          <p:nvPr/>
        </p:nvSpPr>
        <p:spPr>
          <a:xfrm>
            <a:off x="2260163" y="2965252"/>
            <a:ext cx="4721781" cy="1066205"/>
          </a:xfrm>
          <a:prstGeom prst="rect">
            <a:avLst/>
          </a:prstGeom>
          <a:noFill/>
          <a:ln/>
        </p:spPr>
        <p:txBody>
          <a:bodyPr wrap="square" rtlCol="0" anchor="t"/>
          <a:lstStyle/>
          <a:p>
            <a:pPr marL="0" indent="0" algn="ctr">
              <a:lnSpc>
                <a:spcPts val="2799"/>
              </a:lnSpc>
              <a:buNone/>
            </a:pPr>
            <a:r>
              <a:rPr lang="en-US" sz="1750" dirty="0">
                <a:solidFill>
                  <a:srgbClr val="49495A"/>
                </a:solidFill>
                <a:latin typeface="Open Sans" pitchFamily="34" charset="0"/>
                <a:ea typeface="Open Sans" pitchFamily="34" charset="-122"/>
                <a:cs typeface="Open Sans" pitchFamily="34" charset="-120"/>
              </a:rPr>
              <a:t>Extreme weather events like hurricanes, floods, and wildfires that force immediate displacement.</a:t>
            </a:r>
            <a:endParaRPr lang="en-US" sz="1750" dirty="0"/>
          </a:p>
        </p:txBody>
      </p:sp>
      <p:sp>
        <p:nvSpPr>
          <p:cNvPr id="11" name="Shape 9"/>
          <p:cNvSpPr/>
          <p:nvPr/>
        </p:nvSpPr>
        <p:spPr>
          <a:xfrm>
            <a:off x="7292995" y="5031343"/>
            <a:ext cx="44410" cy="777597"/>
          </a:xfrm>
          <a:prstGeom prst="rect">
            <a:avLst/>
          </a:prstGeom>
          <a:solidFill>
            <a:srgbClr val="B8B7E0"/>
          </a:solidFill>
          <a:ln/>
        </p:spPr>
      </p:sp>
      <p:sp>
        <p:nvSpPr>
          <p:cNvPr id="12" name="Shape 10"/>
          <p:cNvSpPr/>
          <p:nvPr/>
        </p:nvSpPr>
        <p:spPr>
          <a:xfrm>
            <a:off x="7065288" y="4781431"/>
            <a:ext cx="499943" cy="499943"/>
          </a:xfrm>
          <a:prstGeom prst="roundRect">
            <a:avLst>
              <a:gd name="adj" fmla="val 26667"/>
            </a:avLst>
          </a:prstGeom>
          <a:solidFill>
            <a:srgbClr val="DED6FF"/>
          </a:solidFill>
          <a:ln/>
        </p:spPr>
      </p:sp>
      <p:sp>
        <p:nvSpPr>
          <p:cNvPr id="13" name="Text 11"/>
          <p:cNvSpPr/>
          <p:nvPr/>
        </p:nvSpPr>
        <p:spPr>
          <a:xfrm>
            <a:off x="7212568" y="4823103"/>
            <a:ext cx="205383" cy="416481"/>
          </a:xfrm>
          <a:prstGeom prst="rect">
            <a:avLst/>
          </a:prstGeom>
          <a:noFill/>
          <a:ln/>
        </p:spPr>
        <p:txBody>
          <a:bodyPr wrap="none" rtlCol="0" anchor="t"/>
          <a:lstStyle/>
          <a:p>
            <a:pPr marL="0" indent="0" algn="ctr">
              <a:lnSpc>
                <a:spcPts val="3281"/>
              </a:lnSpc>
              <a:buNone/>
            </a:pPr>
            <a:r>
              <a:rPr lang="en-US" sz="2624" dirty="0">
                <a:solidFill>
                  <a:srgbClr val="5955EB"/>
                </a:solidFill>
                <a:latin typeface="Libre Baskerville" pitchFamily="34" charset="0"/>
                <a:ea typeface="Libre Baskerville" pitchFamily="34" charset="-122"/>
                <a:cs typeface="Libre Baskerville" pitchFamily="34" charset="-120"/>
              </a:rPr>
              <a:t>2</a:t>
            </a:r>
            <a:endParaRPr lang="en-US" sz="2624" dirty="0"/>
          </a:p>
        </p:txBody>
      </p:sp>
      <p:sp>
        <p:nvSpPr>
          <p:cNvPr id="14" name="Text 12"/>
          <p:cNvSpPr/>
          <p:nvPr/>
        </p:nvSpPr>
        <p:spPr>
          <a:xfrm>
            <a:off x="5926455" y="6031230"/>
            <a:ext cx="2777490" cy="347186"/>
          </a:xfrm>
          <a:prstGeom prst="rect">
            <a:avLst/>
          </a:prstGeom>
          <a:noFill/>
          <a:ln/>
        </p:spPr>
        <p:txBody>
          <a:bodyPr wrap="none" rtlCol="0" anchor="t"/>
          <a:lstStyle/>
          <a:p>
            <a:pPr marL="0" indent="0" algn="ctr">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Slow-Onset</a:t>
            </a:r>
            <a:endParaRPr lang="en-US" sz="2187" dirty="0"/>
          </a:p>
        </p:txBody>
      </p:sp>
      <p:sp>
        <p:nvSpPr>
          <p:cNvPr id="15" name="Text 13"/>
          <p:cNvSpPr/>
          <p:nvPr/>
        </p:nvSpPr>
        <p:spPr>
          <a:xfrm>
            <a:off x="4954310" y="6511647"/>
            <a:ext cx="4721781" cy="1066205"/>
          </a:xfrm>
          <a:prstGeom prst="rect">
            <a:avLst/>
          </a:prstGeom>
          <a:noFill/>
          <a:ln/>
        </p:spPr>
        <p:txBody>
          <a:bodyPr wrap="square" rtlCol="0" anchor="t"/>
          <a:lstStyle/>
          <a:p>
            <a:pPr marL="0" indent="0" algn="ctr">
              <a:lnSpc>
                <a:spcPts val="2799"/>
              </a:lnSpc>
              <a:buNone/>
            </a:pPr>
            <a:r>
              <a:rPr lang="en-US" sz="1750" dirty="0">
                <a:solidFill>
                  <a:srgbClr val="49495A"/>
                </a:solidFill>
                <a:latin typeface="Open Sans" pitchFamily="34" charset="0"/>
                <a:ea typeface="Open Sans" pitchFamily="34" charset="-122"/>
                <a:cs typeface="Open Sans" pitchFamily="34" charset="-120"/>
              </a:rPr>
              <a:t>Gradual environmental degradation like sea level rise, drought, and desertification that erode livelihoods over time.</a:t>
            </a:r>
            <a:endParaRPr lang="en-US" sz="1750" dirty="0"/>
          </a:p>
        </p:txBody>
      </p:sp>
      <p:sp>
        <p:nvSpPr>
          <p:cNvPr id="16" name="Shape 14"/>
          <p:cNvSpPr/>
          <p:nvPr/>
        </p:nvSpPr>
        <p:spPr>
          <a:xfrm>
            <a:off x="9987141" y="4253746"/>
            <a:ext cx="44410" cy="777597"/>
          </a:xfrm>
          <a:prstGeom prst="rect">
            <a:avLst/>
          </a:prstGeom>
          <a:solidFill>
            <a:srgbClr val="B8B7E0"/>
          </a:solidFill>
          <a:ln/>
        </p:spPr>
      </p:sp>
      <p:sp>
        <p:nvSpPr>
          <p:cNvPr id="17" name="Shape 15"/>
          <p:cNvSpPr/>
          <p:nvPr/>
        </p:nvSpPr>
        <p:spPr>
          <a:xfrm>
            <a:off x="9759434" y="4781431"/>
            <a:ext cx="499943" cy="499943"/>
          </a:xfrm>
          <a:prstGeom prst="roundRect">
            <a:avLst>
              <a:gd name="adj" fmla="val 26667"/>
            </a:avLst>
          </a:prstGeom>
          <a:solidFill>
            <a:srgbClr val="DED6FF"/>
          </a:solidFill>
          <a:ln/>
        </p:spPr>
      </p:sp>
      <p:sp>
        <p:nvSpPr>
          <p:cNvPr id="18" name="Text 16"/>
          <p:cNvSpPr/>
          <p:nvPr/>
        </p:nvSpPr>
        <p:spPr>
          <a:xfrm>
            <a:off x="9906714" y="4823103"/>
            <a:ext cx="205383" cy="416481"/>
          </a:xfrm>
          <a:prstGeom prst="rect">
            <a:avLst/>
          </a:prstGeom>
          <a:noFill/>
          <a:ln/>
        </p:spPr>
        <p:txBody>
          <a:bodyPr wrap="none" rtlCol="0" anchor="t"/>
          <a:lstStyle/>
          <a:p>
            <a:pPr marL="0" indent="0" algn="ctr">
              <a:lnSpc>
                <a:spcPts val="3281"/>
              </a:lnSpc>
              <a:buNone/>
            </a:pPr>
            <a:r>
              <a:rPr lang="en-US" sz="2624" dirty="0">
                <a:solidFill>
                  <a:srgbClr val="5955EB"/>
                </a:solidFill>
                <a:latin typeface="Libre Baskerville" pitchFamily="34" charset="0"/>
                <a:ea typeface="Libre Baskerville" pitchFamily="34" charset="-122"/>
                <a:cs typeface="Libre Baskerville" pitchFamily="34" charset="-120"/>
              </a:rPr>
              <a:t>3</a:t>
            </a:r>
            <a:endParaRPr lang="en-US" sz="2624" dirty="0"/>
          </a:p>
        </p:txBody>
      </p:sp>
      <p:sp>
        <p:nvSpPr>
          <p:cNvPr id="19" name="Text 17"/>
          <p:cNvSpPr/>
          <p:nvPr/>
        </p:nvSpPr>
        <p:spPr>
          <a:xfrm>
            <a:off x="8495824" y="2484834"/>
            <a:ext cx="3027045" cy="347186"/>
          </a:xfrm>
          <a:prstGeom prst="rect">
            <a:avLst/>
          </a:prstGeom>
          <a:noFill/>
          <a:ln/>
        </p:spPr>
        <p:txBody>
          <a:bodyPr wrap="none" rtlCol="0" anchor="t"/>
          <a:lstStyle/>
          <a:p>
            <a:pPr marL="0" indent="0" algn="ctr">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Compounding Crises</a:t>
            </a:r>
            <a:endParaRPr lang="en-US" sz="2187" dirty="0"/>
          </a:p>
        </p:txBody>
      </p:sp>
      <p:sp>
        <p:nvSpPr>
          <p:cNvPr id="20" name="Text 18"/>
          <p:cNvSpPr/>
          <p:nvPr/>
        </p:nvSpPr>
        <p:spPr>
          <a:xfrm>
            <a:off x="7648456" y="2965252"/>
            <a:ext cx="4721781" cy="1066205"/>
          </a:xfrm>
          <a:prstGeom prst="rect">
            <a:avLst/>
          </a:prstGeom>
          <a:noFill/>
          <a:ln/>
        </p:spPr>
        <p:txBody>
          <a:bodyPr wrap="square" rtlCol="0" anchor="t"/>
          <a:lstStyle/>
          <a:p>
            <a:pPr marL="0" indent="0" algn="ctr">
              <a:lnSpc>
                <a:spcPts val="2799"/>
              </a:lnSpc>
              <a:buNone/>
            </a:pPr>
            <a:r>
              <a:rPr lang="en-US" sz="1750" dirty="0">
                <a:solidFill>
                  <a:srgbClr val="49495A"/>
                </a:solidFill>
                <a:latin typeface="Open Sans" pitchFamily="34" charset="0"/>
                <a:ea typeface="Open Sans" pitchFamily="34" charset="-122"/>
                <a:cs typeface="Open Sans" pitchFamily="34" charset="-120"/>
              </a:rPr>
              <a:t>The interplay of rapid and slow-onset changes creates a perfect storm, exacerbating vulnerability and displacement.</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1265634"/>
            <a:ext cx="6734056" cy="694373"/>
          </a:xfrm>
          <a:prstGeom prst="rect">
            <a:avLst/>
          </a:prstGeom>
          <a:noFill/>
          <a:ln/>
        </p:spPr>
        <p:txBody>
          <a:bodyPr wrap="non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Environmental Impacts</a:t>
            </a:r>
            <a:endParaRPr lang="en-US" sz="4374" dirty="0"/>
          </a:p>
        </p:txBody>
      </p:sp>
      <p:sp>
        <p:nvSpPr>
          <p:cNvPr id="5" name="Shape 3"/>
          <p:cNvSpPr/>
          <p:nvPr/>
        </p:nvSpPr>
        <p:spPr>
          <a:xfrm>
            <a:off x="2037993" y="2404348"/>
            <a:ext cx="5166122" cy="2346365"/>
          </a:xfrm>
          <a:prstGeom prst="roundRect">
            <a:avLst>
              <a:gd name="adj" fmla="val 5682"/>
            </a:avLst>
          </a:prstGeom>
          <a:solidFill>
            <a:srgbClr val="DED6FF"/>
          </a:solidFill>
          <a:ln/>
        </p:spPr>
      </p:sp>
      <p:sp>
        <p:nvSpPr>
          <p:cNvPr id="6" name="Text 4"/>
          <p:cNvSpPr/>
          <p:nvPr/>
        </p:nvSpPr>
        <p:spPr>
          <a:xfrm>
            <a:off x="2260163" y="2626519"/>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Ecosystem Damage</a:t>
            </a:r>
            <a:endParaRPr lang="en-US" sz="2187" dirty="0"/>
          </a:p>
        </p:txBody>
      </p:sp>
      <p:sp>
        <p:nvSpPr>
          <p:cNvPr id="7" name="Text 5"/>
          <p:cNvSpPr/>
          <p:nvPr/>
        </p:nvSpPr>
        <p:spPr>
          <a:xfrm>
            <a:off x="2260163" y="3106936"/>
            <a:ext cx="4721781" cy="1421606"/>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Influxes of migrants can strain natural resources and lead to unsustainable land use, habitat destruction, and biodiversity loss.</a:t>
            </a:r>
            <a:endParaRPr lang="en-US" sz="1750" dirty="0"/>
          </a:p>
        </p:txBody>
      </p:sp>
      <p:sp>
        <p:nvSpPr>
          <p:cNvPr id="8" name="Shape 6"/>
          <p:cNvSpPr/>
          <p:nvPr/>
        </p:nvSpPr>
        <p:spPr>
          <a:xfrm>
            <a:off x="7426285" y="2404348"/>
            <a:ext cx="5166122" cy="2346365"/>
          </a:xfrm>
          <a:prstGeom prst="roundRect">
            <a:avLst>
              <a:gd name="adj" fmla="val 5682"/>
            </a:avLst>
          </a:prstGeom>
          <a:solidFill>
            <a:srgbClr val="DED6FF"/>
          </a:solidFill>
          <a:ln/>
        </p:spPr>
      </p:sp>
      <p:sp>
        <p:nvSpPr>
          <p:cNvPr id="9" name="Text 7"/>
          <p:cNvSpPr/>
          <p:nvPr/>
        </p:nvSpPr>
        <p:spPr>
          <a:xfrm>
            <a:off x="7648456" y="2626519"/>
            <a:ext cx="2801541"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Resource Depletion</a:t>
            </a:r>
            <a:endParaRPr lang="en-US" sz="2187" dirty="0"/>
          </a:p>
        </p:txBody>
      </p:sp>
      <p:sp>
        <p:nvSpPr>
          <p:cNvPr id="10" name="Text 8"/>
          <p:cNvSpPr/>
          <p:nvPr/>
        </p:nvSpPr>
        <p:spPr>
          <a:xfrm>
            <a:off x="7648456" y="3106936"/>
            <a:ext cx="4721781"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Overcrowding and overexploitation of water, food, and energy sources in destination areas can exacerbate scarcity.</a:t>
            </a:r>
            <a:endParaRPr lang="en-US" sz="1750" dirty="0"/>
          </a:p>
        </p:txBody>
      </p:sp>
      <p:sp>
        <p:nvSpPr>
          <p:cNvPr id="11" name="Shape 9"/>
          <p:cNvSpPr/>
          <p:nvPr/>
        </p:nvSpPr>
        <p:spPr>
          <a:xfrm>
            <a:off x="2037993" y="4972883"/>
            <a:ext cx="5166122" cy="1990963"/>
          </a:xfrm>
          <a:prstGeom prst="roundRect">
            <a:avLst>
              <a:gd name="adj" fmla="val 6696"/>
            </a:avLst>
          </a:prstGeom>
          <a:solidFill>
            <a:srgbClr val="DED6FF"/>
          </a:solidFill>
          <a:ln/>
        </p:spPr>
      </p:sp>
      <p:sp>
        <p:nvSpPr>
          <p:cNvPr id="12" name="Text 10"/>
          <p:cNvSpPr/>
          <p:nvPr/>
        </p:nvSpPr>
        <p:spPr>
          <a:xfrm>
            <a:off x="2260163" y="5195054"/>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Carbon Emissions</a:t>
            </a:r>
            <a:endParaRPr lang="en-US" sz="2187" dirty="0"/>
          </a:p>
        </p:txBody>
      </p:sp>
      <p:sp>
        <p:nvSpPr>
          <p:cNvPr id="13" name="Text 11"/>
          <p:cNvSpPr/>
          <p:nvPr/>
        </p:nvSpPr>
        <p:spPr>
          <a:xfrm>
            <a:off x="2260163" y="5675471"/>
            <a:ext cx="4721781"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Increased transportation, construction, and energy demands from migration patterns can raise greenhouse gas emissions.</a:t>
            </a:r>
            <a:endParaRPr lang="en-US" sz="1750" dirty="0"/>
          </a:p>
        </p:txBody>
      </p:sp>
      <p:sp>
        <p:nvSpPr>
          <p:cNvPr id="14" name="Shape 12"/>
          <p:cNvSpPr/>
          <p:nvPr/>
        </p:nvSpPr>
        <p:spPr>
          <a:xfrm>
            <a:off x="7426285" y="4972883"/>
            <a:ext cx="5166122" cy="1990963"/>
          </a:xfrm>
          <a:prstGeom prst="roundRect">
            <a:avLst>
              <a:gd name="adj" fmla="val 6696"/>
            </a:avLst>
          </a:prstGeom>
          <a:solidFill>
            <a:srgbClr val="DED6FF"/>
          </a:solidFill>
          <a:ln/>
        </p:spPr>
      </p:sp>
      <p:sp>
        <p:nvSpPr>
          <p:cNvPr id="15" name="Text 13"/>
          <p:cNvSpPr/>
          <p:nvPr/>
        </p:nvSpPr>
        <p:spPr>
          <a:xfrm>
            <a:off x="7648456" y="5195054"/>
            <a:ext cx="2804636"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Waste Management</a:t>
            </a:r>
            <a:endParaRPr lang="en-US" sz="2187" dirty="0"/>
          </a:p>
        </p:txBody>
      </p:sp>
      <p:sp>
        <p:nvSpPr>
          <p:cNvPr id="16" name="Text 14"/>
          <p:cNvSpPr/>
          <p:nvPr/>
        </p:nvSpPr>
        <p:spPr>
          <a:xfrm>
            <a:off x="7648456" y="5675471"/>
            <a:ext cx="4721781"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Inadequate waste disposal systems in host communities can lead to pollution and environmental degradation.</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1329452"/>
            <a:ext cx="10554414" cy="1388745"/>
          </a:xfrm>
          <a:prstGeom prst="rect">
            <a:avLst/>
          </a:prstGeom>
          <a:noFill/>
          <a:ln/>
        </p:spPr>
        <p:txBody>
          <a:bodyPr wrap="squar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Climate Change and Poverty in the Sundarbans</a:t>
            </a:r>
            <a:endParaRPr lang="en-US" sz="4374" dirty="0"/>
          </a:p>
        </p:txBody>
      </p:sp>
      <p:pic>
        <p:nvPicPr>
          <p:cNvPr id="5" name="Image 0" descr="preencoded.png"/>
          <p:cNvPicPr>
            <a:picLocks noChangeAspect="1"/>
          </p:cNvPicPr>
          <p:nvPr/>
        </p:nvPicPr>
        <p:blipFill>
          <a:blip r:embed="rId3"/>
          <a:stretch>
            <a:fillRect/>
          </a:stretch>
        </p:blipFill>
        <p:spPr>
          <a:xfrm>
            <a:off x="2037993" y="3162538"/>
            <a:ext cx="555427" cy="555427"/>
          </a:xfrm>
          <a:prstGeom prst="rect">
            <a:avLst/>
          </a:prstGeom>
        </p:spPr>
      </p:pic>
      <p:sp>
        <p:nvSpPr>
          <p:cNvPr id="6" name="Text 3"/>
          <p:cNvSpPr/>
          <p:nvPr/>
        </p:nvSpPr>
        <p:spPr>
          <a:xfrm>
            <a:off x="2037993" y="3940135"/>
            <a:ext cx="2388632" cy="347186"/>
          </a:xfrm>
          <a:prstGeom prst="rect">
            <a:avLst/>
          </a:prstGeom>
          <a:noFill/>
          <a:ln/>
        </p:spPr>
        <p:txBody>
          <a:bodyPr wrap="non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Cyclones</a:t>
            </a:r>
            <a:endParaRPr lang="en-US" sz="2187" dirty="0"/>
          </a:p>
        </p:txBody>
      </p:sp>
      <p:sp>
        <p:nvSpPr>
          <p:cNvPr id="7" name="Text 4"/>
          <p:cNvSpPr/>
          <p:nvPr/>
        </p:nvSpPr>
        <p:spPr>
          <a:xfrm>
            <a:off x="2037993" y="4420553"/>
            <a:ext cx="2388632" cy="2132409"/>
          </a:xfrm>
          <a:prstGeom prst="rect">
            <a:avLst/>
          </a:prstGeom>
          <a:noFill/>
          <a:ln/>
        </p:spPr>
        <p:txBody>
          <a:bodyPr wrap="squar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Intensifying storms destroy homes, farms, and infrastructure, pushing the already impoverished to the brink.</a:t>
            </a:r>
            <a:endParaRPr lang="en-US" sz="1750" dirty="0"/>
          </a:p>
        </p:txBody>
      </p:sp>
      <p:pic>
        <p:nvPicPr>
          <p:cNvPr id="8" name="Image 1" descr="preencoded.png"/>
          <p:cNvPicPr>
            <a:picLocks noChangeAspect="1"/>
          </p:cNvPicPr>
          <p:nvPr/>
        </p:nvPicPr>
        <p:blipFill>
          <a:blip r:embed="rId4"/>
          <a:stretch>
            <a:fillRect/>
          </a:stretch>
        </p:blipFill>
        <p:spPr>
          <a:xfrm>
            <a:off x="4759881" y="3162538"/>
            <a:ext cx="555427" cy="555427"/>
          </a:xfrm>
          <a:prstGeom prst="rect">
            <a:avLst/>
          </a:prstGeom>
        </p:spPr>
      </p:pic>
      <p:sp>
        <p:nvSpPr>
          <p:cNvPr id="9" name="Text 5"/>
          <p:cNvSpPr/>
          <p:nvPr/>
        </p:nvSpPr>
        <p:spPr>
          <a:xfrm>
            <a:off x="4759881" y="3940135"/>
            <a:ext cx="2388632" cy="347186"/>
          </a:xfrm>
          <a:prstGeom prst="rect">
            <a:avLst/>
          </a:prstGeom>
          <a:noFill/>
          <a:ln/>
        </p:spPr>
        <p:txBody>
          <a:bodyPr wrap="non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Sea Level Rise</a:t>
            </a:r>
            <a:endParaRPr lang="en-US" sz="2187" dirty="0"/>
          </a:p>
        </p:txBody>
      </p:sp>
      <p:sp>
        <p:nvSpPr>
          <p:cNvPr id="10" name="Text 6"/>
          <p:cNvSpPr/>
          <p:nvPr/>
        </p:nvSpPr>
        <p:spPr>
          <a:xfrm>
            <a:off x="4759881" y="4420553"/>
            <a:ext cx="2388632" cy="1777008"/>
          </a:xfrm>
          <a:prstGeom prst="rect">
            <a:avLst/>
          </a:prstGeom>
          <a:noFill/>
          <a:ln/>
        </p:spPr>
        <p:txBody>
          <a:bodyPr wrap="squar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Encroaching waters submerge islands, displace communities, and contaminate freshwater sources.</a:t>
            </a:r>
            <a:endParaRPr lang="en-US" sz="1750" dirty="0"/>
          </a:p>
        </p:txBody>
      </p:sp>
      <p:pic>
        <p:nvPicPr>
          <p:cNvPr id="11" name="Image 2" descr="preencoded.png"/>
          <p:cNvPicPr>
            <a:picLocks noChangeAspect="1"/>
          </p:cNvPicPr>
          <p:nvPr/>
        </p:nvPicPr>
        <p:blipFill>
          <a:blip r:embed="rId5"/>
          <a:stretch>
            <a:fillRect/>
          </a:stretch>
        </p:blipFill>
        <p:spPr>
          <a:xfrm>
            <a:off x="7481768" y="3162538"/>
            <a:ext cx="555427" cy="555427"/>
          </a:xfrm>
          <a:prstGeom prst="rect">
            <a:avLst/>
          </a:prstGeom>
        </p:spPr>
      </p:pic>
      <p:sp>
        <p:nvSpPr>
          <p:cNvPr id="12" name="Text 7"/>
          <p:cNvSpPr/>
          <p:nvPr/>
        </p:nvSpPr>
        <p:spPr>
          <a:xfrm>
            <a:off x="7481768" y="3940135"/>
            <a:ext cx="2388632" cy="694373"/>
          </a:xfrm>
          <a:prstGeom prst="rect">
            <a:avLst/>
          </a:prstGeom>
          <a:noFill/>
          <a:ln/>
        </p:spPr>
        <p:txBody>
          <a:bodyPr wrap="squar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Ecosystem Degradation</a:t>
            </a:r>
            <a:endParaRPr lang="en-US" sz="2187" dirty="0"/>
          </a:p>
        </p:txBody>
      </p:sp>
      <p:sp>
        <p:nvSpPr>
          <p:cNvPr id="13" name="Text 8"/>
          <p:cNvSpPr/>
          <p:nvPr/>
        </p:nvSpPr>
        <p:spPr>
          <a:xfrm>
            <a:off x="7481768" y="4767739"/>
            <a:ext cx="2388632" cy="2132409"/>
          </a:xfrm>
          <a:prstGeom prst="rect">
            <a:avLst/>
          </a:prstGeom>
          <a:noFill/>
          <a:ln/>
        </p:spPr>
        <p:txBody>
          <a:bodyPr wrap="squar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Declining mangrove forests erode natural coastal defenses, exacerbating the impacts of climate change.</a:t>
            </a:r>
            <a:endParaRPr lang="en-US" sz="1750" dirty="0"/>
          </a:p>
        </p:txBody>
      </p:sp>
      <p:pic>
        <p:nvPicPr>
          <p:cNvPr id="14" name="Image 3" descr="preencoded.png"/>
          <p:cNvPicPr>
            <a:picLocks noChangeAspect="1"/>
          </p:cNvPicPr>
          <p:nvPr/>
        </p:nvPicPr>
        <p:blipFill>
          <a:blip r:embed="rId6"/>
          <a:stretch>
            <a:fillRect/>
          </a:stretch>
        </p:blipFill>
        <p:spPr>
          <a:xfrm>
            <a:off x="10203656" y="3162538"/>
            <a:ext cx="555427" cy="555427"/>
          </a:xfrm>
          <a:prstGeom prst="rect">
            <a:avLst/>
          </a:prstGeom>
        </p:spPr>
      </p:pic>
      <p:sp>
        <p:nvSpPr>
          <p:cNvPr id="15" name="Text 9"/>
          <p:cNvSpPr/>
          <p:nvPr/>
        </p:nvSpPr>
        <p:spPr>
          <a:xfrm>
            <a:off x="10203656" y="3940135"/>
            <a:ext cx="2388751" cy="347186"/>
          </a:xfrm>
          <a:prstGeom prst="rect">
            <a:avLst/>
          </a:prstGeom>
          <a:noFill/>
          <a:ln/>
        </p:spPr>
        <p:txBody>
          <a:bodyPr wrap="non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Livelihood Loss</a:t>
            </a:r>
            <a:endParaRPr lang="en-US" sz="2187" dirty="0"/>
          </a:p>
        </p:txBody>
      </p:sp>
      <p:sp>
        <p:nvSpPr>
          <p:cNvPr id="16" name="Text 10"/>
          <p:cNvSpPr/>
          <p:nvPr/>
        </p:nvSpPr>
        <p:spPr>
          <a:xfrm>
            <a:off x="10203656" y="4420553"/>
            <a:ext cx="2388751" cy="2132409"/>
          </a:xfrm>
          <a:prstGeom prst="rect">
            <a:avLst/>
          </a:prstGeom>
          <a:noFill/>
          <a:ln/>
        </p:spPr>
        <p:txBody>
          <a:bodyPr wrap="squar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Disruption to agriculture, fishing, and other traditional livelihoods traps residents in a cycle of poverty.</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640794"/>
            <a:ext cx="10554414" cy="1388745"/>
          </a:xfrm>
          <a:prstGeom prst="rect">
            <a:avLst/>
          </a:prstGeom>
          <a:noFill/>
          <a:ln/>
        </p:spPr>
        <p:txBody>
          <a:bodyPr wrap="squar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Climate Change and Poverty in Bundelkhand</a:t>
            </a:r>
            <a:endParaRPr lang="en-US" sz="4374" dirty="0"/>
          </a:p>
        </p:txBody>
      </p:sp>
      <p:pic>
        <p:nvPicPr>
          <p:cNvPr id="5" name="Image 0" descr="preencoded.png"/>
          <p:cNvPicPr>
            <a:picLocks noChangeAspect="1"/>
          </p:cNvPicPr>
          <p:nvPr/>
        </p:nvPicPr>
        <p:blipFill>
          <a:blip r:embed="rId3"/>
          <a:stretch>
            <a:fillRect/>
          </a:stretch>
        </p:blipFill>
        <p:spPr>
          <a:xfrm>
            <a:off x="2037993" y="2473881"/>
            <a:ext cx="2638544" cy="888682"/>
          </a:xfrm>
          <a:prstGeom prst="rect">
            <a:avLst/>
          </a:prstGeom>
        </p:spPr>
      </p:pic>
      <p:sp>
        <p:nvSpPr>
          <p:cNvPr id="6" name="Text 3"/>
          <p:cNvSpPr/>
          <p:nvPr/>
        </p:nvSpPr>
        <p:spPr>
          <a:xfrm>
            <a:off x="2260163" y="3695819"/>
            <a:ext cx="2194203" cy="347186"/>
          </a:xfrm>
          <a:prstGeom prst="rect">
            <a:avLst/>
          </a:prstGeom>
          <a:noFill/>
          <a:ln/>
        </p:spPr>
        <p:txBody>
          <a:bodyPr wrap="non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Water Scarcity</a:t>
            </a:r>
            <a:endParaRPr lang="en-US" sz="2187" dirty="0"/>
          </a:p>
        </p:txBody>
      </p:sp>
      <p:sp>
        <p:nvSpPr>
          <p:cNvPr id="7" name="Text 4"/>
          <p:cNvSpPr/>
          <p:nvPr/>
        </p:nvSpPr>
        <p:spPr>
          <a:xfrm>
            <a:off x="2260163" y="4176236"/>
            <a:ext cx="2194203" cy="2132409"/>
          </a:xfrm>
          <a:prstGeom prst="rect">
            <a:avLst/>
          </a:prstGeom>
          <a:noFill/>
          <a:ln/>
        </p:spPr>
        <p:txBody>
          <a:bodyPr wrap="squar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Prolonged droughts deplete groundwater supplies, forcing residents to travel further for dwindling resources.</a:t>
            </a:r>
            <a:endParaRPr lang="en-US" sz="1750" dirty="0"/>
          </a:p>
        </p:txBody>
      </p:sp>
      <p:pic>
        <p:nvPicPr>
          <p:cNvPr id="8" name="Image 1" descr="preencoded.png"/>
          <p:cNvPicPr>
            <a:picLocks noChangeAspect="1"/>
          </p:cNvPicPr>
          <p:nvPr/>
        </p:nvPicPr>
        <p:blipFill>
          <a:blip r:embed="rId4"/>
          <a:stretch>
            <a:fillRect/>
          </a:stretch>
        </p:blipFill>
        <p:spPr>
          <a:xfrm>
            <a:off x="4676537" y="2473881"/>
            <a:ext cx="2638663" cy="888682"/>
          </a:xfrm>
          <a:prstGeom prst="rect">
            <a:avLst/>
          </a:prstGeom>
        </p:spPr>
      </p:pic>
      <p:sp>
        <p:nvSpPr>
          <p:cNvPr id="9" name="Text 5"/>
          <p:cNvSpPr/>
          <p:nvPr/>
        </p:nvSpPr>
        <p:spPr>
          <a:xfrm>
            <a:off x="4898707" y="3695819"/>
            <a:ext cx="2194322" cy="347186"/>
          </a:xfrm>
          <a:prstGeom prst="rect">
            <a:avLst/>
          </a:prstGeom>
          <a:noFill/>
          <a:ln/>
        </p:spPr>
        <p:txBody>
          <a:bodyPr wrap="non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Crop Failure</a:t>
            </a:r>
            <a:endParaRPr lang="en-US" sz="2187" dirty="0"/>
          </a:p>
        </p:txBody>
      </p:sp>
      <p:sp>
        <p:nvSpPr>
          <p:cNvPr id="10" name="Text 6"/>
          <p:cNvSpPr/>
          <p:nvPr/>
        </p:nvSpPr>
        <p:spPr>
          <a:xfrm>
            <a:off x="4898707" y="4176236"/>
            <a:ext cx="2194322" cy="2132409"/>
          </a:xfrm>
          <a:prstGeom prst="rect">
            <a:avLst/>
          </a:prstGeom>
          <a:noFill/>
          <a:ln/>
        </p:spPr>
        <p:txBody>
          <a:bodyPr wrap="squar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Unreliable rainfall and extreme temperatures decimate agricultural yields, jeopardizing food security.</a:t>
            </a:r>
            <a:endParaRPr lang="en-US" sz="1750" dirty="0"/>
          </a:p>
        </p:txBody>
      </p:sp>
      <p:pic>
        <p:nvPicPr>
          <p:cNvPr id="11" name="Image 2" descr="preencoded.png"/>
          <p:cNvPicPr>
            <a:picLocks noChangeAspect="1"/>
          </p:cNvPicPr>
          <p:nvPr/>
        </p:nvPicPr>
        <p:blipFill>
          <a:blip r:embed="rId5"/>
          <a:stretch>
            <a:fillRect/>
          </a:stretch>
        </p:blipFill>
        <p:spPr>
          <a:xfrm>
            <a:off x="7315200" y="2473881"/>
            <a:ext cx="2638544" cy="888682"/>
          </a:xfrm>
          <a:prstGeom prst="rect">
            <a:avLst/>
          </a:prstGeom>
        </p:spPr>
      </p:pic>
      <p:sp>
        <p:nvSpPr>
          <p:cNvPr id="12" name="Text 7"/>
          <p:cNvSpPr/>
          <p:nvPr/>
        </p:nvSpPr>
        <p:spPr>
          <a:xfrm>
            <a:off x="7537371" y="3695819"/>
            <a:ext cx="2194203" cy="347186"/>
          </a:xfrm>
          <a:prstGeom prst="rect">
            <a:avLst/>
          </a:prstGeom>
          <a:noFill/>
          <a:ln/>
        </p:spPr>
        <p:txBody>
          <a:bodyPr wrap="non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Livestock Loss</a:t>
            </a:r>
            <a:endParaRPr lang="en-US" sz="2187" dirty="0"/>
          </a:p>
        </p:txBody>
      </p:sp>
      <p:sp>
        <p:nvSpPr>
          <p:cNvPr id="13" name="Text 8"/>
          <p:cNvSpPr/>
          <p:nvPr/>
        </p:nvSpPr>
        <p:spPr>
          <a:xfrm>
            <a:off x="7537371" y="4176236"/>
            <a:ext cx="2194203" cy="2132409"/>
          </a:xfrm>
          <a:prstGeom prst="rect">
            <a:avLst/>
          </a:prstGeom>
          <a:noFill/>
          <a:ln/>
        </p:spPr>
        <p:txBody>
          <a:bodyPr wrap="squar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Lack of water and grazing land leads to high mortality rates among cattle, a crucial livelihood asset.</a:t>
            </a:r>
            <a:endParaRPr lang="en-US" sz="1750" dirty="0"/>
          </a:p>
        </p:txBody>
      </p:sp>
      <p:pic>
        <p:nvPicPr>
          <p:cNvPr id="14" name="Image 3" descr="preencoded.png"/>
          <p:cNvPicPr>
            <a:picLocks noChangeAspect="1"/>
          </p:cNvPicPr>
          <p:nvPr/>
        </p:nvPicPr>
        <p:blipFill>
          <a:blip r:embed="rId6"/>
          <a:stretch>
            <a:fillRect/>
          </a:stretch>
        </p:blipFill>
        <p:spPr>
          <a:xfrm>
            <a:off x="9953744" y="2473881"/>
            <a:ext cx="2638663" cy="888682"/>
          </a:xfrm>
          <a:prstGeom prst="rect">
            <a:avLst/>
          </a:prstGeom>
        </p:spPr>
      </p:pic>
      <p:sp>
        <p:nvSpPr>
          <p:cNvPr id="15" name="Text 9"/>
          <p:cNvSpPr/>
          <p:nvPr/>
        </p:nvSpPr>
        <p:spPr>
          <a:xfrm>
            <a:off x="10175915" y="3695819"/>
            <a:ext cx="2194322" cy="694373"/>
          </a:xfrm>
          <a:prstGeom prst="rect">
            <a:avLst/>
          </a:prstGeom>
          <a:noFill/>
          <a:ln/>
        </p:spPr>
        <p:txBody>
          <a:bodyPr wrap="squar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Impoverishment</a:t>
            </a:r>
            <a:endParaRPr lang="en-US" sz="2187" dirty="0"/>
          </a:p>
        </p:txBody>
      </p:sp>
      <p:sp>
        <p:nvSpPr>
          <p:cNvPr id="16" name="Text 10"/>
          <p:cNvSpPr/>
          <p:nvPr/>
        </p:nvSpPr>
        <p:spPr>
          <a:xfrm>
            <a:off x="10175915" y="4523423"/>
            <a:ext cx="2194322" cy="2843213"/>
          </a:xfrm>
          <a:prstGeom prst="rect">
            <a:avLst/>
          </a:prstGeom>
          <a:noFill/>
          <a:ln/>
        </p:spPr>
        <p:txBody>
          <a:bodyPr wrap="squar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The compounding effects trap residents in a vicious cycle of poverty, driving out-migration and further environmental degradation.</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757</Words>
  <Application>Microsoft Office PowerPoint</Application>
  <PresentationFormat>Custom</PresentationFormat>
  <Paragraphs>95</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Century Gothic</vt:lpstr>
      <vt:lpstr>Libre Baskerville</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Ujal Mookherjee</cp:lastModifiedBy>
  <cp:revision>2</cp:revision>
  <dcterms:created xsi:type="dcterms:W3CDTF">2024-05-21T15:45:28Z</dcterms:created>
  <dcterms:modified xsi:type="dcterms:W3CDTF">2024-05-21T15:49:41Z</dcterms:modified>
</cp:coreProperties>
</file>