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6"/>
  </p:notesMasterIdLst>
  <p:sldIdLst>
    <p:sldId id="256" r:id="rId3"/>
    <p:sldId id="263" r:id="rId4"/>
    <p:sldId id="257" r:id="rId5"/>
    <p:sldId id="264" r:id="rId6"/>
    <p:sldId id="265" r:id="rId7"/>
    <p:sldId id="259" r:id="rId8"/>
    <p:sldId id="260" r:id="rId9"/>
    <p:sldId id="262" r:id="rId10"/>
    <p:sldId id="266" r:id="rId11"/>
    <p:sldId id="261" r:id="rId12"/>
    <p:sldId id="267" r:id="rId13"/>
    <p:sldId id="268" r:id="rId14"/>
    <p:sldId id="269" r:id="rId15"/>
  </p:sldIdLst>
  <p:sldSz cx="12192000" cy="6858000"/>
  <p:notesSz cx="6951663" cy="10082213"/>
  <p:embeddedFontLst>
    <p:embeddedFont>
      <p:font typeface="Century Gothic" panose="020B0502020202020204" pitchFamily="34" charset="0"/>
      <p:regular r:id="rId17"/>
      <p:bold r:id="rId18"/>
      <p:italic r:id="rId19"/>
      <p:boldItalic r:id="rId20"/>
    </p:embeddedFont>
    <p:embeddedFont>
      <p:font typeface="Lora Bold" panose="020B0604020202020204" charset="0"/>
      <p:bold r:id="rId21"/>
    </p:embeddedFont>
    <p:embeddedFont>
      <p:font typeface="Segoe UI" panose="020B050204020402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01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457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44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76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902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46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08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35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875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30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81109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a:t>
            </a:r>
            <a:r>
              <a:rPr lang="en-US" sz="1800" b="1" i="0" u="none" strike="noStrike" cap="none" dirty="0">
                <a:solidFill>
                  <a:srgbClr val="003399"/>
                </a:solidFill>
                <a:latin typeface="Century Gothic"/>
                <a:ea typeface="Century Gothic"/>
                <a:cs typeface="Century Gothic"/>
                <a:sym typeface="Century Gothic"/>
              </a:rPr>
              <a:t>UN Framework Convention on Climate Change (UNFCC) as the basis</a:t>
            </a:r>
          </a:p>
          <a:p>
            <a:pPr marL="0" marR="0" lvl="0" indent="0" algn="l" rtl="0">
              <a:lnSpc>
                <a:spcPct val="107000"/>
              </a:lnSpc>
              <a:spcBef>
                <a:spcPts val="800"/>
              </a:spcBef>
              <a:spcAft>
                <a:spcPts val="800"/>
              </a:spcAft>
              <a:buNone/>
            </a:pPr>
            <a:r>
              <a:rPr lang="en-US" sz="1800" b="1" i="0" u="none" strike="noStrike" cap="none" dirty="0">
                <a:solidFill>
                  <a:srgbClr val="003399"/>
                </a:solidFill>
                <a:latin typeface="Century Gothic"/>
                <a:ea typeface="Century Gothic"/>
                <a:cs typeface="Century Gothic"/>
                <a:sym typeface="Century Gothic"/>
              </a:rPr>
              <a:t>of climate change regime</a:t>
            </a:r>
            <a:endParaRPr lang="en-US" sz="18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Shashikala </a:t>
            </a:r>
            <a:r>
              <a:rPr lang="en-US" sz="2200" b="1" dirty="0" err="1">
                <a:solidFill>
                  <a:srgbClr val="003399"/>
                </a:solidFill>
                <a:latin typeface="Century Gothic"/>
                <a:ea typeface="Century Gothic"/>
                <a:cs typeface="Century Gothic"/>
                <a:sym typeface="Century Gothic"/>
              </a:rPr>
              <a:t>Gurpur</a:t>
            </a:r>
            <a:r>
              <a:rPr lang="en-US" sz="2200" b="1" dirty="0">
                <a:solidFill>
                  <a:srgbClr val="003399"/>
                </a:solidFill>
                <a:latin typeface="Century Gothic"/>
                <a:ea typeface="Century Gothic"/>
                <a:cs typeface="Century Gothic"/>
                <a:sym typeface="Century Gothic"/>
              </a:rPr>
              <a:t>, Dr. Sujata Arya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84735"/>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1600" dirty="0">
                <a:solidFill>
                  <a:schemeClr val="bg1"/>
                </a:solidFill>
              </a:rPr>
              <a:t>UNFCCC and the Rio Convention</a:t>
            </a:r>
          </a:p>
          <a:p>
            <a:pPr marL="0" marR="0" lvl="0" indent="0" algn="l" rtl="0">
              <a:lnSpc>
                <a:spcPct val="100000"/>
              </a:lnSpc>
              <a:spcBef>
                <a:spcPts val="0"/>
              </a:spcBef>
              <a:spcAft>
                <a:spcPts val="0"/>
              </a:spcAft>
              <a:buClr>
                <a:srgbClr val="FFFFFF"/>
              </a:buClr>
              <a:buSzPts val="2800"/>
              <a:buFont typeface="Arial"/>
              <a:buNone/>
            </a:pPr>
            <a:endParaRPr sz="16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US" dirty="0"/>
              <a:t>The UNFCCC is a “Rio Convention”, one of two opened for signature at the “Rio Earth Summit” in 1992. Its sister Rio Conventions are the UN Convention on Biological Diversity and the Convention to Combat Desertification. The three are intrinsically linked. It is in this context that the Joint Liaison Group was set up to boost cooperation among the three Conventions, with the ultimate aim of developing synergies in their activities on issues of mutual concern.</a:t>
            </a:r>
          </a:p>
        </p:txBody>
      </p:sp>
    </p:spTree>
    <p:extLst>
      <p:ext uri="{BB962C8B-B14F-4D97-AF65-F5344CB8AC3E}">
        <p14:creationId xmlns:p14="http://schemas.microsoft.com/office/powerpoint/2010/main" val="396763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UNFCC – Current Challenges</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66609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Insufficient funding for climate action</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Disparities between developed and developing nations</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Meeting global climate targets requires stronger commitments</a:t>
            </a:r>
            <a:endParaRPr kumimoji="0" sz="32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1450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UNFCC – Future Outlook</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66609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Enhance ambition in NDCs</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Increased focus on adaptation and resilience</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Greater collaboration between nations and non-state actors</a:t>
            </a:r>
            <a:endParaRPr kumimoji="0" sz="32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16490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UNFCC – Conclusion</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66609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UNFCCC is critical in global climate governance</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Success depends on collective action and stronger commitments</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Climate change mitigation and adaptation are global priorities</a:t>
            </a:r>
            <a:endParaRPr kumimoji="0" sz="32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6406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Introduction to UNFCC</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66609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gn="just">
              <a:lnSpc>
                <a:spcPct val="150000"/>
              </a:lnSpc>
              <a:buSzPts val="1600"/>
              <a:buFontTx/>
              <a:buChar char="-"/>
            </a:pPr>
            <a:r>
              <a:rPr lang="en-US" sz="2800" dirty="0">
                <a:latin typeface="Segoe UI" panose="020B0502040204020203" pitchFamily="34" charset="0"/>
                <a:ea typeface="Quattrocento Sans"/>
                <a:cs typeface="Segoe UI" panose="020B0502040204020203" pitchFamily="34" charset="0"/>
                <a:sym typeface="Quattrocento Sans"/>
              </a:rPr>
              <a:t>International environmental treaty adopted in 1992</a:t>
            </a:r>
          </a:p>
          <a:p>
            <a:pPr marL="914400" lvl="1" indent="-457200" algn="just">
              <a:lnSpc>
                <a:spcPct val="150000"/>
              </a:lnSpc>
              <a:buSzPts val="1600"/>
              <a:buFontTx/>
              <a:buChar char="-"/>
            </a:pPr>
            <a:r>
              <a:rPr lang="en-US" sz="2800" dirty="0">
                <a:latin typeface="Segoe UI" panose="020B0502040204020203" pitchFamily="34" charset="0"/>
                <a:ea typeface="Quattrocento Sans"/>
                <a:cs typeface="Segoe UI" panose="020B0502040204020203" pitchFamily="34" charset="0"/>
                <a:sym typeface="Quattrocento Sans"/>
              </a:rPr>
              <a:t>Aims to combat climate change and limit global warming</a:t>
            </a:r>
          </a:p>
          <a:p>
            <a:pPr marL="914400" lvl="1" indent="-457200" algn="just">
              <a:lnSpc>
                <a:spcPct val="150000"/>
              </a:lnSpc>
              <a:buSzPts val="1600"/>
              <a:buFontTx/>
              <a:buChar char="-"/>
            </a:pPr>
            <a:r>
              <a:rPr lang="en-US" sz="2800" dirty="0">
                <a:latin typeface="Segoe UI" panose="020B0502040204020203" pitchFamily="34" charset="0"/>
                <a:ea typeface="Quattrocento Sans"/>
                <a:cs typeface="Segoe UI" panose="020B0502040204020203" pitchFamily="34" charset="0"/>
                <a:sym typeface="Quattrocento Sans"/>
              </a:rPr>
              <a:t>Provides framework for negotiations and actions</a:t>
            </a:r>
          </a:p>
          <a:p>
            <a:pPr marL="742950" lvl="1" indent="-285750" algn="just">
              <a:lnSpc>
                <a:spcPct val="150000"/>
              </a:lnSpc>
              <a:buSzPts val="1600"/>
              <a:buFontTx/>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742950" lvl="1" indent="-285750" algn="just">
              <a:lnSpc>
                <a:spcPct val="150000"/>
              </a:lnSpc>
              <a:buSzPts val="1600"/>
              <a:buFontTx/>
              <a:buChar char="-"/>
            </a:pPr>
            <a:endParaRPr kumimoji="0"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9128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Introduction to UNFCC</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fontAlgn="base"/>
            <a:r>
              <a:rPr lang="en-US" sz="1600" dirty="0"/>
              <a:t>The UN Framework Convention on Climate Change (UNFCCC) sets out the basic legal framework and principles for international climate change cooperation with the aim of stabilizing atmospheric concentrations of greenhouse gases (GHGs) to avoid “dangerous anthropogenic interference with the climate system.”</a:t>
            </a:r>
          </a:p>
          <a:p>
            <a:pPr fontAlgn="base"/>
            <a:endParaRPr lang="en-US" sz="1600" dirty="0"/>
          </a:p>
          <a:p>
            <a:pPr fontAlgn="base"/>
            <a:r>
              <a:rPr lang="en-US" sz="1600" dirty="0"/>
              <a:t>To boost the effectiveness of the 1992 UNFCCC, the Kyoto Protocol was adopted in December 1997. It committed industrialized countries and countries in transition to a market economy to achieve quantified emissions reduction targets for a basket of six GHGs. The Kyoto Protocol’s first commitment period took place from 2008 to 2012. The 2012 Doha Amendment established the second commitment period from 2013 to 2020. In December 2015, parties adopted the Paris Agreement, which requires all parties to determine, plan, and regularly report on the nationally determined contribution (NDC) that it undertakes to mitigate climate change. Parties also submit aggregate progress on mitigation, adaptation, and means of implementation, which are reviewed every five years through a Global </a:t>
            </a:r>
            <a:r>
              <a:rPr lang="en-US" sz="1600" dirty="0" err="1"/>
              <a:t>Stocktake</a:t>
            </a:r>
            <a:r>
              <a:rPr lang="en-US" sz="1600" dirty="0"/>
              <a:t>.</a:t>
            </a:r>
          </a:p>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Objectives of the </a:t>
            </a: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UNFCC</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66609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Stabilize greenhouse gas (GHG) concentrations</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Ensure sustainable development</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Support vulnerable countries in adapting to climate change</a:t>
            </a:r>
            <a:endParaRPr kumimoji="0" lang="en-US" sz="32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a:p>
            <a:pPr marL="742950" marR="0" lvl="1" indent="-285750" algn="just" defTabSz="914400" rtl="0" eaLnBrk="1" fontAlgn="auto" latinLnBrk="0" hangingPunct="1">
              <a:lnSpc>
                <a:spcPct val="150000"/>
              </a:lnSpc>
              <a:spcBef>
                <a:spcPts val="0"/>
              </a:spcBef>
              <a:spcAft>
                <a:spcPts val="0"/>
              </a:spcAft>
              <a:buClr>
                <a:srgbClr val="000000"/>
              </a:buClr>
              <a:buSzPts val="1600"/>
              <a:buFontTx/>
              <a:buChar char="-"/>
              <a:tabLst/>
              <a:defRPr/>
            </a:pPr>
            <a:endParaRPr kumimoji="0"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18485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Parties to </a:t>
            </a: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the UNFCC</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66609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197 countries (known as Parties)</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Includes both developed and developing nations</a:t>
            </a:r>
          </a:p>
          <a:p>
            <a:pPr marL="742950" lvl="1" indent="-285750" algn="just">
              <a:lnSpc>
                <a:spcPct val="150000"/>
              </a:lnSpc>
              <a:buSzPts val="1600"/>
              <a:buFontTx/>
              <a:buChar char="-"/>
            </a:pPr>
            <a:r>
              <a:rPr lang="en-US" sz="3200" dirty="0">
                <a:latin typeface="Segoe UI" panose="020B0502040204020203" pitchFamily="34" charset="0"/>
                <a:ea typeface="Quattrocento Sans"/>
                <a:cs typeface="Segoe UI" panose="020B0502040204020203" pitchFamily="34" charset="0"/>
                <a:sym typeface="Quattrocento Sans"/>
              </a:rPr>
              <a:t>Key actors: Conference of the Parties (COP)</a:t>
            </a:r>
            <a:endParaRPr kumimoji="0" sz="32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060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84735"/>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1600" b="1" dirty="0">
                <a:solidFill>
                  <a:schemeClr val="bg1"/>
                </a:solidFill>
                <a:latin typeface="Lora Bold" pitchFamily="2" charset="0"/>
              </a:rPr>
              <a:t>T</a:t>
            </a:r>
            <a:r>
              <a:rPr lang="en-US" sz="1600" b="1" i="0" dirty="0">
                <a:solidFill>
                  <a:schemeClr val="bg1"/>
                </a:solidFill>
                <a:effectLst/>
                <a:latin typeface="Lora Bold" pitchFamily="2" charset="0"/>
              </a:rPr>
              <a:t>he Convention in summary</a:t>
            </a:r>
            <a:endParaRPr lang="en-US" sz="1600" b="0" i="0" dirty="0">
              <a:solidFill>
                <a:schemeClr val="bg1"/>
              </a:solidFill>
              <a:effectLst/>
              <a:latin typeface="Lora Bold" pitchFamily="2" charset="0"/>
            </a:endParaRPr>
          </a:p>
          <a:p>
            <a:pPr marL="0" marR="0" lvl="0" indent="0" algn="l" rtl="0">
              <a:lnSpc>
                <a:spcPct val="100000"/>
              </a:lnSpc>
              <a:spcBef>
                <a:spcPts val="0"/>
              </a:spcBef>
              <a:spcAft>
                <a:spcPts val="0"/>
              </a:spcAft>
              <a:buClr>
                <a:srgbClr val="FFFFFF"/>
              </a:buClr>
              <a:buSzPts val="2800"/>
              <a:buFont typeface="Arial"/>
              <a:buNone/>
            </a:pPr>
            <a:endParaRPr sz="16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267719"/>
            <a:ext cx="4737182" cy="435076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l">
              <a:lnSpc>
                <a:spcPct val="150000"/>
              </a:lnSpc>
            </a:pPr>
            <a:r>
              <a:rPr lang="en-US" sz="1400" b="1" i="0" dirty="0">
                <a:solidFill>
                  <a:srgbClr val="1A1A1C"/>
                </a:solidFill>
                <a:effectLst/>
                <a:latin typeface="+mn-lt"/>
              </a:rPr>
              <a:t>Recognized that there was a problem.</a:t>
            </a:r>
          </a:p>
          <a:p>
            <a:pPr marL="114300" indent="0" algn="l">
              <a:lnSpc>
                <a:spcPct val="150000"/>
              </a:lnSpc>
              <a:buNone/>
            </a:pPr>
            <a:r>
              <a:rPr lang="en-US" sz="1400" b="0" i="0" dirty="0">
                <a:solidFill>
                  <a:srgbClr val="424245"/>
                </a:solidFill>
                <a:effectLst/>
                <a:latin typeface="+mn-lt"/>
              </a:rPr>
              <a:t>This was remarkable for its time. Remember, in 1994, when the UNFCCC took effect, there was less scientific evidence than there is now. The UNFCCC borrowed a very important line from one of the most successful multilateral environmental treaties in history (the Montreal Protocol, in 1987): it bound member states to act in the interests of human safety even in the face of scientific uncertainty.</a:t>
            </a:r>
          </a:p>
          <a:p>
            <a:pPr marL="114300" indent="0">
              <a:lnSpc>
                <a:spcPct val="150000"/>
              </a:lnSpc>
              <a:buNone/>
            </a:pPr>
            <a:endParaRPr lang="LID4096" sz="1400" dirty="0">
              <a:latin typeface="+mn-lt"/>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730240" y="1239520"/>
            <a:ext cx="4669668" cy="437896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l">
              <a:lnSpc>
                <a:spcPct val="150000"/>
              </a:lnSpc>
            </a:pPr>
            <a:r>
              <a:rPr lang="en-US" sz="1400" b="1" i="0" dirty="0">
                <a:solidFill>
                  <a:srgbClr val="1A1A1C"/>
                </a:solidFill>
                <a:effectLst/>
                <a:latin typeface="+mn-lt"/>
              </a:rPr>
              <a:t>Sets a lofty but specific goal.</a:t>
            </a:r>
          </a:p>
          <a:p>
            <a:pPr marL="114300" indent="0" algn="l">
              <a:lnSpc>
                <a:spcPct val="150000"/>
              </a:lnSpc>
              <a:buNone/>
            </a:pPr>
            <a:r>
              <a:rPr lang="en-US" sz="1400" b="0" i="0" dirty="0">
                <a:solidFill>
                  <a:srgbClr val="424245"/>
                </a:solidFill>
                <a:effectLst/>
                <a:latin typeface="+mn-lt"/>
              </a:rPr>
              <a:t>The ultimate objective of the Convention is to stabilize greenhouse gas concentrations "at a level that would prevent dangerous anthropogenic (human induced) interference with the climate system." It states that "such a level should be achieved within a time-frame sufficient to allow ecosystems to adapt naturally to climate change, to ensure that food production is not threatened, and to enable economic development to proceed in a sustainable manner."</a:t>
            </a:r>
          </a:p>
          <a:p>
            <a:pPr>
              <a:lnSpc>
                <a:spcPct val="150000"/>
              </a:lnSpc>
            </a:pPr>
            <a:endParaRPr lang="LID4096" sz="1400" dirty="0">
              <a:latin typeface="+mn-lt"/>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84161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Title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129553"/>
            <a:ext cx="4737182" cy="448892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nSpc>
                <a:spcPct val="150000"/>
              </a:lnSpc>
            </a:pPr>
            <a:r>
              <a:rPr lang="en-US" sz="1400" b="1" i="0" dirty="0">
                <a:solidFill>
                  <a:srgbClr val="1A1A1C"/>
                </a:solidFill>
                <a:effectLst/>
                <a:latin typeface="+mn-lt"/>
              </a:rPr>
              <a:t>Puts the onus on developed countries to lead the way.</a:t>
            </a:r>
          </a:p>
          <a:p>
            <a:pPr marL="114300" indent="0" algn="l">
              <a:lnSpc>
                <a:spcPct val="150000"/>
              </a:lnSpc>
              <a:buNone/>
            </a:pPr>
            <a:r>
              <a:rPr lang="en-US" sz="1400" b="0" i="0" dirty="0">
                <a:solidFill>
                  <a:srgbClr val="424245"/>
                </a:solidFill>
                <a:effectLst/>
                <a:latin typeface="+mn-lt"/>
              </a:rPr>
              <a:t>The idea is that, as they are the source of most past and current greenhouse gas emissions, industrialized countries are expected to do the most to cut emissions on home ground. They are called Annex I countries and belong to the Organization for Economic Cooperation and Development (OECD). They include 12 countries with "economies in transition" from Central and Eastern Europe. Annex I countries were expected by the year 2000 to reduce emissions to 1990 levels. Many of them have taken strong action to do so, and some have already succeeded.</a:t>
            </a:r>
          </a:p>
          <a:p>
            <a:pPr marL="114300" indent="0" algn="l">
              <a:lnSpc>
                <a:spcPct val="150000"/>
              </a:lnSpc>
              <a:buNone/>
            </a:pPr>
            <a:endParaRPr lang="LID4096" sz="1400" dirty="0">
              <a:latin typeface="+mn-lt"/>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811521" y="1129553"/>
            <a:ext cx="4669668" cy="448892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l">
              <a:lnSpc>
                <a:spcPct val="150000"/>
              </a:lnSpc>
            </a:pPr>
            <a:r>
              <a:rPr lang="en-US" sz="1400" b="1" i="0" dirty="0">
                <a:solidFill>
                  <a:srgbClr val="1A1A1C"/>
                </a:solidFill>
                <a:effectLst/>
                <a:latin typeface="+mn-lt"/>
              </a:rPr>
              <a:t>Directs new funds to climate change activities in developing countries.</a:t>
            </a:r>
          </a:p>
          <a:p>
            <a:pPr marL="114300" indent="0" algn="l">
              <a:lnSpc>
                <a:spcPct val="150000"/>
              </a:lnSpc>
              <a:buNone/>
            </a:pPr>
            <a:r>
              <a:rPr lang="en-US" sz="1400" b="0" i="0" dirty="0">
                <a:solidFill>
                  <a:srgbClr val="424245"/>
                </a:solidFill>
                <a:effectLst/>
                <a:latin typeface="+mn-lt"/>
              </a:rPr>
              <a:t>Industrialized nations agree under the Convention to support climate change activities in developing countries by providing financial support for action on climate change-- above and beyond any financial assistance they already provide to these countries. A system of grants and loans has been set up through the Convention and is managed by the </a:t>
            </a:r>
            <a:r>
              <a:rPr lang="en-US" sz="1400" i="0" u="none" strike="noStrike" dirty="0">
                <a:solidFill>
                  <a:schemeClr val="tx1"/>
                </a:solidFill>
                <a:effectLst/>
                <a:latin typeface="+mn-lt"/>
              </a:rPr>
              <a:t>Global Environment Facility</a:t>
            </a:r>
            <a:r>
              <a:rPr lang="en-US" sz="1400" b="0" i="0" dirty="0">
                <a:solidFill>
                  <a:srgbClr val="424245"/>
                </a:solidFill>
                <a:effectLst/>
                <a:latin typeface="+mn-lt"/>
              </a:rPr>
              <a:t>. Industrialized countries also agree to share technology with less-advanced nations.</a:t>
            </a:r>
          </a:p>
          <a:p>
            <a:pPr>
              <a:lnSpc>
                <a:spcPct val="150000"/>
              </a:lnSpc>
            </a:pPr>
            <a:endParaRPr lang="LID4096" sz="1400" dirty="0">
              <a:latin typeface="+mn-lt"/>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382781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Title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129553"/>
            <a:ext cx="4737182" cy="448892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l">
              <a:lnSpc>
                <a:spcPct val="150000"/>
              </a:lnSpc>
            </a:pPr>
            <a:r>
              <a:rPr lang="en-US" sz="1200" b="1" i="0" dirty="0">
                <a:solidFill>
                  <a:srgbClr val="1A1A1C"/>
                </a:solidFill>
                <a:effectLst/>
                <a:latin typeface="+mn-lt"/>
              </a:rPr>
              <a:t>Kicks off formal consideration of adaptation to climate change.</a:t>
            </a:r>
          </a:p>
          <a:p>
            <a:pPr marL="114300" indent="0" algn="l">
              <a:lnSpc>
                <a:spcPct val="150000"/>
              </a:lnSpc>
              <a:buNone/>
            </a:pPr>
            <a:r>
              <a:rPr lang="en-US" sz="1200" b="0" i="0" dirty="0">
                <a:solidFill>
                  <a:srgbClr val="424245"/>
                </a:solidFill>
                <a:effectLst/>
                <a:latin typeface="+mn-lt"/>
              </a:rPr>
              <a:t>The Convention acknowledges the vulnerability of all countries to the effects of climate change and calls for special efforts to ease the consequences, especially in developing countries which lack the resources to do so on their own. In the early years of the Convention, adaptation received less attention than mitigation, as Parties wanted more certainty on impacts of and vulnerability to climate change. When IPCC's Third Assessment Report was released, adaptation gained traction, and Parties agreed on a process to address adverse effects and to establish funding arrangements for adaptation. Currently, work on adaptation takes place under different Convention bodies. </a:t>
            </a:r>
            <a:endParaRPr lang="LID4096" sz="1200" dirty="0">
              <a:latin typeface="+mn-lt"/>
              <a:cs typeface="Segoe UI" panose="020B0502040204020203" pitchFamily="34"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811521" y="1129553"/>
            <a:ext cx="4669668" cy="448892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pPr>
            <a:r>
              <a:rPr lang="en-US" sz="1200" b="1" dirty="0"/>
              <a:t>Keeps tabs on the problem and what's being done about it.</a:t>
            </a:r>
          </a:p>
          <a:p>
            <a:pPr marL="114300" indent="0">
              <a:lnSpc>
                <a:spcPct val="150000"/>
              </a:lnSpc>
              <a:buNone/>
            </a:pPr>
            <a:r>
              <a:rPr lang="en-US" sz="1200" dirty="0"/>
              <a:t>Industrialized countries (Annex I) have to report regularly on their climate change policies and measures, including issues governed by the Kyoto Protocol (for countries which have ratified it).</a:t>
            </a:r>
          </a:p>
          <a:p>
            <a:pPr marL="114300" indent="0">
              <a:lnSpc>
                <a:spcPct val="150000"/>
              </a:lnSpc>
              <a:buNone/>
            </a:pPr>
            <a:r>
              <a:rPr lang="en-US" sz="1200" dirty="0"/>
              <a:t>They must also submit an annual inventory of their greenhouse gas emissions, including data for their base year (1990)and all the years since.</a:t>
            </a:r>
          </a:p>
          <a:p>
            <a:pPr marL="114300" indent="0">
              <a:lnSpc>
                <a:spcPct val="150000"/>
              </a:lnSpc>
              <a:buNone/>
            </a:pPr>
            <a:r>
              <a:rPr lang="en-US" sz="1200" dirty="0"/>
              <a:t>Developing countries (Non-Annex I Parties) report in more general terms on their actions both to address climate change and to adapt to its impacts - but less regularly than Annex I Parties do, and their reporting is contingent on their getting funding for the preparation of the reports, particularly in the case of the Least Developed Countries.</a:t>
            </a:r>
          </a:p>
          <a:p>
            <a:pPr marL="457200" marR="0" lvl="1" indent="0" algn="just" rtl="0">
              <a:lnSpc>
                <a:spcPct val="150000"/>
              </a:lnSpc>
              <a:spcBef>
                <a:spcPts val="0"/>
              </a:spcBef>
              <a:spcAft>
                <a:spcPts val="0"/>
              </a:spcAft>
              <a:buClr>
                <a:srgbClr val="000000"/>
              </a:buClr>
              <a:buSzPts val="1600"/>
              <a:buFont typeface="Arial"/>
              <a:buNone/>
            </a:pPr>
            <a:endParaRPr lang="en-US" sz="12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a:lnSpc>
                <a:spcPct val="150000"/>
              </a:lnSpc>
            </a:pPr>
            <a:endParaRPr lang="LID4096" sz="12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94314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UNFCC – Key Milestones</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666098"/>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marR="0" lvl="1" indent="-285750" algn="just" defTabSz="914400" rtl="0" eaLnBrk="1" fontAlgn="auto" latinLnBrk="0" hangingPunct="1">
              <a:lnSpc>
                <a:spcPct val="150000"/>
              </a:lnSpc>
              <a:spcBef>
                <a:spcPts val="0"/>
              </a:spcBef>
              <a:spcAft>
                <a:spcPts val="0"/>
              </a:spcAft>
              <a:buClr>
                <a:srgbClr val="000000"/>
              </a:buClr>
              <a:buSzPts val="1600"/>
              <a:buFontTx/>
              <a:buChar char="-"/>
              <a:tabLst/>
              <a:defRPr/>
            </a:pPr>
            <a:r>
              <a:rPr kumimoji="0" lang="en-US" sz="32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1992: Adoption of the treaty</a:t>
            </a:r>
          </a:p>
          <a:p>
            <a:pPr marL="742950" marR="0" lvl="1" indent="-285750" algn="just" defTabSz="914400" rtl="0" eaLnBrk="1" fontAlgn="auto" latinLnBrk="0" hangingPunct="1">
              <a:lnSpc>
                <a:spcPct val="150000"/>
              </a:lnSpc>
              <a:spcBef>
                <a:spcPts val="0"/>
              </a:spcBef>
              <a:spcAft>
                <a:spcPts val="0"/>
              </a:spcAft>
              <a:buClr>
                <a:srgbClr val="000000"/>
              </a:buClr>
              <a:buSzPts val="1600"/>
              <a:buFontTx/>
              <a:buChar char="-"/>
              <a:tabLst/>
              <a:defRPr/>
            </a:pPr>
            <a:r>
              <a:rPr kumimoji="0" lang="en-US" sz="32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1997: Kyoto Protocol (legally binding emission targets)</a:t>
            </a:r>
          </a:p>
          <a:p>
            <a:pPr marL="742950" marR="0" lvl="1" indent="-285750" algn="just" defTabSz="914400" rtl="0" eaLnBrk="1" fontAlgn="auto" latinLnBrk="0" hangingPunct="1">
              <a:lnSpc>
                <a:spcPct val="150000"/>
              </a:lnSpc>
              <a:spcBef>
                <a:spcPts val="0"/>
              </a:spcBef>
              <a:spcAft>
                <a:spcPts val="0"/>
              </a:spcAft>
              <a:buClr>
                <a:srgbClr val="000000"/>
              </a:buClr>
              <a:buSzPts val="1600"/>
              <a:buFontTx/>
              <a:buChar char="-"/>
              <a:tabLst/>
              <a:defRPr/>
            </a:pPr>
            <a:r>
              <a:rPr kumimoji="0" lang="en-US" sz="32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rPr>
              <a:t>2015: Paris Agreement (limit global warming to 1.5°C)</a:t>
            </a:r>
            <a:endParaRPr kumimoji="0" sz="32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2535390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4411</TotalTime>
  <Words>1163</Words>
  <Application>Microsoft Office PowerPoint</Application>
  <PresentationFormat>Widescreen</PresentationFormat>
  <Paragraphs>59</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Segoe UI</vt:lpstr>
      <vt:lpstr>Century Gothic</vt:lpstr>
      <vt:lpstr>Lora Bold</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Manish Arya</cp:lastModifiedBy>
  <cp:revision>12</cp:revision>
  <dcterms:created xsi:type="dcterms:W3CDTF">2020-01-02T01:56:26Z</dcterms:created>
  <dcterms:modified xsi:type="dcterms:W3CDTF">2024-09-06T06:49:09Z</dcterms:modified>
</cp:coreProperties>
</file>