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8"/>
  </p:notesMasterIdLst>
  <p:sldIdLst>
    <p:sldId id="256" r:id="rId3"/>
    <p:sldId id="257" r:id="rId4"/>
    <p:sldId id="260" r:id="rId5"/>
    <p:sldId id="261" r:id="rId6"/>
    <p:sldId id="280" r:id="rId7"/>
    <p:sldId id="281" r:id="rId8"/>
    <p:sldId id="303" r:id="rId9"/>
    <p:sldId id="276" r:id="rId10"/>
    <p:sldId id="277" r:id="rId11"/>
    <p:sldId id="263" r:id="rId12"/>
    <p:sldId id="282" r:id="rId13"/>
    <p:sldId id="283" r:id="rId14"/>
    <p:sldId id="284" r:id="rId15"/>
    <p:sldId id="264" r:id="rId16"/>
    <p:sldId id="285" r:id="rId17"/>
    <p:sldId id="286" r:id="rId18"/>
    <p:sldId id="289" r:id="rId19"/>
    <p:sldId id="288" r:id="rId20"/>
    <p:sldId id="287" r:id="rId21"/>
    <p:sldId id="304" r:id="rId22"/>
    <p:sldId id="290" r:id="rId23"/>
    <p:sldId id="262" r:id="rId24"/>
    <p:sldId id="265" r:id="rId25"/>
    <p:sldId id="291" r:id="rId26"/>
    <p:sldId id="305" r:id="rId27"/>
    <p:sldId id="266" r:id="rId28"/>
    <p:sldId id="293" r:id="rId29"/>
    <p:sldId id="268" r:id="rId30"/>
    <p:sldId id="295" r:id="rId31"/>
    <p:sldId id="296" r:id="rId32"/>
    <p:sldId id="297" r:id="rId33"/>
    <p:sldId id="269" r:id="rId34"/>
    <p:sldId id="294" r:id="rId35"/>
    <p:sldId id="267" r:id="rId36"/>
    <p:sldId id="274" r:id="rId37"/>
    <p:sldId id="275" r:id="rId38"/>
    <p:sldId id="270" r:id="rId39"/>
    <p:sldId id="300" r:id="rId40"/>
    <p:sldId id="298" r:id="rId41"/>
    <p:sldId id="299" r:id="rId42"/>
    <p:sldId id="271" r:id="rId43"/>
    <p:sldId id="272" r:id="rId44"/>
    <p:sldId id="301" r:id="rId45"/>
    <p:sldId id="273" r:id="rId46"/>
    <p:sldId id="302" r:id="rId47"/>
  </p:sldIdLst>
  <p:sldSz cx="12192000" cy="6858000"/>
  <p:notesSz cx="6951663" cy="10082213"/>
  <p:embeddedFontLst>
    <p:embeddedFont>
      <p:font typeface="Century Gothic" panose="020B0502020202020204" pitchFamily="34"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42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54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15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69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67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39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0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26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082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45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1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51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681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61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62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26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89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764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134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7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585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31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629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664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748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355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480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263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888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3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824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81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22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87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mho0cnDC-H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T7fRYQeOS18?feature=oembed" TargetMode="Externa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waTmQjD0F6I?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NyNIvHl105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701947"/>
            <a:ext cx="10695057" cy="240395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The Science of Climate Change: Mitigation and Adaptation</a:t>
            </a:r>
          </a:p>
          <a:p>
            <a:pPr marL="0" marR="0" lvl="0" indent="0" algn="l" rtl="0">
              <a:lnSpc>
                <a:spcPct val="107000"/>
              </a:lnSpc>
              <a:spcBef>
                <a:spcPts val="800"/>
              </a:spcBef>
              <a:spcAft>
                <a:spcPts val="800"/>
              </a:spcAft>
              <a:buNone/>
            </a:pP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Abhishek Gupta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Why Adaptive planning?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marR="0" lvl="1" indent="-342900" algn="just" rtl="0">
              <a:lnSpc>
                <a:spcPct val="150000"/>
              </a:lnSpc>
              <a:spcBef>
                <a:spcPts val="0"/>
              </a:spcBef>
              <a:spcAft>
                <a:spcPts val="0"/>
              </a:spcAft>
              <a:buClr>
                <a:srgbClr val="000000"/>
              </a:buClr>
              <a:buSzPts val="1600"/>
              <a:buFont typeface="Arial" panose="020B0604020202020204" pitchFamily="34" charset="0"/>
              <a:buChar char="•"/>
            </a:pPr>
            <a:r>
              <a:rPr lang="en-US" sz="24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To make “Climate Resilient” society.</a:t>
            </a:r>
          </a:p>
          <a:p>
            <a:pPr marL="800100" marR="0" lvl="1" indent="-342900" algn="just" rtl="0">
              <a:lnSpc>
                <a:spcPct val="150000"/>
              </a:lnSpc>
              <a:spcBef>
                <a:spcPts val="0"/>
              </a:spcBef>
              <a:spcAft>
                <a:spcPts val="0"/>
              </a:spcAft>
              <a:buClr>
                <a:srgbClr val="000000"/>
              </a:buClr>
              <a:buSzPts val="1600"/>
              <a:buFont typeface="Arial" panose="020B0604020202020204" pitchFamily="34" charset="0"/>
              <a:buChar char="•"/>
            </a:pPr>
            <a:r>
              <a:rPr lang="en-IN" sz="24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Todays choice will shape tomorrow’s vulnerabilities</a:t>
            </a:r>
          </a:p>
          <a:p>
            <a:pPr marL="800100" marR="0" lvl="1" indent="-342900" algn="just" rtl="0">
              <a:lnSpc>
                <a:spcPct val="150000"/>
              </a:lnSpc>
              <a:spcBef>
                <a:spcPts val="0"/>
              </a:spcBef>
              <a:spcAft>
                <a:spcPts val="0"/>
              </a:spcAft>
              <a:buClr>
                <a:srgbClr val="000000"/>
              </a:buClr>
              <a:buSzPts val="1600"/>
              <a:buFont typeface="Arial" panose="020B0604020202020204" pitchFamily="34" charset="0"/>
              <a:buChar char="•"/>
            </a:pPr>
            <a:r>
              <a:rPr lang="en-IN" sz="2400" dirty="0">
                <a:latin typeface="Times New Roman" panose="02020603050405020304" pitchFamily="18" charset="0"/>
                <a:ea typeface="Quattrocento Sans"/>
                <a:cs typeface="Times New Roman" panose="02020603050405020304" pitchFamily="18" charset="0"/>
                <a:sym typeface="Quattrocento Sans"/>
              </a:rPr>
              <a:t>Significant time is required to motivate and develop adaptive capacity, and to implement changes</a:t>
            </a:r>
          </a:p>
          <a:p>
            <a:pPr marL="800100" marR="0" lvl="1" indent="-342900" algn="just" rtl="0">
              <a:lnSpc>
                <a:spcPct val="150000"/>
              </a:lnSpc>
              <a:spcBef>
                <a:spcPts val="0"/>
              </a:spcBef>
              <a:spcAft>
                <a:spcPts val="0"/>
              </a:spcAft>
              <a:buClr>
                <a:srgbClr val="000000"/>
              </a:buClr>
              <a:buSzPts val="1600"/>
              <a:buFont typeface="Arial" panose="020B0604020202020204" pitchFamily="34" charset="0"/>
              <a:buChar char="•"/>
            </a:pPr>
            <a:r>
              <a:rPr lang="en-IN" sz="24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Proactive planning is often more effective and less costly than reactive planning</a:t>
            </a:r>
            <a:endParaRPr sz="24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4256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Vulnerability Assessment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98952"/>
            <a:ext cx="9488130" cy="475528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Definition</a:t>
            </a:r>
            <a:r>
              <a:rPr lang="en-US" altLang="en-US" sz="1800" dirty="0">
                <a:solidFill>
                  <a:schemeClr val="tx1"/>
                </a:solidFill>
                <a:latin typeface="Times New Roman" panose="02020603050405020304" pitchFamily="18" charset="0"/>
                <a:cs typeface="Times New Roman" panose="02020603050405020304" pitchFamily="18" charset="0"/>
              </a:rPr>
              <a:t>: Vulnerability assessment involves evaluating the extent to which a system, community, or individual is susceptible to, or unable to cope with, adverse effects of climate change, including variability and extremes.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Purpose</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1800" dirty="0">
                <a:solidFill>
                  <a:schemeClr val="tx1"/>
                </a:solidFill>
                <a:latin typeface="Times New Roman" panose="02020603050405020304" pitchFamily="18" charset="0"/>
                <a:cs typeface="Times New Roman" panose="02020603050405020304" pitchFamily="18" charset="0"/>
              </a:rPr>
              <a:t>To identify and prioritize areas, sectors, and populations at greatest risk.</a:t>
            </a:r>
          </a:p>
          <a:p>
            <a:pPr lvl="0" eaLnBrk="0" fontAlgn="base" hangingPunct="0">
              <a:lnSpc>
                <a:spcPct val="150000"/>
              </a:lnSpc>
              <a:spcBef>
                <a:spcPct val="0"/>
              </a:spcBef>
              <a:spcAft>
                <a:spcPct val="0"/>
              </a:spcAft>
              <a:buClrTx/>
            </a:pPr>
            <a:r>
              <a:rPr lang="en-US" altLang="en-US" sz="1800" dirty="0">
                <a:solidFill>
                  <a:schemeClr val="tx1"/>
                </a:solidFill>
                <a:latin typeface="Times New Roman" panose="02020603050405020304" pitchFamily="18" charset="0"/>
                <a:cs typeface="Times New Roman" panose="02020603050405020304" pitchFamily="18" charset="0"/>
              </a:rPr>
              <a:t>To inform the development of targeted adaptation strategies and policies.</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Components of Vulnerability</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Exposure</a:t>
            </a:r>
            <a:r>
              <a:rPr lang="en-US" altLang="en-US" sz="1800" dirty="0">
                <a:solidFill>
                  <a:schemeClr val="tx1"/>
                </a:solidFill>
                <a:latin typeface="Times New Roman" panose="02020603050405020304" pitchFamily="18" charset="0"/>
                <a:cs typeface="Times New Roman" panose="02020603050405020304" pitchFamily="18" charset="0"/>
              </a:rPr>
              <a:t>: The presence of people, infrastructure, and ecosystems at risk.</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Sensitivity</a:t>
            </a:r>
            <a:r>
              <a:rPr lang="en-US" altLang="en-US" sz="1800" dirty="0">
                <a:solidFill>
                  <a:schemeClr val="tx1"/>
                </a:solidFill>
                <a:latin typeface="Times New Roman" panose="02020603050405020304" pitchFamily="18" charset="0"/>
                <a:cs typeface="Times New Roman" panose="02020603050405020304" pitchFamily="18" charset="0"/>
              </a:rPr>
              <a:t>: The degree to which these elements can be affected by climate hazards.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Adaptive Capacity</a:t>
            </a:r>
            <a:r>
              <a:rPr lang="en-US" altLang="en-US" sz="1800" dirty="0">
                <a:solidFill>
                  <a:schemeClr val="tx1"/>
                </a:solidFill>
                <a:latin typeface="Times New Roman" panose="02020603050405020304" pitchFamily="18" charset="0"/>
                <a:cs typeface="Times New Roman" panose="02020603050405020304" pitchFamily="18" charset="0"/>
              </a:rPr>
              <a:t>: The ability to adjust, mitigate potential damage, or cope with consequences.</a:t>
            </a:r>
          </a:p>
        </p:txBody>
      </p:sp>
    </p:spTree>
    <p:extLst>
      <p:ext uri="{BB962C8B-B14F-4D97-AF65-F5344CB8AC3E}">
        <p14:creationId xmlns:p14="http://schemas.microsoft.com/office/powerpoint/2010/main" val="24249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7ADEE-8AE0-520B-AF24-75733E70A8AC}"/>
              </a:ext>
            </a:extLst>
          </p:cNvPr>
          <p:cNvPicPr>
            <a:picLocks noChangeAspect="1"/>
          </p:cNvPicPr>
          <p:nvPr/>
        </p:nvPicPr>
        <p:blipFill>
          <a:blip r:embed="rId2"/>
          <a:stretch>
            <a:fillRect/>
          </a:stretch>
        </p:blipFill>
        <p:spPr>
          <a:xfrm>
            <a:off x="1584250" y="577591"/>
            <a:ext cx="8825024" cy="5344744"/>
          </a:xfrm>
          <a:prstGeom prst="rect">
            <a:avLst/>
          </a:prstGeom>
        </p:spPr>
      </p:pic>
    </p:spTree>
    <p:extLst>
      <p:ext uri="{BB962C8B-B14F-4D97-AF65-F5344CB8AC3E}">
        <p14:creationId xmlns:p14="http://schemas.microsoft.com/office/powerpoint/2010/main" val="120853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D0B5E-1121-022A-DF58-C2D8D63B8FA8}"/>
              </a:ext>
            </a:extLst>
          </p:cNvPr>
          <p:cNvPicPr>
            <a:picLocks noChangeAspect="1"/>
          </p:cNvPicPr>
          <p:nvPr/>
        </p:nvPicPr>
        <p:blipFill>
          <a:blip r:embed="rId2"/>
          <a:stretch>
            <a:fillRect/>
          </a:stretch>
        </p:blipFill>
        <p:spPr>
          <a:xfrm>
            <a:off x="808074" y="510363"/>
            <a:ext cx="10281683" cy="49654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08D6EE3E-C9FB-C18F-4CBC-C6B257D4468D}"/>
              </a:ext>
            </a:extLst>
          </p:cNvPr>
          <p:cNvSpPr txBox="1"/>
          <p:nvPr/>
        </p:nvSpPr>
        <p:spPr>
          <a:xfrm>
            <a:off x="4529471" y="5614274"/>
            <a:ext cx="6733068" cy="307777"/>
          </a:xfrm>
          <a:prstGeom prst="rect">
            <a:avLst/>
          </a:prstGeom>
          <a:noFill/>
        </p:spPr>
        <p:txBody>
          <a:bodyPr wrap="square">
            <a:spAutoFit/>
          </a:bodyPr>
          <a:lstStyle/>
          <a:p>
            <a:r>
              <a:rPr lang="en-IN" dirty="0">
                <a:solidFill>
                  <a:srgbClr val="FF0000"/>
                </a:solidFill>
                <a:latin typeface="Times New Roman" panose="02020603050405020304" pitchFamily="18" charset="0"/>
                <a:cs typeface="Times New Roman" panose="02020603050405020304" pitchFamily="18" charset="0"/>
              </a:rPr>
              <a:t>Source: https://www.sciencedirect.com/science/article/abs/pii/S0959378013001969</a:t>
            </a:r>
          </a:p>
        </p:txBody>
      </p:sp>
    </p:spTree>
    <p:extLst>
      <p:ext uri="{BB962C8B-B14F-4D97-AF65-F5344CB8AC3E}">
        <p14:creationId xmlns:p14="http://schemas.microsoft.com/office/powerpoint/2010/main" val="373562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Concept of Vulnerability Assessment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73889"/>
            <a:ext cx="10001006" cy="491224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Steps in Conducting a Vulnerability Assessment</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Identifying Hazards</a:t>
            </a:r>
            <a:r>
              <a:rPr lang="en-US" altLang="en-US" sz="1800" dirty="0">
                <a:solidFill>
                  <a:schemeClr val="tx1"/>
                </a:solidFill>
                <a:latin typeface="Times New Roman" panose="02020603050405020304" pitchFamily="18" charset="0"/>
                <a:cs typeface="Times New Roman" panose="02020603050405020304" pitchFamily="18" charset="0"/>
              </a:rPr>
              <a:t>: Determining climate-related hazards relevant to the area or sector being studied.</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Assessing Exposure</a:t>
            </a:r>
            <a:r>
              <a:rPr lang="en-US" altLang="en-US" sz="1800" dirty="0">
                <a:solidFill>
                  <a:schemeClr val="tx1"/>
                </a:solidFill>
                <a:latin typeface="Times New Roman" panose="02020603050405020304" pitchFamily="18" charset="0"/>
                <a:cs typeface="Times New Roman" panose="02020603050405020304" pitchFamily="18" charset="0"/>
              </a:rPr>
              <a:t>: Mapping and quantifying the elements at risk.</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Evaluating Sensitivity</a:t>
            </a:r>
            <a:r>
              <a:rPr lang="en-US" altLang="en-US" sz="1800" dirty="0">
                <a:solidFill>
                  <a:schemeClr val="tx1"/>
                </a:solidFill>
                <a:latin typeface="Times New Roman" panose="02020603050405020304" pitchFamily="18" charset="0"/>
                <a:cs typeface="Times New Roman" panose="02020603050405020304" pitchFamily="18" charset="0"/>
              </a:rPr>
              <a:t>: Understanding how susceptible these elements are to climate impacts.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Analyzing Adaptive Capacity</a:t>
            </a:r>
            <a:r>
              <a:rPr lang="en-US" altLang="en-US" sz="1800" dirty="0">
                <a:solidFill>
                  <a:schemeClr val="tx1"/>
                </a:solidFill>
                <a:latin typeface="Times New Roman" panose="02020603050405020304" pitchFamily="18" charset="0"/>
                <a:cs typeface="Times New Roman" panose="02020603050405020304" pitchFamily="18" charset="0"/>
              </a:rPr>
              <a:t>: Examining the resources and strategies available to respond to climate risks.</a:t>
            </a: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Benefits of Vulnerability Assessment</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Enhanced Decision-Making</a:t>
            </a:r>
            <a:r>
              <a:rPr lang="en-US" altLang="en-US" sz="1800" dirty="0">
                <a:solidFill>
                  <a:schemeClr val="tx1"/>
                </a:solidFill>
                <a:latin typeface="Times New Roman" panose="02020603050405020304" pitchFamily="18" charset="0"/>
                <a:cs typeface="Times New Roman" panose="02020603050405020304" pitchFamily="18" charset="0"/>
              </a:rPr>
              <a:t>: Provides data-driven insights for policymakers and planners.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Resource Allocation</a:t>
            </a:r>
            <a:r>
              <a:rPr lang="en-US" altLang="en-US" sz="1800" dirty="0">
                <a:solidFill>
                  <a:schemeClr val="tx1"/>
                </a:solidFill>
                <a:latin typeface="Times New Roman" panose="02020603050405020304" pitchFamily="18" charset="0"/>
                <a:cs typeface="Times New Roman" panose="02020603050405020304" pitchFamily="18" charset="0"/>
              </a:rPr>
              <a:t>: Helps prioritize investments and interventions in the most vulnerable areas.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Community Preparedness</a:t>
            </a:r>
            <a:r>
              <a:rPr lang="en-US" altLang="en-US" sz="1800" dirty="0">
                <a:solidFill>
                  <a:schemeClr val="tx1"/>
                </a:solidFill>
                <a:latin typeface="Times New Roman" panose="02020603050405020304" pitchFamily="18" charset="0"/>
                <a:cs typeface="Times New Roman" panose="02020603050405020304" pitchFamily="18" charset="0"/>
              </a:rPr>
              <a:t>: Increases awareness and preparedness among vulnerable populations.</a:t>
            </a:r>
          </a:p>
        </p:txBody>
      </p:sp>
    </p:spTree>
    <p:extLst>
      <p:ext uri="{BB962C8B-B14F-4D97-AF65-F5344CB8AC3E}">
        <p14:creationId xmlns:p14="http://schemas.microsoft.com/office/powerpoint/2010/main" val="14612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3a.Climate Change Vulnerability Assessment Methodology">
            <a:hlinkClick r:id="" action="ppaction://media"/>
            <a:extLst>
              <a:ext uri="{FF2B5EF4-FFF2-40B4-BE49-F238E27FC236}">
                <a16:creationId xmlns:a16="http://schemas.microsoft.com/office/drawing/2014/main" id="{8E69917E-9668-2379-71D0-738FE049E855}"/>
              </a:ext>
            </a:extLst>
          </p:cNvPr>
          <p:cNvPicPr>
            <a:picLocks noRot="1" noChangeAspect="1"/>
          </p:cNvPicPr>
          <p:nvPr>
            <a:videoFile r:link="rId1"/>
          </p:nvPr>
        </p:nvPicPr>
        <p:blipFill>
          <a:blip r:embed="rId3"/>
          <a:stretch>
            <a:fillRect/>
          </a:stretch>
        </p:blipFill>
        <p:spPr>
          <a:xfrm>
            <a:off x="993058" y="999708"/>
            <a:ext cx="9488131" cy="4954771"/>
          </a:xfrm>
          <a:prstGeom prst="rect">
            <a:avLst/>
          </a:prstGeom>
        </p:spPr>
      </p:pic>
      <p:sp>
        <p:nvSpPr>
          <p:cNvPr id="5" name="Google Shape;157;p46">
            <a:extLst>
              <a:ext uri="{FF2B5EF4-FFF2-40B4-BE49-F238E27FC236}">
                <a16:creationId xmlns:a16="http://schemas.microsoft.com/office/drawing/2014/main" id="{948360A1-9FA3-B4E0-727D-650A9EE156AE}"/>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Vulnerability Assessment Methodology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11361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 Bangladesh</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09584"/>
            <a:ext cx="4657306" cy="45638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Location</a:t>
            </a:r>
            <a:r>
              <a:rPr lang="en-US" altLang="en-US" sz="1800" dirty="0">
                <a:solidFill>
                  <a:schemeClr val="tx1"/>
                </a:solidFill>
                <a:latin typeface="Times New Roman" panose="02020603050405020304" pitchFamily="18" charset="0"/>
                <a:cs typeface="Times New Roman" panose="02020603050405020304" pitchFamily="18" charset="0"/>
              </a:rPr>
              <a:t>: Coastal areas of Bangladesh, focusing on regions like the Sundarbans and low-lying coastal zones.</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Context</a:t>
            </a:r>
            <a:r>
              <a:rPr lang="en-US" altLang="en-US" sz="1800" dirty="0">
                <a:solidFill>
                  <a:schemeClr val="tx1"/>
                </a:solidFill>
                <a:latin typeface="Times New Roman" panose="02020603050405020304" pitchFamily="18" charset="0"/>
                <a:cs typeface="Times New Roman" panose="02020603050405020304" pitchFamily="18" charset="0"/>
              </a:rPr>
              <a:t>: Bangladesh is one of the most vulnerable countries to climate change due to its low elevation, high population density, and exposure to extreme weather events like cyclones and flooding.</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Assessment of Exposure</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Details</a:t>
            </a:r>
            <a:r>
              <a:rPr lang="en-US" altLang="en-US" sz="1800" dirty="0">
                <a:solidFill>
                  <a:schemeClr val="tx1"/>
                </a:solidFill>
                <a:latin typeface="Times New Roman" panose="02020603050405020304" pitchFamily="18" charset="0"/>
                <a:cs typeface="Times New Roman" panose="02020603050405020304" pitchFamily="18" charset="0"/>
              </a:rPr>
              <a:t>: The coastal regions of Bangladesh are highly exposed to sea-level rise, storm surges, and river flooding.</a:t>
            </a: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Examples</a:t>
            </a:r>
            <a:r>
              <a:rPr lang="en-US" altLang="en-US" sz="1800" dirty="0">
                <a:solidFill>
                  <a:schemeClr val="tx1"/>
                </a:solidFill>
                <a:latin typeface="Times New Roman" panose="02020603050405020304" pitchFamily="18" charset="0"/>
                <a:cs typeface="Times New Roman" panose="02020603050405020304" pitchFamily="18" charset="0"/>
              </a:rPr>
              <a:t>: In 2009, Cyclone Aila caused widespread flooding and damage, displacing thousands of people.</a:t>
            </a:r>
          </a:p>
        </p:txBody>
      </p:sp>
      <p:pic>
        <p:nvPicPr>
          <p:cNvPr id="4" name="Picture 3">
            <a:extLst>
              <a:ext uri="{FF2B5EF4-FFF2-40B4-BE49-F238E27FC236}">
                <a16:creationId xmlns:a16="http://schemas.microsoft.com/office/drawing/2014/main" id="{EC5E072B-C793-5665-8CDC-3E0FD3761BD6}"/>
              </a:ext>
            </a:extLst>
          </p:cNvPr>
          <p:cNvPicPr>
            <a:picLocks noChangeAspect="1"/>
          </p:cNvPicPr>
          <p:nvPr/>
        </p:nvPicPr>
        <p:blipFill>
          <a:blip r:embed="rId3"/>
          <a:stretch>
            <a:fillRect/>
          </a:stretch>
        </p:blipFill>
        <p:spPr>
          <a:xfrm>
            <a:off x="5823883" y="1209583"/>
            <a:ext cx="4657306" cy="4563895"/>
          </a:xfrm>
          <a:prstGeom prst="rect">
            <a:avLst/>
          </a:prstGeom>
        </p:spPr>
      </p:pic>
    </p:spTree>
    <p:extLst>
      <p:ext uri="{BB962C8B-B14F-4D97-AF65-F5344CB8AC3E}">
        <p14:creationId xmlns:p14="http://schemas.microsoft.com/office/powerpoint/2010/main" val="185023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 Bangladesh</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10242" name="Picture 2">
            <a:extLst>
              <a:ext uri="{FF2B5EF4-FFF2-40B4-BE49-F238E27FC236}">
                <a16:creationId xmlns:a16="http://schemas.microsoft.com/office/drawing/2014/main" id="{E6999A52-F408-EAA9-5ADF-067C45F68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669" y="1095153"/>
            <a:ext cx="3817520" cy="48378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DACD52-C326-9EB5-7331-1599E79D0CF0}"/>
              </a:ext>
            </a:extLst>
          </p:cNvPr>
          <p:cNvPicPr>
            <a:picLocks noChangeAspect="1"/>
          </p:cNvPicPr>
          <p:nvPr/>
        </p:nvPicPr>
        <p:blipFill>
          <a:blip r:embed="rId4"/>
          <a:stretch>
            <a:fillRect/>
          </a:stretch>
        </p:blipFill>
        <p:spPr>
          <a:xfrm>
            <a:off x="1201479" y="1645519"/>
            <a:ext cx="5313334" cy="3256090"/>
          </a:xfrm>
          <a:prstGeom prst="rect">
            <a:avLst/>
          </a:prstGeom>
        </p:spPr>
      </p:pic>
    </p:spTree>
    <p:extLst>
      <p:ext uri="{BB962C8B-B14F-4D97-AF65-F5344CB8AC3E}">
        <p14:creationId xmlns:p14="http://schemas.microsoft.com/office/powerpoint/2010/main" val="337527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 Bangladesh</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7" y="1073888"/>
            <a:ext cx="9488131" cy="467832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Evaluation of Sensitivity</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Details</a:t>
            </a:r>
            <a:r>
              <a:rPr lang="en-US" altLang="en-US" sz="1800" dirty="0">
                <a:solidFill>
                  <a:schemeClr val="tx1"/>
                </a:solidFill>
                <a:latin typeface="Times New Roman" panose="02020603050405020304" pitchFamily="18" charset="0"/>
                <a:cs typeface="Times New Roman" panose="02020603050405020304" pitchFamily="18" charset="0"/>
              </a:rPr>
              <a:t>: The sensitivity of Bangladesh’s coastal regions is high due to the dependence on agriculture and fisheries, poor infrastructure, and limited access to healthcare.</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Examples</a:t>
            </a:r>
            <a:r>
              <a:rPr lang="en-US" altLang="en-US" sz="1800" dirty="0">
                <a:solidFill>
                  <a:schemeClr val="tx1"/>
                </a:solidFill>
                <a:latin typeface="Times New Roman" panose="02020603050405020304" pitchFamily="18" charset="0"/>
                <a:cs typeface="Times New Roman" panose="02020603050405020304" pitchFamily="18" charset="0"/>
              </a:rPr>
              <a:t>: Saltwater intrusion from sea-level rise affects agricultural productivity, impacting food security.</a:t>
            </a:r>
            <a:endParaRPr lang="en-US" altLang="en-US" sz="10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endParaRPr lang="en-US" altLang="en-US" sz="9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Analysis of Adaptive Capacity</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Details</a:t>
            </a:r>
            <a:r>
              <a:rPr lang="en-US" altLang="en-US" sz="1800" dirty="0">
                <a:solidFill>
                  <a:schemeClr val="tx1"/>
                </a:solidFill>
                <a:latin typeface="Times New Roman" panose="02020603050405020304" pitchFamily="18" charset="0"/>
                <a:cs typeface="Times New Roman" panose="02020603050405020304" pitchFamily="18" charset="0"/>
              </a:rPr>
              <a:t>: The adaptive capacity in these regions is constrained by poverty, lack of resources, and inadequate infrastructure.</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Examples</a:t>
            </a:r>
            <a:r>
              <a:rPr lang="en-US" altLang="en-US" sz="1800" dirty="0">
                <a:solidFill>
                  <a:schemeClr val="tx1"/>
                </a:solidFill>
                <a:latin typeface="Times New Roman" panose="02020603050405020304" pitchFamily="18" charset="0"/>
                <a:cs typeface="Times New Roman" panose="02020603050405020304" pitchFamily="18" charset="0"/>
              </a:rPr>
              <a:t>: Limited financial resources for rebuilding, inadequate disaster response mechanisms, and lack of education on adaptation strategies.</a:t>
            </a:r>
          </a:p>
          <a:p>
            <a:pPr lvl="0" eaLnBrk="0" fontAlgn="base" hangingPunct="0">
              <a:lnSpc>
                <a:spcPct val="170000"/>
              </a:lnSpc>
              <a:spcBef>
                <a:spcPct val="0"/>
              </a:spcBef>
              <a:spcAft>
                <a:spcPct val="0"/>
              </a:spcAft>
              <a:buClrTx/>
            </a:pPr>
            <a:endParaRPr lang="en-US" altLang="en-US" sz="13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Findings and Recommendations</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1800" dirty="0">
                <a:solidFill>
                  <a:schemeClr val="tx1"/>
                </a:solidFill>
                <a:latin typeface="Times New Roman" panose="02020603050405020304" pitchFamily="18" charset="0"/>
                <a:cs typeface="Times New Roman" panose="02020603050405020304" pitchFamily="18" charset="0"/>
              </a:rPr>
              <a:t>The vulnerability assessment indicates high exposure and sensitivity with low adaptive capacity, making the coastal areas of Bangladesh extremely vulnerable to climate change.</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Recommendations</a:t>
            </a:r>
            <a:r>
              <a:rPr lang="en-US" altLang="en-US" sz="1800" dirty="0">
                <a:solidFill>
                  <a:schemeClr val="tx1"/>
                </a:solidFill>
                <a:latin typeface="Times New Roman" panose="02020603050405020304" pitchFamily="18" charset="0"/>
                <a:cs typeface="Times New Roman" panose="02020603050405020304" pitchFamily="18" charset="0"/>
              </a:rPr>
              <a:t>: Implementing better early warning systems, constructing cyclone shelters, improving infrastructure, and enhancing community education and engagement in adaptation planning.</a:t>
            </a:r>
          </a:p>
        </p:txBody>
      </p:sp>
    </p:spTree>
    <p:extLst>
      <p:ext uri="{BB962C8B-B14F-4D97-AF65-F5344CB8AC3E}">
        <p14:creationId xmlns:p14="http://schemas.microsoft.com/office/powerpoint/2010/main" val="26601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Resilience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92012"/>
            <a:ext cx="9488130" cy="4273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Definition: </a:t>
            </a:r>
            <a:r>
              <a:rPr lang="en-US" altLang="en-US" sz="1800" dirty="0">
                <a:solidFill>
                  <a:schemeClr val="tx1"/>
                </a:solidFill>
                <a:latin typeface="Times New Roman" panose="02020603050405020304" pitchFamily="18" charset="0"/>
                <a:cs typeface="Times New Roman" panose="02020603050405020304" pitchFamily="18" charset="0"/>
              </a:rPr>
              <a:t>Resilience is the capacity of a system, community, or individual to withstand, recover, and adapt in the face of stressors and shocks, such as climate-related hazards.</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a:t>
            </a:r>
            <a:r>
              <a:rPr lang="en-US" altLang="en-US" sz="1800" dirty="0">
                <a:solidFill>
                  <a:schemeClr val="tx1"/>
                </a:solidFill>
                <a:latin typeface="Times New Roman" panose="02020603050405020304" pitchFamily="18" charset="0"/>
                <a:cs typeface="Times New Roman" panose="02020603050405020304" pitchFamily="18" charset="0"/>
              </a:rPr>
              <a:t>: A coastal community that can rebuild quickly after a hurricane demonstrates resilience.</a:t>
            </a:r>
          </a:p>
          <a:p>
            <a:pPr lvl="0" eaLnBrk="0" fontAlgn="base" hangingPunct="0">
              <a:lnSpc>
                <a:spcPct val="17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Importance of Resilience</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Explanation</a:t>
            </a:r>
            <a:r>
              <a:rPr lang="en-US" altLang="en-US" sz="1800" dirty="0">
                <a:solidFill>
                  <a:schemeClr val="tx1"/>
                </a:solidFill>
                <a:latin typeface="Times New Roman" panose="02020603050405020304" pitchFamily="18" charset="0"/>
                <a:cs typeface="Times New Roman" panose="02020603050405020304" pitchFamily="18" charset="0"/>
              </a:rPr>
              <a:t>: Building resilience is crucial for reducing long-term vulnerability and ensuring sustainable development in the face of climate change.</a:t>
            </a:r>
          </a:p>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Benefits</a:t>
            </a:r>
            <a:r>
              <a:rPr lang="en-US" altLang="en-US" sz="1800" dirty="0">
                <a:solidFill>
                  <a:schemeClr val="tx1"/>
                </a:solidFill>
                <a:latin typeface="Times New Roman" panose="02020603050405020304" pitchFamily="18" charset="0"/>
                <a:cs typeface="Times New Roman" panose="02020603050405020304" pitchFamily="18" charset="0"/>
              </a:rPr>
              <a:t>: Enhances the ability to cope with unexpected events, reduces economic losses, and protects lives and livelihoods.</a:t>
            </a:r>
          </a:p>
          <a:p>
            <a:pPr lvl="0" eaLnBrk="0" fontAlgn="base" hangingPunct="0">
              <a:lnSpc>
                <a:spcPct val="17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7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8D7FFCBB-87F1-3E7A-EC35-33449D8ED9F3}"/>
              </a:ext>
            </a:extLst>
          </p:cNvPr>
          <p:cNvPicPr>
            <a:picLocks noChangeAspect="1"/>
          </p:cNvPicPr>
          <p:nvPr/>
        </p:nvPicPr>
        <p:blipFill>
          <a:blip r:embed="rId3"/>
          <a:stretch>
            <a:fillRect/>
          </a:stretch>
        </p:blipFill>
        <p:spPr>
          <a:xfrm>
            <a:off x="1132114" y="239739"/>
            <a:ext cx="9753600" cy="5715000"/>
          </a:xfrm>
          <a:prstGeom prst="rect">
            <a:avLst/>
          </a:prstGeom>
        </p:spPr>
      </p:pic>
      <p:sp>
        <p:nvSpPr>
          <p:cNvPr id="4" name="TextBox 3">
            <a:extLst>
              <a:ext uri="{FF2B5EF4-FFF2-40B4-BE49-F238E27FC236}">
                <a16:creationId xmlns:a16="http://schemas.microsoft.com/office/drawing/2014/main" id="{00F6AE87-0991-2AEA-DFA1-70DE43B976CA}"/>
              </a:ext>
            </a:extLst>
          </p:cNvPr>
          <p:cNvSpPr txBox="1"/>
          <p:nvPr/>
        </p:nvSpPr>
        <p:spPr>
          <a:xfrm>
            <a:off x="6270172" y="903261"/>
            <a:ext cx="4789714" cy="1538883"/>
          </a:xfrm>
          <a:prstGeom prst="rect">
            <a:avLst/>
          </a:prstGeom>
          <a:noFill/>
        </p:spPr>
        <p:txBody>
          <a:bodyPr wrap="square" rtlCol="0">
            <a:spAutoFit/>
          </a:bodyPr>
          <a:lstStyle/>
          <a:p>
            <a:pPr algn="ctr"/>
            <a:r>
              <a:rPr lang="en-US" sz="4000" b="1" dirty="0">
                <a:solidFill>
                  <a:srgbClr val="FF0000"/>
                </a:solidFill>
                <a:latin typeface="Segoe UI" panose="020B0502040204020203" pitchFamily="34" charset="0"/>
                <a:ea typeface="Quattrocento Sans"/>
                <a:cs typeface="Segoe UI" panose="020B0502040204020203" pitchFamily="34" charset="0"/>
                <a:sym typeface="Quattrocento Sans"/>
              </a:rPr>
              <a:t>Climate Change Adaptation</a:t>
            </a:r>
            <a:endParaRPr lang="en-US" sz="4000" b="1" i="0" u="none" strike="noStrike" cap="none" dirty="0">
              <a:solidFill>
                <a:srgbClr val="FF0000"/>
              </a:solidFill>
              <a:latin typeface="Segoe UI" panose="020B0502040204020203" pitchFamily="34" charset="0"/>
              <a:ea typeface="Quattrocento Sans"/>
              <a:cs typeface="Segoe UI" panose="020B0502040204020203" pitchFamily="34" charset="0"/>
              <a:sym typeface="Quattrocento Sans"/>
            </a:endParaRP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Resilience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12426"/>
            <a:ext cx="9488130" cy="36572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Components of Resilience</a:t>
            </a:r>
            <a:r>
              <a:rPr lang="en-US" altLang="en-US" sz="1800" dirty="0">
                <a:solidFill>
                  <a:schemeClr val="tx1"/>
                </a:solidFill>
                <a:latin typeface="Times New Roman" panose="02020603050405020304" pitchFamily="18" charset="0"/>
                <a:cs typeface="Times New Roman" panose="02020603050405020304" pitchFamily="18" charset="0"/>
              </a:rPr>
              <a:t>:</a:t>
            </a:r>
          </a:p>
          <a:p>
            <a:pPr marL="342900" lvl="0" indent="-342900" eaLnBrk="0" fontAlgn="base" hangingPunct="0">
              <a:lnSpc>
                <a:spcPct val="17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Robustness</a:t>
            </a:r>
            <a:r>
              <a:rPr lang="en-US" altLang="en-US" sz="1800" dirty="0">
                <a:solidFill>
                  <a:schemeClr val="tx1"/>
                </a:solidFill>
                <a:latin typeface="Times New Roman" panose="02020603050405020304" pitchFamily="18" charset="0"/>
                <a:cs typeface="Times New Roman" panose="02020603050405020304" pitchFamily="18" charset="0"/>
              </a:rPr>
              <a:t>: Strength and durability of infrastructure and systems to withstand impacts.</a:t>
            </a:r>
          </a:p>
          <a:p>
            <a:pPr marL="342900" lvl="0" indent="-342900" eaLnBrk="0" fontAlgn="base" hangingPunct="0">
              <a:lnSpc>
                <a:spcPct val="17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Redundancy</a:t>
            </a:r>
            <a:r>
              <a:rPr lang="en-US" altLang="en-US" sz="1800" dirty="0">
                <a:solidFill>
                  <a:schemeClr val="tx1"/>
                </a:solidFill>
                <a:latin typeface="Times New Roman" panose="02020603050405020304" pitchFamily="18" charset="0"/>
                <a:cs typeface="Times New Roman" panose="02020603050405020304" pitchFamily="18" charset="0"/>
              </a:rPr>
              <a:t>: Availability of backup systems and resources to maintain functionality during disruptions.</a:t>
            </a:r>
          </a:p>
          <a:p>
            <a:pPr marL="342900" lvl="0" indent="-342900" eaLnBrk="0" fontAlgn="base" hangingPunct="0">
              <a:lnSpc>
                <a:spcPct val="17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Resourcefulness</a:t>
            </a:r>
            <a:r>
              <a:rPr lang="en-US" altLang="en-US" sz="1800" dirty="0">
                <a:solidFill>
                  <a:schemeClr val="tx1"/>
                </a:solidFill>
                <a:latin typeface="Times New Roman" panose="02020603050405020304" pitchFamily="18" charset="0"/>
                <a:cs typeface="Times New Roman" panose="02020603050405020304" pitchFamily="18" charset="0"/>
              </a:rPr>
              <a:t>: Ability to effectively manage resources, including emergency response and recovery efforts.</a:t>
            </a:r>
          </a:p>
          <a:p>
            <a:pPr marL="342900" lvl="0" indent="-342900" eaLnBrk="0" fontAlgn="base" hangingPunct="0">
              <a:lnSpc>
                <a:spcPct val="17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Recovery</a:t>
            </a:r>
            <a:r>
              <a:rPr lang="en-US" altLang="en-US" sz="1800" dirty="0">
                <a:solidFill>
                  <a:schemeClr val="tx1"/>
                </a:solidFill>
                <a:latin typeface="Times New Roman" panose="02020603050405020304" pitchFamily="18" charset="0"/>
                <a:cs typeface="Times New Roman" panose="02020603050405020304" pitchFamily="18" charset="0"/>
              </a:rPr>
              <a:t>: Capacity to restore and improve systems and services after an event.</a:t>
            </a:r>
          </a:p>
          <a:p>
            <a:pPr marL="342900" lvl="0" indent="-342900" eaLnBrk="0" fontAlgn="base" hangingPunct="0">
              <a:lnSpc>
                <a:spcPct val="17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Adaptive Capacity</a:t>
            </a:r>
            <a:r>
              <a:rPr lang="en-US" altLang="en-US" sz="1800" dirty="0">
                <a:solidFill>
                  <a:schemeClr val="tx1"/>
                </a:solidFill>
                <a:latin typeface="Times New Roman" panose="02020603050405020304" pitchFamily="18" charset="0"/>
                <a:cs typeface="Times New Roman" panose="02020603050405020304" pitchFamily="18" charset="0"/>
              </a:rPr>
              <a:t>: Ability to learn, adjust, and transform in response to changing conditions.</a:t>
            </a:r>
          </a:p>
        </p:txBody>
      </p:sp>
    </p:spTree>
    <p:extLst>
      <p:ext uri="{BB962C8B-B14F-4D97-AF65-F5344CB8AC3E}">
        <p14:creationId xmlns:p14="http://schemas.microsoft.com/office/powerpoint/2010/main" val="18169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Resilience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69894"/>
            <a:ext cx="7172746" cy="470991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Strategies for Building Resilience</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Community Engagement</a:t>
            </a:r>
            <a:r>
              <a:rPr lang="en-US" altLang="en-US" sz="1800" dirty="0">
                <a:solidFill>
                  <a:schemeClr val="tx1"/>
                </a:solidFill>
                <a:latin typeface="Times New Roman" panose="02020603050405020304" pitchFamily="18" charset="0"/>
                <a:cs typeface="Times New Roman" panose="02020603050405020304" pitchFamily="18" charset="0"/>
              </a:rPr>
              <a:t>: Involving local communities in planning and decision-making to ensure tailored and effective resilience strategies.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Diversification</a:t>
            </a:r>
            <a:r>
              <a:rPr lang="en-US" altLang="en-US" sz="1800" dirty="0">
                <a:solidFill>
                  <a:schemeClr val="tx1"/>
                </a:solidFill>
                <a:latin typeface="Times New Roman" panose="02020603050405020304" pitchFamily="18" charset="0"/>
                <a:cs typeface="Times New Roman" panose="02020603050405020304" pitchFamily="18" charset="0"/>
              </a:rPr>
              <a:t>: Diversifying livelihoods and economic activities to reduce dependency on a single source of income.</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Infrastructure Improvement</a:t>
            </a:r>
            <a:r>
              <a:rPr lang="en-US" altLang="en-US" sz="1800" dirty="0">
                <a:solidFill>
                  <a:schemeClr val="tx1"/>
                </a:solidFill>
                <a:latin typeface="Times New Roman" panose="02020603050405020304" pitchFamily="18" charset="0"/>
                <a:cs typeface="Times New Roman" panose="02020603050405020304" pitchFamily="18" charset="0"/>
              </a:rPr>
              <a:t>: Strengthening buildings, transportation networks, and utilities to withstand climate impacts.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Ecosystem-Based Approaches</a:t>
            </a:r>
            <a:r>
              <a:rPr lang="en-US" altLang="en-US" sz="1800" dirty="0">
                <a:solidFill>
                  <a:schemeClr val="tx1"/>
                </a:solidFill>
                <a:latin typeface="Times New Roman" panose="02020603050405020304" pitchFamily="18" charset="0"/>
                <a:cs typeface="Times New Roman" panose="02020603050405020304" pitchFamily="18" charset="0"/>
              </a:rPr>
              <a:t>: Using natural systems, like mangroves and wetlands, to provide protective barriers and enhance resilience.</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Case Study Example</a:t>
            </a:r>
            <a:r>
              <a:rPr lang="en-US" altLang="en-US" sz="18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Example</a:t>
            </a:r>
            <a:r>
              <a:rPr lang="en-US" altLang="en-US" sz="1800" dirty="0">
                <a:solidFill>
                  <a:schemeClr val="tx1"/>
                </a:solidFill>
                <a:latin typeface="Times New Roman" panose="02020603050405020304" pitchFamily="18" charset="0"/>
                <a:cs typeface="Times New Roman" panose="02020603050405020304" pitchFamily="18" charset="0"/>
              </a:rPr>
              <a:t>: The city of Rotterdam, Netherlands, has implemented a comprehensive resilience strategy that includes innovative water management, green infrastructure, and community engagement.</a:t>
            </a:r>
          </a:p>
        </p:txBody>
      </p:sp>
      <p:pic>
        <p:nvPicPr>
          <p:cNvPr id="1028" name="Picture 4">
            <a:extLst>
              <a:ext uri="{FF2B5EF4-FFF2-40B4-BE49-F238E27FC236}">
                <a16:creationId xmlns:a16="http://schemas.microsoft.com/office/drawing/2014/main" id="{BF76D185-AFF4-9C49-370F-9D0CCC03C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763" y="1463538"/>
            <a:ext cx="3806455" cy="35056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9BA612-4090-5ADB-3367-FE41A0DFA961}"/>
              </a:ext>
            </a:extLst>
          </p:cNvPr>
          <p:cNvSpPr txBox="1"/>
          <p:nvPr/>
        </p:nvSpPr>
        <p:spPr>
          <a:xfrm>
            <a:off x="9112619" y="5086685"/>
            <a:ext cx="2146742" cy="307777"/>
          </a:xfrm>
          <a:prstGeom prst="rect">
            <a:avLst/>
          </a:prstGeom>
          <a:noFill/>
        </p:spPr>
        <p:txBody>
          <a:bodyPr wrap="none" rtlCol="0">
            <a:spAutoFit/>
          </a:bodyPr>
          <a:lstStyle/>
          <a:p>
            <a:r>
              <a:rPr lang="en-IN" dirty="0">
                <a:highlight>
                  <a:srgbClr val="F2F2F2"/>
                </a:highlight>
                <a:latin typeface="Arimo"/>
              </a:rPr>
              <a:t>F</a:t>
            </a:r>
            <a:r>
              <a:rPr lang="en-IN" b="0" i="0" dirty="0">
                <a:solidFill>
                  <a:srgbClr val="000000"/>
                </a:solidFill>
                <a:effectLst/>
                <a:highlight>
                  <a:srgbClr val="F2F2F2"/>
                </a:highlight>
                <a:latin typeface="Arimo"/>
              </a:rPr>
              <a:t>loating Forest, Rotterdam</a:t>
            </a:r>
            <a:endParaRPr lang="en-IN" dirty="0"/>
          </a:p>
        </p:txBody>
      </p:sp>
    </p:spTree>
    <p:extLst>
      <p:ext uri="{BB962C8B-B14F-4D97-AF65-F5344CB8AC3E}">
        <p14:creationId xmlns:p14="http://schemas.microsoft.com/office/powerpoint/2010/main" val="35558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How we can Adapt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3074" name="Picture 2">
            <a:extLst>
              <a:ext uri="{FF2B5EF4-FFF2-40B4-BE49-F238E27FC236}">
                <a16:creationId xmlns:a16="http://schemas.microsoft.com/office/drawing/2014/main" id="{75E4B91F-E502-D154-11F1-07B2BE946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031080"/>
            <a:ext cx="7696200" cy="502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8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Adaptive Capacity</a:t>
            </a:r>
          </a:p>
        </p:txBody>
      </p:sp>
      <p:sp>
        <p:nvSpPr>
          <p:cNvPr id="158" name="Google Shape;158;p46"/>
          <p:cNvSpPr txBox="1"/>
          <p:nvPr/>
        </p:nvSpPr>
        <p:spPr>
          <a:xfrm>
            <a:off x="993058" y="1172541"/>
            <a:ext cx="9488130" cy="46647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50000"/>
              </a:lnSpc>
              <a:spcBef>
                <a:spcPct val="0"/>
              </a:spcBef>
              <a:spcAft>
                <a:spcPct val="0"/>
              </a:spcAft>
              <a:buClrTx/>
            </a:pPr>
            <a:r>
              <a:rPr lang="en-US" altLang="en-US" sz="1600" dirty="0">
                <a:solidFill>
                  <a:schemeClr val="tx1"/>
                </a:solidFill>
                <a:latin typeface="Times New Roman" panose="02020603050405020304" pitchFamily="18" charset="0"/>
                <a:cs typeface="Times New Roman" panose="02020603050405020304" pitchFamily="18" charset="0"/>
              </a:rPr>
              <a:t>Adaptive capacity is the ability of systems, institutions, humans, and other organisms to adjust to potential damage, take advantage of opportunities, or respond to consequences related to climate change.</a:t>
            </a:r>
          </a:p>
          <a:p>
            <a:pPr lvl="0" eaLnBrk="0" fontAlgn="base" hangingPunct="0">
              <a:lnSpc>
                <a:spcPct val="150000"/>
              </a:lnSpc>
              <a:spcBef>
                <a:spcPct val="0"/>
              </a:spcBef>
              <a:spcAft>
                <a:spcPct val="0"/>
              </a:spcAft>
              <a:buClrTx/>
            </a:pPr>
            <a:endParaRPr lang="en-US" altLang="en-US" sz="1600"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Examples</a:t>
            </a:r>
            <a:r>
              <a:rPr lang="en-US" altLang="en-US" sz="1600" dirty="0">
                <a:solidFill>
                  <a:schemeClr val="tx1"/>
                </a:solidFill>
                <a:latin typeface="Times New Roman" panose="02020603050405020304" pitchFamily="18" charset="0"/>
                <a:cs typeface="Times New Roman" panose="02020603050405020304" pitchFamily="18" charset="0"/>
              </a:rPr>
              <a:t>: Communities with strong social networks and access to resources can better respond to climate threats.</a:t>
            </a:r>
          </a:p>
          <a:p>
            <a:pPr lvl="0" eaLnBrk="0" fontAlgn="base" hangingPunct="0">
              <a:lnSpc>
                <a:spcPct val="150000"/>
              </a:lnSpc>
              <a:spcBef>
                <a:spcPct val="0"/>
              </a:spcBef>
              <a:spcAft>
                <a:spcPct val="0"/>
              </a:spcAft>
              <a:buClrTx/>
            </a:pPr>
            <a:endParaRPr lang="en-US" altLang="en-US" sz="16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Components of Adaptive Capacity</a:t>
            </a:r>
            <a:r>
              <a:rPr lang="en-US" altLang="en-US" sz="1600" dirty="0">
                <a:solidFill>
                  <a:schemeClr val="tx1"/>
                </a:solidFill>
                <a:latin typeface="Times New Roman" panose="02020603050405020304" pitchFamily="18" charset="0"/>
                <a:cs typeface="Times New Roman" panose="02020603050405020304" pitchFamily="18" charset="0"/>
              </a:rPr>
              <a:t>:</a:t>
            </a:r>
          </a:p>
          <a:p>
            <a:pPr marL="342900" lvl="0" indent="-342900" eaLnBrk="0" fontAlgn="base" hangingPunct="0">
              <a:lnSpc>
                <a:spcPct val="150000"/>
              </a:lnSpc>
              <a:spcBef>
                <a:spcPct val="0"/>
              </a:spcBef>
              <a:spcAft>
                <a:spcPct val="0"/>
              </a:spcAft>
              <a:buClrTx/>
              <a:buFont typeface="+mj-lt"/>
              <a:buAutoNum type="arabicPeriod"/>
            </a:pPr>
            <a:r>
              <a:rPr lang="en-US" altLang="en-US" sz="1600" b="1" dirty="0">
                <a:solidFill>
                  <a:schemeClr val="tx1"/>
                </a:solidFill>
                <a:latin typeface="Times New Roman" panose="02020603050405020304" pitchFamily="18" charset="0"/>
                <a:cs typeface="Times New Roman" panose="02020603050405020304" pitchFamily="18" charset="0"/>
              </a:rPr>
              <a:t>Human Resources</a:t>
            </a:r>
            <a:r>
              <a:rPr lang="en-US" altLang="en-US" sz="1600" dirty="0">
                <a:solidFill>
                  <a:schemeClr val="tx1"/>
                </a:solidFill>
                <a:latin typeface="Times New Roman" panose="02020603050405020304" pitchFamily="18" charset="0"/>
                <a:cs typeface="Times New Roman" panose="02020603050405020304" pitchFamily="18" charset="0"/>
              </a:rPr>
              <a:t>: Education, skills, and knowledge that enable individuals and communities to adapt.</a:t>
            </a:r>
          </a:p>
          <a:p>
            <a:pPr marL="342900" lvl="0" indent="-342900" eaLnBrk="0" fontAlgn="base" hangingPunct="0">
              <a:lnSpc>
                <a:spcPct val="150000"/>
              </a:lnSpc>
              <a:spcBef>
                <a:spcPct val="0"/>
              </a:spcBef>
              <a:spcAft>
                <a:spcPct val="0"/>
              </a:spcAft>
              <a:buClrTx/>
              <a:buFont typeface="+mj-lt"/>
              <a:buAutoNum type="arabicPeriod"/>
            </a:pPr>
            <a:r>
              <a:rPr lang="en-US" altLang="en-US" sz="1600" b="1" dirty="0">
                <a:solidFill>
                  <a:schemeClr val="tx1"/>
                </a:solidFill>
                <a:latin typeface="Times New Roman" panose="02020603050405020304" pitchFamily="18" charset="0"/>
                <a:cs typeface="Times New Roman" panose="02020603050405020304" pitchFamily="18" charset="0"/>
              </a:rPr>
              <a:t>Economic Resources</a:t>
            </a:r>
            <a:r>
              <a:rPr lang="en-US" altLang="en-US" sz="1600" dirty="0">
                <a:solidFill>
                  <a:schemeClr val="tx1"/>
                </a:solidFill>
                <a:latin typeface="Times New Roman" panose="02020603050405020304" pitchFamily="18" charset="0"/>
                <a:cs typeface="Times New Roman" panose="02020603050405020304" pitchFamily="18" charset="0"/>
              </a:rPr>
              <a:t>: Availability of financial resources to invest in adaptation measures.</a:t>
            </a:r>
          </a:p>
          <a:p>
            <a:pPr marL="342900" lvl="0" indent="-342900" eaLnBrk="0" fontAlgn="base" hangingPunct="0">
              <a:lnSpc>
                <a:spcPct val="150000"/>
              </a:lnSpc>
              <a:spcBef>
                <a:spcPct val="0"/>
              </a:spcBef>
              <a:spcAft>
                <a:spcPct val="0"/>
              </a:spcAft>
              <a:buClrTx/>
              <a:buFont typeface="+mj-lt"/>
              <a:buAutoNum type="arabicPeriod"/>
            </a:pPr>
            <a:r>
              <a:rPr lang="en-US" altLang="en-US" sz="1600" b="1" dirty="0">
                <a:solidFill>
                  <a:schemeClr val="tx1"/>
                </a:solidFill>
                <a:latin typeface="Times New Roman" panose="02020603050405020304" pitchFamily="18" charset="0"/>
                <a:cs typeface="Times New Roman" panose="02020603050405020304" pitchFamily="18" charset="0"/>
              </a:rPr>
              <a:t>Institutional Resources</a:t>
            </a:r>
            <a:r>
              <a:rPr lang="en-US" altLang="en-US" sz="1600" dirty="0">
                <a:solidFill>
                  <a:schemeClr val="tx1"/>
                </a:solidFill>
                <a:latin typeface="Times New Roman" panose="02020603050405020304" pitchFamily="18" charset="0"/>
                <a:cs typeface="Times New Roman" panose="02020603050405020304" pitchFamily="18" charset="0"/>
              </a:rPr>
              <a:t>: Governance structures, policies, and institutions that support adaptation planning and implementation.</a:t>
            </a:r>
          </a:p>
          <a:p>
            <a:pPr marL="342900" lvl="0" indent="-342900" eaLnBrk="0" fontAlgn="base" hangingPunct="0">
              <a:lnSpc>
                <a:spcPct val="150000"/>
              </a:lnSpc>
              <a:spcBef>
                <a:spcPct val="0"/>
              </a:spcBef>
              <a:spcAft>
                <a:spcPct val="0"/>
              </a:spcAft>
              <a:buClrTx/>
              <a:buFont typeface="+mj-lt"/>
              <a:buAutoNum type="arabicPeriod"/>
            </a:pPr>
            <a:r>
              <a:rPr lang="en-US" altLang="en-US" sz="1600" b="1" dirty="0">
                <a:solidFill>
                  <a:schemeClr val="tx1"/>
                </a:solidFill>
                <a:latin typeface="Times New Roman" panose="02020603050405020304" pitchFamily="18" charset="0"/>
                <a:cs typeface="Times New Roman" panose="02020603050405020304" pitchFamily="18" charset="0"/>
              </a:rPr>
              <a:t>Technological Resources</a:t>
            </a:r>
            <a:r>
              <a:rPr lang="en-US" altLang="en-US" sz="1600" dirty="0">
                <a:solidFill>
                  <a:schemeClr val="tx1"/>
                </a:solidFill>
                <a:latin typeface="Times New Roman" panose="02020603050405020304" pitchFamily="18" charset="0"/>
                <a:cs typeface="Times New Roman" panose="02020603050405020304" pitchFamily="18" charset="0"/>
              </a:rPr>
              <a:t>: Access to technology and infrastructure that facilitate adaptation.</a:t>
            </a:r>
          </a:p>
        </p:txBody>
      </p:sp>
    </p:spTree>
    <p:extLst>
      <p:ext uri="{BB962C8B-B14F-4D97-AF65-F5344CB8AC3E}">
        <p14:creationId xmlns:p14="http://schemas.microsoft.com/office/powerpoint/2010/main" val="3279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5" end="5"/>
                                            </p:txEl>
                                          </p:spTgt>
                                        </p:tgtEl>
                                        <p:attrNameLst>
                                          <p:attrName>style.visibility</p:attrName>
                                        </p:attrNameLst>
                                      </p:cBhvr>
                                      <p:to>
                                        <p:strVal val="visible"/>
                                      </p:to>
                                    </p:set>
                                    <p:animEffect transition="in" filter="fade">
                                      <p:cBhvr>
                                        <p:cTn id="22" dur="1000"/>
                                        <p:tgtEl>
                                          <p:spTgt spid="15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Adaptive Capacity</a:t>
            </a:r>
          </a:p>
        </p:txBody>
      </p:sp>
      <p:sp>
        <p:nvSpPr>
          <p:cNvPr id="158" name="Google Shape;158;p46"/>
          <p:cNvSpPr txBox="1"/>
          <p:nvPr/>
        </p:nvSpPr>
        <p:spPr>
          <a:xfrm>
            <a:off x="993059" y="1055725"/>
            <a:ext cx="9488130" cy="490913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60000"/>
              </a:lnSpc>
              <a:spcBef>
                <a:spcPct val="0"/>
              </a:spcBef>
              <a:spcAft>
                <a:spcPct val="0"/>
              </a:spcAft>
              <a:buClrTx/>
            </a:pPr>
            <a:r>
              <a:rPr lang="en-US" altLang="en-US" sz="1550" b="1" dirty="0">
                <a:solidFill>
                  <a:schemeClr val="tx1"/>
                </a:solidFill>
                <a:latin typeface="Times New Roman" panose="02020603050405020304" pitchFamily="18" charset="0"/>
                <a:cs typeface="Times New Roman" panose="02020603050405020304" pitchFamily="18" charset="0"/>
              </a:rPr>
              <a:t>Factors Influencing Adaptive Capacity</a:t>
            </a:r>
            <a:r>
              <a:rPr lang="en-US" altLang="en-US" sz="1550" dirty="0">
                <a:solidFill>
                  <a:schemeClr val="tx1"/>
                </a:solidFill>
                <a:latin typeface="Times New Roman" panose="02020603050405020304" pitchFamily="18" charset="0"/>
                <a:cs typeface="Times New Roman" panose="02020603050405020304" pitchFamily="18" charset="0"/>
              </a:rPr>
              <a:t>:</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Social Factors</a:t>
            </a:r>
            <a:r>
              <a:rPr lang="en-US" altLang="en-US" sz="1550" dirty="0">
                <a:solidFill>
                  <a:schemeClr val="tx1"/>
                </a:solidFill>
                <a:latin typeface="Times New Roman" panose="02020603050405020304" pitchFamily="18" charset="0"/>
                <a:cs typeface="Times New Roman" panose="02020603050405020304" pitchFamily="18" charset="0"/>
              </a:rPr>
              <a:t>: Community cohesion, social networks, and equitable access to resources.</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Economic Factors</a:t>
            </a:r>
            <a:r>
              <a:rPr lang="en-US" altLang="en-US" sz="1550" dirty="0">
                <a:solidFill>
                  <a:schemeClr val="tx1"/>
                </a:solidFill>
                <a:latin typeface="Times New Roman" panose="02020603050405020304" pitchFamily="18" charset="0"/>
                <a:cs typeface="Times New Roman" panose="02020603050405020304" pitchFamily="18" charset="0"/>
              </a:rPr>
              <a:t>: Wealth distribution, employment opportunities, and economic diversification.</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Institutional Factors</a:t>
            </a:r>
            <a:r>
              <a:rPr lang="en-US" altLang="en-US" sz="1550" dirty="0">
                <a:solidFill>
                  <a:schemeClr val="tx1"/>
                </a:solidFill>
                <a:latin typeface="Times New Roman" panose="02020603050405020304" pitchFamily="18" charset="0"/>
                <a:cs typeface="Times New Roman" panose="02020603050405020304" pitchFamily="18" charset="0"/>
              </a:rPr>
              <a:t>: Effective governance, institutional support, and political stability.</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Environmental Factors</a:t>
            </a:r>
            <a:r>
              <a:rPr lang="en-US" altLang="en-US" sz="1550" dirty="0">
                <a:solidFill>
                  <a:schemeClr val="tx1"/>
                </a:solidFill>
                <a:latin typeface="Times New Roman" panose="02020603050405020304" pitchFamily="18" charset="0"/>
                <a:cs typeface="Times New Roman" panose="02020603050405020304" pitchFamily="18" charset="0"/>
              </a:rPr>
              <a:t>: Availability and management of natural resources, ecosystem health.</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Enhancing Adaptive Capacity</a:t>
            </a:r>
            <a:r>
              <a:rPr lang="en-US" altLang="en-US" sz="1550" dirty="0">
                <a:solidFill>
                  <a:schemeClr val="tx1"/>
                </a:solidFill>
                <a:latin typeface="Times New Roman" panose="02020603050405020304" pitchFamily="18" charset="0"/>
                <a:cs typeface="Times New Roman" panose="02020603050405020304" pitchFamily="18" charset="0"/>
              </a:rPr>
              <a:t>:</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Education and Awareness</a:t>
            </a:r>
            <a:r>
              <a:rPr lang="en-US" altLang="en-US" sz="1550" dirty="0">
                <a:solidFill>
                  <a:schemeClr val="tx1"/>
                </a:solidFill>
                <a:latin typeface="Times New Roman" panose="02020603050405020304" pitchFamily="18" charset="0"/>
                <a:cs typeface="Times New Roman" panose="02020603050405020304" pitchFamily="18" charset="0"/>
              </a:rPr>
              <a:t>: Promoting education and awareness about climate risks and adaptation strategies.</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Strengthening Institutions</a:t>
            </a:r>
            <a:r>
              <a:rPr lang="en-US" altLang="en-US" sz="1550" dirty="0">
                <a:solidFill>
                  <a:schemeClr val="tx1"/>
                </a:solidFill>
                <a:latin typeface="Times New Roman" panose="02020603050405020304" pitchFamily="18" charset="0"/>
                <a:cs typeface="Times New Roman" panose="02020603050405020304" pitchFamily="18" charset="0"/>
              </a:rPr>
              <a:t>: Developing robust governance structures and policies that support adaptive measures.</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Building Financial Resilience</a:t>
            </a:r>
            <a:r>
              <a:rPr lang="en-US" altLang="en-US" sz="1550" dirty="0">
                <a:solidFill>
                  <a:schemeClr val="tx1"/>
                </a:solidFill>
                <a:latin typeface="Times New Roman" panose="02020603050405020304" pitchFamily="18" charset="0"/>
                <a:cs typeface="Times New Roman" panose="02020603050405020304" pitchFamily="18" charset="0"/>
              </a:rPr>
              <a:t>: Ensuring access to financial resources through insurance, microfinance, and investment in resilient infrastructure.</a:t>
            </a:r>
          </a:p>
          <a:p>
            <a:pPr marL="342900" lvl="0" indent="-342900" eaLnBrk="0" fontAlgn="base" hangingPunct="0">
              <a:lnSpc>
                <a:spcPct val="160000"/>
              </a:lnSpc>
              <a:spcBef>
                <a:spcPct val="0"/>
              </a:spcBef>
              <a:spcAft>
                <a:spcPct val="0"/>
              </a:spcAft>
              <a:buClrTx/>
              <a:buFont typeface="Arial" panose="020B0604020202020204" pitchFamily="34" charset="0"/>
              <a:buChar char="•"/>
            </a:pPr>
            <a:r>
              <a:rPr lang="en-US" altLang="en-US" sz="1550" b="1" dirty="0">
                <a:solidFill>
                  <a:schemeClr val="tx1"/>
                </a:solidFill>
                <a:latin typeface="Times New Roman" panose="02020603050405020304" pitchFamily="18" charset="0"/>
                <a:cs typeface="Times New Roman" panose="02020603050405020304" pitchFamily="18" charset="0"/>
              </a:rPr>
              <a:t>Technology and Innovation</a:t>
            </a:r>
            <a:r>
              <a:rPr lang="en-US" altLang="en-US" sz="1550" dirty="0">
                <a:solidFill>
                  <a:schemeClr val="tx1"/>
                </a:solidFill>
                <a:latin typeface="Times New Roman" panose="02020603050405020304" pitchFamily="18" charset="0"/>
                <a:cs typeface="Times New Roman" panose="02020603050405020304" pitchFamily="18" charset="0"/>
              </a:rPr>
              <a:t>: Investing in and promoting the use of technology and innovative solutions to enhance adaptive capacity.</a:t>
            </a:r>
          </a:p>
        </p:txBody>
      </p:sp>
    </p:spTree>
    <p:extLst>
      <p:ext uri="{BB962C8B-B14F-4D97-AF65-F5344CB8AC3E}">
        <p14:creationId xmlns:p14="http://schemas.microsoft.com/office/powerpoint/2010/main" val="13314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Adaptive Capacity</a:t>
            </a:r>
          </a:p>
        </p:txBody>
      </p:sp>
      <p:sp>
        <p:nvSpPr>
          <p:cNvPr id="158" name="Google Shape;158;p46"/>
          <p:cNvSpPr txBox="1"/>
          <p:nvPr/>
        </p:nvSpPr>
        <p:spPr>
          <a:xfrm>
            <a:off x="993059" y="1055726"/>
            <a:ext cx="9488130" cy="140039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60000"/>
              </a:lnSpc>
              <a:spcBef>
                <a:spcPct val="0"/>
              </a:spcBef>
              <a:spcAft>
                <a:spcPct val="0"/>
              </a:spcAft>
              <a:buClrTx/>
            </a:pPr>
            <a:r>
              <a:rPr lang="en-US" altLang="en-US" b="1" dirty="0">
                <a:solidFill>
                  <a:schemeClr val="tx1"/>
                </a:solidFill>
                <a:latin typeface="Times New Roman" panose="02020603050405020304" pitchFamily="18" charset="0"/>
                <a:cs typeface="Times New Roman" panose="02020603050405020304" pitchFamily="18" charset="0"/>
              </a:rPr>
              <a:t>Case Study Example</a:t>
            </a:r>
            <a:r>
              <a:rPr lang="en-US" altLang="en-US"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60000"/>
              </a:lnSpc>
              <a:spcBef>
                <a:spcPct val="0"/>
              </a:spcBef>
              <a:spcAft>
                <a:spcPct val="0"/>
              </a:spcAft>
              <a:buClrTx/>
            </a:pPr>
            <a:r>
              <a:rPr lang="en-US" altLang="en-US" b="1" dirty="0">
                <a:solidFill>
                  <a:schemeClr val="tx1"/>
                </a:solidFill>
                <a:latin typeface="Times New Roman" panose="02020603050405020304" pitchFamily="18" charset="0"/>
                <a:cs typeface="Times New Roman" panose="02020603050405020304" pitchFamily="18" charset="0"/>
              </a:rPr>
              <a:t>Country/Region</a:t>
            </a:r>
            <a:r>
              <a:rPr lang="en-US" altLang="en-US" dirty="0">
                <a:solidFill>
                  <a:schemeClr val="tx1"/>
                </a:solidFill>
                <a:latin typeface="Times New Roman" panose="02020603050405020304" pitchFamily="18" charset="0"/>
                <a:cs typeface="Times New Roman" panose="02020603050405020304" pitchFamily="18" charset="0"/>
              </a:rPr>
              <a:t>: The Netherlands</a:t>
            </a:r>
          </a:p>
          <a:p>
            <a:pPr lvl="0" eaLnBrk="0" fontAlgn="base" hangingPunct="0">
              <a:lnSpc>
                <a:spcPct val="160000"/>
              </a:lnSpc>
              <a:spcBef>
                <a:spcPct val="0"/>
              </a:spcBef>
              <a:spcAft>
                <a:spcPct val="0"/>
              </a:spcAft>
              <a:buClrTx/>
            </a:pPr>
            <a:r>
              <a:rPr lang="en-US" altLang="en-US" b="1" dirty="0">
                <a:solidFill>
                  <a:schemeClr val="tx1"/>
                </a:solidFill>
                <a:latin typeface="Times New Roman" panose="02020603050405020304" pitchFamily="18" charset="0"/>
                <a:cs typeface="Times New Roman" panose="02020603050405020304" pitchFamily="18" charset="0"/>
              </a:rPr>
              <a:t>Details</a:t>
            </a:r>
            <a:r>
              <a:rPr lang="en-US" altLang="en-US" dirty="0">
                <a:solidFill>
                  <a:schemeClr val="tx1"/>
                </a:solidFill>
                <a:latin typeface="Times New Roman" panose="02020603050405020304" pitchFamily="18" charset="0"/>
                <a:cs typeface="Times New Roman" panose="02020603050405020304" pitchFamily="18" charset="0"/>
              </a:rPr>
              <a:t>: The Netherlands has developed advanced water management systems and policies to address the risk of sea-level rise and flooding.</a:t>
            </a:r>
          </a:p>
        </p:txBody>
      </p:sp>
      <p:pic>
        <p:nvPicPr>
          <p:cNvPr id="3078" name="Picture 6">
            <a:extLst>
              <a:ext uri="{FF2B5EF4-FFF2-40B4-BE49-F238E27FC236}">
                <a16:creationId xmlns:a16="http://schemas.microsoft.com/office/drawing/2014/main" id="{99A619DA-30ED-D26D-F2CD-79A9D5384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928" y="2214991"/>
            <a:ext cx="3106389" cy="38658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BB to modernize the Oosterscheldekering barrier operating system, part of  the world's largest flood protection structure">
            <a:extLst>
              <a:ext uri="{FF2B5EF4-FFF2-40B4-BE49-F238E27FC236}">
                <a16:creationId xmlns:a16="http://schemas.microsoft.com/office/drawing/2014/main" id="{1B127740-C602-5FFC-A0E5-6E2F829EC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19" y="2672190"/>
            <a:ext cx="3106389" cy="2463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5DD51C-A4A0-ED89-BA31-D889960A9CD2}"/>
              </a:ext>
            </a:extLst>
          </p:cNvPr>
          <p:cNvPicPr>
            <a:picLocks noChangeAspect="1"/>
          </p:cNvPicPr>
          <p:nvPr/>
        </p:nvPicPr>
        <p:blipFill>
          <a:blip r:embed="rId5"/>
          <a:stretch>
            <a:fillRect/>
          </a:stretch>
        </p:blipFill>
        <p:spPr>
          <a:xfrm>
            <a:off x="7414557" y="2672189"/>
            <a:ext cx="3066632" cy="2463335"/>
          </a:xfrm>
          <a:prstGeom prst="rect">
            <a:avLst/>
          </a:prstGeom>
        </p:spPr>
      </p:pic>
    </p:spTree>
    <p:extLst>
      <p:ext uri="{BB962C8B-B14F-4D97-AF65-F5344CB8AC3E}">
        <p14:creationId xmlns:p14="http://schemas.microsoft.com/office/powerpoint/2010/main" val="62596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Adaptation Pathways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81993"/>
            <a:ext cx="9841518" cy="49785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50000"/>
              </a:lnSpc>
              <a:spcBef>
                <a:spcPct val="0"/>
              </a:spcBef>
              <a:spcAft>
                <a:spcPct val="0"/>
              </a:spcAft>
              <a:buClrTx/>
            </a:pPr>
            <a:r>
              <a:rPr lang="en-US" altLang="en-US" dirty="0">
                <a:solidFill>
                  <a:schemeClr val="tx1"/>
                </a:solidFill>
                <a:latin typeface="Times New Roman" panose="02020603050405020304" pitchFamily="18" charset="0"/>
                <a:cs typeface="Times New Roman" panose="02020603050405020304" pitchFamily="18" charset="0"/>
              </a:rPr>
              <a:t>Adaptation pathways are flexible, long-term strategies that outline a series of actions to manage climate risks over time. They allow for adjustments as new information becomes available or as conditions change.</a:t>
            </a:r>
          </a:p>
          <a:p>
            <a:pPr lvl="0" eaLnBrk="0" fontAlgn="base" hangingPunct="0">
              <a:lnSpc>
                <a:spcPct val="150000"/>
              </a:lnSpc>
              <a:spcBef>
                <a:spcPct val="0"/>
              </a:spcBef>
              <a:spcAft>
                <a:spcPct val="0"/>
              </a:spcAft>
              <a:buClrTx/>
            </a:pPr>
            <a:r>
              <a:rPr lang="en-US" altLang="en-US" b="1" dirty="0">
                <a:solidFill>
                  <a:schemeClr val="tx1"/>
                </a:solidFill>
                <a:latin typeface="Times New Roman" panose="02020603050405020304" pitchFamily="18" charset="0"/>
                <a:cs typeface="Times New Roman" panose="02020603050405020304" pitchFamily="18" charset="0"/>
              </a:rPr>
              <a:t>Example</a:t>
            </a:r>
            <a:r>
              <a:rPr lang="en-US" altLang="en-US" dirty="0">
                <a:solidFill>
                  <a:schemeClr val="tx1"/>
                </a:solidFill>
                <a:latin typeface="Times New Roman" panose="02020603050405020304" pitchFamily="18" charset="0"/>
                <a:cs typeface="Times New Roman" panose="02020603050405020304" pitchFamily="18" charset="0"/>
              </a:rPr>
              <a:t>: A coastal city developing a sequence of flood defense measures that can be implemented over decades as sea levels rise.</a:t>
            </a:r>
          </a:p>
          <a:p>
            <a:pPr lvl="0" eaLnBrk="0" fontAlgn="base" hangingPunct="0">
              <a:lnSpc>
                <a:spcPct val="150000"/>
              </a:lnSpc>
              <a:spcBef>
                <a:spcPct val="0"/>
              </a:spcBef>
              <a:spcAft>
                <a:spcPct val="0"/>
              </a:spcAft>
              <a:buClrTx/>
            </a:pPr>
            <a:endParaRPr lang="en-US" altLang="en-US"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b="1" dirty="0">
                <a:solidFill>
                  <a:schemeClr val="tx1"/>
                </a:solidFill>
                <a:latin typeface="Times New Roman" panose="02020603050405020304" pitchFamily="18" charset="0"/>
                <a:cs typeface="Times New Roman" panose="02020603050405020304" pitchFamily="18" charset="0"/>
              </a:rPr>
              <a:t>Importance of Adaptation Pathways</a:t>
            </a:r>
            <a:r>
              <a:rPr lang="en-US" altLang="en-US"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Long-term Planning</a:t>
            </a:r>
            <a:r>
              <a:rPr lang="en-US" altLang="en-US" dirty="0">
                <a:solidFill>
                  <a:schemeClr val="tx1"/>
                </a:solidFill>
                <a:latin typeface="Times New Roman" panose="02020603050405020304" pitchFamily="18" charset="0"/>
                <a:cs typeface="Times New Roman" panose="02020603050405020304" pitchFamily="18" charset="0"/>
              </a:rPr>
              <a:t>: They provide a structured approach to anticipate and address future climate impacts.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Flexibility</a:t>
            </a:r>
            <a:r>
              <a:rPr lang="en-US" altLang="en-US" dirty="0">
                <a:solidFill>
                  <a:schemeClr val="tx1"/>
                </a:solidFill>
                <a:latin typeface="Times New Roman" panose="02020603050405020304" pitchFamily="18" charset="0"/>
                <a:cs typeface="Times New Roman" panose="02020603050405020304" pitchFamily="18" charset="0"/>
              </a:rPr>
              <a:t>: Adaptation pathways accommodate uncertainty and allow for course corrections based on new data and changing conditions.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Developing Adaptation Pathways</a:t>
            </a:r>
            <a:r>
              <a:rPr lang="en-US" altLang="en-US"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Identify Objectives</a:t>
            </a:r>
            <a:r>
              <a:rPr lang="en-US" altLang="en-US" dirty="0">
                <a:solidFill>
                  <a:schemeClr val="tx1"/>
                </a:solidFill>
                <a:latin typeface="Times New Roman" panose="02020603050405020304" pitchFamily="18" charset="0"/>
                <a:cs typeface="Times New Roman" panose="02020603050405020304" pitchFamily="18" charset="0"/>
              </a:rPr>
              <a:t>: Define the goals and desired outcomes of the adaptation plan.</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Assess Risks and Opportunities</a:t>
            </a:r>
            <a:r>
              <a:rPr lang="en-US" altLang="en-US" dirty="0">
                <a:solidFill>
                  <a:schemeClr val="tx1"/>
                </a:solidFill>
                <a:latin typeface="Times New Roman" panose="02020603050405020304" pitchFamily="18" charset="0"/>
                <a:cs typeface="Times New Roman" panose="02020603050405020304" pitchFamily="18" charset="0"/>
              </a:rPr>
              <a:t>: Evaluate potential climate risks and opportunities for adaptation.</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Sequence Actions</a:t>
            </a:r>
            <a:r>
              <a:rPr lang="en-US" altLang="en-US" dirty="0">
                <a:solidFill>
                  <a:schemeClr val="tx1"/>
                </a:solidFill>
                <a:latin typeface="Times New Roman" panose="02020603050405020304" pitchFamily="18" charset="0"/>
                <a:cs typeface="Times New Roman" panose="02020603050405020304" pitchFamily="18" charset="0"/>
              </a:rPr>
              <a:t>: Develop a timeline of actions, starting with low-regret measures and progressing to more significant investments as needed.</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b="1" dirty="0">
                <a:solidFill>
                  <a:schemeClr val="tx1"/>
                </a:solidFill>
                <a:latin typeface="Times New Roman" panose="02020603050405020304" pitchFamily="18" charset="0"/>
                <a:cs typeface="Times New Roman" panose="02020603050405020304" pitchFamily="18" charset="0"/>
              </a:rPr>
              <a:t>Monitor and Review</a:t>
            </a:r>
            <a:r>
              <a:rPr lang="en-US" altLang="en-US" dirty="0">
                <a:solidFill>
                  <a:schemeClr val="tx1"/>
                </a:solidFill>
                <a:latin typeface="Times New Roman" panose="02020603050405020304" pitchFamily="18" charset="0"/>
                <a:cs typeface="Times New Roman" panose="02020603050405020304" pitchFamily="18" charset="0"/>
              </a:rPr>
              <a:t>: Continuously monitor outcomes and review the plan to incorporate new information and adjust actions accordingly.</a:t>
            </a:r>
          </a:p>
        </p:txBody>
      </p:sp>
    </p:spTree>
    <p:extLst>
      <p:ext uri="{BB962C8B-B14F-4D97-AF65-F5344CB8AC3E}">
        <p14:creationId xmlns:p14="http://schemas.microsoft.com/office/powerpoint/2010/main" val="21740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Adaptation Pathways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12111"/>
            <a:ext cx="9488130" cy="38489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algn="just"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Examples of Adaptation Pathways</a:t>
            </a:r>
            <a:r>
              <a:rPr lang="en-US" altLang="en-US" sz="1600" dirty="0">
                <a:solidFill>
                  <a:schemeClr val="tx1"/>
                </a:solidFill>
                <a:latin typeface="Times New Roman" panose="02020603050405020304" pitchFamily="18" charset="0"/>
                <a:cs typeface="Times New Roman" panose="02020603050405020304" pitchFamily="18" charset="0"/>
              </a:rPr>
              <a:t>:</a:t>
            </a:r>
          </a:p>
          <a:p>
            <a:pPr marL="285750" lvl="0" indent="-285750" algn="just"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Urban Areas</a:t>
            </a:r>
            <a:r>
              <a:rPr lang="en-US" altLang="en-US" sz="1600" dirty="0">
                <a:solidFill>
                  <a:schemeClr val="tx1"/>
                </a:solidFill>
                <a:latin typeface="Times New Roman" panose="02020603050405020304" pitchFamily="18" charset="0"/>
                <a:cs typeface="Times New Roman" panose="02020603050405020304" pitchFamily="18" charset="0"/>
              </a:rPr>
              <a:t>: Developing green infrastructure, such as parks and green roofs, to manage heatwaves and stormwater, with the option to scale up to more extensive flood defenses if needed.</a:t>
            </a:r>
          </a:p>
          <a:p>
            <a:pPr marL="285750" lvl="0" indent="-285750" algn="just"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Agricultural Systems</a:t>
            </a:r>
            <a:r>
              <a:rPr lang="en-US" altLang="en-US" sz="1600" dirty="0">
                <a:solidFill>
                  <a:schemeClr val="tx1"/>
                </a:solidFill>
                <a:latin typeface="Times New Roman" panose="02020603050405020304" pitchFamily="18" charset="0"/>
                <a:cs typeface="Times New Roman" panose="02020603050405020304" pitchFamily="18" charset="0"/>
              </a:rPr>
              <a:t>: Starting with crop diversification and soil management practices, with the potential to shift to more resilient crop varieties and irrigation systems as climate impacts intensify.</a:t>
            </a:r>
          </a:p>
          <a:p>
            <a:pPr lvl="0" algn="just" eaLnBrk="0" fontAlgn="base" hangingPunct="0">
              <a:lnSpc>
                <a:spcPct val="150000"/>
              </a:lnSpc>
              <a:spcBef>
                <a:spcPct val="0"/>
              </a:spcBef>
              <a:spcAft>
                <a:spcPct val="0"/>
              </a:spcAft>
              <a:buClrTx/>
            </a:pPr>
            <a:endParaRPr lang="en-US" altLang="en-US" sz="1600" b="1"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Case Study: Thames Estuary 2100 Project</a:t>
            </a:r>
            <a:r>
              <a:rPr lang="en-US" altLang="en-US" sz="1600" dirty="0">
                <a:solidFill>
                  <a:schemeClr val="tx1"/>
                </a:solidFill>
                <a:latin typeface="Times New Roman" panose="02020603050405020304" pitchFamily="18" charset="0"/>
                <a:cs typeface="Times New Roman" panose="02020603050405020304" pitchFamily="18" charset="0"/>
              </a:rPr>
              <a:t>:</a:t>
            </a:r>
          </a:p>
          <a:p>
            <a:pPr lvl="0" algn="just"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Details</a:t>
            </a:r>
            <a:r>
              <a:rPr lang="en-US" altLang="en-US" sz="1600" dirty="0">
                <a:solidFill>
                  <a:schemeClr val="tx1"/>
                </a:solidFill>
                <a:latin typeface="Times New Roman" panose="02020603050405020304" pitchFamily="18" charset="0"/>
                <a:cs typeface="Times New Roman" panose="02020603050405020304" pitchFamily="18" charset="0"/>
              </a:rPr>
              <a:t>: The Thames Estuary 2100 Project in the UK is a comprehensive plan to protect London from future tidal flooding. It outlines a series of adaptive measures to be implemented over the next century, including strengthening existing defenses and eventually constructing new barriers.</a:t>
            </a:r>
          </a:p>
        </p:txBody>
      </p:sp>
    </p:spTree>
    <p:extLst>
      <p:ext uri="{BB962C8B-B14F-4D97-AF65-F5344CB8AC3E}">
        <p14:creationId xmlns:p14="http://schemas.microsoft.com/office/powerpoint/2010/main" val="2671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Initiatives in Climate Change Adaptation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24522"/>
            <a:ext cx="6258347" cy="484034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United Nations Framework Convention on Climate Change (UNFCCC)</a:t>
            </a:r>
            <a:r>
              <a:rPr lang="en-US" altLang="en-US" sz="1800" dirty="0">
                <a:solidFill>
                  <a:schemeClr val="tx1"/>
                </a:solidFill>
                <a:latin typeface="Times New Roman" panose="02020603050405020304" pitchFamily="18" charset="0"/>
                <a:cs typeface="Times New Roman" panose="02020603050405020304" pitchFamily="18" charset="0"/>
              </a:rPr>
              <a:t>: The UNFCCC is an international environmental treaty aimed at addressing climate change. It plays a key role in coordinating global efforts for adaptation and mitigation.</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Adaptation Initiatives</a:t>
            </a:r>
            <a:r>
              <a:rPr lang="en-US" altLang="en-US" sz="1800" dirty="0">
                <a:solidFill>
                  <a:schemeClr val="tx1"/>
                </a:solidFill>
                <a:latin typeface="Times New Roman" panose="02020603050405020304" pitchFamily="18" charset="0"/>
                <a:cs typeface="Times New Roman" panose="02020603050405020304" pitchFamily="18" charset="0"/>
              </a:rPr>
              <a:t>: Establishment of the Adaptation Committee and the Nairobi Work Program to support adaptation actions and knowledge sharing.</a:t>
            </a:r>
          </a:p>
          <a:p>
            <a:pPr lvl="0" eaLnBrk="0" fontAlgn="base" hangingPunct="0">
              <a:lnSpc>
                <a:spcPct val="15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Intergovernmental Panel on Climate Change (IPCC)</a:t>
            </a:r>
            <a:r>
              <a:rPr lang="en-US" altLang="en-US" sz="1800" dirty="0">
                <a:solidFill>
                  <a:schemeClr val="tx1"/>
                </a:solidFill>
                <a:latin typeface="Times New Roman" panose="02020603050405020304" pitchFamily="18" charset="0"/>
                <a:cs typeface="Times New Roman" panose="02020603050405020304" pitchFamily="18" charset="0"/>
              </a:rPr>
              <a:t>: The IPCC assesses scientific information related to climate change and provides policymakers with regular reports on climate impacts, vulnerabilities, and adaptation.</a:t>
            </a:r>
          </a:p>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Contribution</a:t>
            </a:r>
            <a:r>
              <a:rPr lang="en-US" altLang="en-US" sz="1800" dirty="0">
                <a:solidFill>
                  <a:schemeClr val="tx1"/>
                </a:solidFill>
                <a:latin typeface="Times New Roman" panose="02020603050405020304" pitchFamily="18" charset="0"/>
                <a:cs typeface="Times New Roman" panose="02020603050405020304" pitchFamily="18" charset="0"/>
              </a:rPr>
              <a:t>: IPCC reports serve as critical resources for understanding adaptation needs and guiding policy development.</a:t>
            </a:r>
            <a:endParaRPr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pic>
        <p:nvPicPr>
          <p:cNvPr id="6147" name="Picture 3" descr="undefined">
            <a:extLst>
              <a:ext uri="{FF2B5EF4-FFF2-40B4-BE49-F238E27FC236}">
                <a16:creationId xmlns:a16="http://schemas.microsoft.com/office/drawing/2014/main" id="{6DDE815C-A776-8B50-BD0B-076C23A3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055" y="3593806"/>
            <a:ext cx="3274828" cy="1892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8B79173-2CB0-F2BA-F196-11957759A47F}"/>
              </a:ext>
            </a:extLst>
          </p:cNvPr>
          <p:cNvPicPr>
            <a:picLocks noChangeAspect="1"/>
          </p:cNvPicPr>
          <p:nvPr/>
        </p:nvPicPr>
        <p:blipFill rotWithShape="1">
          <a:blip r:embed="rId4"/>
          <a:srcRect l="24408" r="23230"/>
          <a:stretch/>
        </p:blipFill>
        <p:spPr>
          <a:xfrm>
            <a:off x="7610398" y="1124522"/>
            <a:ext cx="2870791" cy="2139673"/>
          </a:xfrm>
          <a:prstGeom prst="rect">
            <a:avLst/>
          </a:prstGeom>
        </p:spPr>
      </p:pic>
    </p:spTree>
    <p:extLst>
      <p:ext uri="{BB962C8B-B14F-4D97-AF65-F5344CB8AC3E}">
        <p14:creationId xmlns:p14="http://schemas.microsoft.com/office/powerpoint/2010/main" val="7548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Initiatives in Climate Change Adaptation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24523"/>
            <a:ext cx="9488130" cy="4648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Global Environment Facility (GEF)</a:t>
            </a:r>
            <a:r>
              <a:rPr lang="en-US" altLang="en-US" sz="1800" dirty="0">
                <a:solidFill>
                  <a:schemeClr val="tx1"/>
                </a:solidFill>
                <a:latin typeface="Times New Roman" panose="02020603050405020304" pitchFamily="18" charset="0"/>
                <a:cs typeface="Times New Roman" panose="02020603050405020304" pitchFamily="18" charset="0"/>
              </a:rPr>
              <a:t>: The GEF provides funding for projects and programs in developing countries to address environmental issues, including climate change adaptation.</a:t>
            </a: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Projects</a:t>
            </a:r>
            <a:r>
              <a:rPr lang="en-US" altLang="en-US" sz="1800" dirty="0">
                <a:solidFill>
                  <a:schemeClr val="tx1"/>
                </a:solidFill>
                <a:latin typeface="Times New Roman" panose="02020603050405020304" pitchFamily="18" charset="0"/>
                <a:cs typeface="Times New Roman" panose="02020603050405020304" pitchFamily="18" charset="0"/>
              </a:rPr>
              <a:t>: Funding for community-based adaptation projects, capacity building, and technology transfer.</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Green Climate Fund (GCF)</a:t>
            </a:r>
            <a:r>
              <a:rPr lang="en-US" altLang="en-US" sz="1800" dirty="0">
                <a:solidFill>
                  <a:schemeClr val="tx1"/>
                </a:solidFill>
                <a:latin typeface="Times New Roman" panose="02020603050405020304" pitchFamily="18" charset="0"/>
                <a:cs typeface="Times New Roman" panose="02020603050405020304" pitchFamily="18" charset="0"/>
              </a:rPr>
              <a:t>: The GCF is a financial mechanism under the UNFCCC, dedicated to supporting developing countries in adapting to and mitigating climate change.</a:t>
            </a: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Focus Areas</a:t>
            </a:r>
            <a:r>
              <a:rPr lang="en-US" altLang="en-US" sz="1800" dirty="0">
                <a:solidFill>
                  <a:schemeClr val="tx1"/>
                </a:solidFill>
                <a:latin typeface="Times New Roman" panose="02020603050405020304" pitchFamily="18" charset="0"/>
                <a:cs typeface="Times New Roman" panose="02020603050405020304" pitchFamily="18" charset="0"/>
              </a:rPr>
              <a:t>: Providing grants and loans for adaptation projects in areas such as water management, agriculture, and coastal protection.</a:t>
            </a:r>
          </a:p>
          <a:p>
            <a:pPr lvl="0" eaLnBrk="0" fontAlgn="base" hangingPunct="0">
              <a:lnSpc>
                <a:spcPct val="16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International Climate Change Adaptation Frameworks</a:t>
            </a:r>
            <a:r>
              <a:rPr lang="en-US" altLang="en-US" sz="1800" dirty="0">
                <a:solidFill>
                  <a:schemeClr val="tx1"/>
                </a:solidFill>
                <a:latin typeface="Times New Roman" panose="02020603050405020304" pitchFamily="18" charset="0"/>
                <a:cs typeface="Times New Roman" panose="02020603050405020304" pitchFamily="18" charset="0"/>
              </a:rPr>
              <a:t>:</a:t>
            </a:r>
          </a:p>
          <a:p>
            <a:pPr marL="342900" lvl="0" indent="-342900" eaLnBrk="0" fontAlgn="base" hangingPunct="0">
              <a:lnSpc>
                <a:spcPct val="16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Paris Agreement</a:t>
            </a:r>
            <a:r>
              <a:rPr lang="en-US" altLang="en-US" sz="1800" dirty="0">
                <a:solidFill>
                  <a:schemeClr val="tx1"/>
                </a:solidFill>
                <a:latin typeface="Times New Roman" panose="02020603050405020304" pitchFamily="18" charset="0"/>
                <a:cs typeface="Times New Roman" panose="02020603050405020304" pitchFamily="18" charset="0"/>
              </a:rPr>
              <a:t>: Includes a global goal on adaptation to enhance adaptive capacity, strengthen resilience, and reduce vulnerability to climate change.</a:t>
            </a:r>
          </a:p>
          <a:p>
            <a:pPr marL="342900" lvl="0" indent="-342900" eaLnBrk="0" fontAlgn="base" hangingPunct="0">
              <a:lnSpc>
                <a:spcPct val="160000"/>
              </a:lnSpc>
              <a:spcBef>
                <a:spcPct val="0"/>
              </a:spcBef>
              <a:spcAft>
                <a:spcPct val="0"/>
              </a:spcAft>
              <a:buClrTx/>
              <a:buFont typeface="+mj-lt"/>
              <a:buAutoNum type="arabicPeriod"/>
            </a:pPr>
            <a:r>
              <a:rPr lang="en-US" altLang="en-US" sz="1800" b="1" dirty="0">
                <a:solidFill>
                  <a:schemeClr val="tx1"/>
                </a:solidFill>
                <a:latin typeface="Times New Roman" panose="02020603050405020304" pitchFamily="18" charset="0"/>
                <a:cs typeface="Times New Roman" panose="02020603050405020304" pitchFamily="18" charset="0"/>
              </a:rPr>
              <a:t>Sendai Framework for Disaster Risk Reduction</a:t>
            </a:r>
            <a:r>
              <a:rPr lang="en-US" altLang="en-US" sz="1800" dirty="0">
                <a:solidFill>
                  <a:schemeClr val="tx1"/>
                </a:solidFill>
                <a:latin typeface="Times New Roman" panose="02020603050405020304" pitchFamily="18" charset="0"/>
                <a:cs typeface="Times New Roman" panose="02020603050405020304" pitchFamily="18" charset="0"/>
              </a:rPr>
              <a:t>: Aims to reduce disaster risk and losses, emphasizing the importance of integrating climate change adaptation into disaster risk reduction strategies.</a:t>
            </a:r>
            <a:endParaRPr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1673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Impact of Climate Change on Human Health</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r>
              <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Text……</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Online Media 1" title="Understanding How Climate Change Impacts Human Health">
            <a:hlinkClick r:id="" action="ppaction://media"/>
            <a:extLst>
              <a:ext uri="{FF2B5EF4-FFF2-40B4-BE49-F238E27FC236}">
                <a16:creationId xmlns:a16="http://schemas.microsoft.com/office/drawing/2014/main" id="{7DE5CA16-D3FC-53E4-DF5B-9C08DB7738C5}"/>
              </a:ext>
            </a:extLst>
          </p:cNvPr>
          <p:cNvPicPr>
            <a:picLocks noRot="1" noChangeAspect="1"/>
          </p:cNvPicPr>
          <p:nvPr>
            <a:videoFile r:link="rId1"/>
          </p:nvPr>
        </p:nvPicPr>
        <p:blipFill>
          <a:blip r:embed="rId4"/>
          <a:stretch>
            <a:fillRect/>
          </a:stretch>
        </p:blipFill>
        <p:spPr>
          <a:xfrm>
            <a:off x="993058" y="1077238"/>
            <a:ext cx="9488130" cy="4964333"/>
          </a:xfrm>
          <a:prstGeom prst="rect">
            <a:avLst/>
          </a:prstGeom>
        </p:spPr>
      </p:pic>
    </p:spTree>
    <p:extLst>
      <p:ext uri="{BB962C8B-B14F-4D97-AF65-F5344CB8AC3E}">
        <p14:creationId xmlns:p14="http://schemas.microsoft.com/office/powerpoint/2010/main" val="23894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DC3446AE-F8FA-092B-0AD6-8B0A34A3AC7B}"/>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Paris Agreement</a:t>
            </a:r>
          </a:p>
        </p:txBody>
      </p:sp>
      <p:sp>
        <p:nvSpPr>
          <p:cNvPr id="3" name="Google Shape;158;p46">
            <a:extLst>
              <a:ext uri="{FF2B5EF4-FFF2-40B4-BE49-F238E27FC236}">
                <a16:creationId xmlns:a16="http://schemas.microsoft.com/office/drawing/2014/main" id="{A3B42451-D315-94CA-1193-E827C0B8C7D1}"/>
              </a:ext>
            </a:extLst>
          </p:cNvPr>
          <p:cNvSpPr txBox="1"/>
          <p:nvPr/>
        </p:nvSpPr>
        <p:spPr>
          <a:xfrm>
            <a:off x="993058" y="1124524"/>
            <a:ext cx="9488131" cy="385151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50000"/>
              </a:lnSpc>
              <a:spcBef>
                <a:spcPct val="0"/>
              </a:spcBef>
              <a:spcAft>
                <a:spcPct val="0"/>
              </a:spcAft>
              <a:buClrTx/>
            </a:pPr>
            <a:r>
              <a:rPr lang="en-US" altLang="en-US" sz="1600" dirty="0">
                <a:solidFill>
                  <a:schemeClr val="tx1"/>
                </a:solidFill>
                <a:latin typeface="Times New Roman" panose="02020603050405020304" pitchFamily="18" charset="0"/>
                <a:cs typeface="Times New Roman" panose="02020603050405020304" pitchFamily="18" charset="0"/>
              </a:rPr>
              <a:t>Adopted in December 2015 at COP21 in Paris, France, under the United Nations Framework Convention on Climate Change (UNFCCC).</a:t>
            </a:r>
          </a:p>
          <a:p>
            <a:pPr lvl="0" eaLnBrk="0" fontAlgn="base" hangingPunct="0">
              <a:lnSpc>
                <a:spcPct val="150000"/>
              </a:lnSpc>
              <a:spcBef>
                <a:spcPct val="0"/>
              </a:spcBef>
              <a:spcAft>
                <a:spcPct val="0"/>
              </a:spcAft>
              <a:buClrTx/>
            </a:pPr>
            <a:r>
              <a:rPr lang="en-US" altLang="en-US" sz="1600" dirty="0">
                <a:solidFill>
                  <a:schemeClr val="tx1"/>
                </a:solidFill>
                <a:latin typeface="Times New Roman" panose="02020603050405020304" pitchFamily="18" charset="0"/>
                <a:cs typeface="Times New Roman" panose="02020603050405020304" pitchFamily="18" charset="0"/>
              </a:rPr>
              <a:t>Objective was to aim to strengthen the global response to climate change by keeping global temperature rise well below 2 degrees Celsius above pre-industrial levels and pursuing efforts to limit it to 1.5 degrees Celsius.</a:t>
            </a:r>
          </a:p>
          <a:p>
            <a:pPr lvl="0" eaLnBrk="0" fontAlgn="base" hangingPunct="0">
              <a:lnSpc>
                <a:spcPct val="150000"/>
              </a:lnSpc>
              <a:spcBef>
                <a:spcPct val="0"/>
              </a:spcBef>
              <a:spcAft>
                <a:spcPct val="0"/>
              </a:spcAft>
              <a:buClrTx/>
            </a:pPr>
            <a:endParaRPr lang="en-US" altLang="en-US" sz="16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Key Points</a:t>
            </a:r>
            <a:r>
              <a:rPr lang="en-US" altLang="en-US" sz="16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Nationally Determined Contributions (NDCs)</a:t>
            </a:r>
            <a:r>
              <a:rPr lang="en-US" altLang="en-US" sz="1600" dirty="0">
                <a:solidFill>
                  <a:schemeClr val="tx1"/>
                </a:solidFill>
                <a:latin typeface="Times New Roman" panose="02020603050405020304" pitchFamily="18" charset="0"/>
                <a:cs typeface="Times New Roman" panose="02020603050405020304" pitchFamily="18" charset="0"/>
              </a:rPr>
              <a:t>: Each country sets its own targets for reducing greenhouse gas emissions and adapting to climate change, with regular updates.</a:t>
            </a: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Global Goals</a:t>
            </a:r>
            <a:r>
              <a:rPr lang="en-US" altLang="en-US" sz="1600" dirty="0">
                <a:solidFill>
                  <a:schemeClr val="tx1"/>
                </a:solidFill>
                <a:latin typeface="Times New Roman" panose="02020603050405020304" pitchFamily="18" charset="0"/>
                <a:cs typeface="Times New Roman" panose="02020603050405020304" pitchFamily="18" charset="0"/>
              </a:rPr>
              <a:t>: Enhances adaptive capacity, strengthen resilience, and reduce vulnerability to climate change, with a focus on safeguarding food security and ending hunger.</a:t>
            </a:r>
          </a:p>
        </p:txBody>
      </p:sp>
    </p:spTree>
    <p:extLst>
      <p:ext uri="{BB962C8B-B14F-4D97-AF65-F5344CB8AC3E}">
        <p14:creationId xmlns:p14="http://schemas.microsoft.com/office/powerpoint/2010/main" val="37411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7;p46">
            <a:extLst>
              <a:ext uri="{FF2B5EF4-FFF2-40B4-BE49-F238E27FC236}">
                <a16:creationId xmlns:a16="http://schemas.microsoft.com/office/drawing/2014/main" id="{DC3446AE-F8FA-092B-0AD6-8B0A34A3AC7B}"/>
              </a:ext>
            </a:extLst>
          </p:cNvPr>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Paris Agreement</a:t>
            </a:r>
          </a:p>
        </p:txBody>
      </p:sp>
      <p:sp>
        <p:nvSpPr>
          <p:cNvPr id="3" name="Google Shape;158;p46">
            <a:extLst>
              <a:ext uri="{FF2B5EF4-FFF2-40B4-BE49-F238E27FC236}">
                <a16:creationId xmlns:a16="http://schemas.microsoft.com/office/drawing/2014/main" id="{A3B42451-D315-94CA-1193-E827C0B8C7D1}"/>
              </a:ext>
            </a:extLst>
          </p:cNvPr>
          <p:cNvSpPr txBox="1"/>
          <p:nvPr/>
        </p:nvSpPr>
        <p:spPr>
          <a:xfrm>
            <a:off x="993058" y="1124523"/>
            <a:ext cx="9488131" cy="465959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Relevance to Adaptation</a:t>
            </a:r>
            <a:r>
              <a:rPr lang="en-US" altLang="en-US" sz="16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Adaptation Goal</a:t>
            </a:r>
            <a:r>
              <a:rPr lang="en-US" altLang="en-US" sz="1600" dirty="0">
                <a:solidFill>
                  <a:schemeClr val="tx1"/>
                </a:solidFill>
                <a:latin typeface="Times New Roman" panose="02020603050405020304" pitchFamily="18" charset="0"/>
                <a:cs typeface="Times New Roman" panose="02020603050405020304" pitchFamily="18" charset="0"/>
              </a:rPr>
              <a:t>: Includes a global goal on adaptation to enhance adaptive capacity, strengthen resilience, and reduce vulnerability to climate change.</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Support for Developing Countries</a:t>
            </a:r>
            <a:r>
              <a:rPr lang="en-US" altLang="en-US" sz="1600" dirty="0">
                <a:solidFill>
                  <a:schemeClr val="tx1"/>
                </a:solidFill>
                <a:latin typeface="Times New Roman" panose="02020603050405020304" pitchFamily="18" charset="0"/>
                <a:cs typeface="Times New Roman" panose="02020603050405020304" pitchFamily="18" charset="0"/>
              </a:rPr>
              <a:t>: Provides financial and technical support to developing countries for adaptation actions through the Green Climate Fund and other mechanisms.</a:t>
            </a:r>
            <a:endParaRPr lang="en-US" altLang="en-US" sz="16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endParaRPr lang="en-US" altLang="en-US" sz="16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1600" b="1" dirty="0">
                <a:solidFill>
                  <a:schemeClr val="tx1"/>
                </a:solidFill>
                <a:latin typeface="Times New Roman" panose="02020603050405020304" pitchFamily="18" charset="0"/>
                <a:cs typeface="Times New Roman" panose="02020603050405020304" pitchFamily="18" charset="0"/>
              </a:rPr>
              <a:t>Implementation Challenges</a:t>
            </a:r>
            <a:r>
              <a:rPr lang="en-US" altLang="en-US" sz="16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Funding</a:t>
            </a:r>
            <a:r>
              <a:rPr lang="en-US" altLang="en-US" sz="1600" dirty="0">
                <a:solidFill>
                  <a:schemeClr val="tx1"/>
                </a:solidFill>
                <a:latin typeface="Times New Roman" panose="02020603050405020304" pitchFamily="18" charset="0"/>
                <a:cs typeface="Times New Roman" panose="02020603050405020304" pitchFamily="18" charset="0"/>
              </a:rPr>
              <a:t>: Mobilizing sufficient financial resources for adaptation projects in developing countries.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Coordination</a:t>
            </a:r>
            <a:r>
              <a:rPr lang="en-US" altLang="en-US" sz="1600" dirty="0">
                <a:solidFill>
                  <a:schemeClr val="tx1"/>
                </a:solidFill>
                <a:latin typeface="Times New Roman" panose="02020603050405020304" pitchFamily="18" charset="0"/>
                <a:cs typeface="Times New Roman" panose="02020603050405020304" pitchFamily="18" charset="0"/>
              </a:rPr>
              <a:t>: Ensuring effective coordination between countries and international organizations to implement adaptation measures.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600" b="1" dirty="0">
                <a:solidFill>
                  <a:schemeClr val="tx1"/>
                </a:solidFill>
                <a:latin typeface="Times New Roman" panose="02020603050405020304" pitchFamily="18" charset="0"/>
                <a:cs typeface="Times New Roman" panose="02020603050405020304" pitchFamily="18" charset="0"/>
              </a:rPr>
              <a:t>Monitoring and Reporting</a:t>
            </a:r>
            <a:r>
              <a:rPr lang="en-US" altLang="en-US" sz="1600" dirty="0">
                <a:solidFill>
                  <a:schemeClr val="tx1"/>
                </a:solidFill>
                <a:latin typeface="Times New Roman" panose="02020603050405020304" pitchFamily="18" charset="0"/>
                <a:cs typeface="Times New Roman" panose="02020603050405020304" pitchFamily="18" charset="0"/>
              </a:rPr>
              <a:t>: Establishing robust mechanisms for monitoring progress on adaptation commitments and reporting on actions taken.</a:t>
            </a:r>
          </a:p>
        </p:txBody>
      </p:sp>
    </p:spTree>
    <p:extLst>
      <p:ext uri="{BB962C8B-B14F-4D97-AF65-F5344CB8AC3E}">
        <p14:creationId xmlns:p14="http://schemas.microsoft.com/office/powerpoint/2010/main" val="8367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 </a:t>
            </a:r>
          </a:p>
        </p:txBody>
      </p:sp>
      <p:sp>
        <p:nvSpPr>
          <p:cNvPr id="158" name="Google Shape;158;p46"/>
          <p:cNvSpPr txBox="1"/>
          <p:nvPr/>
        </p:nvSpPr>
        <p:spPr>
          <a:xfrm>
            <a:off x="993058" y="1084521"/>
            <a:ext cx="9488130" cy="488034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600" dirty="0">
                <a:latin typeface="Times New Roman" panose="02020603050405020304" pitchFamily="18" charset="0"/>
                <a:cs typeface="Times New Roman" panose="02020603050405020304" pitchFamily="18" charset="0"/>
              </a:rPr>
              <a:t>Many countries develop NAPs to identify medium- and long-term adaptation needs and outline strategies to address them.</a:t>
            </a:r>
          </a:p>
          <a:p>
            <a:pPr>
              <a:lnSpc>
                <a:spcPct val="150000"/>
              </a:lnSpc>
            </a:pPr>
            <a:endParaRPr lang="en-US" sz="11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United States: National Climate Assessment (NCA)</a:t>
            </a:r>
            <a:r>
              <a:rPr lang="en-US" sz="1600" dirty="0">
                <a:latin typeface="Times New Roman" panose="02020603050405020304" pitchFamily="18" charset="0"/>
                <a:cs typeface="Times New Roman" panose="02020603050405020304" pitchFamily="18" charset="0"/>
              </a:rPr>
              <a:t>:</a:t>
            </a:r>
          </a:p>
          <a:p>
            <a:pPr lvl="1">
              <a:lnSpc>
                <a:spcPct val="150000"/>
              </a:lnSpc>
            </a:pPr>
            <a:r>
              <a:rPr lang="en-US" sz="1600" b="1" dirty="0">
                <a:latin typeface="Times New Roman" panose="02020603050405020304" pitchFamily="18" charset="0"/>
                <a:cs typeface="Times New Roman" panose="02020603050405020304" pitchFamily="18" charset="0"/>
              </a:rPr>
              <a:t>Overview</a:t>
            </a:r>
            <a:r>
              <a:rPr lang="en-US" sz="1600" dirty="0">
                <a:latin typeface="Times New Roman" panose="02020603050405020304" pitchFamily="18" charset="0"/>
                <a:cs typeface="Times New Roman" panose="02020603050405020304" pitchFamily="18" charset="0"/>
              </a:rPr>
              <a:t>: The NCA provides a comprehensive assessment of climate change impacts, vulnerabilities, and adaptation efforts across the United States.</a:t>
            </a:r>
          </a:p>
          <a:p>
            <a:pPr lvl="1">
              <a:lnSpc>
                <a:spcPct val="150000"/>
              </a:lnSpc>
            </a:pPr>
            <a:r>
              <a:rPr lang="en-US" sz="1600" b="1" dirty="0">
                <a:latin typeface="Times New Roman" panose="02020603050405020304" pitchFamily="18" charset="0"/>
                <a:cs typeface="Times New Roman" panose="02020603050405020304" pitchFamily="18" charset="0"/>
              </a:rPr>
              <a:t>Key Actions</a:t>
            </a:r>
            <a:r>
              <a:rPr lang="en-US" sz="1600" dirty="0">
                <a:latin typeface="Times New Roman" panose="02020603050405020304" pitchFamily="18" charset="0"/>
                <a:cs typeface="Times New Roman" panose="02020603050405020304" pitchFamily="18" charset="0"/>
              </a:rPr>
              <a:t>: Identifies adaptation strategies for different sectors and regions, supports local adaptation planning, and promotes public awareness.</a:t>
            </a:r>
          </a:p>
          <a:p>
            <a:pPr>
              <a:lnSpc>
                <a:spcPct val="150000"/>
              </a:lnSpc>
            </a:pPr>
            <a:endParaRPr lang="en-US" sz="1100" b="1"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Australia: National Climate Resilience and Adaptation Strategy</a:t>
            </a:r>
            <a:r>
              <a:rPr lang="en-US" sz="1600" dirty="0">
                <a:latin typeface="Times New Roman" panose="02020603050405020304" pitchFamily="18" charset="0"/>
                <a:cs typeface="Times New Roman" panose="02020603050405020304" pitchFamily="18" charset="0"/>
              </a:rPr>
              <a:t>:</a:t>
            </a:r>
          </a:p>
          <a:p>
            <a:pPr lvl="1">
              <a:lnSpc>
                <a:spcPct val="150000"/>
              </a:lnSpc>
            </a:pPr>
            <a:r>
              <a:rPr lang="en-US" sz="1600" b="1" dirty="0">
                <a:latin typeface="Times New Roman" panose="02020603050405020304" pitchFamily="18" charset="0"/>
                <a:cs typeface="Times New Roman" panose="02020603050405020304" pitchFamily="18" charset="0"/>
              </a:rPr>
              <a:t>Overview</a:t>
            </a:r>
            <a:r>
              <a:rPr lang="en-US" sz="1600" dirty="0">
                <a:latin typeface="Times New Roman" panose="02020603050405020304" pitchFamily="18" charset="0"/>
                <a:cs typeface="Times New Roman" panose="02020603050405020304" pitchFamily="18" charset="0"/>
              </a:rPr>
              <a:t>: Australia's strategy focuses on enhancing the resilience of communities, economies, and ecosystems to climate change.</a:t>
            </a:r>
          </a:p>
          <a:p>
            <a:pPr lvl="1">
              <a:lnSpc>
                <a:spcPct val="150000"/>
              </a:lnSpc>
            </a:pPr>
            <a:r>
              <a:rPr lang="en-US" sz="1600" b="1" dirty="0">
                <a:latin typeface="Times New Roman" panose="02020603050405020304" pitchFamily="18" charset="0"/>
                <a:cs typeface="Times New Roman" panose="02020603050405020304" pitchFamily="18" charset="0"/>
              </a:rPr>
              <a:t>Key Actions</a:t>
            </a:r>
            <a:r>
              <a:rPr lang="en-US" sz="1600" dirty="0">
                <a:latin typeface="Times New Roman" panose="02020603050405020304" pitchFamily="18" charset="0"/>
                <a:cs typeface="Times New Roman" panose="02020603050405020304" pitchFamily="18" charset="0"/>
              </a:rPr>
              <a:t>: Implementing risk assessments, supporting community-based adaptation, and investing in resilient infrastructure.</a:t>
            </a:r>
          </a:p>
        </p:txBody>
      </p:sp>
    </p:spTree>
    <p:extLst>
      <p:ext uri="{BB962C8B-B14F-4D97-AF65-F5344CB8AC3E}">
        <p14:creationId xmlns:p14="http://schemas.microsoft.com/office/powerpoint/2010/main" val="40638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Adaptation Plans (NAP) </a:t>
            </a:r>
          </a:p>
        </p:txBody>
      </p:sp>
      <p:sp>
        <p:nvSpPr>
          <p:cNvPr id="158" name="Google Shape;158;p46"/>
          <p:cNvSpPr txBox="1"/>
          <p:nvPr/>
        </p:nvSpPr>
        <p:spPr>
          <a:xfrm>
            <a:off x="993059" y="1150789"/>
            <a:ext cx="9488130" cy="46652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sz="1800" b="1" dirty="0">
                <a:latin typeface="Times New Roman" panose="02020603050405020304" pitchFamily="18" charset="0"/>
                <a:cs typeface="Times New Roman" panose="02020603050405020304" pitchFamily="18" charset="0"/>
              </a:rPr>
              <a:t>India: National Action Plan on Climate Change (NAPCC)</a:t>
            </a:r>
            <a:r>
              <a:rPr lang="en-US" sz="1800" dirty="0">
                <a:latin typeface="Times New Roman" panose="02020603050405020304" pitchFamily="18" charset="0"/>
                <a:cs typeface="Times New Roman" panose="02020603050405020304" pitchFamily="18" charset="0"/>
              </a:rPr>
              <a:t>:</a:t>
            </a:r>
          </a:p>
          <a:p>
            <a:pPr lvl="1">
              <a:lnSpc>
                <a:spcPct val="150000"/>
              </a:lnSpc>
            </a:pPr>
            <a:r>
              <a:rPr lang="en-US" sz="1800" b="1" dirty="0">
                <a:latin typeface="Times New Roman" panose="02020603050405020304" pitchFamily="18" charset="0"/>
                <a:cs typeface="Times New Roman" panose="02020603050405020304" pitchFamily="18" charset="0"/>
              </a:rPr>
              <a:t>Overview</a:t>
            </a:r>
            <a:r>
              <a:rPr lang="en-US" sz="1800" dirty="0">
                <a:latin typeface="Times New Roman" panose="02020603050405020304" pitchFamily="18" charset="0"/>
                <a:cs typeface="Times New Roman" panose="02020603050405020304" pitchFamily="18" charset="0"/>
              </a:rPr>
              <a:t>: The NAPCC outlines India's approach to addressing climate change through eight national missions, including one focused on adaptation.</a:t>
            </a:r>
          </a:p>
          <a:p>
            <a:pPr lvl="1">
              <a:lnSpc>
                <a:spcPct val="150000"/>
              </a:lnSpc>
            </a:pPr>
            <a:r>
              <a:rPr lang="en-US" sz="1800" b="1" dirty="0">
                <a:latin typeface="Times New Roman" panose="02020603050405020304" pitchFamily="18" charset="0"/>
                <a:cs typeface="Times New Roman" panose="02020603050405020304" pitchFamily="18" charset="0"/>
              </a:rPr>
              <a:t>Key Actions</a:t>
            </a:r>
            <a:r>
              <a:rPr lang="en-US" sz="1800" dirty="0">
                <a:latin typeface="Times New Roman" panose="02020603050405020304" pitchFamily="18" charset="0"/>
                <a:cs typeface="Times New Roman" panose="02020603050405020304" pitchFamily="18" charset="0"/>
              </a:rPr>
              <a:t>: Promotes sustainable agriculture, water conservation, and ecosystem protection, with a focus on vulnerable communities.</a:t>
            </a:r>
          </a:p>
          <a:p>
            <a:pPr>
              <a:lnSpc>
                <a:spcPct val="150000"/>
              </a:lnSpc>
            </a:pPr>
            <a:endParaRPr lang="en-US" sz="1800" b="1" dirty="0">
              <a:latin typeface="Times New Roman" panose="02020603050405020304" pitchFamily="18" charset="0"/>
              <a:cs typeface="Times New Roman" panose="02020603050405020304" pitchFamily="18" charset="0"/>
            </a:endParaRPr>
          </a:p>
          <a:p>
            <a:pPr>
              <a:lnSpc>
                <a:spcPct val="150000"/>
              </a:lnSpc>
            </a:pPr>
            <a:r>
              <a:rPr lang="en-US" sz="1800" b="1" dirty="0">
                <a:latin typeface="Times New Roman" panose="02020603050405020304" pitchFamily="18" charset="0"/>
                <a:cs typeface="Times New Roman" panose="02020603050405020304" pitchFamily="18" charset="0"/>
              </a:rPr>
              <a:t>Bangladesh: Climate Change Strategy and Action Plan (BCCSAP)</a:t>
            </a:r>
            <a:r>
              <a:rPr lang="en-US" sz="1800" dirty="0">
                <a:latin typeface="Times New Roman" panose="02020603050405020304" pitchFamily="18" charset="0"/>
                <a:cs typeface="Times New Roman" panose="02020603050405020304" pitchFamily="18" charset="0"/>
              </a:rPr>
              <a:t>:</a:t>
            </a:r>
          </a:p>
          <a:p>
            <a:pPr lvl="1">
              <a:lnSpc>
                <a:spcPct val="150000"/>
              </a:lnSpc>
            </a:pPr>
            <a:r>
              <a:rPr lang="en-US" sz="1800" b="1" dirty="0">
                <a:latin typeface="Times New Roman" panose="02020603050405020304" pitchFamily="18" charset="0"/>
                <a:cs typeface="Times New Roman" panose="02020603050405020304" pitchFamily="18" charset="0"/>
              </a:rPr>
              <a:t>Overview</a:t>
            </a:r>
            <a:r>
              <a:rPr lang="en-US" sz="1800" dirty="0">
                <a:latin typeface="Times New Roman" panose="02020603050405020304" pitchFamily="18" charset="0"/>
                <a:cs typeface="Times New Roman" panose="02020603050405020304" pitchFamily="18" charset="0"/>
              </a:rPr>
              <a:t>: The BCCSAP is a comprehensive plan to enhance the country's resilience to climate change impacts.</a:t>
            </a:r>
          </a:p>
          <a:p>
            <a:pPr lvl="1">
              <a:lnSpc>
                <a:spcPct val="150000"/>
              </a:lnSpc>
            </a:pPr>
            <a:r>
              <a:rPr lang="en-US" sz="1800" b="1" dirty="0">
                <a:latin typeface="Times New Roman" panose="02020603050405020304" pitchFamily="18" charset="0"/>
                <a:cs typeface="Times New Roman" panose="02020603050405020304" pitchFamily="18" charset="0"/>
              </a:rPr>
              <a:t>Key Actions</a:t>
            </a:r>
            <a:r>
              <a:rPr lang="en-US" sz="1800" dirty="0">
                <a:latin typeface="Times New Roman" panose="02020603050405020304" pitchFamily="18" charset="0"/>
                <a:cs typeface="Times New Roman" panose="02020603050405020304" pitchFamily="18" charset="0"/>
              </a:rPr>
              <a:t>: Focuses on disaster management, infrastructure development, and community-based adaptation initiatives.</a:t>
            </a:r>
          </a:p>
        </p:txBody>
      </p:sp>
    </p:spTree>
    <p:extLst>
      <p:ext uri="{BB962C8B-B14F-4D97-AF65-F5344CB8AC3E}">
        <p14:creationId xmlns:p14="http://schemas.microsoft.com/office/powerpoint/2010/main" val="21307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Success Stories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24777"/>
            <a:ext cx="9488130" cy="492945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800" b="1" dirty="0">
                <a:solidFill>
                  <a:srgbClr val="FF0000"/>
                </a:solidFill>
                <a:latin typeface="Times New Roman" panose="02020603050405020304" pitchFamily="18" charset="0"/>
                <a:ea typeface="Quattrocento Sans"/>
                <a:cs typeface="Times New Roman" panose="02020603050405020304" pitchFamily="18" charset="0"/>
                <a:sym typeface="Quattrocento Sans"/>
              </a:rPr>
              <a:t>Social safety nets in Ethiopia</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In 2006, the Ethiopian government and international partners established the Productive Safety Net Program.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program provides cash and food to families that are unable to feed themselves due to droughts, delayed rains, and flooding that threaten food security.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aid is contingent on participation in local productivity-enhancing or environmental programs—for example, land rehabilitation, improvement of water sources, and construction of infrastructure such as roads and hospitals.</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Program beneficiaries experience a 25 percent smaller drop in consumption after droughts relative to those not in the program.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program has also reduced soil loss by more than 40 percent, improved availability of water, and increased land productivity.</a:t>
            </a:r>
            <a:endParaRPr sz="18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8966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Success Stories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11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800" b="1" dirty="0">
                <a:solidFill>
                  <a:srgbClr val="FF0000"/>
                </a:solidFill>
                <a:latin typeface="Times New Roman" panose="02020603050405020304" pitchFamily="18" charset="0"/>
                <a:ea typeface="Quattrocento Sans"/>
                <a:cs typeface="Times New Roman" panose="02020603050405020304" pitchFamily="18" charset="0"/>
                <a:sym typeface="Quattrocento Sans"/>
              </a:rPr>
              <a:t>Climate-smart infrastructure in Malaysia</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Stormwater Management and Road Tunnel (SMART Tunnel) in Kuala Lumpur, Malaysia, serves a dual purpose: it carries traffic and helps combat flash floods.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The tunnel consists of three levels. Normally, the top two levels carry road traffic.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However, they can be temporarily used as storm drains. </a:t>
            </a:r>
          </a:p>
          <a:p>
            <a:pPr marL="742950" lvl="1" indent="-285750" algn="just">
              <a:lnSpc>
                <a:spcPct val="150000"/>
              </a:lnSpc>
              <a:buSzPts val="1600"/>
              <a:buFont typeface="Arial" panose="020B0604020202020204" pitchFamily="34" charset="0"/>
              <a:buChar char="•"/>
            </a:pPr>
            <a:r>
              <a:rPr lang="en-US" sz="1800" dirty="0">
                <a:latin typeface="Times New Roman" panose="02020603050405020304" pitchFamily="18" charset="0"/>
                <a:ea typeface="Quattrocento Sans"/>
                <a:cs typeface="Times New Roman" panose="02020603050405020304" pitchFamily="18" charset="0"/>
                <a:sym typeface="Quattrocento Sans"/>
              </a:rPr>
              <a:t>At a cost of about $500 million, the SMART Tunnel is expected to prevent more than $1.5 billion in flood damage and reduce the costs of traffic congestion by more than $1 billion over the next 30 years.</a:t>
            </a:r>
            <a:endParaRPr sz="18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155758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Success Stories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73256"/>
            <a:ext cx="9488130" cy="47512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50000"/>
              </a:lnSpc>
              <a:buSzPts val="1600"/>
            </a:pPr>
            <a:r>
              <a:rPr lang="en-US" sz="1600" b="1" dirty="0">
                <a:solidFill>
                  <a:srgbClr val="FF0000"/>
                </a:solidFill>
                <a:latin typeface="Times New Roman" panose="02020603050405020304" pitchFamily="18" charset="0"/>
                <a:ea typeface="Quattrocento Sans"/>
                <a:cs typeface="Times New Roman" panose="02020603050405020304" pitchFamily="18" charset="0"/>
                <a:sym typeface="Quattrocento Sans"/>
              </a:rPr>
              <a:t>Centralized air conditioning in India</a:t>
            </a:r>
          </a:p>
          <a:p>
            <a:pPr marL="742950" lvl="1" indent="-285750" algn="just">
              <a:lnSpc>
                <a:spcPct val="150000"/>
              </a:lnSpc>
              <a:buSzPts val="1600"/>
              <a:buFont typeface="Arial" panose="020B0604020202020204" pitchFamily="34" charset="0"/>
              <a:buChar char="•"/>
            </a:pPr>
            <a:r>
              <a:rPr lang="en-US" sz="1600" dirty="0">
                <a:latin typeface="Times New Roman" panose="02020603050405020304" pitchFamily="18" charset="0"/>
                <a:ea typeface="Quattrocento Sans"/>
                <a:cs typeface="Times New Roman" panose="02020603050405020304" pitchFamily="18" charset="0"/>
                <a:sym typeface="Quattrocento Sans"/>
              </a:rPr>
              <a:t>High temperatures reduce labor productivity and can also harm health. Air-conditioning is the most common solution to deal with excessive heat. However, the negative effects of air-conditioning, such as increased energy consumption and pollution, cannot be ignored. </a:t>
            </a:r>
          </a:p>
          <a:p>
            <a:pPr marL="742950" lvl="1" indent="-285750" algn="just">
              <a:lnSpc>
                <a:spcPct val="150000"/>
              </a:lnSpc>
              <a:buSzPts val="1600"/>
              <a:buFont typeface="Arial" panose="020B0604020202020204" pitchFamily="34" charset="0"/>
              <a:buChar char="•"/>
            </a:pPr>
            <a:r>
              <a:rPr lang="en-US" sz="1600" dirty="0">
                <a:latin typeface="Times New Roman" panose="02020603050405020304" pitchFamily="18" charset="0"/>
                <a:ea typeface="Quattrocento Sans"/>
                <a:cs typeface="Times New Roman" panose="02020603050405020304" pitchFamily="18" charset="0"/>
                <a:sym typeface="Quattrocento Sans"/>
              </a:rPr>
              <a:t>Moreover, high up-front costs and infrastructure requirements push air conditioning out of reach for poor and vulnerable populations, especially in low-income countries.</a:t>
            </a:r>
          </a:p>
          <a:p>
            <a:pPr marL="742950" lvl="1" indent="-285750" algn="just">
              <a:lnSpc>
                <a:spcPct val="150000"/>
              </a:lnSpc>
              <a:buSzPts val="1600"/>
              <a:buFont typeface="Arial" panose="020B0604020202020204" pitchFamily="34" charset="0"/>
              <a:buChar char="•"/>
            </a:pPr>
            <a:r>
              <a:rPr lang="en-US" sz="1600" dirty="0">
                <a:latin typeface="Times New Roman" panose="02020603050405020304" pitchFamily="18" charset="0"/>
                <a:ea typeface="Quattrocento Sans"/>
                <a:cs typeface="Times New Roman" panose="02020603050405020304" pitchFamily="18" charset="0"/>
                <a:sym typeface="Quattrocento Sans"/>
              </a:rPr>
              <a:t>District cooling, a centralized air-conditioning system where centrally chilled water is distributed to consumers through underground pipes, can reduce these negative effects. </a:t>
            </a:r>
          </a:p>
          <a:p>
            <a:pPr marL="742950" lvl="1" indent="-285750" algn="just">
              <a:lnSpc>
                <a:spcPct val="150000"/>
              </a:lnSpc>
              <a:buSzPts val="1600"/>
              <a:buFont typeface="Arial" panose="020B0604020202020204" pitchFamily="34" charset="0"/>
              <a:buChar char="•"/>
            </a:pPr>
            <a:r>
              <a:rPr lang="en-US" sz="1600" dirty="0">
                <a:latin typeface="Times New Roman" panose="02020603050405020304" pitchFamily="18" charset="0"/>
                <a:ea typeface="Quattrocento Sans"/>
                <a:cs typeface="Times New Roman" panose="02020603050405020304" pitchFamily="18" charset="0"/>
                <a:sym typeface="Quattrocento Sans"/>
              </a:rPr>
              <a:t>It is in use in several major cities in advanced economies and is currently under construction by the Government of Gujarat, India, in the Gujarat International Finance Tec-City. </a:t>
            </a:r>
          </a:p>
          <a:p>
            <a:pPr marL="742950" lvl="1" indent="-285750" algn="just">
              <a:lnSpc>
                <a:spcPct val="150000"/>
              </a:lnSpc>
              <a:buSzPts val="1600"/>
              <a:buFont typeface="Arial" panose="020B0604020202020204" pitchFamily="34" charset="0"/>
              <a:buChar char="•"/>
            </a:pPr>
            <a:r>
              <a:rPr lang="en-US" sz="1600" dirty="0">
                <a:latin typeface="Times New Roman" panose="02020603050405020304" pitchFamily="18" charset="0"/>
                <a:ea typeface="Quattrocento Sans"/>
                <a:cs typeface="Times New Roman" panose="02020603050405020304" pitchFamily="18" charset="0"/>
                <a:sym typeface="Quattrocento Sans"/>
              </a:rPr>
              <a:t>Centralized cooling systems reduce cost and pollution by consuming 35 to 50 percent less energy than individual air cooling units. These systems unburden the electricity sector and make indoor climate control more accessible by eliminating the up-front cost for its users.</a:t>
            </a:r>
            <a:endParaRPr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4736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Community-Based Adaptation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24524"/>
            <a:ext cx="9488130" cy="461705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lvl="1"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Importance of Community-Based Adaptation</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Local Context</a:t>
            </a:r>
            <a:r>
              <a:rPr lang="en-US" altLang="en-US" sz="1800" dirty="0">
                <a:solidFill>
                  <a:schemeClr val="tx1"/>
                </a:solidFill>
                <a:latin typeface="Times New Roman" panose="02020603050405020304" pitchFamily="18" charset="0"/>
                <a:cs typeface="Times New Roman" panose="02020603050405020304" pitchFamily="18" charset="0"/>
              </a:rPr>
              <a:t>: Tailors adaptation strategies to the specific needs, priorities, and vulnerabilities of local communities.</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Ownership and Engagement</a:t>
            </a:r>
            <a:r>
              <a:rPr lang="en-US" altLang="en-US" sz="1800" dirty="0">
                <a:solidFill>
                  <a:schemeClr val="tx1"/>
                </a:solidFill>
                <a:latin typeface="Times New Roman" panose="02020603050405020304" pitchFamily="18" charset="0"/>
                <a:cs typeface="Times New Roman" panose="02020603050405020304" pitchFamily="18" charset="0"/>
              </a:rPr>
              <a:t>: Promotes community ownership, participation, and resilience-building, enhancing the sustainability of adaptation efforts.</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Traditional Knowledge</a:t>
            </a:r>
            <a:r>
              <a:rPr lang="en-US" altLang="en-US" sz="1800" dirty="0">
                <a:solidFill>
                  <a:schemeClr val="tx1"/>
                </a:solidFill>
                <a:latin typeface="Times New Roman" panose="02020603050405020304" pitchFamily="18" charset="0"/>
                <a:cs typeface="Times New Roman" panose="02020603050405020304" pitchFamily="18" charset="0"/>
              </a:rPr>
              <a:t>: Integrates indigenous and local knowledge systems, contributing to effective adaptation planning and implementation.</a:t>
            </a:r>
          </a:p>
          <a:p>
            <a:pPr lvl="1" eaLnBrk="0" fontAlgn="base" hangingPunct="0">
              <a:lnSpc>
                <a:spcPct val="170000"/>
              </a:lnSpc>
              <a:spcBef>
                <a:spcPct val="0"/>
              </a:spcBef>
              <a:spcAft>
                <a:spcPct val="0"/>
              </a:spcAft>
              <a:buClrTx/>
            </a:pPr>
            <a:endParaRPr lang="en-US" altLang="en-US" sz="1800" b="1" dirty="0">
              <a:solidFill>
                <a:schemeClr val="tx1"/>
              </a:solidFill>
              <a:latin typeface="Times New Roman" panose="02020603050405020304" pitchFamily="18" charset="0"/>
              <a:cs typeface="Times New Roman" panose="02020603050405020304" pitchFamily="18" charset="0"/>
            </a:endParaRPr>
          </a:p>
          <a:p>
            <a:pPr lvl="1" eaLnBrk="0" fontAlgn="base" hangingPunct="0">
              <a:lnSpc>
                <a:spcPct val="17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Key Components</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Community Engagement</a:t>
            </a:r>
            <a:r>
              <a:rPr lang="en-US" altLang="en-US" sz="1800" dirty="0">
                <a:solidFill>
                  <a:schemeClr val="tx1"/>
                </a:solidFill>
                <a:latin typeface="Times New Roman" panose="02020603050405020304" pitchFamily="18" charset="0"/>
                <a:cs typeface="Times New Roman" panose="02020603050405020304" pitchFamily="18" charset="0"/>
              </a:rPr>
              <a:t>: Involving local residents, community leaders, and stakeholders in decision-making processes and project implementation.</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Capacity Building</a:t>
            </a:r>
            <a:r>
              <a:rPr lang="en-US" altLang="en-US" sz="1800" dirty="0">
                <a:solidFill>
                  <a:schemeClr val="tx1"/>
                </a:solidFill>
                <a:latin typeface="Times New Roman" panose="02020603050405020304" pitchFamily="18" charset="0"/>
                <a:cs typeface="Times New Roman" panose="02020603050405020304" pitchFamily="18" charset="0"/>
              </a:rPr>
              <a:t>: Strengthening local skills, knowledge, and institutions to effectively respond to climate impacts and sustain adaptation measures.</a:t>
            </a:r>
          </a:p>
          <a:p>
            <a:pPr marL="285750" lvl="1" indent="-285750" eaLnBrk="0" fontAlgn="base" hangingPunct="0">
              <a:lnSpc>
                <a:spcPct val="17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Ecosystem-Based Approaches</a:t>
            </a:r>
            <a:r>
              <a:rPr lang="en-US" altLang="en-US" sz="1800" dirty="0">
                <a:solidFill>
                  <a:schemeClr val="tx1"/>
                </a:solidFill>
                <a:latin typeface="Times New Roman" panose="02020603050405020304" pitchFamily="18" charset="0"/>
                <a:cs typeface="Times New Roman" panose="02020603050405020304" pitchFamily="18" charset="0"/>
              </a:rPr>
              <a:t>: Using natural ecosystems and biodiversity to enhance resilience and provide ecosystem services crucial for community well-being.</a:t>
            </a:r>
          </a:p>
        </p:txBody>
      </p:sp>
    </p:spTree>
    <p:extLst>
      <p:ext uri="{BB962C8B-B14F-4D97-AF65-F5344CB8AC3E}">
        <p14:creationId xmlns:p14="http://schemas.microsoft.com/office/powerpoint/2010/main" val="367005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Module 2 - The basics of vulnerability and climate change adaptation -  Toolkit for Youth on Adaptation &amp; Leadership">
            <a:extLst>
              <a:ext uri="{FF2B5EF4-FFF2-40B4-BE49-F238E27FC236}">
                <a16:creationId xmlns:a16="http://schemas.microsoft.com/office/drawing/2014/main" id="{508D05A8-9F37-88C5-F382-23A1C76EB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157" y="478465"/>
            <a:ext cx="4380149" cy="551829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figure 2">
            <a:extLst>
              <a:ext uri="{FF2B5EF4-FFF2-40B4-BE49-F238E27FC236}">
                <a16:creationId xmlns:a16="http://schemas.microsoft.com/office/drawing/2014/main" id="{64E2730F-D351-FF1B-B467-9F8742BDC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807" y="478465"/>
            <a:ext cx="4745037" cy="55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63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Community-Based Adaptation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77686"/>
            <a:ext cx="9488130" cy="453199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eaLnBrk="0" fontAlgn="base" hangingPunct="0">
              <a:lnSpc>
                <a:spcPct val="160000"/>
              </a:lnSpc>
              <a:spcBef>
                <a:spcPct val="0"/>
              </a:spcBef>
              <a:spcAft>
                <a:spcPct val="0"/>
              </a:spcAft>
              <a:buClrTx/>
            </a:pPr>
            <a:r>
              <a:rPr lang="en-US" altLang="en-US" sz="1500" b="1" dirty="0">
                <a:solidFill>
                  <a:schemeClr val="tx1"/>
                </a:solidFill>
                <a:latin typeface="Times New Roman" panose="02020603050405020304" pitchFamily="18" charset="0"/>
                <a:cs typeface="Times New Roman" panose="02020603050405020304" pitchFamily="18" charset="0"/>
              </a:rPr>
              <a:t>Examples of Community-Based Adaptation</a:t>
            </a:r>
            <a:r>
              <a:rPr lang="en-US" altLang="en-US" sz="15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Coastal Communities</a:t>
            </a:r>
            <a:r>
              <a:rPr lang="en-US" altLang="en-US" sz="1500" dirty="0">
                <a:solidFill>
                  <a:schemeClr val="tx1"/>
                </a:solidFill>
                <a:latin typeface="Times New Roman" panose="02020603050405020304" pitchFamily="18" charset="0"/>
                <a:cs typeface="Times New Roman" panose="02020603050405020304" pitchFamily="18" charset="0"/>
              </a:rPr>
              <a:t>: Building cyclone-resistant shelters and early warning systems in vulnerable coastal areas.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Agricultural Communities</a:t>
            </a:r>
            <a:r>
              <a:rPr lang="en-US" altLang="en-US" sz="1500" dirty="0">
                <a:solidFill>
                  <a:schemeClr val="tx1"/>
                </a:solidFill>
                <a:latin typeface="Times New Roman" panose="02020603050405020304" pitchFamily="18" charset="0"/>
                <a:cs typeface="Times New Roman" panose="02020603050405020304" pitchFamily="18" charset="0"/>
              </a:rPr>
              <a:t>: Introducing climate-resilient crop varieties and sustainable farming practices to mitigate the impacts of changing weather patterns.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Urban Neighborhoods</a:t>
            </a:r>
            <a:r>
              <a:rPr lang="en-US" altLang="en-US" sz="1500" dirty="0">
                <a:solidFill>
                  <a:schemeClr val="tx1"/>
                </a:solidFill>
                <a:latin typeface="Times New Roman" panose="02020603050405020304" pitchFamily="18" charset="0"/>
                <a:cs typeface="Times New Roman" panose="02020603050405020304" pitchFamily="18" charset="0"/>
              </a:rPr>
              <a:t>: Establishing community gardens, green spaces, and rainwater harvesting systems to reduce urban heat island effects and manage stormwater.</a:t>
            </a:r>
          </a:p>
          <a:p>
            <a:pPr lvl="0" eaLnBrk="0" fontAlgn="base" hangingPunct="0">
              <a:lnSpc>
                <a:spcPct val="160000"/>
              </a:lnSpc>
              <a:spcBef>
                <a:spcPct val="0"/>
              </a:spcBef>
              <a:spcAft>
                <a:spcPct val="0"/>
              </a:spcAft>
              <a:buClrTx/>
            </a:pPr>
            <a:endParaRPr lang="en-US" altLang="en-US" sz="15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60000"/>
              </a:lnSpc>
              <a:spcBef>
                <a:spcPct val="0"/>
              </a:spcBef>
              <a:spcAft>
                <a:spcPct val="0"/>
              </a:spcAft>
              <a:buClrTx/>
            </a:pPr>
            <a:r>
              <a:rPr lang="en-US" altLang="en-US" sz="1500" b="1" dirty="0">
                <a:solidFill>
                  <a:schemeClr val="tx1"/>
                </a:solidFill>
                <a:latin typeface="Times New Roman" panose="02020603050405020304" pitchFamily="18" charset="0"/>
                <a:cs typeface="Times New Roman" panose="02020603050405020304" pitchFamily="18" charset="0"/>
              </a:rPr>
              <a:t>Benefits of Community-Based Adaptation</a:t>
            </a:r>
            <a:r>
              <a:rPr lang="en-US" altLang="en-US" sz="15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Enhanced Resilience</a:t>
            </a:r>
            <a:r>
              <a:rPr lang="en-US" altLang="en-US" sz="1500" dirty="0">
                <a:solidFill>
                  <a:schemeClr val="tx1"/>
                </a:solidFill>
                <a:latin typeface="Times New Roman" panose="02020603050405020304" pitchFamily="18" charset="0"/>
                <a:cs typeface="Times New Roman" panose="02020603050405020304" pitchFamily="18" charset="0"/>
              </a:rPr>
              <a:t>: Strengthening local adaptive capacity and reducing vulnerability to climate hazards.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Social Cohesion</a:t>
            </a:r>
            <a:r>
              <a:rPr lang="en-US" altLang="en-US" sz="1500" dirty="0">
                <a:solidFill>
                  <a:schemeClr val="tx1"/>
                </a:solidFill>
                <a:latin typeface="Times New Roman" panose="02020603050405020304" pitchFamily="18" charset="0"/>
                <a:cs typeface="Times New Roman" panose="02020603050405020304" pitchFamily="18" charset="0"/>
              </a:rPr>
              <a:t>: Fostering community solidarity, cooperation, and empowerment in facing climate challenges.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500" b="1" dirty="0">
                <a:solidFill>
                  <a:schemeClr val="tx1"/>
                </a:solidFill>
                <a:latin typeface="Times New Roman" panose="02020603050405020304" pitchFamily="18" charset="0"/>
                <a:cs typeface="Times New Roman" panose="02020603050405020304" pitchFamily="18" charset="0"/>
              </a:rPr>
              <a:t>Sustainable Development</a:t>
            </a:r>
            <a:r>
              <a:rPr lang="en-US" altLang="en-US" sz="1500" dirty="0">
                <a:solidFill>
                  <a:schemeClr val="tx1"/>
                </a:solidFill>
                <a:latin typeface="Times New Roman" panose="02020603050405020304" pitchFamily="18" charset="0"/>
                <a:cs typeface="Times New Roman" panose="02020603050405020304" pitchFamily="18" charset="0"/>
              </a:rPr>
              <a:t>: Contributing to sustainable development goals by integrating climate resilience into local development plans and initiatives.</a:t>
            </a:r>
          </a:p>
        </p:txBody>
      </p:sp>
    </p:spTree>
    <p:extLst>
      <p:ext uri="{BB962C8B-B14F-4D97-AF65-F5344CB8AC3E}">
        <p14:creationId xmlns:p14="http://schemas.microsoft.com/office/powerpoint/2010/main" val="15023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 to Climate Change Adaptation</a:t>
            </a:r>
          </a:p>
        </p:txBody>
      </p:sp>
      <p:sp>
        <p:nvSpPr>
          <p:cNvPr id="158" name="Google Shape;158;p46"/>
          <p:cNvSpPr txBox="1"/>
          <p:nvPr/>
        </p:nvSpPr>
        <p:spPr>
          <a:xfrm>
            <a:off x="993058" y="1262747"/>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342900" indent="-342900" algn="just" eaLnBrk="0" fontAlgn="base" hangingPunct="0">
              <a:lnSpc>
                <a:spcPct val="160000"/>
              </a:lnSpc>
              <a:spcBef>
                <a:spcPct val="0"/>
              </a:spcBef>
              <a:spcAft>
                <a:spcPct val="0"/>
              </a:spcAft>
              <a:buClrTx/>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According to the United Nations Framework Convention on Climate Change, adaptation refers to adjustments in ecological, social or economic systems in response to real or anticipated climatic stimuli and their effects or impacts.</a:t>
            </a:r>
          </a:p>
          <a:p>
            <a:pPr marL="342900" lvl="0" indent="-342900" algn="just" eaLnBrk="0" fontAlgn="base" hangingPunct="0">
              <a:lnSpc>
                <a:spcPct val="160000"/>
              </a:lnSpc>
              <a:spcBef>
                <a:spcPct val="0"/>
              </a:spcBef>
              <a:spcAft>
                <a:spcPct val="0"/>
              </a:spcAft>
              <a:buClrTx/>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Climate change adaptation involves adjusting natural or human systems in response to actual or expected climatic stimuli or their effects, to moderate harm or exploit beneficial opportunities.</a:t>
            </a:r>
          </a:p>
          <a:p>
            <a:pPr marL="342900" lvl="0" indent="-342900" algn="just" eaLnBrk="0" fontAlgn="base" hangingPunct="0">
              <a:lnSpc>
                <a:spcPct val="160000"/>
              </a:lnSpc>
              <a:spcBef>
                <a:spcPct val="0"/>
              </a:spcBef>
              <a:spcAft>
                <a:spcPct val="0"/>
              </a:spcAft>
              <a:buClrTx/>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As climate change impacts become more pronounced, adaptation is crucial for minimizing vulnerabilities and enhancing resilience of ecosystems and human communities.</a:t>
            </a:r>
          </a:p>
          <a:p>
            <a:pPr lvl="0" eaLnBrk="0" fontAlgn="base" hangingPunct="0">
              <a:spcBef>
                <a:spcPct val="0"/>
              </a:spcBef>
              <a:spcAft>
                <a:spcPct val="0"/>
              </a:spcAft>
              <a:buClrTx/>
            </a:pPr>
            <a:endParaRPr lang="en-US" altLang="en-US" sz="1800" dirty="0">
              <a:solidFill>
                <a:schemeClr val="tx1"/>
              </a:solidFill>
              <a:latin typeface="Arial" panose="020B0604020202020204" pitchFamily="34" charset="0"/>
            </a:endParaRPr>
          </a:p>
        </p:txBody>
      </p:sp>
      <p:sp>
        <p:nvSpPr>
          <p:cNvPr id="3" name="Rectangle 2">
            <a:extLst>
              <a:ext uri="{FF2B5EF4-FFF2-40B4-BE49-F238E27FC236}">
                <a16:creationId xmlns:a16="http://schemas.microsoft.com/office/drawing/2014/main" id="{46390486-C458-64C6-CAA3-2E95E615B65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99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2023 Stories of Resilience Lessons from Local Adaptation Practice">
            <a:hlinkClick r:id="" action="ppaction://media"/>
            <a:extLst>
              <a:ext uri="{FF2B5EF4-FFF2-40B4-BE49-F238E27FC236}">
                <a16:creationId xmlns:a16="http://schemas.microsoft.com/office/drawing/2014/main" id="{B8215566-D8E7-85D4-53F3-3B293F607AD2}"/>
              </a:ext>
            </a:extLst>
          </p:cNvPr>
          <p:cNvPicPr>
            <a:picLocks noRot="1" noChangeAspect="1"/>
          </p:cNvPicPr>
          <p:nvPr>
            <a:videoFile r:link="rId1"/>
          </p:nvPr>
        </p:nvPicPr>
        <p:blipFill>
          <a:blip r:embed="rId3"/>
          <a:stretch>
            <a:fillRect/>
          </a:stretch>
        </p:blipFill>
        <p:spPr>
          <a:xfrm>
            <a:off x="999460" y="0"/>
            <a:ext cx="9681627" cy="5943600"/>
          </a:xfrm>
          <a:prstGeom prst="rect">
            <a:avLst/>
          </a:prstGeom>
        </p:spPr>
      </p:pic>
    </p:spTree>
    <p:extLst>
      <p:ext uri="{BB962C8B-B14F-4D97-AF65-F5344CB8AC3E}">
        <p14:creationId xmlns:p14="http://schemas.microsoft.com/office/powerpoint/2010/main" val="169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Adaptation</a:t>
            </a:r>
          </a:p>
        </p:txBody>
      </p:sp>
      <p:sp>
        <p:nvSpPr>
          <p:cNvPr id="158" name="Google Shape;158;p46"/>
          <p:cNvSpPr txBox="1"/>
          <p:nvPr/>
        </p:nvSpPr>
        <p:spPr>
          <a:xfrm>
            <a:off x="993058" y="1167054"/>
            <a:ext cx="9488130" cy="473401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a:lnSpc>
                <a:spcPct val="160000"/>
              </a:lnSpc>
            </a:pPr>
            <a:r>
              <a:rPr lang="en-US" sz="1600" b="1" dirty="0">
                <a:latin typeface="Times New Roman" panose="02020603050405020304" pitchFamily="18" charset="0"/>
                <a:cs typeface="Times New Roman" panose="02020603050405020304" pitchFamily="18" charset="0"/>
              </a:rPr>
              <a:t>Common Challenges in Climate Change Adaptation</a:t>
            </a:r>
            <a:r>
              <a:rPr lang="en-US" sz="1600" dirty="0">
                <a:latin typeface="Times New Roman" panose="02020603050405020304" pitchFamily="18" charset="0"/>
                <a:cs typeface="Times New Roman" panose="02020603050405020304" pitchFamily="18" charset="0"/>
              </a:rPr>
              <a:t>:</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Lack of Funding</a:t>
            </a:r>
            <a:r>
              <a:rPr lang="en-US" sz="1600" dirty="0">
                <a:latin typeface="Times New Roman" panose="02020603050405020304" pitchFamily="18" charset="0"/>
                <a:cs typeface="Times New Roman" panose="02020603050405020304" pitchFamily="18" charset="0"/>
              </a:rPr>
              <a:t>: Insufficient financial resources to implement adaptation measures, particularly in developing countries.</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Limited Data and Knowledge</a:t>
            </a:r>
            <a:r>
              <a:rPr lang="en-US" sz="1600" dirty="0">
                <a:latin typeface="Times New Roman" panose="02020603050405020304" pitchFamily="18" charset="0"/>
                <a:cs typeface="Times New Roman" panose="02020603050405020304" pitchFamily="18" charset="0"/>
              </a:rPr>
              <a:t>: Uncertainties in climate projections and inadequate data for effective planning and decision-making.</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Policy and Governance</a:t>
            </a:r>
            <a:r>
              <a:rPr lang="en-US" sz="1600" dirty="0">
                <a:latin typeface="Times New Roman" panose="02020603050405020304" pitchFamily="18" charset="0"/>
                <a:cs typeface="Times New Roman" panose="02020603050405020304" pitchFamily="18" charset="0"/>
              </a:rPr>
              <a:t>: Inadequate integration of adaptation into national and local policies, regulatory frameworks, and planning processes.</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Technological Barriers</a:t>
            </a:r>
            <a:r>
              <a:rPr lang="en-US" sz="1600" dirty="0">
                <a:latin typeface="Times New Roman" panose="02020603050405020304" pitchFamily="18" charset="0"/>
                <a:cs typeface="Times New Roman" panose="02020603050405020304" pitchFamily="18" charset="0"/>
              </a:rPr>
              <a:t>: Limited access to appropriate technologies and innovations for climate-resilient infrastructure and practices.</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Social and Behavioral Factors</a:t>
            </a:r>
            <a:r>
              <a:rPr lang="en-US" sz="1600" dirty="0">
                <a:latin typeface="Times New Roman" panose="02020603050405020304" pitchFamily="18" charset="0"/>
                <a:cs typeface="Times New Roman" panose="02020603050405020304" pitchFamily="18" charset="0"/>
              </a:rPr>
              <a:t>: Resistance to change, cultural barriers, and social inequalities hindering adaptation efforts.</a:t>
            </a:r>
          </a:p>
          <a:p>
            <a:pPr marL="285750" indent="-285750">
              <a:lnSpc>
                <a:spcPct val="16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Coordination and Collaboration</a:t>
            </a:r>
            <a:r>
              <a:rPr lang="en-US" sz="1600" dirty="0">
                <a:latin typeface="Times New Roman" panose="02020603050405020304" pitchFamily="18" charset="0"/>
                <a:cs typeface="Times New Roman" panose="02020603050405020304" pitchFamily="18" charset="0"/>
              </a:rPr>
              <a:t>: Challenges in multi-sectoral coordination, stakeholder engagement, and partnerships for effective adaptation planning and implementation.</a:t>
            </a:r>
          </a:p>
        </p:txBody>
      </p:sp>
    </p:spTree>
    <p:extLst>
      <p:ext uri="{BB962C8B-B14F-4D97-AF65-F5344CB8AC3E}">
        <p14:creationId xmlns:p14="http://schemas.microsoft.com/office/powerpoint/2010/main" val="1824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Directions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75908"/>
            <a:ext cx="9488130" cy="44550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eaLnBrk="0" fontAlgn="base" hangingPunct="0">
              <a:lnSpc>
                <a:spcPct val="16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Emerging Trends in Adaptation</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Nature-Based Solutions</a:t>
            </a:r>
            <a:r>
              <a:rPr lang="en-US" altLang="en-US" sz="1800" dirty="0">
                <a:solidFill>
                  <a:schemeClr val="tx1"/>
                </a:solidFill>
                <a:latin typeface="Times New Roman" panose="02020603050405020304" pitchFamily="18" charset="0"/>
                <a:cs typeface="Times New Roman" panose="02020603050405020304" pitchFamily="18" charset="0"/>
              </a:rPr>
              <a:t>: Increasing use of ecosystem-based approaches, such as wetland restoration and urban green infrastructure, to enhance resilience.</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Integrated Approaches</a:t>
            </a:r>
            <a:r>
              <a:rPr lang="en-US" altLang="en-US" sz="1800" dirty="0">
                <a:solidFill>
                  <a:schemeClr val="tx1"/>
                </a:solidFill>
                <a:latin typeface="Times New Roman" panose="02020603050405020304" pitchFamily="18" charset="0"/>
                <a:cs typeface="Times New Roman" panose="02020603050405020304" pitchFamily="18" charset="0"/>
              </a:rPr>
              <a:t>: Promoting synergies between adaptation, mitigation, and sustainable development goals for holistic climate action.</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Advancements in Technology</a:t>
            </a:r>
            <a:r>
              <a:rPr lang="en-US" altLang="en-US" sz="1800" dirty="0">
                <a:solidFill>
                  <a:schemeClr val="tx1"/>
                </a:solidFill>
                <a:latin typeface="Times New Roman" panose="02020603050405020304" pitchFamily="18" charset="0"/>
                <a:cs typeface="Times New Roman" panose="02020603050405020304" pitchFamily="18" charset="0"/>
              </a:rPr>
              <a:t>: Harnessing innovations in climate-resilient infrastructure, renewable energy, and digital tools for adaptive solutions.</a:t>
            </a:r>
          </a:p>
          <a:p>
            <a:pPr marL="285750" lvl="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Community Engagement</a:t>
            </a:r>
            <a:r>
              <a:rPr lang="en-US" altLang="en-US" sz="1800" dirty="0">
                <a:solidFill>
                  <a:schemeClr val="tx1"/>
                </a:solidFill>
                <a:latin typeface="Times New Roman" panose="02020603050405020304" pitchFamily="18" charset="0"/>
                <a:cs typeface="Times New Roman" panose="02020603050405020304" pitchFamily="18" charset="0"/>
              </a:rPr>
              <a:t>: Strengthening participatory approaches and local knowledge systems in adaptation planning and implementation.</a:t>
            </a:r>
          </a:p>
          <a:p>
            <a:pPr marL="285750" indent="-285750" eaLnBrk="0" fontAlgn="base" hangingPunct="0">
              <a:lnSpc>
                <a:spcPct val="16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Policy Integration</a:t>
            </a:r>
            <a:r>
              <a:rPr lang="en-US" altLang="en-US" sz="1800" dirty="0">
                <a:solidFill>
                  <a:schemeClr val="tx1"/>
                </a:solidFill>
                <a:latin typeface="Times New Roman" panose="02020603050405020304" pitchFamily="18" charset="0"/>
                <a:cs typeface="Times New Roman" panose="02020603050405020304" pitchFamily="18" charset="0"/>
              </a:rPr>
              <a:t>: Enhancing coherence between national adaptation plans, international frameworks (e.g., Paris Agreement), and sectoral strategies.</a:t>
            </a:r>
          </a:p>
        </p:txBody>
      </p:sp>
    </p:spTree>
    <p:extLst>
      <p:ext uri="{BB962C8B-B14F-4D97-AF65-F5344CB8AC3E}">
        <p14:creationId xmlns:p14="http://schemas.microsoft.com/office/powerpoint/2010/main" val="21819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Directions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96163"/>
            <a:ext cx="9488130" cy="302496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eaLnBrk="0" fontAlgn="base" hangingPunct="0">
              <a:lnSpc>
                <a:spcPct val="150000"/>
              </a:lnSpc>
              <a:spcBef>
                <a:spcPct val="0"/>
              </a:spcBef>
              <a:spcAft>
                <a:spcPct val="0"/>
              </a:spcAft>
              <a:buClrTx/>
            </a:pPr>
            <a:r>
              <a:rPr lang="en-US" altLang="en-US" sz="1800" b="1" dirty="0">
                <a:solidFill>
                  <a:schemeClr val="tx1"/>
                </a:solidFill>
                <a:latin typeface="Times New Roman" panose="02020603050405020304" pitchFamily="18" charset="0"/>
                <a:cs typeface="Times New Roman" panose="02020603050405020304" pitchFamily="18" charset="0"/>
              </a:rPr>
              <a:t>Research and Development</a:t>
            </a:r>
            <a:r>
              <a:rPr lang="en-US" altLang="en-US" sz="1800" dirty="0">
                <a:solidFill>
                  <a:schemeClr val="tx1"/>
                </a:solidFill>
                <a:latin typeface="Times New Roman" panose="02020603050405020304" pitchFamily="18" charset="0"/>
                <a:cs typeface="Times New Roman" panose="02020603050405020304" pitchFamily="18" charset="0"/>
              </a:rPr>
              <a:t>:</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Climate Modeling</a:t>
            </a:r>
            <a:r>
              <a:rPr lang="en-US" altLang="en-US" sz="1800" dirty="0">
                <a:solidFill>
                  <a:schemeClr val="tx1"/>
                </a:solidFill>
                <a:latin typeface="Times New Roman" panose="02020603050405020304" pitchFamily="18" charset="0"/>
                <a:cs typeface="Times New Roman" panose="02020603050405020304" pitchFamily="18" charset="0"/>
              </a:rPr>
              <a:t>: Improving climate projections and risk assessments to enhance adaptive capacity and decision-making.</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Capacity Building</a:t>
            </a:r>
            <a:r>
              <a:rPr lang="en-US" altLang="en-US" sz="1800" dirty="0">
                <a:solidFill>
                  <a:schemeClr val="tx1"/>
                </a:solidFill>
                <a:latin typeface="Times New Roman" panose="02020603050405020304" pitchFamily="18" charset="0"/>
                <a:cs typeface="Times New Roman" panose="02020603050405020304" pitchFamily="18" charset="0"/>
              </a:rPr>
              <a:t>: Investing in skills development and knowledge-sharing to empower vulnerable communities and institutions.</a:t>
            </a:r>
          </a:p>
          <a:p>
            <a:pPr marL="285750" lvl="0" indent="-285750" eaLnBrk="0" fontAlgn="base" hangingPunct="0">
              <a:lnSpc>
                <a:spcPct val="150000"/>
              </a:lnSpc>
              <a:spcBef>
                <a:spcPct val="0"/>
              </a:spcBef>
              <a:spcAft>
                <a:spcPct val="0"/>
              </a:spcAft>
              <a:buClrTx/>
              <a:buFont typeface="Arial" panose="020B0604020202020204" pitchFamily="34" charset="0"/>
              <a:buChar char="•"/>
            </a:pPr>
            <a:r>
              <a:rPr lang="en-US" altLang="en-US" sz="1800" b="1" dirty="0">
                <a:solidFill>
                  <a:schemeClr val="tx1"/>
                </a:solidFill>
                <a:latin typeface="Times New Roman" panose="02020603050405020304" pitchFamily="18" charset="0"/>
                <a:cs typeface="Times New Roman" panose="02020603050405020304" pitchFamily="18" charset="0"/>
              </a:rPr>
              <a:t>Finance and Investment</a:t>
            </a:r>
            <a:r>
              <a:rPr lang="en-US" altLang="en-US" sz="1800" dirty="0">
                <a:solidFill>
                  <a:schemeClr val="tx1"/>
                </a:solidFill>
                <a:latin typeface="Times New Roman" panose="02020603050405020304" pitchFamily="18" charset="0"/>
                <a:cs typeface="Times New Roman" panose="02020603050405020304" pitchFamily="18" charset="0"/>
              </a:rPr>
              <a:t>: Scaling up funding mechanisms and investments in adaptation, including public-private partnerships and innovative financing.</a:t>
            </a:r>
          </a:p>
        </p:txBody>
      </p:sp>
    </p:spTree>
    <p:extLst>
      <p:ext uri="{BB962C8B-B14F-4D97-AF65-F5344CB8AC3E}">
        <p14:creationId xmlns:p14="http://schemas.microsoft.com/office/powerpoint/2010/main" val="26770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Benefits of Nature Based Solutions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16386" name="Picture 2" descr="Nature Based Solutions for Climate Action">
            <a:extLst>
              <a:ext uri="{FF2B5EF4-FFF2-40B4-BE49-F238E27FC236}">
                <a16:creationId xmlns:a16="http://schemas.microsoft.com/office/drawing/2014/main" id="{D6932142-AE76-9F82-C26B-36B89AABF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590" y="1100467"/>
            <a:ext cx="6220047" cy="482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32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7;p46">
            <a:extLst>
              <a:ext uri="{FF2B5EF4-FFF2-40B4-BE49-F238E27FC236}">
                <a16:creationId xmlns:a16="http://schemas.microsoft.com/office/drawing/2014/main" id="{B7BD5421-27F1-B3EF-97E3-67C3A7A09288}"/>
              </a:ext>
            </a:extLst>
          </p:cNvPr>
          <p:cNvSpPr/>
          <p:nvPr/>
        </p:nvSpPr>
        <p:spPr>
          <a:xfrm>
            <a:off x="993057" y="319162"/>
            <a:ext cx="10138768"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endParaRPr lang="en-US" sz="2800" dirty="0">
              <a:solidFill>
                <a:srgbClr val="FFFFFF"/>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F68218D0-09F4-F6C7-47E2-5322C4090695}"/>
              </a:ext>
            </a:extLst>
          </p:cNvPr>
          <p:cNvSpPr txBox="1"/>
          <p:nvPr/>
        </p:nvSpPr>
        <p:spPr>
          <a:xfrm>
            <a:off x="1869141" y="2810435"/>
            <a:ext cx="3070071" cy="769441"/>
          </a:xfrm>
          <a:prstGeom prst="rect">
            <a:avLst/>
          </a:prstGeom>
          <a:noFill/>
        </p:spPr>
        <p:txBody>
          <a:bodyPr wrap="none" rtlCol="0">
            <a:spAutoFit/>
          </a:bodyPr>
          <a:lstStyle/>
          <a:p>
            <a:r>
              <a:rPr lang="en-IN" sz="4400" b="1" dirty="0"/>
              <a:t>Thank You</a:t>
            </a:r>
          </a:p>
        </p:txBody>
      </p:sp>
      <p:pic>
        <p:nvPicPr>
          <p:cNvPr id="18436" name="Picture 4">
            <a:extLst>
              <a:ext uri="{FF2B5EF4-FFF2-40B4-BE49-F238E27FC236}">
                <a16:creationId xmlns:a16="http://schemas.microsoft.com/office/drawing/2014/main" id="{C9AA172A-4820-725A-DFEF-D54BA0ABB4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71" r="29971"/>
          <a:stretch/>
        </p:blipFill>
        <p:spPr bwMode="auto">
          <a:xfrm>
            <a:off x="5720315" y="988286"/>
            <a:ext cx="5188688" cy="488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9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Key Terminologies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38687"/>
            <a:ext cx="9488130" cy="482617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Climate Change Adaptation</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Adjusting natural or human systems in response to actual or expected climatic changes and their impacts to minimize harm and exploit beneficial opportunities.</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Building seawalls to protect coastal communities from rising sea levels.</a:t>
            </a:r>
          </a:p>
          <a:p>
            <a:pPr lvl="0" eaLnBrk="0" fontAlgn="base" hangingPunct="0">
              <a:lnSpc>
                <a:spcPct val="150000"/>
              </a:lnSpc>
              <a:spcBef>
                <a:spcPct val="0"/>
              </a:spcBef>
              <a:spcAft>
                <a:spcPct val="0"/>
              </a:spcAft>
              <a:buClrTx/>
            </a:pPr>
            <a:endParaRPr lang="en-US" altLang="en-US" sz="20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Mitigation</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Efforts to reduce or prevent the emission of greenhouse gases to slow down global warming.</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Increasing the use of renewable energy sources like wind and solar power.</a:t>
            </a:r>
          </a:p>
          <a:p>
            <a:pPr lvl="0" eaLnBrk="0" fontAlgn="base" hangingPunct="0">
              <a:lnSpc>
                <a:spcPct val="150000"/>
              </a:lnSpc>
              <a:spcBef>
                <a:spcPct val="0"/>
              </a:spcBef>
              <a:spcAft>
                <a:spcPct val="0"/>
              </a:spcAft>
              <a:buClrTx/>
            </a:pPr>
            <a:endParaRPr lang="en-US" altLang="en-US" sz="20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Resilience</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The capacity of a system, community, or society to withstand and recover quickly from climate-related shocks and stresses.</a:t>
            </a:r>
          </a:p>
          <a:p>
            <a:pPr lvl="0" eaLnBrk="0" fontAlgn="base" hangingPunct="0">
              <a:lnSpc>
                <a:spcPct val="15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Developing drought-resistant crops to maintain agricultural productivity during prolonged dry periods.</a:t>
            </a:r>
          </a:p>
        </p:txBody>
      </p:sp>
    </p:spTree>
    <p:extLst>
      <p:ext uri="{BB962C8B-B14F-4D97-AF65-F5344CB8AC3E}">
        <p14:creationId xmlns:p14="http://schemas.microsoft.com/office/powerpoint/2010/main" val="21791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Key Terminologies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55877"/>
            <a:ext cx="9488131" cy="447507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Vulnerability</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The degree to which a system or population is susceptible to and unable to cope with the adverse effects of climate change.</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Low-lying coastal areas are highly vulnerable to sea-level rise and storm surges.</a:t>
            </a:r>
          </a:p>
          <a:p>
            <a:pPr lvl="0" eaLnBrk="0" fontAlgn="base" hangingPunct="0">
              <a:lnSpc>
                <a:spcPct val="170000"/>
              </a:lnSpc>
              <a:spcBef>
                <a:spcPct val="0"/>
              </a:spcBef>
              <a:spcAft>
                <a:spcPct val="0"/>
              </a:spcAft>
              <a:buClrTx/>
            </a:pPr>
            <a:endParaRPr lang="en-US" altLang="en-US" sz="20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Exposure</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The presence of people, livelihoods, environmental services and resources, infrastructure, or economic, social, or cultural assets in places that could be adversely affected by climate change.</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Coastal cities exposed to sea-level rise and hurricanes.</a:t>
            </a:r>
          </a:p>
        </p:txBody>
      </p:sp>
    </p:spTree>
    <p:extLst>
      <p:ext uri="{BB962C8B-B14F-4D97-AF65-F5344CB8AC3E}">
        <p14:creationId xmlns:p14="http://schemas.microsoft.com/office/powerpoint/2010/main" val="8116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Key Terminologies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91300"/>
            <a:ext cx="9488131" cy="43143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Sensitivity</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The degree to which a system is affected, either adversely or beneficially, by climate variability or change.</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Agricultural yields that are highly sensitive to temperature and precipitation changes.</a:t>
            </a:r>
          </a:p>
          <a:p>
            <a:pPr lvl="0" eaLnBrk="0" fontAlgn="base" hangingPunct="0">
              <a:lnSpc>
                <a:spcPct val="170000"/>
              </a:lnSpc>
              <a:spcBef>
                <a:spcPct val="0"/>
              </a:spcBef>
              <a:spcAft>
                <a:spcPct val="0"/>
              </a:spcAft>
              <a:buClrTx/>
            </a:pPr>
            <a:endParaRPr lang="en-US" altLang="en-US" sz="2000" b="1" dirty="0">
              <a:solidFill>
                <a:schemeClr val="tx1"/>
              </a:solidFill>
              <a:latin typeface="Times New Roman" panose="02020603050405020304" pitchFamily="18" charset="0"/>
              <a:cs typeface="Times New Roman" panose="02020603050405020304" pitchFamily="18" charset="0"/>
            </a:endParaRP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Adaptive Capacity</a:t>
            </a:r>
            <a:r>
              <a:rPr lang="en-US" altLang="en-US" sz="2000" dirty="0">
                <a:solidFill>
                  <a:schemeClr val="tx1"/>
                </a:solidFill>
                <a:latin typeface="Times New Roman" panose="02020603050405020304" pitchFamily="18" charset="0"/>
                <a:cs typeface="Times New Roman" panose="02020603050405020304" pitchFamily="18" charset="0"/>
              </a:rPr>
              <a:t>:</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Definition</a:t>
            </a:r>
            <a:r>
              <a:rPr lang="en-US" altLang="en-US" sz="2000" dirty="0">
                <a:solidFill>
                  <a:schemeClr val="tx1"/>
                </a:solidFill>
                <a:latin typeface="Times New Roman" panose="02020603050405020304" pitchFamily="18" charset="0"/>
                <a:cs typeface="Times New Roman" panose="02020603050405020304" pitchFamily="18" charset="0"/>
              </a:rPr>
              <a:t>: The ability of systems, institutions, humans, and other organisms to adjust to potential damage, to take advantage of opportunities, or to respond to consequences.</a:t>
            </a:r>
          </a:p>
          <a:p>
            <a:pPr lvl="0" eaLnBrk="0" fontAlgn="base" hangingPunct="0">
              <a:lnSpc>
                <a:spcPct val="170000"/>
              </a:lnSpc>
              <a:spcBef>
                <a:spcPct val="0"/>
              </a:spcBef>
              <a:spcAft>
                <a:spcPct val="0"/>
              </a:spcAft>
              <a:buClrTx/>
            </a:pPr>
            <a:r>
              <a:rPr lang="en-US" altLang="en-US" sz="2000" b="1" dirty="0">
                <a:solidFill>
                  <a:schemeClr val="tx1"/>
                </a:solidFill>
                <a:latin typeface="Times New Roman" panose="02020603050405020304" pitchFamily="18" charset="0"/>
                <a:cs typeface="Times New Roman" panose="02020603050405020304" pitchFamily="18" charset="0"/>
              </a:rPr>
              <a:t>Example</a:t>
            </a:r>
            <a:r>
              <a:rPr lang="en-US" altLang="en-US" sz="2000" dirty="0">
                <a:solidFill>
                  <a:schemeClr val="tx1"/>
                </a:solidFill>
                <a:latin typeface="Times New Roman" panose="02020603050405020304" pitchFamily="18" charset="0"/>
                <a:cs typeface="Times New Roman" panose="02020603050405020304" pitchFamily="18" charset="0"/>
              </a:rPr>
              <a:t>: Communities with robust disaster response plans and resources have high adaptive capacity.</a:t>
            </a:r>
          </a:p>
        </p:txBody>
      </p:sp>
    </p:spTree>
    <p:extLst>
      <p:ext uri="{BB962C8B-B14F-4D97-AF65-F5344CB8AC3E}">
        <p14:creationId xmlns:p14="http://schemas.microsoft.com/office/powerpoint/2010/main" val="31496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Why Adaptation Is Necessary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7" y="1308809"/>
            <a:ext cx="9488130" cy="448593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just" eaLnBrk="0" fontAlgn="base" hangingPunct="0">
              <a:lnSpc>
                <a:spcPct val="150000"/>
              </a:lnSpc>
              <a:spcBef>
                <a:spcPct val="0"/>
              </a:spcBef>
              <a:spcAft>
                <a:spcPct val="0"/>
              </a:spcAft>
              <a:buClrTx/>
              <a:buFont typeface="+mj-lt"/>
              <a:buAutoNum type="arabicPeriod"/>
            </a:pPr>
            <a:r>
              <a:rPr lang="en-US" altLang="en-US" sz="1500" b="1" dirty="0">
                <a:solidFill>
                  <a:schemeClr val="tx1"/>
                </a:solidFill>
                <a:latin typeface="Times New Roman" panose="02020603050405020304" pitchFamily="18" charset="0"/>
                <a:cs typeface="Times New Roman" panose="02020603050405020304" pitchFamily="18" charset="0"/>
              </a:rPr>
              <a:t>Increasing Frequency of Extreme Weather Events</a:t>
            </a:r>
            <a:r>
              <a:rPr lang="en-US" altLang="en-US" sz="1500" dirty="0">
                <a:solidFill>
                  <a:schemeClr val="tx1"/>
                </a:solidFill>
                <a:latin typeface="Times New Roman" panose="02020603050405020304" pitchFamily="18" charset="0"/>
                <a:cs typeface="Times New Roman" panose="02020603050405020304" pitchFamily="18" charset="0"/>
              </a:rPr>
              <a:t>: Climate change is leading to more frequent and severe weather events such as hurricanes, heatwaves, floods, and droughts, posing significant risks to communities and ecosystems.</a:t>
            </a:r>
          </a:p>
          <a:p>
            <a:pPr marL="342900" lvl="0" indent="-342900" algn="just" eaLnBrk="0" fontAlgn="base" hangingPunct="0">
              <a:lnSpc>
                <a:spcPct val="150000"/>
              </a:lnSpc>
              <a:spcBef>
                <a:spcPct val="0"/>
              </a:spcBef>
              <a:spcAft>
                <a:spcPct val="0"/>
              </a:spcAft>
              <a:buClrTx/>
              <a:buFont typeface="+mj-lt"/>
              <a:buAutoNum type="arabicPeriod"/>
            </a:pPr>
            <a:r>
              <a:rPr lang="en-US" altLang="en-US" sz="1500" b="1" dirty="0">
                <a:solidFill>
                  <a:schemeClr val="tx1"/>
                </a:solidFill>
                <a:latin typeface="Times New Roman" panose="02020603050405020304" pitchFamily="18" charset="0"/>
                <a:cs typeface="Times New Roman" panose="02020603050405020304" pitchFamily="18" charset="0"/>
              </a:rPr>
              <a:t>Long-term Climatic Changes</a:t>
            </a:r>
            <a:r>
              <a:rPr lang="en-US" altLang="en-US" sz="1500" dirty="0">
                <a:solidFill>
                  <a:schemeClr val="tx1"/>
                </a:solidFill>
                <a:latin typeface="Times New Roman" panose="02020603050405020304" pitchFamily="18" charset="0"/>
                <a:cs typeface="Times New Roman" panose="02020603050405020304" pitchFamily="18" charset="0"/>
              </a:rPr>
              <a:t>: Gradual changes in temperature, precipitation patterns, and sea level rise are affecting agricultural productivity, water resources, and biodiversity, necessitating proactive adaptation measures.</a:t>
            </a:r>
          </a:p>
          <a:p>
            <a:pPr marL="342900" lvl="0" indent="-342900" algn="just" eaLnBrk="0" fontAlgn="base" hangingPunct="0">
              <a:lnSpc>
                <a:spcPct val="170000"/>
              </a:lnSpc>
              <a:spcBef>
                <a:spcPct val="0"/>
              </a:spcBef>
              <a:spcAft>
                <a:spcPct val="0"/>
              </a:spcAft>
              <a:buClrTx/>
              <a:buFont typeface="+mj-lt"/>
              <a:buAutoNum type="arabicPeriod"/>
            </a:pPr>
            <a:r>
              <a:rPr lang="en-US" altLang="en-US" sz="1500" b="1" dirty="0">
                <a:solidFill>
                  <a:schemeClr val="tx1"/>
                </a:solidFill>
                <a:latin typeface="Times New Roman" panose="02020603050405020304" pitchFamily="18" charset="0"/>
                <a:cs typeface="Times New Roman" panose="02020603050405020304" pitchFamily="18" charset="0"/>
              </a:rPr>
              <a:t>Economic Impacts</a:t>
            </a:r>
            <a:r>
              <a:rPr lang="en-US" altLang="en-US" sz="1500" dirty="0">
                <a:solidFill>
                  <a:schemeClr val="tx1"/>
                </a:solidFill>
                <a:latin typeface="Times New Roman" panose="02020603050405020304" pitchFamily="18" charset="0"/>
                <a:cs typeface="Times New Roman" panose="02020603050405020304" pitchFamily="18" charset="0"/>
              </a:rPr>
              <a:t>: Without adaptation, the economic costs of climate change impacts, including damage to infrastructure, loss of productivity, and healthcare costs, can be substantial. Investing in adaptation can reduce these long-term costs.</a:t>
            </a:r>
          </a:p>
          <a:p>
            <a:pPr marL="342900" lvl="0" indent="-342900" algn="just" eaLnBrk="0" fontAlgn="base" hangingPunct="0">
              <a:lnSpc>
                <a:spcPct val="150000"/>
              </a:lnSpc>
              <a:spcBef>
                <a:spcPct val="0"/>
              </a:spcBef>
              <a:spcAft>
                <a:spcPct val="0"/>
              </a:spcAft>
              <a:buClrTx/>
              <a:buFont typeface="+mj-lt"/>
              <a:buAutoNum type="arabicPeriod"/>
            </a:pPr>
            <a:r>
              <a:rPr lang="en-US" altLang="en-US" sz="1500" b="1" dirty="0">
                <a:solidFill>
                  <a:schemeClr val="tx1"/>
                </a:solidFill>
                <a:latin typeface="Times New Roman" panose="02020603050405020304" pitchFamily="18" charset="0"/>
                <a:cs typeface="Times New Roman" panose="02020603050405020304" pitchFamily="18" charset="0"/>
              </a:rPr>
              <a:t>Social and Health Impacts</a:t>
            </a:r>
            <a:r>
              <a:rPr lang="en-US" altLang="en-US" sz="1500" dirty="0">
                <a:solidFill>
                  <a:schemeClr val="tx1"/>
                </a:solidFill>
                <a:latin typeface="Times New Roman" panose="02020603050405020304" pitchFamily="18" charset="0"/>
                <a:cs typeface="Times New Roman" panose="02020603050405020304" pitchFamily="18" charset="0"/>
              </a:rPr>
              <a:t>: Vulnerable populations, such as the elderly, children, and low-income communities, are disproportionately affected by climate change. Adaptation can help protect public health and ensure social equity.</a:t>
            </a:r>
          </a:p>
          <a:p>
            <a:pPr marL="342900" lvl="0" indent="-342900" algn="just" eaLnBrk="0" fontAlgn="base" hangingPunct="0">
              <a:lnSpc>
                <a:spcPct val="150000"/>
              </a:lnSpc>
              <a:spcBef>
                <a:spcPct val="0"/>
              </a:spcBef>
              <a:spcAft>
                <a:spcPct val="0"/>
              </a:spcAft>
              <a:buClrTx/>
              <a:buFont typeface="+mj-lt"/>
              <a:buAutoNum type="arabicPeriod"/>
            </a:pPr>
            <a:r>
              <a:rPr lang="en-US" altLang="en-US" sz="1500" b="1" dirty="0">
                <a:solidFill>
                  <a:schemeClr val="tx1"/>
                </a:solidFill>
                <a:latin typeface="Times New Roman" panose="02020603050405020304" pitchFamily="18" charset="0"/>
                <a:cs typeface="Times New Roman" panose="02020603050405020304" pitchFamily="18" charset="0"/>
              </a:rPr>
              <a:t>Preserving Ecosystems and Biodiversity</a:t>
            </a:r>
            <a:r>
              <a:rPr lang="en-US" altLang="en-US" sz="1500" dirty="0">
                <a:solidFill>
                  <a:schemeClr val="tx1"/>
                </a:solidFill>
                <a:latin typeface="Times New Roman" panose="02020603050405020304" pitchFamily="18" charset="0"/>
                <a:cs typeface="Times New Roman" panose="02020603050405020304" pitchFamily="18" charset="0"/>
              </a:rPr>
              <a:t>: Adaptation strategies are essential for conserving natural habitats and species, maintaining ecosystem services, and ensuring biodiversity resilience in the face of climate change.</a:t>
            </a:r>
          </a:p>
        </p:txBody>
      </p:sp>
    </p:spTree>
    <p:extLst>
      <p:ext uri="{BB962C8B-B14F-4D97-AF65-F5344CB8AC3E}">
        <p14:creationId xmlns:p14="http://schemas.microsoft.com/office/powerpoint/2010/main" val="31313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xtreme weather: glacial flooding, wildfires and hailstorms cause havoc across the world">
            <a:hlinkClick r:id="" action="ppaction://media"/>
            <a:extLst>
              <a:ext uri="{FF2B5EF4-FFF2-40B4-BE49-F238E27FC236}">
                <a16:creationId xmlns:a16="http://schemas.microsoft.com/office/drawing/2014/main" id="{92B9555C-872F-BEB4-5461-D1F1F2A34AAE}"/>
              </a:ext>
            </a:extLst>
          </p:cNvPr>
          <p:cNvPicPr>
            <a:picLocks noRot="1" noChangeAspect="1"/>
          </p:cNvPicPr>
          <p:nvPr>
            <a:videoFile r:link="rId1"/>
          </p:nvPr>
        </p:nvPicPr>
        <p:blipFill>
          <a:blip r:embed="rId3"/>
          <a:stretch>
            <a:fillRect/>
          </a:stretch>
        </p:blipFill>
        <p:spPr>
          <a:xfrm>
            <a:off x="1041991" y="170121"/>
            <a:ext cx="9750055" cy="5709684"/>
          </a:xfrm>
          <a:prstGeom prst="rect">
            <a:avLst/>
          </a:prstGeom>
        </p:spPr>
      </p:pic>
    </p:spTree>
    <p:extLst>
      <p:ext uri="{BB962C8B-B14F-4D97-AF65-F5344CB8AC3E}">
        <p14:creationId xmlns:p14="http://schemas.microsoft.com/office/powerpoint/2010/main" val="22127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4601</TotalTime>
  <Words>3778</Words>
  <Application>Microsoft Office PowerPoint</Application>
  <PresentationFormat>Widescreen</PresentationFormat>
  <Paragraphs>280</Paragraphs>
  <Slides>45</Slides>
  <Notes>36</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Century Gothic</vt:lpstr>
      <vt:lpstr>Times New Roman</vt:lpstr>
      <vt:lpstr>Arial</vt:lpstr>
      <vt:lpstr>Arimo</vt:lpstr>
      <vt:lpstr>Calibri</vt:lpstr>
      <vt:lpstr>Segoe UI</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Abhishek</cp:lastModifiedBy>
  <cp:revision>28</cp:revision>
  <dcterms:created xsi:type="dcterms:W3CDTF">2020-01-02T01:56:26Z</dcterms:created>
  <dcterms:modified xsi:type="dcterms:W3CDTF">2024-07-18T09:16:01Z</dcterms:modified>
</cp:coreProperties>
</file>