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29"/>
  </p:notesMasterIdLst>
  <p:sldIdLst>
    <p:sldId id="257" r:id="rId2"/>
    <p:sldId id="260" r:id="rId3"/>
    <p:sldId id="261" r:id="rId4"/>
    <p:sldId id="262" r:id="rId5"/>
    <p:sldId id="286" r:id="rId6"/>
    <p:sldId id="263" r:id="rId7"/>
    <p:sldId id="264" r:id="rId8"/>
    <p:sldId id="265" r:id="rId9"/>
    <p:sldId id="266" r:id="rId10"/>
    <p:sldId id="267" r:id="rId11"/>
    <p:sldId id="268" r:id="rId12"/>
    <p:sldId id="269" r:id="rId13"/>
    <p:sldId id="270" r:id="rId14"/>
    <p:sldId id="271" r:id="rId15"/>
    <p:sldId id="273" r:id="rId16"/>
    <p:sldId id="277" r:id="rId17"/>
    <p:sldId id="278" r:id="rId18"/>
    <p:sldId id="279" r:id="rId19"/>
    <p:sldId id="280" r:id="rId20"/>
    <p:sldId id="281" r:id="rId21"/>
    <p:sldId id="282" r:id="rId22"/>
    <p:sldId id="284" r:id="rId23"/>
    <p:sldId id="258" r:id="rId24"/>
    <p:sldId id="259" r:id="rId25"/>
    <p:sldId id="275" r:id="rId26"/>
    <p:sldId id="283" r:id="rId27"/>
    <p:sldId id="2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EA0F8E-9572-C10F-BCDC-117CB386C297}" v="3" dt="2024-08-04T18:26:10.547"/>
    <p1510:client id="{EC8C8039-0574-FBB1-42B2-6689BF8CF82D}" v="2657" dt="2024-08-05T09:52:18.6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F82BC7-83B6-4E8B-9D32-AF7758BFD042}"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7A06EE5-CC01-4D0A-811A-29B39151A426}">
      <dgm:prSet/>
      <dgm:spPr/>
      <dgm:t>
        <a:bodyPr/>
        <a:lstStyle/>
        <a:p>
          <a:r>
            <a:rPr lang="en-GB" dirty="0"/>
            <a:t>Availability</a:t>
          </a:r>
          <a:endParaRPr lang="en-US" dirty="0"/>
        </a:p>
      </dgm:t>
    </dgm:pt>
    <dgm:pt modelId="{DDFA93DA-3B89-4EEE-978A-3C5526E25E58}" type="parTrans" cxnId="{58F56036-2E3D-4084-A1ED-9838EAB2AE49}">
      <dgm:prSet/>
      <dgm:spPr/>
      <dgm:t>
        <a:bodyPr/>
        <a:lstStyle/>
        <a:p>
          <a:endParaRPr lang="en-US"/>
        </a:p>
      </dgm:t>
    </dgm:pt>
    <dgm:pt modelId="{23359492-6F20-4B42-BFBA-BF56E8D66B69}" type="sibTrans" cxnId="{58F56036-2E3D-4084-A1ED-9838EAB2AE49}">
      <dgm:prSet/>
      <dgm:spPr/>
      <dgm:t>
        <a:bodyPr/>
        <a:lstStyle/>
        <a:p>
          <a:endParaRPr lang="en-US"/>
        </a:p>
      </dgm:t>
    </dgm:pt>
    <dgm:pt modelId="{636CDF9A-6B15-4049-B5E6-94A50A96374E}">
      <dgm:prSet/>
      <dgm:spPr/>
      <dgm:t>
        <a:bodyPr/>
        <a:lstStyle/>
        <a:p>
          <a:r>
            <a:rPr lang="en-GB" dirty="0"/>
            <a:t>Accessibility</a:t>
          </a:r>
          <a:endParaRPr lang="en-US" dirty="0"/>
        </a:p>
      </dgm:t>
    </dgm:pt>
    <dgm:pt modelId="{3A55C13F-2485-474B-B222-507A870571E9}" type="parTrans" cxnId="{ECE2EF42-B22B-43BB-B90C-1829B12D06A8}">
      <dgm:prSet/>
      <dgm:spPr/>
      <dgm:t>
        <a:bodyPr/>
        <a:lstStyle/>
        <a:p>
          <a:endParaRPr lang="en-US"/>
        </a:p>
      </dgm:t>
    </dgm:pt>
    <dgm:pt modelId="{9CE8F9E5-B492-4AFC-9F0B-AEFE61AC440D}" type="sibTrans" cxnId="{ECE2EF42-B22B-43BB-B90C-1829B12D06A8}">
      <dgm:prSet/>
      <dgm:spPr/>
      <dgm:t>
        <a:bodyPr/>
        <a:lstStyle/>
        <a:p>
          <a:endParaRPr lang="en-US"/>
        </a:p>
      </dgm:t>
    </dgm:pt>
    <dgm:pt modelId="{D472DADC-26E8-46B7-84B8-771F12D135BA}">
      <dgm:prSet/>
      <dgm:spPr/>
      <dgm:t>
        <a:bodyPr/>
        <a:lstStyle/>
        <a:p>
          <a:r>
            <a:rPr lang="en-GB" dirty="0"/>
            <a:t>Affordability</a:t>
          </a:r>
          <a:endParaRPr lang="en-US" dirty="0"/>
        </a:p>
      </dgm:t>
    </dgm:pt>
    <dgm:pt modelId="{B0075A8A-6EE3-47F5-9D5D-D80CC837721B}" type="parTrans" cxnId="{8968A556-AF8D-4081-BD33-8CF7F839A105}">
      <dgm:prSet/>
      <dgm:spPr/>
      <dgm:t>
        <a:bodyPr/>
        <a:lstStyle/>
        <a:p>
          <a:endParaRPr lang="en-US"/>
        </a:p>
      </dgm:t>
    </dgm:pt>
    <dgm:pt modelId="{96322EC3-5829-498E-A5E2-88FF1EAD6655}" type="sibTrans" cxnId="{8968A556-AF8D-4081-BD33-8CF7F839A105}">
      <dgm:prSet/>
      <dgm:spPr/>
      <dgm:t>
        <a:bodyPr/>
        <a:lstStyle/>
        <a:p>
          <a:endParaRPr lang="en-US"/>
        </a:p>
      </dgm:t>
    </dgm:pt>
    <dgm:pt modelId="{B5EBBE39-75CB-4CE4-A379-3031A65D908B}">
      <dgm:prSet/>
      <dgm:spPr/>
      <dgm:t>
        <a:bodyPr/>
        <a:lstStyle/>
        <a:p>
          <a:r>
            <a:rPr lang="en-GB" dirty="0"/>
            <a:t>Adequacy</a:t>
          </a:r>
          <a:endParaRPr lang="en-US" dirty="0"/>
        </a:p>
      </dgm:t>
    </dgm:pt>
    <dgm:pt modelId="{F020AA69-9B24-4F0E-9E9E-B23E9085DE75}" type="parTrans" cxnId="{9DAF1868-31DB-4E4B-BBFF-5EB436B75453}">
      <dgm:prSet/>
      <dgm:spPr/>
      <dgm:t>
        <a:bodyPr/>
        <a:lstStyle/>
        <a:p>
          <a:endParaRPr lang="en-US"/>
        </a:p>
      </dgm:t>
    </dgm:pt>
    <dgm:pt modelId="{32DC3A3D-7320-468A-83DB-9D18B3577FF8}" type="sibTrans" cxnId="{9DAF1868-31DB-4E4B-BBFF-5EB436B75453}">
      <dgm:prSet/>
      <dgm:spPr/>
      <dgm:t>
        <a:bodyPr/>
        <a:lstStyle/>
        <a:p>
          <a:endParaRPr lang="en-US"/>
        </a:p>
      </dgm:t>
    </dgm:pt>
    <dgm:pt modelId="{0E080A57-EF62-4755-934D-1F237DB8AF1C}">
      <dgm:prSet/>
      <dgm:spPr/>
      <dgm:t>
        <a:bodyPr/>
        <a:lstStyle/>
        <a:p>
          <a:r>
            <a:rPr lang="en-GB" dirty="0"/>
            <a:t>Acceptability</a:t>
          </a:r>
          <a:endParaRPr lang="en-US" dirty="0"/>
        </a:p>
      </dgm:t>
    </dgm:pt>
    <dgm:pt modelId="{DCC8273A-8258-4066-A088-1FCA21BED0FB}" type="parTrans" cxnId="{BD18C593-99E9-45CD-9E45-79F4C911465D}">
      <dgm:prSet/>
      <dgm:spPr/>
      <dgm:t>
        <a:bodyPr/>
        <a:lstStyle/>
        <a:p>
          <a:endParaRPr lang="en-US"/>
        </a:p>
      </dgm:t>
    </dgm:pt>
    <dgm:pt modelId="{EDC296FD-95E0-4505-896A-833196A1CC44}" type="sibTrans" cxnId="{BD18C593-99E9-45CD-9E45-79F4C911465D}">
      <dgm:prSet/>
      <dgm:spPr/>
      <dgm:t>
        <a:bodyPr/>
        <a:lstStyle/>
        <a:p>
          <a:endParaRPr lang="en-US"/>
        </a:p>
      </dgm:t>
    </dgm:pt>
    <dgm:pt modelId="{FB7D016E-CA5A-4B3D-B12B-3A07C6E5B5DC}" type="pres">
      <dgm:prSet presAssocID="{5CF82BC7-83B6-4E8B-9D32-AF7758BFD042}" presName="root" presStyleCnt="0">
        <dgm:presLayoutVars>
          <dgm:dir/>
          <dgm:resizeHandles val="exact"/>
        </dgm:presLayoutVars>
      </dgm:prSet>
      <dgm:spPr/>
    </dgm:pt>
    <dgm:pt modelId="{8E0C8F20-8AEC-47BF-8620-0D98FF4F0B21}" type="pres">
      <dgm:prSet presAssocID="{5CF82BC7-83B6-4E8B-9D32-AF7758BFD042}" presName="container" presStyleCnt="0">
        <dgm:presLayoutVars>
          <dgm:dir/>
          <dgm:resizeHandles val="exact"/>
        </dgm:presLayoutVars>
      </dgm:prSet>
      <dgm:spPr/>
    </dgm:pt>
    <dgm:pt modelId="{9D3778E0-5070-4BF8-8467-5C8B890AEEC8}" type="pres">
      <dgm:prSet presAssocID="{87A06EE5-CC01-4D0A-811A-29B39151A426}" presName="compNode" presStyleCnt="0"/>
      <dgm:spPr/>
    </dgm:pt>
    <dgm:pt modelId="{2D2DFC34-D273-4E95-B6F7-3B0F40C0F39B}" type="pres">
      <dgm:prSet presAssocID="{87A06EE5-CC01-4D0A-811A-29B39151A426}" presName="iconBgRect" presStyleLbl="bgShp" presStyleIdx="0" presStyleCnt="5"/>
      <dgm:spPr/>
    </dgm:pt>
    <dgm:pt modelId="{7FB6C3FB-969B-4068-8F25-EDC6018271A3}" type="pres">
      <dgm:prSet presAssocID="{87A06EE5-CC01-4D0A-811A-29B39151A426}"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edule Event Action"/>
        </a:ext>
      </dgm:extLst>
    </dgm:pt>
    <dgm:pt modelId="{0EC369BF-D2CE-474B-A7A9-DAA55B2C9D4E}" type="pres">
      <dgm:prSet presAssocID="{87A06EE5-CC01-4D0A-811A-29B39151A426}" presName="spaceRect" presStyleCnt="0"/>
      <dgm:spPr/>
    </dgm:pt>
    <dgm:pt modelId="{6206FDDC-DFC0-4FAA-B48D-C81A82FF445B}" type="pres">
      <dgm:prSet presAssocID="{87A06EE5-CC01-4D0A-811A-29B39151A426}" presName="textRect" presStyleLbl="revTx" presStyleIdx="0" presStyleCnt="5">
        <dgm:presLayoutVars>
          <dgm:chMax val="1"/>
          <dgm:chPref val="1"/>
        </dgm:presLayoutVars>
      </dgm:prSet>
      <dgm:spPr/>
    </dgm:pt>
    <dgm:pt modelId="{0D06FA38-FDA4-4C21-94C1-CDFE466E9AF6}" type="pres">
      <dgm:prSet presAssocID="{23359492-6F20-4B42-BFBA-BF56E8D66B69}" presName="sibTrans" presStyleLbl="sibTrans2D1" presStyleIdx="0" presStyleCnt="0"/>
      <dgm:spPr/>
    </dgm:pt>
    <dgm:pt modelId="{6C6E3404-CC50-473D-B765-1E6F3CA9355B}" type="pres">
      <dgm:prSet presAssocID="{636CDF9A-6B15-4049-B5E6-94A50A96374E}" presName="compNode" presStyleCnt="0"/>
      <dgm:spPr/>
    </dgm:pt>
    <dgm:pt modelId="{BD9EA73B-AD01-4F22-954C-CA6A35C2587D}" type="pres">
      <dgm:prSet presAssocID="{636CDF9A-6B15-4049-B5E6-94A50A96374E}" presName="iconBgRect" presStyleLbl="bgShp" presStyleIdx="1" presStyleCnt="5"/>
      <dgm:spPr/>
    </dgm:pt>
    <dgm:pt modelId="{952FAEE1-222E-431D-AB94-917798791456}" type="pres">
      <dgm:prSet presAssocID="{636CDF9A-6B15-4049-B5E6-94A50A96374E}"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sed Caption"/>
        </a:ext>
      </dgm:extLst>
    </dgm:pt>
    <dgm:pt modelId="{C090FA5B-F36B-4426-9E6A-A40DBA0627D0}" type="pres">
      <dgm:prSet presAssocID="{636CDF9A-6B15-4049-B5E6-94A50A96374E}" presName="spaceRect" presStyleCnt="0"/>
      <dgm:spPr/>
    </dgm:pt>
    <dgm:pt modelId="{9F91D439-8AAB-4FAA-B81E-AE0175698FB5}" type="pres">
      <dgm:prSet presAssocID="{636CDF9A-6B15-4049-B5E6-94A50A96374E}" presName="textRect" presStyleLbl="revTx" presStyleIdx="1" presStyleCnt="5">
        <dgm:presLayoutVars>
          <dgm:chMax val="1"/>
          <dgm:chPref val="1"/>
        </dgm:presLayoutVars>
      </dgm:prSet>
      <dgm:spPr/>
    </dgm:pt>
    <dgm:pt modelId="{BDE74B5A-D221-48E7-B229-13F57B67C4F8}" type="pres">
      <dgm:prSet presAssocID="{9CE8F9E5-B492-4AFC-9F0B-AEFE61AC440D}" presName="sibTrans" presStyleLbl="sibTrans2D1" presStyleIdx="0" presStyleCnt="0"/>
      <dgm:spPr/>
    </dgm:pt>
    <dgm:pt modelId="{95E8340C-F9C8-499A-AE94-BB121507DC32}" type="pres">
      <dgm:prSet presAssocID="{D472DADC-26E8-46B7-84B8-771F12D135BA}" presName="compNode" presStyleCnt="0"/>
      <dgm:spPr/>
    </dgm:pt>
    <dgm:pt modelId="{B34A568E-9B49-4C93-9151-C107053E475A}" type="pres">
      <dgm:prSet presAssocID="{D472DADC-26E8-46B7-84B8-771F12D135BA}" presName="iconBgRect" presStyleLbl="bgShp" presStyleIdx="2" presStyleCnt="5"/>
      <dgm:spPr/>
    </dgm:pt>
    <dgm:pt modelId="{26262AB9-4207-406A-8288-270B2AAFE39B}" type="pres">
      <dgm:prSet presAssocID="{D472DADC-26E8-46B7-84B8-771F12D135BA}"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ke"/>
        </a:ext>
      </dgm:extLst>
    </dgm:pt>
    <dgm:pt modelId="{3E2421A5-CDCD-4269-B0FD-96378270BFF0}" type="pres">
      <dgm:prSet presAssocID="{D472DADC-26E8-46B7-84B8-771F12D135BA}" presName="spaceRect" presStyleCnt="0"/>
      <dgm:spPr/>
    </dgm:pt>
    <dgm:pt modelId="{5551D8D7-F7EF-464B-A72B-7572B2A9F15E}" type="pres">
      <dgm:prSet presAssocID="{D472DADC-26E8-46B7-84B8-771F12D135BA}" presName="textRect" presStyleLbl="revTx" presStyleIdx="2" presStyleCnt="5">
        <dgm:presLayoutVars>
          <dgm:chMax val="1"/>
          <dgm:chPref val="1"/>
        </dgm:presLayoutVars>
      </dgm:prSet>
      <dgm:spPr/>
    </dgm:pt>
    <dgm:pt modelId="{FA6D3D7B-F385-4674-83AE-991A16A85971}" type="pres">
      <dgm:prSet presAssocID="{96322EC3-5829-498E-A5E2-88FF1EAD6655}" presName="sibTrans" presStyleLbl="sibTrans2D1" presStyleIdx="0" presStyleCnt="0"/>
      <dgm:spPr/>
    </dgm:pt>
    <dgm:pt modelId="{6AD74A2E-EB6F-4FDB-A8D3-3838E36A5C58}" type="pres">
      <dgm:prSet presAssocID="{B5EBBE39-75CB-4CE4-A379-3031A65D908B}" presName="compNode" presStyleCnt="0"/>
      <dgm:spPr/>
    </dgm:pt>
    <dgm:pt modelId="{B13393F6-C256-43AB-9F5E-C91D88ADF1CC}" type="pres">
      <dgm:prSet presAssocID="{B5EBBE39-75CB-4CE4-A379-3031A65D908B}" presName="iconBgRect" presStyleLbl="bgShp" presStyleIdx="3" presStyleCnt="5"/>
      <dgm:spPr/>
    </dgm:pt>
    <dgm:pt modelId="{540C0498-7C25-463E-B940-9AB3DB92FB7F}" type="pres">
      <dgm:prSet presAssocID="{B5EBBE39-75CB-4CE4-A379-3031A65D908B}"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mmitments"/>
        </a:ext>
      </dgm:extLst>
    </dgm:pt>
    <dgm:pt modelId="{D88916AF-56E5-4A36-9C7D-89FBC2EE6D99}" type="pres">
      <dgm:prSet presAssocID="{B5EBBE39-75CB-4CE4-A379-3031A65D908B}" presName="spaceRect" presStyleCnt="0"/>
      <dgm:spPr/>
    </dgm:pt>
    <dgm:pt modelId="{854E6652-6A33-4E4D-8E65-58FFFDF8831B}" type="pres">
      <dgm:prSet presAssocID="{B5EBBE39-75CB-4CE4-A379-3031A65D908B}" presName="textRect" presStyleLbl="revTx" presStyleIdx="3" presStyleCnt="5">
        <dgm:presLayoutVars>
          <dgm:chMax val="1"/>
          <dgm:chPref val="1"/>
        </dgm:presLayoutVars>
      </dgm:prSet>
      <dgm:spPr/>
    </dgm:pt>
    <dgm:pt modelId="{B88822F6-A5A0-48DC-8C4E-CED8E7BFB6B7}" type="pres">
      <dgm:prSet presAssocID="{32DC3A3D-7320-468A-83DB-9D18B3577FF8}" presName="sibTrans" presStyleLbl="sibTrans2D1" presStyleIdx="0" presStyleCnt="0"/>
      <dgm:spPr/>
    </dgm:pt>
    <dgm:pt modelId="{E8A2BC4E-93F4-4A02-B0EA-03DB1F633B88}" type="pres">
      <dgm:prSet presAssocID="{0E080A57-EF62-4755-934D-1F237DB8AF1C}" presName="compNode" presStyleCnt="0"/>
      <dgm:spPr/>
    </dgm:pt>
    <dgm:pt modelId="{4977C077-ECA7-4DE2-A0D0-EA826907744A}" type="pres">
      <dgm:prSet presAssocID="{0E080A57-EF62-4755-934D-1F237DB8AF1C}" presName="iconBgRect" presStyleLbl="bgShp" presStyleIdx="4" presStyleCnt="5"/>
      <dgm:spPr/>
    </dgm:pt>
    <dgm:pt modelId="{1AF3FD8A-DBC8-4BBF-A509-FAC3AF6EF17A}" type="pres">
      <dgm:prSet presAssocID="{0E080A57-EF62-4755-934D-1F237DB8AF1C}"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a:ext>
      </dgm:extLst>
    </dgm:pt>
    <dgm:pt modelId="{8A8BA2EF-8299-4E43-976C-DFC8657FA402}" type="pres">
      <dgm:prSet presAssocID="{0E080A57-EF62-4755-934D-1F237DB8AF1C}" presName="spaceRect" presStyleCnt="0"/>
      <dgm:spPr/>
    </dgm:pt>
    <dgm:pt modelId="{4BB82BEB-E7D6-47B5-99B3-274878441D48}" type="pres">
      <dgm:prSet presAssocID="{0E080A57-EF62-4755-934D-1F237DB8AF1C}" presName="textRect" presStyleLbl="revTx" presStyleIdx="4" presStyleCnt="5">
        <dgm:presLayoutVars>
          <dgm:chMax val="1"/>
          <dgm:chPref val="1"/>
        </dgm:presLayoutVars>
      </dgm:prSet>
      <dgm:spPr/>
    </dgm:pt>
  </dgm:ptLst>
  <dgm:cxnLst>
    <dgm:cxn modelId="{DB5B1B30-01B1-4886-8B66-E20A91F991A4}" type="presOf" srcId="{D472DADC-26E8-46B7-84B8-771F12D135BA}" destId="{5551D8D7-F7EF-464B-A72B-7572B2A9F15E}" srcOrd="0" destOrd="0" presId="urn:microsoft.com/office/officeart/2018/2/layout/IconCircleList"/>
    <dgm:cxn modelId="{58F56036-2E3D-4084-A1ED-9838EAB2AE49}" srcId="{5CF82BC7-83B6-4E8B-9D32-AF7758BFD042}" destId="{87A06EE5-CC01-4D0A-811A-29B39151A426}" srcOrd="0" destOrd="0" parTransId="{DDFA93DA-3B89-4EEE-978A-3C5526E25E58}" sibTransId="{23359492-6F20-4B42-BFBA-BF56E8D66B69}"/>
    <dgm:cxn modelId="{22B84536-ACA0-45E4-A120-11BAE4551729}" type="presOf" srcId="{32DC3A3D-7320-468A-83DB-9D18B3577FF8}" destId="{B88822F6-A5A0-48DC-8C4E-CED8E7BFB6B7}" srcOrd="0" destOrd="0" presId="urn:microsoft.com/office/officeart/2018/2/layout/IconCircleList"/>
    <dgm:cxn modelId="{26E5ED5E-7024-4F64-9983-5B1C05AA20BE}" type="presOf" srcId="{5CF82BC7-83B6-4E8B-9D32-AF7758BFD042}" destId="{FB7D016E-CA5A-4B3D-B12B-3A07C6E5B5DC}" srcOrd="0" destOrd="0" presId="urn:microsoft.com/office/officeart/2018/2/layout/IconCircleList"/>
    <dgm:cxn modelId="{ECE2EF42-B22B-43BB-B90C-1829B12D06A8}" srcId="{5CF82BC7-83B6-4E8B-9D32-AF7758BFD042}" destId="{636CDF9A-6B15-4049-B5E6-94A50A96374E}" srcOrd="1" destOrd="0" parTransId="{3A55C13F-2485-474B-B222-507A870571E9}" sibTransId="{9CE8F9E5-B492-4AFC-9F0B-AEFE61AC440D}"/>
    <dgm:cxn modelId="{9DAF1868-31DB-4E4B-BBFF-5EB436B75453}" srcId="{5CF82BC7-83B6-4E8B-9D32-AF7758BFD042}" destId="{B5EBBE39-75CB-4CE4-A379-3031A65D908B}" srcOrd="3" destOrd="0" parTransId="{F020AA69-9B24-4F0E-9E9E-B23E9085DE75}" sibTransId="{32DC3A3D-7320-468A-83DB-9D18B3577FF8}"/>
    <dgm:cxn modelId="{8968A556-AF8D-4081-BD33-8CF7F839A105}" srcId="{5CF82BC7-83B6-4E8B-9D32-AF7758BFD042}" destId="{D472DADC-26E8-46B7-84B8-771F12D135BA}" srcOrd="2" destOrd="0" parTransId="{B0075A8A-6EE3-47F5-9D5D-D80CC837721B}" sibTransId="{96322EC3-5829-498E-A5E2-88FF1EAD6655}"/>
    <dgm:cxn modelId="{B3221357-13C7-41FF-A961-B9D670877C19}" type="presOf" srcId="{96322EC3-5829-498E-A5E2-88FF1EAD6655}" destId="{FA6D3D7B-F385-4674-83AE-991A16A85971}" srcOrd="0" destOrd="0" presId="urn:microsoft.com/office/officeart/2018/2/layout/IconCircleList"/>
    <dgm:cxn modelId="{C605755A-F0F6-4DC4-8610-60349053BAA2}" type="presOf" srcId="{9CE8F9E5-B492-4AFC-9F0B-AEFE61AC440D}" destId="{BDE74B5A-D221-48E7-B229-13F57B67C4F8}" srcOrd="0" destOrd="0" presId="urn:microsoft.com/office/officeart/2018/2/layout/IconCircleList"/>
    <dgm:cxn modelId="{89E69283-E6E6-4DB0-9553-797D99412BC8}" type="presOf" srcId="{636CDF9A-6B15-4049-B5E6-94A50A96374E}" destId="{9F91D439-8AAB-4FAA-B81E-AE0175698FB5}" srcOrd="0" destOrd="0" presId="urn:microsoft.com/office/officeart/2018/2/layout/IconCircleList"/>
    <dgm:cxn modelId="{B7CDC88A-84F8-4350-B391-1E7FDE794018}" type="presOf" srcId="{B5EBBE39-75CB-4CE4-A379-3031A65D908B}" destId="{854E6652-6A33-4E4D-8E65-58FFFDF8831B}" srcOrd="0" destOrd="0" presId="urn:microsoft.com/office/officeart/2018/2/layout/IconCircleList"/>
    <dgm:cxn modelId="{BD18C593-99E9-45CD-9E45-79F4C911465D}" srcId="{5CF82BC7-83B6-4E8B-9D32-AF7758BFD042}" destId="{0E080A57-EF62-4755-934D-1F237DB8AF1C}" srcOrd="4" destOrd="0" parTransId="{DCC8273A-8258-4066-A088-1FCA21BED0FB}" sibTransId="{EDC296FD-95E0-4505-896A-833196A1CC44}"/>
    <dgm:cxn modelId="{C38CF0D3-B3F4-421F-BF75-F99EF45CB965}" type="presOf" srcId="{87A06EE5-CC01-4D0A-811A-29B39151A426}" destId="{6206FDDC-DFC0-4FAA-B48D-C81A82FF445B}" srcOrd="0" destOrd="0" presId="urn:microsoft.com/office/officeart/2018/2/layout/IconCircleList"/>
    <dgm:cxn modelId="{95C84FD8-DD44-41C5-A827-89111B49498F}" type="presOf" srcId="{23359492-6F20-4B42-BFBA-BF56E8D66B69}" destId="{0D06FA38-FDA4-4C21-94C1-CDFE466E9AF6}" srcOrd="0" destOrd="0" presId="urn:microsoft.com/office/officeart/2018/2/layout/IconCircleList"/>
    <dgm:cxn modelId="{F87A86FA-5F17-43DD-B8F4-96B38EDF0C9E}" type="presOf" srcId="{0E080A57-EF62-4755-934D-1F237DB8AF1C}" destId="{4BB82BEB-E7D6-47B5-99B3-274878441D48}" srcOrd="0" destOrd="0" presId="urn:microsoft.com/office/officeart/2018/2/layout/IconCircleList"/>
    <dgm:cxn modelId="{F8D95F19-67D4-426A-9B43-2D6860BF514A}" type="presParOf" srcId="{FB7D016E-CA5A-4B3D-B12B-3A07C6E5B5DC}" destId="{8E0C8F20-8AEC-47BF-8620-0D98FF4F0B21}" srcOrd="0" destOrd="0" presId="urn:microsoft.com/office/officeart/2018/2/layout/IconCircleList"/>
    <dgm:cxn modelId="{ADBE6E93-4577-40CC-857A-C209AC5525C3}" type="presParOf" srcId="{8E0C8F20-8AEC-47BF-8620-0D98FF4F0B21}" destId="{9D3778E0-5070-4BF8-8467-5C8B890AEEC8}" srcOrd="0" destOrd="0" presId="urn:microsoft.com/office/officeart/2018/2/layout/IconCircleList"/>
    <dgm:cxn modelId="{D85F3B22-DD91-40AF-9D38-4B2DE22B856C}" type="presParOf" srcId="{9D3778E0-5070-4BF8-8467-5C8B890AEEC8}" destId="{2D2DFC34-D273-4E95-B6F7-3B0F40C0F39B}" srcOrd="0" destOrd="0" presId="urn:microsoft.com/office/officeart/2018/2/layout/IconCircleList"/>
    <dgm:cxn modelId="{70CBEEB9-3DD9-45EB-AB77-4B10D07F515C}" type="presParOf" srcId="{9D3778E0-5070-4BF8-8467-5C8B890AEEC8}" destId="{7FB6C3FB-969B-4068-8F25-EDC6018271A3}" srcOrd="1" destOrd="0" presId="urn:microsoft.com/office/officeart/2018/2/layout/IconCircleList"/>
    <dgm:cxn modelId="{9BD57B8D-68A7-4AE9-89E7-974D78F9ECF8}" type="presParOf" srcId="{9D3778E0-5070-4BF8-8467-5C8B890AEEC8}" destId="{0EC369BF-D2CE-474B-A7A9-DAA55B2C9D4E}" srcOrd="2" destOrd="0" presId="urn:microsoft.com/office/officeart/2018/2/layout/IconCircleList"/>
    <dgm:cxn modelId="{D249F7AD-0D47-449A-9097-95D43A9FE734}" type="presParOf" srcId="{9D3778E0-5070-4BF8-8467-5C8B890AEEC8}" destId="{6206FDDC-DFC0-4FAA-B48D-C81A82FF445B}" srcOrd="3" destOrd="0" presId="urn:microsoft.com/office/officeart/2018/2/layout/IconCircleList"/>
    <dgm:cxn modelId="{F5BABF6E-1D10-4605-AD05-DAC8E3235A88}" type="presParOf" srcId="{8E0C8F20-8AEC-47BF-8620-0D98FF4F0B21}" destId="{0D06FA38-FDA4-4C21-94C1-CDFE466E9AF6}" srcOrd="1" destOrd="0" presId="urn:microsoft.com/office/officeart/2018/2/layout/IconCircleList"/>
    <dgm:cxn modelId="{1423FE5C-8503-4783-AD65-2B96D1D52E59}" type="presParOf" srcId="{8E0C8F20-8AEC-47BF-8620-0D98FF4F0B21}" destId="{6C6E3404-CC50-473D-B765-1E6F3CA9355B}" srcOrd="2" destOrd="0" presId="urn:microsoft.com/office/officeart/2018/2/layout/IconCircleList"/>
    <dgm:cxn modelId="{FCC23672-8082-4727-AC75-CCE4D1BB3C39}" type="presParOf" srcId="{6C6E3404-CC50-473D-B765-1E6F3CA9355B}" destId="{BD9EA73B-AD01-4F22-954C-CA6A35C2587D}" srcOrd="0" destOrd="0" presId="urn:microsoft.com/office/officeart/2018/2/layout/IconCircleList"/>
    <dgm:cxn modelId="{6878BDB0-2A61-48B2-9199-D17C5C810E43}" type="presParOf" srcId="{6C6E3404-CC50-473D-B765-1E6F3CA9355B}" destId="{952FAEE1-222E-431D-AB94-917798791456}" srcOrd="1" destOrd="0" presId="urn:microsoft.com/office/officeart/2018/2/layout/IconCircleList"/>
    <dgm:cxn modelId="{27AAA6C2-20DC-43EE-9F2D-AF2645B48032}" type="presParOf" srcId="{6C6E3404-CC50-473D-B765-1E6F3CA9355B}" destId="{C090FA5B-F36B-4426-9E6A-A40DBA0627D0}" srcOrd="2" destOrd="0" presId="urn:microsoft.com/office/officeart/2018/2/layout/IconCircleList"/>
    <dgm:cxn modelId="{1C4F4A11-E4FE-4001-A7D6-18FC1C4B805E}" type="presParOf" srcId="{6C6E3404-CC50-473D-B765-1E6F3CA9355B}" destId="{9F91D439-8AAB-4FAA-B81E-AE0175698FB5}" srcOrd="3" destOrd="0" presId="urn:microsoft.com/office/officeart/2018/2/layout/IconCircleList"/>
    <dgm:cxn modelId="{090F3F75-28CA-47A3-9BFD-8220F301E6A5}" type="presParOf" srcId="{8E0C8F20-8AEC-47BF-8620-0D98FF4F0B21}" destId="{BDE74B5A-D221-48E7-B229-13F57B67C4F8}" srcOrd="3" destOrd="0" presId="urn:microsoft.com/office/officeart/2018/2/layout/IconCircleList"/>
    <dgm:cxn modelId="{132900B7-C431-4FED-B3DF-8174E9225899}" type="presParOf" srcId="{8E0C8F20-8AEC-47BF-8620-0D98FF4F0B21}" destId="{95E8340C-F9C8-499A-AE94-BB121507DC32}" srcOrd="4" destOrd="0" presId="urn:microsoft.com/office/officeart/2018/2/layout/IconCircleList"/>
    <dgm:cxn modelId="{6023254C-93D2-41C3-958A-2AFA2D67EC80}" type="presParOf" srcId="{95E8340C-F9C8-499A-AE94-BB121507DC32}" destId="{B34A568E-9B49-4C93-9151-C107053E475A}" srcOrd="0" destOrd="0" presId="urn:microsoft.com/office/officeart/2018/2/layout/IconCircleList"/>
    <dgm:cxn modelId="{AD47C9E2-7129-40EA-841A-8FD4278E494D}" type="presParOf" srcId="{95E8340C-F9C8-499A-AE94-BB121507DC32}" destId="{26262AB9-4207-406A-8288-270B2AAFE39B}" srcOrd="1" destOrd="0" presId="urn:microsoft.com/office/officeart/2018/2/layout/IconCircleList"/>
    <dgm:cxn modelId="{48CD6BE7-CF50-4C81-A0DE-89355A7809CA}" type="presParOf" srcId="{95E8340C-F9C8-499A-AE94-BB121507DC32}" destId="{3E2421A5-CDCD-4269-B0FD-96378270BFF0}" srcOrd="2" destOrd="0" presId="urn:microsoft.com/office/officeart/2018/2/layout/IconCircleList"/>
    <dgm:cxn modelId="{92EC62ED-0472-475F-A9D8-FC68A6EC58F2}" type="presParOf" srcId="{95E8340C-F9C8-499A-AE94-BB121507DC32}" destId="{5551D8D7-F7EF-464B-A72B-7572B2A9F15E}" srcOrd="3" destOrd="0" presId="urn:microsoft.com/office/officeart/2018/2/layout/IconCircleList"/>
    <dgm:cxn modelId="{0356DB49-77F4-4E1D-B9A3-0888C7BE8CC8}" type="presParOf" srcId="{8E0C8F20-8AEC-47BF-8620-0D98FF4F0B21}" destId="{FA6D3D7B-F385-4674-83AE-991A16A85971}" srcOrd="5" destOrd="0" presId="urn:microsoft.com/office/officeart/2018/2/layout/IconCircleList"/>
    <dgm:cxn modelId="{81993F11-6417-498B-9E4A-C9E684B08DD4}" type="presParOf" srcId="{8E0C8F20-8AEC-47BF-8620-0D98FF4F0B21}" destId="{6AD74A2E-EB6F-4FDB-A8D3-3838E36A5C58}" srcOrd="6" destOrd="0" presId="urn:microsoft.com/office/officeart/2018/2/layout/IconCircleList"/>
    <dgm:cxn modelId="{286D1438-36F3-45B0-8A52-02990D484189}" type="presParOf" srcId="{6AD74A2E-EB6F-4FDB-A8D3-3838E36A5C58}" destId="{B13393F6-C256-43AB-9F5E-C91D88ADF1CC}" srcOrd="0" destOrd="0" presId="urn:microsoft.com/office/officeart/2018/2/layout/IconCircleList"/>
    <dgm:cxn modelId="{4D2CBF1C-A579-4C46-B8A2-B0D95253BD99}" type="presParOf" srcId="{6AD74A2E-EB6F-4FDB-A8D3-3838E36A5C58}" destId="{540C0498-7C25-463E-B940-9AB3DB92FB7F}" srcOrd="1" destOrd="0" presId="urn:microsoft.com/office/officeart/2018/2/layout/IconCircleList"/>
    <dgm:cxn modelId="{CF93A2E7-32A5-4D89-B83C-AECD99AFBF64}" type="presParOf" srcId="{6AD74A2E-EB6F-4FDB-A8D3-3838E36A5C58}" destId="{D88916AF-56E5-4A36-9C7D-89FBC2EE6D99}" srcOrd="2" destOrd="0" presId="urn:microsoft.com/office/officeart/2018/2/layout/IconCircleList"/>
    <dgm:cxn modelId="{7275C06C-9BD4-4A54-8711-A093271C378C}" type="presParOf" srcId="{6AD74A2E-EB6F-4FDB-A8D3-3838E36A5C58}" destId="{854E6652-6A33-4E4D-8E65-58FFFDF8831B}" srcOrd="3" destOrd="0" presId="urn:microsoft.com/office/officeart/2018/2/layout/IconCircleList"/>
    <dgm:cxn modelId="{B64AF885-5C68-4AF3-8C79-F0AA11C6AE0D}" type="presParOf" srcId="{8E0C8F20-8AEC-47BF-8620-0D98FF4F0B21}" destId="{B88822F6-A5A0-48DC-8C4E-CED8E7BFB6B7}" srcOrd="7" destOrd="0" presId="urn:microsoft.com/office/officeart/2018/2/layout/IconCircleList"/>
    <dgm:cxn modelId="{136072FB-4C53-4DC5-B691-92D338BAE220}" type="presParOf" srcId="{8E0C8F20-8AEC-47BF-8620-0D98FF4F0B21}" destId="{E8A2BC4E-93F4-4A02-B0EA-03DB1F633B88}" srcOrd="8" destOrd="0" presId="urn:microsoft.com/office/officeart/2018/2/layout/IconCircleList"/>
    <dgm:cxn modelId="{AAAEF907-41FB-4ABA-A4F1-7B24C576ABEF}" type="presParOf" srcId="{E8A2BC4E-93F4-4A02-B0EA-03DB1F633B88}" destId="{4977C077-ECA7-4DE2-A0D0-EA826907744A}" srcOrd="0" destOrd="0" presId="urn:microsoft.com/office/officeart/2018/2/layout/IconCircleList"/>
    <dgm:cxn modelId="{93C0FFE3-78DD-4907-9D8A-2EAEAF778FAE}" type="presParOf" srcId="{E8A2BC4E-93F4-4A02-B0EA-03DB1F633B88}" destId="{1AF3FD8A-DBC8-4BBF-A509-FAC3AF6EF17A}" srcOrd="1" destOrd="0" presId="urn:microsoft.com/office/officeart/2018/2/layout/IconCircleList"/>
    <dgm:cxn modelId="{40C330F7-3E4E-4F59-B936-2507DA1F3710}" type="presParOf" srcId="{E8A2BC4E-93F4-4A02-B0EA-03DB1F633B88}" destId="{8A8BA2EF-8299-4E43-976C-DFC8657FA402}" srcOrd="2" destOrd="0" presId="urn:microsoft.com/office/officeart/2018/2/layout/IconCircleList"/>
    <dgm:cxn modelId="{27DAACA2-4A7F-4384-92DD-9AE6A52C9837}" type="presParOf" srcId="{E8A2BC4E-93F4-4A02-B0EA-03DB1F633B88}" destId="{4BB82BEB-E7D6-47B5-99B3-274878441D4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8C5EA8-122C-438C-81E4-B29470FD7D3C}"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EA3045D1-747A-4FB8-A06F-8EDE5E32ED53}">
      <dgm:prSet/>
      <dgm:spPr/>
      <dgm:t>
        <a:bodyPr/>
        <a:lstStyle/>
        <a:p>
          <a:r>
            <a:rPr lang="en-US" dirty="0">
              <a:solidFill>
                <a:schemeClr val="tx1"/>
              </a:solidFill>
            </a:rPr>
            <a:t>Communities must be at the centre of their own recovery</a:t>
          </a:r>
        </a:p>
      </dgm:t>
    </dgm:pt>
    <dgm:pt modelId="{E3A1DE59-6A9B-4D24-A234-5241A11C4A92}" type="parTrans" cxnId="{3EDA03BA-EE85-4C08-8D12-8349CBF344E3}">
      <dgm:prSet/>
      <dgm:spPr/>
      <dgm:t>
        <a:bodyPr/>
        <a:lstStyle/>
        <a:p>
          <a:endParaRPr lang="en-US"/>
        </a:p>
      </dgm:t>
    </dgm:pt>
    <dgm:pt modelId="{E76724BB-8430-4A28-940B-3A3205BFCDFB}" type="sibTrans" cxnId="{3EDA03BA-EE85-4C08-8D12-8349CBF344E3}">
      <dgm:prSet/>
      <dgm:spPr/>
      <dgm:t>
        <a:bodyPr/>
        <a:lstStyle/>
        <a:p>
          <a:endParaRPr lang="en-US"/>
        </a:p>
      </dgm:t>
    </dgm:pt>
    <dgm:pt modelId="{BD1FE47E-5EA2-4B73-9E43-11642FF13FF9}">
      <dgm:prSet/>
      <dgm:spPr/>
      <dgm:t>
        <a:bodyPr/>
        <a:lstStyle/>
        <a:p>
          <a:r>
            <a:rPr lang="en-US" dirty="0">
              <a:solidFill>
                <a:schemeClr val="tx1"/>
              </a:solidFill>
            </a:rPr>
            <a:t>When supporting community recovery, National Societies should build back better and work towards safer, more resilient and inclusive communities</a:t>
          </a:r>
        </a:p>
      </dgm:t>
    </dgm:pt>
    <dgm:pt modelId="{AC2A138A-8C08-4EBD-959C-CBB1E927E650}" type="parTrans" cxnId="{BE47C947-B7CF-4FAB-8CC1-D761FB82FBD4}">
      <dgm:prSet/>
      <dgm:spPr/>
      <dgm:t>
        <a:bodyPr/>
        <a:lstStyle/>
        <a:p>
          <a:endParaRPr lang="en-US"/>
        </a:p>
      </dgm:t>
    </dgm:pt>
    <dgm:pt modelId="{023CE43A-641F-4B63-B634-EF4DBB6389A7}" type="sibTrans" cxnId="{BE47C947-B7CF-4FAB-8CC1-D761FB82FBD4}">
      <dgm:prSet/>
      <dgm:spPr/>
      <dgm:t>
        <a:bodyPr/>
        <a:lstStyle/>
        <a:p>
          <a:endParaRPr lang="en-US"/>
        </a:p>
      </dgm:t>
    </dgm:pt>
    <dgm:pt modelId="{A5E3ED1E-14B2-44BA-BF21-3A690B768644}">
      <dgm:prSet/>
      <dgm:spPr/>
      <dgm:t>
        <a:bodyPr/>
        <a:lstStyle/>
        <a:p>
          <a:r>
            <a:rPr lang="en-US" dirty="0">
              <a:solidFill>
                <a:schemeClr val="tx1"/>
              </a:solidFill>
            </a:rPr>
            <a:t>Recovery starts early, and so should recovery programming</a:t>
          </a:r>
        </a:p>
      </dgm:t>
    </dgm:pt>
    <dgm:pt modelId="{8134E504-1CF4-4252-8230-A14B0670EB24}" type="parTrans" cxnId="{1A2EC720-B2C4-43B0-A470-6427D9A85393}">
      <dgm:prSet/>
      <dgm:spPr/>
      <dgm:t>
        <a:bodyPr/>
        <a:lstStyle/>
        <a:p>
          <a:endParaRPr lang="en-US"/>
        </a:p>
      </dgm:t>
    </dgm:pt>
    <dgm:pt modelId="{4E63AD4E-EDB1-4015-A7F6-A2574F21D9BA}" type="sibTrans" cxnId="{1A2EC720-B2C4-43B0-A470-6427D9A85393}">
      <dgm:prSet/>
      <dgm:spPr/>
      <dgm:t>
        <a:bodyPr/>
        <a:lstStyle/>
        <a:p>
          <a:endParaRPr lang="en-US"/>
        </a:p>
      </dgm:t>
    </dgm:pt>
    <dgm:pt modelId="{9AF29A93-9165-4CD7-8FB0-F8A89D698633}">
      <dgm:prSet/>
      <dgm:spPr/>
      <dgm:t>
        <a:bodyPr/>
        <a:lstStyle/>
        <a:p>
          <a:r>
            <a:rPr lang="en-US" dirty="0">
              <a:solidFill>
                <a:schemeClr val="tx1"/>
              </a:solidFill>
            </a:rPr>
            <a:t>Recovery is about much more than just reconstruction</a:t>
          </a:r>
        </a:p>
      </dgm:t>
    </dgm:pt>
    <dgm:pt modelId="{E378BA5B-4329-4C35-B5E6-C58F1ACF4A06}" type="parTrans" cxnId="{FDE4F4F5-2203-47C6-80CD-CA28F0E5CB44}">
      <dgm:prSet/>
      <dgm:spPr/>
      <dgm:t>
        <a:bodyPr/>
        <a:lstStyle/>
        <a:p>
          <a:endParaRPr lang="en-US"/>
        </a:p>
      </dgm:t>
    </dgm:pt>
    <dgm:pt modelId="{6B0F806A-304E-4754-90D1-3C653773F2BF}" type="sibTrans" cxnId="{FDE4F4F5-2203-47C6-80CD-CA28F0E5CB44}">
      <dgm:prSet/>
      <dgm:spPr/>
      <dgm:t>
        <a:bodyPr/>
        <a:lstStyle/>
        <a:p>
          <a:endParaRPr lang="en-US"/>
        </a:p>
      </dgm:t>
    </dgm:pt>
    <dgm:pt modelId="{89D0253F-9018-4239-A784-6526BB76DEA7}">
      <dgm:prSet/>
      <dgm:spPr/>
      <dgm:t>
        <a:bodyPr/>
        <a:lstStyle/>
        <a:p>
          <a:r>
            <a:rPr lang="en-US" dirty="0">
              <a:solidFill>
                <a:schemeClr val="tx1"/>
              </a:solidFill>
            </a:rPr>
            <a:t>Communities can be supported to recover more quickly and effectively with integrated programmes that address different sectors together</a:t>
          </a:r>
        </a:p>
      </dgm:t>
    </dgm:pt>
    <dgm:pt modelId="{7265B4F0-4D4F-4264-AF05-7A921616D506}" type="parTrans" cxnId="{7BDAA430-CB97-4612-866B-A927ADBC8A1C}">
      <dgm:prSet/>
      <dgm:spPr/>
      <dgm:t>
        <a:bodyPr/>
        <a:lstStyle/>
        <a:p>
          <a:endParaRPr lang="en-US"/>
        </a:p>
      </dgm:t>
    </dgm:pt>
    <dgm:pt modelId="{6C57B115-CBB2-4ED2-A989-20E07F53C9DF}" type="sibTrans" cxnId="{7BDAA430-CB97-4612-866B-A927ADBC8A1C}">
      <dgm:prSet/>
      <dgm:spPr/>
      <dgm:t>
        <a:bodyPr/>
        <a:lstStyle/>
        <a:p>
          <a:endParaRPr lang="en-US"/>
        </a:p>
      </dgm:t>
    </dgm:pt>
    <dgm:pt modelId="{BB2049D5-B227-4720-A895-F7F5BBDD9BD7}">
      <dgm:prSet/>
      <dgm:spPr/>
      <dgm:t>
        <a:bodyPr/>
        <a:lstStyle/>
        <a:p>
          <a:r>
            <a:rPr lang="en-US" dirty="0">
              <a:solidFill>
                <a:schemeClr val="tx1"/>
              </a:solidFill>
            </a:rPr>
            <a:t>Recovery requires close coordination with government, including local government</a:t>
          </a:r>
        </a:p>
      </dgm:t>
    </dgm:pt>
    <dgm:pt modelId="{6AF798E6-64BA-4C1E-A94D-E4708319B0EC}" type="parTrans" cxnId="{FE614CC6-F228-4B81-9C4A-8663BD224677}">
      <dgm:prSet/>
      <dgm:spPr/>
      <dgm:t>
        <a:bodyPr/>
        <a:lstStyle/>
        <a:p>
          <a:endParaRPr lang="en-US"/>
        </a:p>
      </dgm:t>
    </dgm:pt>
    <dgm:pt modelId="{58AB7067-1A65-4A9E-A656-0A73853C054E}" type="sibTrans" cxnId="{FE614CC6-F228-4B81-9C4A-8663BD224677}">
      <dgm:prSet/>
      <dgm:spPr/>
      <dgm:t>
        <a:bodyPr/>
        <a:lstStyle/>
        <a:p>
          <a:endParaRPr lang="en-US"/>
        </a:p>
      </dgm:t>
    </dgm:pt>
    <dgm:pt modelId="{7F709CBF-9BF4-4C57-8A46-DCDFBA14CA0D}" type="pres">
      <dgm:prSet presAssocID="{A98C5EA8-122C-438C-81E4-B29470FD7D3C}" presName="diagram" presStyleCnt="0">
        <dgm:presLayoutVars>
          <dgm:dir/>
          <dgm:resizeHandles val="exact"/>
        </dgm:presLayoutVars>
      </dgm:prSet>
      <dgm:spPr/>
    </dgm:pt>
    <dgm:pt modelId="{A938FC6B-C93D-4B88-BF92-8A8EEC397F56}" type="pres">
      <dgm:prSet presAssocID="{EA3045D1-747A-4FB8-A06F-8EDE5E32ED53}" presName="node" presStyleLbl="node1" presStyleIdx="0" presStyleCnt="6">
        <dgm:presLayoutVars>
          <dgm:bulletEnabled val="1"/>
        </dgm:presLayoutVars>
      </dgm:prSet>
      <dgm:spPr/>
    </dgm:pt>
    <dgm:pt modelId="{2FA7B7C8-62CD-4F92-BAF5-D312475AF8D1}" type="pres">
      <dgm:prSet presAssocID="{E76724BB-8430-4A28-940B-3A3205BFCDFB}" presName="sibTrans" presStyleCnt="0"/>
      <dgm:spPr/>
    </dgm:pt>
    <dgm:pt modelId="{632E326D-F351-489C-980B-5A06D1B54D8B}" type="pres">
      <dgm:prSet presAssocID="{BD1FE47E-5EA2-4B73-9E43-11642FF13FF9}" presName="node" presStyleLbl="node1" presStyleIdx="1" presStyleCnt="6">
        <dgm:presLayoutVars>
          <dgm:bulletEnabled val="1"/>
        </dgm:presLayoutVars>
      </dgm:prSet>
      <dgm:spPr/>
    </dgm:pt>
    <dgm:pt modelId="{44761418-6CC5-47B7-9BEB-8BDE1F157064}" type="pres">
      <dgm:prSet presAssocID="{023CE43A-641F-4B63-B634-EF4DBB6389A7}" presName="sibTrans" presStyleCnt="0"/>
      <dgm:spPr/>
    </dgm:pt>
    <dgm:pt modelId="{5ADB7511-20CA-4DA1-A5CA-F5FDC60AB8CD}" type="pres">
      <dgm:prSet presAssocID="{A5E3ED1E-14B2-44BA-BF21-3A690B768644}" presName="node" presStyleLbl="node1" presStyleIdx="2" presStyleCnt="6">
        <dgm:presLayoutVars>
          <dgm:bulletEnabled val="1"/>
        </dgm:presLayoutVars>
      </dgm:prSet>
      <dgm:spPr/>
    </dgm:pt>
    <dgm:pt modelId="{94A8B5BB-0E08-4254-84E3-A4EAB46D8702}" type="pres">
      <dgm:prSet presAssocID="{4E63AD4E-EDB1-4015-A7F6-A2574F21D9BA}" presName="sibTrans" presStyleCnt="0"/>
      <dgm:spPr/>
    </dgm:pt>
    <dgm:pt modelId="{21EC2815-B471-4C57-BCF6-72B60DC05838}" type="pres">
      <dgm:prSet presAssocID="{9AF29A93-9165-4CD7-8FB0-F8A89D698633}" presName="node" presStyleLbl="node1" presStyleIdx="3" presStyleCnt="6">
        <dgm:presLayoutVars>
          <dgm:bulletEnabled val="1"/>
        </dgm:presLayoutVars>
      </dgm:prSet>
      <dgm:spPr/>
    </dgm:pt>
    <dgm:pt modelId="{9A39098E-E71C-4DCA-A5EA-DF4A8CDECF10}" type="pres">
      <dgm:prSet presAssocID="{6B0F806A-304E-4754-90D1-3C653773F2BF}" presName="sibTrans" presStyleCnt="0"/>
      <dgm:spPr/>
    </dgm:pt>
    <dgm:pt modelId="{0FE2FEAF-FC4F-4717-9C92-C425B1723350}" type="pres">
      <dgm:prSet presAssocID="{89D0253F-9018-4239-A784-6526BB76DEA7}" presName="node" presStyleLbl="node1" presStyleIdx="4" presStyleCnt="6">
        <dgm:presLayoutVars>
          <dgm:bulletEnabled val="1"/>
        </dgm:presLayoutVars>
      </dgm:prSet>
      <dgm:spPr/>
    </dgm:pt>
    <dgm:pt modelId="{AF492478-F07E-4548-A070-03F0D79139D1}" type="pres">
      <dgm:prSet presAssocID="{6C57B115-CBB2-4ED2-A989-20E07F53C9DF}" presName="sibTrans" presStyleCnt="0"/>
      <dgm:spPr/>
    </dgm:pt>
    <dgm:pt modelId="{0EB80FC9-78F9-4C85-B248-694C92E908DC}" type="pres">
      <dgm:prSet presAssocID="{BB2049D5-B227-4720-A895-F7F5BBDD9BD7}" presName="node" presStyleLbl="node1" presStyleIdx="5" presStyleCnt="6">
        <dgm:presLayoutVars>
          <dgm:bulletEnabled val="1"/>
        </dgm:presLayoutVars>
      </dgm:prSet>
      <dgm:spPr/>
    </dgm:pt>
  </dgm:ptLst>
  <dgm:cxnLst>
    <dgm:cxn modelId="{26ACAD00-FD02-40CB-9108-5BE0959D13A2}" type="presOf" srcId="{A98C5EA8-122C-438C-81E4-B29470FD7D3C}" destId="{7F709CBF-9BF4-4C57-8A46-DCDFBA14CA0D}" srcOrd="0" destOrd="0" presId="urn:microsoft.com/office/officeart/2005/8/layout/default"/>
    <dgm:cxn modelId="{63E8F500-8FC1-4452-8D2A-4C68C1FD8E57}" type="presOf" srcId="{BB2049D5-B227-4720-A895-F7F5BBDD9BD7}" destId="{0EB80FC9-78F9-4C85-B248-694C92E908DC}" srcOrd="0" destOrd="0" presId="urn:microsoft.com/office/officeart/2005/8/layout/default"/>
    <dgm:cxn modelId="{1A2EC720-B2C4-43B0-A470-6427D9A85393}" srcId="{A98C5EA8-122C-438C-81E4-B29470FD7D3C}" destId="{A5E3ED1E-14B2-44BA-BF21-3A690B768644}" srcOrd="2" destOrd="0" parTransId="{8134E504-1CF4-4252-8230-A14B0670EB24}" sibTransId="{4E63AD4E-EDB1-4015-A7F6-A2574F21D9BA}"/>
    <dgm:cxn modelId="{2BB5AE2A-6993-4F76-A882-BF944A7DC5E6}" type="presOf" srcId="{EA3045D1-747A-4FB8-A06F-8EDE5E32ED53}" destId="{A938FC6B-C93D-4B88-BF92-8A8EEC397F56}" srcOrd="0" destOrd="0" presId="urn:microsoft.com/office/officeart/2005/8/layout/default"/>
    <dgm:cxn modelId="{7BDAA430-CB97-4612-866B-A927ADBC8A1C}" srcId="{A98C5EA8-122C-438C-81E4-B29470FD7D3C}" destId="{89D0253F-9018-4239-A784-6526BB76DEA7}" srcOrd="4" destOrd="0" parTransId="{7265B4F0-4D4F-4264-AF05-7A921616D506}" sibTransId="{6C57B115-CBB2-4ED2-A989-20E07F53C9DF}"/>
    <dgm:cxn modelId="{5D476D66-C630-426A-A26D-886DD0D5FCC5}" type="presOf" srcId="{A5E3ED1E-14B2-44BA-BF21-3A690B768644}" destId="{5ADB7511-20CA-4DA1-A5CA-F5FDC60AB8CD}" srcOrd="0" destOrd="0" presId="urn:microsoft.com/office/officeart/2005/8/layout/default"/>
    <dgm:cxn modelId="{BE47C947-B7CF-4FAB-8CC1-D761FB82FBD4}" srcId="{A98C5EA8-122C-438C-81E4-B29470FD7D3C}" destId="{BD1FE47E-5EA2-4B73-9E43-11642FF13FF9}" srcOrd="1" destOrd="0" parTransId="{AC2A138A-8C08-4EBD-959C-CBB1E927E650}" sibTransId="{023CE43A-641F-4B63-B634-EF4DBB6389A7}"/>
    <dgm:cxn modelId="{8264EA58-C273-4C83-9949-34EAD3961469}" type="presOf" srcId="{89D0253F-9018-4239-A784-6526BB76DEA7}" destId="{0FE2FEAF-FC4F-4717-9C92-C425B1723350}" srcOrd="0" destOrd="0" presId="urn:microsoft.com/office/officeart/2005/8/layout/default"/>
    <dgm:cxn modelId="{BB3B749A-2645-4508-AEF9-F6D06DE62D39}" type="presOf" srcId="{9AF29A93-9165-4CD7-8FB0-F8A89D698633}" destId="{21EC2815-B471-4C57-BCF6-72B60DC05838}" srcOrd="0" destOrd="0" presId="urn:microsoft.com/office/officeart/2005/8/layout/default"/>
    <dgm:cxn modelId="{3EDA03BA-EE85-4C08-8D12-8349CBF344E3}" srcId="{A98C5EA8-122C-438C-81E4-B29470FD7D3C}" destId="{EA3045D1-747A-4FB8-A06F-8EDE5E32ED53}" srcOrd="0" destOrd="0" parTransId="{E3A1DE59-6A9B-4D24-A234-5241A11C4A92}" sibTransId="{E76724BB-8430-4A28-940B-3A3205BFCDFB}"/>
    <dgm:cxn modelId="{E42A3EC2-07A9-4ADD-B65A-ABC461542DBB}" type="presOf" srcId="{BD1FE47E-5EA2-4B73-9E43-11642FF13FF9}" destId="{632E326D-F351-489C-980B-5A06D1B54D8B}" srcOrd="0" destOrd="0" presId="urn:microsoft.com/office/officeart/2005/8/layout/default"/>
    <dgm:cxn modelId="{FE614CC6-F228-4B81-9C4A-8663BD224677}" srcId="{A98C5EA8-122C-438C-81E4-B29470FD7D3C}" destId="{BB2049D5-B227-4720-A895-F7F5BBDD9BD7}" srcOrd="5" destOrd="0" parTransId="{6AF798E6-64BA-4C1E-A94D-E4708319B0EC}" sibTransId="{58AB7067-1A65-4A9E-A656-0A73853C054E}"/>
    <dgm:cxn modelId="{FDE4F4F5-2203-47C6-80CD-CA28F0E5CB44}" srcId="{A98C5EA8-122C-438C-81E4-B29470FD7D3C}" destId="{9AF29A93-9165-4CD7-8FB0-F8A89D698633}" srcOrd="3" destOrd="0" parTransId="{E378BA5B-4329-4C35-B5E6-C58F1ACF4A06}" sibTransId="{6B0F806A-304E-4754-90D1-3C653773F2BF}"/>
    <dgm:cxn modelId="{1F4CC94A-934D-4B41-B08D-482EF8584E9C}" type="presParOf" srcId="{7F709CBF-9BF4-4C57-8A46-DCDFBA14CA0D}" destId="{A938FC6B-C93D-4B88-BF92-8A8EEC397F56}" srcOrd="0" destOrd="0" presId="urn:microsoft.com/office/officeart/2005/8/layout/default"/>
    <dgm:cxn modelId="{AC173178-9A90-4C22-9022-31F2AF56AEEC}" type="presParOf" srcId="{7F709CBF-9BF4-4C57-8A46-DCDFBA14CA0D}" destId="{2FA7B7C8-62CD-4F92-BAF5-D312475AF8D1}" srcOrd="1" destOrd="0" presId="urn:microsoft.com/office/officeart/2005/8/layout/default"/>
    <dgm:cxn modelId="{BFC3639A-609A-4027-8ED9-8FD043B1E82B}" type="presParOf" srcId="{7F709CBF-9BF4-4C57-8A46-DCDFBA14CA0D}" destId="{632E326D-F351-489C-980B-5A06D1B54D8B}" srcOrd="2" destOrd="0" presId="urn:microsoft.com/office/officeart/2005/8/layout/default"/>
    <dgm:cxn modelId="{3472B97A-6916-4C7D-8037-75BF5956CA9C}" type="presParOf" srcId="{7F709CBF-9BF4-4C57-8A46-DCDFBA14CA0D}" destId="{44761418-6CC5-47B7-9BEB-8BDE1F157064}" srcOrd="3" destOrd="0" presId="urn:microsoft.com/office/officeart/2005/8/layout/default"/>
    <dgm:cxn modelId="{16AA84C8-452B-4643-815A-4592A58DDD3B}" type="presParOf" srcId="{7F709CBF-9BF4-4C57-8A46-DCDFBA14CA0D}" destId="{5ADB7511-20CA-4DA1-A5CA-F5FDC60AB8CD}" srcOrd="4" destOrd="0" presId="urn:microsoft.com/office/officeart/2005/8/layout/default"/>
    <dgm:cxn modelId="{45C0D7E8-5617-4C70-9218-0C0483793A63}" type="presParOf" srcId="{7F709CBF-9BF4-4C57-8A46-DCDFBA14CA0D}" destId="{94A8B5BB-0E08-4254-84E3-A4EAB46D8702}" srcOrd="5" destOrd="0" presId="urn:microsoft.com/office/officeart/2005/8/layout/default"/>
    <dgm:cxn modelId="{20AFA50D-C1BD-452A-83F1-54AFF8592929}" type="presParOf" srcId="{7F709CBF-9BF4-4C57-8A46-DCDFBA14CA0D}" destId="{21EC2815-B471-4C57-BCF6-72B60DC05838}" srcOrd="6" destOrd="0" presId="urn:microsoft.com/office/officeart/2005/8/layout/default"/>
    <dgm:cxn modelId="{D67C3902-BA18-4B63-AC7E-2984E12A051E}" type="presParOf" srcId="{7F709CBF-9BF4-4C57-8A46-DCDFBA14CA0D}" destId="{9A39098E-E71C-4DCA-A5EA-DF4A8CDECF10}" srcOrd="7" destOrd="0" presId="urn:microsoft.com/office/officeart/2005/8/layout/default"/>
    <dgm:cxn modelId="{5866951D-E8ED-4B9E-87DA-A50D0FA02F59}" type="presParOf" srcId="{7F709CBF-9BF4-4C57-8A46-DCDFBA14CA0D}" destId="{0FE2FEAF-FC4F-4717-9C92-C425B1723350}" srcOrd="8" destOrd="0" presId="urn:microsoft.com/office/officeart/2005/8/layout/default"/>
    <dgm:cxn modelId="{2C111097-211D-4C5D-A5FA-D373C9F903BF}" type="presParOf" srcId="{7F709CBF-9BF4-4C57-8A46-DCDFBA14CA0D}" destId="{AF492478-F07E-4548-A070-03F0D79139D1}" srcOrd="9" destOrd="0" presId="urn:microsoft.com/office/officeart/2005/8/layout/default"/>
    <dgm:cxn modelId="{8681C678-5225-4272-8637-5169715C44BB}" type="presParOf" srcId="{7F709CBF-9BF4-4C57-8A46-DCDFBA14CA0D}" destId="{0EB80FC9-78F9-4C85-B248-694C92E908D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DFC34-D273-4E95-B6F7-3B0F40C0F39B}">
      <dsp:nvSpPr>
        <dsp:cNvPr id="0" name=""/>
        <dsp:cNvSpPr/>
      </dsp:nvSpPr>
      <dsp:spPr>
        <a:xfrm>
          <a:off x="348838" y="828552"/>
          <a:ext cx="812427" cy="81242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B6C3FB-969B-4068-8F25-EDC6018271A3}">
      <dsp:nvSpPr>
        <dsp:cNvPr id="0" name=""/>
        <dsp:cNvSpPr/>
      </dsp:nvSpPr>
      <dsp:spPr>
        <a:xfrm>
          <a:off x="519448" y="999162"/>
          <a:ext cx="471207" cy="47120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06FDDC-DFC0-4FAA-B48D-C81A82FF445B}">
      <dsp:nvSpPr>
        <dsp:cNvPr id="0" name=""/>
        <dsp:cNvSpPr/>
      </dsp:nvSpPr>
      <dsp:spPr>
        <a:xfrm>
          <a:off x="1335357" y="828552"/>
          <a:ext cx="1915006" cy="812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kern="1200" dirty="0"/>
            <a:t>Availability</a:t>
          </a:r>
          <a:endParaRPr lang="en-US" sz="2400" kern="1200" dirty="0"/>
        </a:p>
      </dsp:txBody>
      <dsp:txXfrm>
        <a:off x="1335357" y="828552"/>
        <a:ext cx="1915006" cy="812427"/>
      </dsp:txXfrm>
    </dsp:sp>
    <dsp:sp modelId="{BD9EA73B-AD01-4F22-954C-CA6A35C2587D}">
      <dsp:nvSpPr>
        <dsp:cNvPr id="0" name=""/>
        <dsp:cNvSpPr/>
      </dsp:nvSpPr>
      <dsp:spPr>
        <a:xfrm>
          <a:off x="3584039" y="828552"/>
          <a:ext cx="812427" cy="81242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2FAEE1-222E-431D-AB94-917798791456}">
      <dsp:nvSpPr>
        <dsp:cNvPr id="0" name=""/>
        <dsp:cNvSpPr/>
      </dsp:nvSpPr>
      <dsp:spPr>
        <a:xfrm>
          <a:off x="3754649" y="999162"/>
          <a:ext cx="471207" cy="47120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91D439-8AAB-4FAA-B81E-AE0175698FB5}">
      <dsp:nvSpPr>
        <dsp:cNvPr id="0" name=""/>
        <dsp:cNvSpPr/>
      </dsp:nvSpPr>
      <dsp:spPr>
        <a:xfrm>
          <a:off x="4570558" y="828552"/>
          <a:ext cx="1915006" cy="812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kern="1200" dirty="0"/>
            <a:t>Accessibility</a:t>
          </a:r>
          <a:endParaRPr lang="en-US" sz="2400" kern="1200" dirty="0"/>
        </a:p>
      </dsp:txBody>
      <dsp:txXfrm>
        <a:off x="4570558" y="828552"/>
        <a:ext cx="1915006" cy="812427"/>
      </dsp:txXfrm>
    </dsp:sp>
    <dsp:sp modelId="{B34A568E-9B49-4C93-9151-C107053E475A}">
      <dsp:nvSpPr>
        <dsp:cNvPr id="0" name=""/>
        <dsp:cNvSpPr/>
      </dsp:nvSpPr>
      <dsp:spPr>
        <a:xfrm>
          <a:off x="6819240" y="828552"/>
          <a:ext cx="812427" cy="81242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62AB9-4207-406A-8288-270B2AAFE39B}">
      <dsp:nvSpPr>
        <dsp:cNvPr id="0" name=""/>
        <dsp:cNvSpPr/>
      </dsp:nvSpPr>
      <dsp:spPr>
        <a:xfrm>
          <a:off x="6989850" y="999162"/>
          <a:ext cx="471207" cy="47120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51D8D7-F7EF-464B-A72B-7572B2A9F15E}">
      <dsp:nvSpPr>
        <dsp:cNvPr id="0" name=""/>
        <dsp:cNvSpPr/>
      </dsp:nvSpPr>
      <dsp:spPr>
        <a:xfrm>
          <a:off x="7805759" y="828552"/>
          <a:ext cx="1915006" cy="812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kern="1200" dirty="0"/>
            <a:t>Affordability</a:t>
          </a:r>
          <a:endParaRPr lang="en-US" sz="2400" kern="1200" dirty="0"/>
        </a:p>
      </dsp:txBody>
      <dsp:txXfrm>
        <a:off x="7805759" y="828552"/>
        <a:ext cx="1915006" cy="812427"/>
      </dsp:txXfrm>
    </dsp:sp>
    <dsp:sp modelId="{B13393F6-C256-43AB-9F5E-C91D88ADF1CC}">
      <dsp:nvSpPr>
        <dsp:cNvPr id="0" name=""/>
        <dsp:cNvSpPr/>
      </dsp:nvSpPr>
      <dsp:spPr>
        <a:xfrm>
          <a:off x="348838" y="2313188"/>
          <a:ext cx="812427" cy="81242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0C0498-7C25-463E-B940-9AB3DB92FB7F}">
      <dsp:nvSpPr>
        <dsp:cNvPr id="0" name=""/>
        <dsp:cNvSpPr/>
      </dsp:nvSpPr>
      <dsp:spPr>
        <a:xfrm>
          <a:off x="519448" y="2483797"/>
          <a:ext cx="471207" cy="47120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4E6652-6A33-4E4D-8E65-58FFFDF8831B}">
      <dsp:nvSpPr>
        <dsp:cNvPr id="0" name=""/>
        <dsp:cNvSpPr/>
      </dsp:nvSpPr>
      <dsp:spPr>
        <a:xfrm>
          <a:off x="1335357" y="2313188"/>
          <a:ext cx="1915006" cy="812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kern="1200" dirty="0"/>
            <a:t>Adequacy</a:t>
          </a:r>
          <a:endParaRPr lang="en-US" sz="2400" kern="1200" dirty="0"/>
        </a:p>
      </dsp:txBody>
      <dsp:txXfrm>
        <a:off x="1335357" y="2313188"/>
        <a:ext cx="1915006" cy="812427"/>
      </dsp:txXfrm>
    </dsp:sp>
    <dsp:sp modelId="{4977C077-ECA7-4DE2-A0D0-EA826907744A}">
      <dsp:nvSpPr>
        <dsp:cNvPr id="0" name=""/>
        <dsp:cNvSpPr/>
      </dsp:nvSpPr>
      <dsp:spPr>
        <a:xfrm>
          <a:off x="3584039" y="2313188"/>
          <a:ext cx="812427" cy="812427"/>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F3FD8A-DBC8-4BBF-A509-FAC3AF6EF17A}">
      <dsp:nvSpPr>
        <dsp:cNvPr id="0" name=""/>
        <dsp:cNvSpPr/>
      </dsp:nvSpPr>
      <dsp:spPr>
        <a:xfrm>
          <a:off x="3754649" y="2483797"/>
          <a:ext cx="471207" cy="471207"/>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B82BEB-E7D6-47B5-99B3-274878441D48}">
      <dsp:nvSpPr>
        <dsp:cNvPr id="0" name=""/>
        <dsp:cNvSpPr/>
      </dsp:nvSpPr>
      <dsp:spPr>
        <a:xfrm>
          <a:off x="4570558" y="2313188"/>
          <a:ext cx="1915006" cy="812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kern="1200" dirty="0"/>
            <a:t>Acceptability</a:t>
          </a:r>
          <a:endParaRPr lang="en-US" sz="2400" kern="1200" dirty="0"/>
        </a:p>
      </dsp:txBody>
      <dsp:txXfrm>
        <a:off x="4570558" y="2313188"/>
        <a:ext cx="1915006" cy="8124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8FC6B-C93D-4B88-BF92-8A8EEC397F56}">
      <dsp:nvSpPr>
        <dsp:cNvPr id="0" name=""/>
        <dsp:cNvSpPr/>
      </dsp:nvSpPr>
      <dsp:spPr>
        <a:xfrm>
          <a:off x="16226" y="1851"/>
          <a:ext cx="3235161" cy="194109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Communities must be at the centre of their own recovery</a:t>
          </a:r>
        </a:p>
      </dsp:txBody>
      <dsp:txXfrm>
        <a:off x="16226" y="1851"/>
        <a:ext cx="3235161" cy="1941097"/>
      </dsp:txXfrm>
    </dsp:sp>
    <dsp:sp modelId="{632E326D-F351-489C-980B-5A06D1B54D8B}">
      <dsp:nvSpPr>
        <dsp:cNvPr id="0" name=""/>
        <dsp:cNvSpPr/>
      </dsp:nvSpPr>
      <dsp:spPr>
        <a:xfrm>
          <a:off x="3574904" y="1851"/>
          <a:ext cx="3235161" cy="1941097"/>
        </a:xfrm>
        <a:prstGeom prst="rect">
          <a:avLst/>
        </a:prstGeom>
        <a:solidFill>
          <a:schemeClr val="accent2">
            <a:hueOff val="7808"/>
            <a:satOff val="-5375"/>
            <a:lumOff val="-137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When supporting community recovery, National Societies should build back better and work towards safer, more resilient and inclusive communities</a:t>
          </a:r>
        </a:p>
      </dsp:txBody>
      <dsp:txXfrm>
        <a:off x="3574904" y="1851"/>
        <a:ext cx="3235161" cy="1941097"/>
      </dsp:txXfrm>
    </dsp:sp>
    <dsp:sp modelId="{5ADB7511-20CA-4DA1-A5CA-F5FDC60AB8CD}">
      <dsp:nvSpPr>
        <dsp:cNvPr id="0" name=""/>
        <dsp:cNvSpPr/>
      </dsp:nvSpPr>
      <dsp:spPr>
        <a:xfrm>
          <a:off x="7133582" y="1851"/>
          <a:ext cx="3235161" cy="1941097"/>
        </a:xfrm>
        <a:prstGeom prst="rect">
          <a:avLst/>
        </a:prstGeom>
        <a:solidFill>
          <a:schemeClr val="accent2">
            <a:hueOff val="15615"/>
            <a:satOff val="-10750"/>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Recovery starts early, and so should recovery programming</a:t>
          </a:r>
        </a:p>
      </dsp:txBody>
      <dsp:txXfrm>
        <a:off x="7133582" y="1851"/>
        <a:ext cx="3235161" cy="1941097"/>
      </dsp:txXfrm>
    </dsp:sp>
    <dsp:sp modelId="{21EC2815-B471-4C57-BCF6-72B60DC05838}">
      <dsp:nvSpPr>
        <dsp:cNvPr id="0" name=""/>
        <dsp:cNvSpPr/>
      </dsp:nvSpPr>
      <dsp:spPr>
        <a:xfrm>
          <a:off x="16226" y="2266464"/>
          <a:ext cx="3235161" cy="1941097"/>
        </a:xfrm>
        <a:prstGeom prst="rect">
          <a:avLst/>
        </a:prstGeom>
        <a:solidFill>
          <a:schemeClr val="accent2">
            <a:hueOff val="23423"/>
            <a:satOff val="-16126"/>
            <a:lumOff val="-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Recovery is about much more than just reconstruction</a:t>
          </a:r>
        </a:p>
      </dsp:txBody>
      <dsp:txXfrm>
        <a:off x="16226" y="2266464"/>
        <a:ext cx="3235161" cy="1941097"/>
      </dsp:txXfrm>
    </dsp:sp>
    <dsp:sp modelId="{0FE2FEAF-FC4F-4717-9C92-C425B1723350}">
      <dsp:nvSpPr>
        <dsp:cNvPr id="0" name=""/>
        <dsp:cNvSpPr/>
      </dsp:nvSpPr>
      <dsp:spPr>
        <a:xfrm>
          <a:off x="3574904" y="2266464"/>
          <a:ext cx="3235161" cy="1941097"/>
        </a:xfrm>
        <a:prstGeom prst="rect">
          <a:avLst/>
        </a:prstGeom>
        <a:solidFill>
          <a:schemeClr val="accent2">
            <a:hueOff val="31230"/>
            <a:satOff val="-21501"/>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Communities can be supported to recover more quickly and effectively with integrated programmes that address different sectors together</a:t>
          </a:r>
        </a:p>
      </dsp:txBody>
      <dsp:txXfrm>
        <a:off x="3574904" y="2266464"/>
        <a:ext cx="3235161" cy="1941097"/>
      </dsp:txXfrm>
    </dsp:sp>
    <dsp:sp modelId="{0EB80FC9-78F9-4C85-B248-694C92E908DC}">
      <dsp:nvSpPr>
        <dsp:cNvPr id="0" name=""/>
        <dsp:cNvSpPr/>
      </dsp:nvSpPr>
      <dsp:spPr>
        <a:xfrm>
          <a:off x="7133582" y="2266464"/>
          <a:ext cx="3235161" cy="1941097"/>
        </a:xfrm>
        <a:prstGeom prst="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Recovery requires close coordination with government, including local government</a:t>
          </a:r>
        </a:p>
      </dsp:txBody>
      <dsp:txXfrm>
        <a:off x="7133582" y="2266464"/>
        <a:ext cx="3235161" cy="1941097"/>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8D57E4-D4AB-4186-B7AE-84093F7FA2DA}" type="datetimeFigureOut">
              <a:t>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847FDB-C772-4C8D-97E7-6E6D8C25051F}" type="slidenum">
              <a:t>‹#›</a:t>
            </a:fld>
            <a:endParaRPr lang="en-US"/>
          </a:p>
        </p:txBody>
      </p:sp>
    </p:spTree>
    <p:extLst>
      <p:ext uri="{BB962C8B-B14F-4D97-AF65-F5344CB8AC3E}">
        <p14:creationId xmlns:p14="http://schemas.microsoft.com/office/powerpoint/2010/main" val="271758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AF42F8F-E218-4A6D-A1AE-E4D55CBB39F0}" type="slidenum">
              <a:rPr lang="en-GB" smtClean="0"/>
              <a:t>7</a:t>
            </a:fld>
            <a:endParaRPr lang="en-GB"/>
          </a:p>
        </p:txBody>
      </p:sp>
    </p:spTree>
    <p:extLst>
      <p:ext uri="{BB962C8B-B14F-4D97-AF65-F5344CB8AC3E}">
        <p14:creationId xmlns:p14="http://schemas.microsoft.com/office/powerpoint/2010/main" val="3582174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AF42F8F-E218-4A6D-A1AE-E4D55CBB39F0}" type="slidenum">
              <a:rPr lang="en-GB" smtClean="0"/>
              <a:t>8</a:t>
            </a:fld>
            <a:endParaRPr lang="en-GB"/>
          </a:p>
        </p:txBody>
      </p:sp>
    </p:spTree>
    <p:extLst>
      <p:ext uri="{BB962C8B-B14F-4D97-AF65-F5344CB8AC3E}">
        <p14:creationId xmlns:p14="http://schemas.microsoft.com/office/powerpoint/2010/main" val="359894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t>8/5/2024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67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E2D6473-DF6D-4702-B328-E0DD40540A4E}" type="datetimeFigureOut">
              <a:rPr lang="en-US" dirty="0"/>
              <a:t>8/5/2024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37060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26F7E3A-B166-407D-9866-32884E7D5B37}" type="datetimeFigureOut">
              <a:rPr lang="en-US" dirty="0"/>
              <a:t>8/5/2024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86230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8FC5F6-F338-4AE4-BB23-26385BCFC423}" type="datetimeFigureOut">
              <a:rPr lang="en-US" dirty="0"/>
              <a:t>8/5/2024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1094069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8/5/2024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758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dirty="0"/>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9AB4D41-86C1-4908-B66A-0B50CEB3BF29}" type="datetimeFigureOut">
              <a:rPr lang="en-US" dirty="0"/>
              <a:t>8/5/2024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78739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dirty="0"/>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6426E2C-56C1-4E0D-A793-0088A7FDD37E}" type="datetimeFigureOut">
              <a:rPr lang="en-US" dirty="0"/>
              <a:t>8/5/2024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3942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8/5/2024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54592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8/5/2024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19091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8/5/2024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16223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8/5/2024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4399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8/5/2024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759550"/>
      </p:ext>
    </p:extLst>
  </p:cSld>
  <p:clrMap bg1="lt1" tx1="dk1" bg2="lt2" tx2="dk2" accent1="accent1" accent2="accent2" accent3="accent3" accent4="accent4" accent5="accent5" accent6="accent6" hlink="hlink" folHlink="folHlink"/>
  <p:sldLayoutIdLst>
    <p:sldLayoutId id="2147483722" r:id="rId1"/>
    <p:sldLayoutId id="2147483712" r:id="rId2"/>
    <p:sldLayoutId id="214748372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padlet.com/jadecatterson88/global-health-threats-scavenger-hunt-r0kvz8hb3kjdzb6w"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thetraveldoctor.com.au/why-is-covid-19-such-a-big-deal/shutterstock_covid19/"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oercommons.org/courseware/lesson/70933"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hyperlink" Target="https://padlet.com/jadecatterson88/research-findings-share-kc73e6ce8nfaz5u9"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hyperlink" Target="http://www.ip-watch.org/2017/07/04/new-director-tedross-opening-vision-people-first/"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016/S2542-5196(22)00174-7" TargetMode="External"/><Relationship Id="rId2" Type="http://schemas.openxmlformats.org/officeDocument/2006/relationships/hyperlink" Target="https://doi.org/10.1111/tmi.13651" TargetMode="External"/><Relationship Id="rId1" Type="http://schemas.openxmlformats.org/officeDocument/2006/relationships/slideLayout" Target="../slideLayouts/slideLayout2.xml"/><Relationship Id="rId5" Type="http://schemas.openxmlformats.org/officeDocument/2006/relationships/hyperlink" Target="https://www.who.int/health-topics/social-determinants-of-health#tab=tab_1" TargetMode="External"/><Relationship Id="rId4" Type="http://schemas.openxmlformats.org/officeDocument/2006/relationships/hyperlink" Target="https://doi.org/10.1016/j.ebiom.2023.104593"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studentdoctor.net/2017/11/07/serving-underserved-course-medical-students-focuses-health-effects-poverty/"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88366" y="1258288"/>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a:solidFill>
                  <a:srgbClr val="003399"/>
                </a:solidFill>
                <a:latin typeface="Century Gothic"/>
                <a:ea typeface="Century Gothic"/>
                <a:cs typeface="Century Gothic"/>
                <a:sym typeface="Century Gothic"/>
              </a:rPr>
              <a:t>CCP-LAW</a:t>
            </a:r>
            <a:endParaRPr sz="2700" b="0" i="0" u="none" strike="noStrike" cap="none">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a:solidFill>
                  <a:srgbClr val="2683C6"/>
                </a:solidFill>
                <a:latin typeface="Century Gothic"/>
                <a:ea typeface="Century Gothic"/>
                <a:cs typeface="Century Gothic"/>
                <a:sym typeface="Century Gothic"/>
              </a:rPr>
              <a:t>Curricula development on Climate Change Policy and Law</a:t>
            </a:r>
            <a:endParaRPr sz="2700" b="0" i="0" u="none" strike="noStrike" cap="none">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15063" y="2233014"/>
            <a:ext cx="11150343" cy="1959342"/>
          </a:xfrm>
          <a:prstGeom prst="rect">
            <a:avLst/>
          </a:prstGeom>
          <a:noFill/>
          <a:ln>
            <a:noFill/>
          </a:ln>
        </p:spPr>
        <p:txBody>
          <a:bodyPr spcFirstLastPara="1" wrap="square" lIns="91425" tIns="45700" rIns="91425" bIns="45700" anchor="t" anchorCtr="0">
            <a:spAutoFit/>
          </a:bodyPr>
          <a:lstStyle/>
          <a:p>
            <a:pPr algn="ctr">
              <a:lnSpc>
                <a:spcPct val="107000"/>
              </a:lnSpc>
              <a:spcBef>
                <a:spcPts val="800"/>
              </a:spcBef>
              <a:spcAft>
                <a:spcPts val="800"/>
              </a:spcAft>
            </a:pPr>
            <a:r>
              <a:rPr lang="en-US" sz="2700" b="1" i="0" u="none" strike="noStrike" cap="none" dirty="0">
                <a:solidFill>
                  <a:srgbClr val="003399"/>
                </a:solidFill>
                <a:latin typeface="Century Gothic"/>
                <a:ea typeface="Century Gothic"/>
                <a:cs typeface="Century Gothic"/>
                <a:sym typeface="Century Gothic"/>
              </a:rPr>
              <a:t>Module: </a:t>
            </a:r>
            <a:r>
              <a:rPr lang="en-US" sz="2700" b="1" dirty="0">
                <a:solidFill>
                  <a:srgbClr val="003399"/>
                </a:solidFill>
                <a:latin typeface="Century Gothic"/>
                <a:ea typeface="Century Gothic"/>
                <a:cs typeface="Century Gothic"/>
                <a:sym typeface="Century Gothic"/>
              </a:rPr>
              <a:t>Environmental Risk Prevention and Management</a:t>
            </a:r>
            <a:endParaRPr lang="en-US" sz="2700" dirty="0">
              <a:solidFill>
                <a:srgbClr val="003399"/>
              </a:solidFill>
              <a:latin typeface="Century Gothic"/>
              <a:ea typeface="Century Gothic"/>
              <a:cs typeface="Century Gothic"/>
            </a:endParaRPr>
          </a:p>
          <a:p>
            <a:pPr algn="ctr">
              <a:lnSpc>
                <a:spcPct val="107000"/>
              </a:lnSpc>
              <a:spcBef>
                <a:spcPts val="800"/>
              </a:spcBef>
              <a:spcAft>
                <a:spcPts val="800"/>
              </a:spcAft>
            </a:pPr>
            <a:r>
              <a:rPr lang="en-US" sz="2700" b="1" i="0" u="none" strike="noStrike" cap="none" dirty="0">
                <a:solidFill>
                  <a:srgbClr val="003399"/>
                </a:solidFill>
                <a:latin typeface="Century Gothic"/>
                <a:ea typeface="Century Gothic"/>
                <a:cs typeface="Century Gothic"/>
                <a:sym typeface="Century Gothic"/>
              </a:rPr>
              <a:t>Topic:</a:t>
            </a:r>
            <a:r>
              <a:rPr lang="en-US" sz="2700" b="1" dirty="0">
                <a:solidFill>
                  <a:srgbClr val="003399"/>
                </a:solidFill>
                <a:latin typeface="Century Gothic"/>
                <a:ea typeface="Century Gothic"/>
                <a:cs typeface="Century Gothic"/>
                <a:sym typeface="Century Gothic"/>
              </a:rPr>
              <a:t> </a:t>
            </a:r>
            <a:r>
              <a:rPr lang="en-US" sz="2700" b="1" dirty="0">
                <a:solidFill>
                  <a:srgbClr val="003399"/>
                </a:solidFill>
                <a:ea typeface="+mn-lt"/>
                <a:cs typeface="+mn-lt"/>
                <a:sym typeface="Century Gothic"/>
              </a:rPr>
              <a:t>Public Health and the Environmental </a:t>
            </a:r>
            <a:endParaRPr lang="en-US" sz="2700" b="1" i="0" u="none" strike="noStrike" cap="none" dirty="0">
              <a:solidFill>
                <a:srgbClr val="003399"/>
              </a:solidFill>
              <a:latin typeface="Calibri"/>
              <a:ea typeface="Calibri"/>
              <a:cs typeface="Calibri"/>
            </a:endParaRPr>
          </a:p>
          <a:p>
            <a:pPr>
              <a:lnSpc>
                <a:spcPct val="107000"/>
              </a:lnSpc>
              <a:spcBef>
                <a:spcPts val="800"/>
              </a:spcBef>
              <a:spcAft>
                <a:spcPts val="800"/>
              </a:spcAft>
            </a:pPr>
            <a:r>
              <a:rPr lang="en-US" sz="2200" b="1" dirty="0">
                <a:solidFill>
                  <a:srgbClr val="003399"/>
                </a:solidFill>
                <a:latin typeface="Century Gothic"/>
                <a:ea typeface="Century Gothic"/>
                <a:cs typeface="Century Gothic"/>
                <a:sym typeface="Century Gothic"/>
              </a:rPr>
              <a:t>Instructor Name:</a:t>
            </a:r>
            <a:endParaRPr sz="2200" b="0" i="0" u="none" strike="noStrike" cap="none" dirty="0">
              <a:solidFill>
                <a:srgbClr val="000000"/>
              </a:solidFill>
              <a:latin typeface="Century Gothic"/>
              <a:ea typeface="Century Gothic"/>
              <a:cs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357658"/>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276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31943-BE23-4C32-B759-E2F5A5731B96}"/>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8000">
                <a:solidFill>
                  <a:schemeClr val="tx1">
                    <a:lumMod val="85000"/>
                    <a:lumOff val="15000"/>
                  </a:schemeClr>
                </a:solidFill>
              </a:rPr>
              <a:t>Availability</a:t>
            </a:r>
          </a:p>
        </p:txBody>
      </p:sp>
      <p:sp>
        <p:nvSpPr>
          <p:cNvPr id="3" name="Content Placeholder 2">
            <a:extLst>
              <a:ext uri="{FF2B5EF4-FFF2-40B4-BE49-F238E27FC236}">
                <a16:creationId xmlns:a16="http://schemas.microsoft.com/office/drawing/2014/main" id="{1F01EAAA-4A79-4F0D-9283-2BC9386F573A}"/>
              </a:ext>
            </a:extLst>
          </p:cNvPr>
          <p:cNvSpPr>
            <a:spLocks noGrp="1"/>
          </p:cNvSpPr>
          <p:nvPr>
            <p:ph idx="1"/>
          </p:nvPr>
        </p:nvSpPr>
        <p:spPr>
          <a:xfrm>
            <a:off x="7870995" y="643467"/>
            <a:ext cx="3341488" cy="5054008"/>
          </a:xfrm>
        </p:spPr>
        <p:txBody>
          <a:bodyPr vert="horz" lIns="91440" tIns="45720" rIns="91440" bIns="45720" rtlCol="0" anchor="ctr">
            <a:normAutofit/>
          </a:bodyPr>
          <a:lstStyle/>
          <a:p>
            <a:pPr marL="0" indent="0">
              <a:buNone/>
            </a:pPr>
            <a:r>
              <a:rPr lang="en-US" sz="2400" b="1" cap="all" spc="200">
                <a:solidFill>
                  <a:schemeClr val="tx2"/>
                </a:solidFill>
                <a:latin typeface="+mj-lt"/>
              </a:rPr>
              <a:t>The existing health services and goods meet clients' needs</a:t>
            </a:r>
          </a:p>
        </p:txBody>
      </p:sp>
    </p:spTree>
    <p:extLst>
      <p:ext uri="{BB962C8B-B14F-4D97-AF65-F5344CB8AC3E}">
        <p14:creationId xmlns:p14="http://schemas.microsoft.com/office/powerpoint/2010/main" val="2926667005"/>
      </p:ext>
    </p:extLst>
  </p:cSld>
  <p:clrMapOvr>
    <a:masterClrMapping/>
  </p:clrMapOvr>
  <mc:AlternateContent xmlns:mc="http://schemas.openxmlformats.org/markup-compatibility/2006" xmlns:p14="http://schemas.microsoft.com/office/powerpoint/2010/main">
    <mc:Choice Requires="p14">
      <p:transition spd="slow" p14:dur="2000" advTm="58112"/>
    </mc:Choice>
    <mc:Fallback xmlns="">
      <p:transition spd="slow" advTm="5811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5728-4CC7-48BB-A80E-E8AD04B2D475}"/>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8000">
                <a:solidFill>
                  <a:schemeClr val="tx1">
                    <a:lumMod val="85000"/>
                    <a:lumOff val="15000"/>
                  </a:schemeClr>
                </a:solidFill>
              </a:rPr>
              <a:t>Accessibility</a:t>
            </a:r>
          </a:p>
        </p:txBody>
      </p:sp>
      <p:sp>
        <p:nvSpPr>
          <p:cNvPr id="3" name="Content Placeholder 2">
            <a:extLst>
              <a:ext uri="{FF2B5EF4-FFF2-40B4-BE49-F238E27FC236}">
                <a16:creationId xmlns:a16="http://schemas.microsoft.com/office/drawing/2014/main" id="{AFE956B4-218A-47FE-9E12-D98642A8FBC1}"/>
              </a:ext>
            </a:extLst>
          </p:cNvPr>
          <p:cNvSpPr>
            <a:spLocks noGrp="1"/>
          </p:cNvSpPr>
          <p:nvPr>
            <p:ph idx="1"/>
          </p:nvPr>
        </p:nvSpPr>
        <p:spPr>
          <a:xfrm>
            <a:off x="7870995" y="643467"/>
            <a:ext cx="3341488" cy="5054008"/>
          </a:xfrm>
        </p:spPr>
        <p:txBody>
          <a:bodyPr vert="horz" lIns="91440" tIns="45720" rIns="91440" bIns="45720" rtlCol="0" anchor="ctr">
            <a:normAutofit/>
          </a:bodyPr>
          <a:lstStyle/>
          <a:p>
            <a:pPr marL="0" indent="0">
              <a:buNone/>
            </a:pPr>
            <a:r>
              <a:rPr lang="en-US" sz="2400" b="1" cap="all" spc="200">
                <a:solidFill>
                  <a:schemeClr val="tx2"/>
                </a:solidFill>
                <a:latin typeface="+mj-lt"/>
              </a:rPr>
              <a:t>The location of supply is in line with the location of clients</a:t>
            </a:r>
          </a:p>
        </p:txBody>
      </p:sp>
    </p:spTree>
    <p:extLst>
      <p:ext uri="{BB962C8B-B14F-4D97-AF65-F5344CB8AC3E}">
        <p14:creationId xmlns:p14="http://schemas.microsoft.com/office/powerpoint/2010/main" val="2341945809"/>
      </p:ext>
    </p:extLst>
  </p:cSld>
  <p:clrMapOvr>
    <a:masterClrMapping/>
  </p:clrMapOvr>
  <mc:AlternateContent xmlns:mc="http://schemas.openxmlformats.org/markup-compatibility/2006" xmlns:p14="http://schemas.microsoft.com/office/powerpoint/2010/main">
    <mc:Choice Requires="p14">
      <p:transition spd="slow" p14:dur="2000" advTm="99819"/>
    </mc:Choice>
    <mc:Fallback xmlns="">
      <p:transition spd="slow" advTm="9981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83AF-D284-4746-90EC-A7BF9F19FD8C}"/>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8000">
                <a:solidFill>
                  <a:schemeClr val="tx1">
                    <a:lumMod val="85000"/>
                    <a:lumOff val="15000"/>
                  </a:schemeClr>
                </a:solidFill>
              </a:rPr>
              <a:t>Affordability</a:t>
            </a:r>
          </a:p>
        </p:txBody>
      </p:sp>
      <p:sp>
        <p:nvSpPr>
          <p:cNvPr id="3" name="Content Placeholder 2">
            <a:extLst>
              <a:ext uri="{FF2B5EF4-FFF2-40B4-BE49-F238E27FC236}">
                <a16:creationId xmlns:a16="http://schemas.microsoft.com/office/drawing/2014/main" id="{6120F4BA-B01D-4C5C-9502-8BA831E641CD}"/>
              </a:ext>
            </a:extLst>
          </p:cNvPr>
          <p:cNvSpPr>
            <a:spLocks noGrp="1"/>
          </p:cNvSpPr>
          <p:nvPr>
            <p:ph idx="1"/>
          </p:nvPr>
        </p:nvSpPr>
        <p:spPr>
          <a:xfrm>
            <a:off x="7870995" y="643467"/>
            <a:ext cx="3341488" cy="5054008"/>
          </a:xfrm>
        </p:spPr>
        <p:txBody>
          <a:bodyPr vert="horz" lIns="91440" tIns="45720" rIns="91440" bIns="45720" rtlCol="0" anchor="ctr">
            <a:normAutofit/>
          </a:bodyPr>
          <a:lstStyle/>
          <a:p>
            <a:pPr marL="0" indent="0">
              <a:buNone/>
            </a:pPr>
            <a:r>
              <a:rPr lang="en-US" sz="2400" b="1" cap="all" spc="200">
                <a:solidFill>
                  <a:schemeClr val="tx2"/>
                </a:solidFill>
                <a:latin typeface="+mj-lt"/>
              </a:rPr>
              <a:t>The prices of services fit the clients' income and ability to pay</a:t>
            </a:r>
          </a:p>
        </p:txBody>
      </p:sp>
    </p:spTree>
    <p:extLst>
      <p:ext uri="{BB962C8B-B14F-4D97-AF65-F5344CB8AC3E}">
        <p14:creationId xmlns:p14="http://schemas.microsoft.com/office/powerpoint/2010/main" val="767195632"/>
      </p:ext>
    </p:extLst>
  </p:cSld>
  <p:clrMapOvr>
    <a:masterClrMapping/>
  </p:clrMapOvr>
  <mc:AlternateContent xmlns:mc="http://schemas.openxmlformats.org/markup-compatibility/2006" xmlns:p14="http://schemas.microsoft.com/office/powerpoint/2010/main">
    <mc:Choice Requires="p14">
      <p:transition spd="slow" p14:dur="2000" advTm="104030"/>
    </mc:Choice>
    <mc:Fallback xmlns="">
      <p:transition spd="slow" advTm="10403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65EF4-3325-4015-B58E-8D77170C0927}"/>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8000">
                <a:solidFill>
                  <a:schemeClr val="tx1">
                    <a:lumMod val="85000"/>
                    <a:lumOff val="15000"/>
                  </a:schemeClr>
                </a:solidFill>
              </a:rPr>
              <a:t>Adequacy</a:t>
            </a:r>
          </a:p>
        </p:txBody>
      </p:sp>
      <p:sp>
        <p:nvSpPr>
          <p:cNvPr id="3" name="Content Placeholder 2">
            <a:extLst>
              <a:ext uri="{FF2B5EF4-FFF2-40B4-BE49-F238E27FC236}">
                <a16:creationId xmlns:a16="http://schemas.microsoft.com/office/drawing/2014/main" id="{C8095BC8-4487-4B90-AF73-7CD1E7D94A62}"/>
              </a:ext>
            </a:extLst>
          </p:cNvPr>
          <p:cNvSpPr>
            <a:spLocks noGrp="1"/>
          </p:cNvSpPr>
          <p:nvPr>
            <p:ph idx="1"/>
          </p:nvPr>
        </p:nvSpPr>
        <p:spPr>
          <a:xfrm>
            <a:off x="7870995" y="643467"/>
            <a:ext cx="3341488" cy="5054008"/>
          </a:xfrm>
        </p:spPr>
        <p:txBody>
          <a:bodyPr vert="horz" lIns="91440" tIns="45720" rIns="91440" bIns="45720" rtlCol="0" anchor="ctr">
            <a:normAutofit/>
          </a:bodyPr>
          <a:lstStyle/>
          <a:p>
            <a:pPr marL="0" indent="0">
              <a:buNone/>
            </a:pPr>
            <a:r>
              <a:rPr lang="en-US" sz="2400" b="1" cap="all" spc="200">
                <a:solidFill>
                  <a:schemeClr val="tx2"/>
                </a:solidFill>
                <a:latin typeface="+mj-lt"/>
              </a:rPr>
              <a:t>The organisation of health care meets the clients' expectations</a:t>
            </a:r>
          </a:p>
        </p:txBody>
      </p:sp>
    </p:spTree>
    <p:extLst>
      <p:ext uri="{BB962C8B-B14F-4D97-AF65-F5344CB8AC3E}">
        <p14:creationId xmlns:p14="http://schemas.microsoft.com/office/powerpoint/2010/main" val="364994260"/>
      </p:ext>
    </p:extLst>
  </p:cSld>
  <p:clrMapOvr>
    <a:masterClrMapping/>
  </p:clrMapOvr>
  <mc:AlternateContent xmlns:mc="http://schemas.openxmlformats.org/markup-compatibility/2006" xmlns:p14="http://schemas.microsoft.com/office/powerpoint/2010/main">
    <mc:Choice Requires="p14">
      <p:transition spd="slow" p14:dur="2000" advTm="55686"/>
    </mc:Choice>
    <mc:Fallback xmlns="">
      <p:transition spd="slow" advTm="5568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F6CED-5216-4D7B-A3AA-AE06F8C98C0F}"/>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8000">
                <a:solidFill>
                  <a:schemeClr val="tx1">
                    <a:lumMod val="85000"/>
                    <a:lumOff val="15000"/>
                  </a:schemeClr>
                </a:solidFill>
              </a:rPr>
              <a:t>Acceptability</a:t>
            </a:r>
          </a:p>
        </p:txBody>
      </p:sp>
      <p:sp>
        <p:nvSpPr>
          <p:cNvPr id="3" name="Content Placeholder 2">
            <a:extLst>
              <a:ext uri="{FF2B5EF4-FFF2-40B4-BE49-F238E27FC236}">
                <a16:creationId xmlns:a16="http://schemas.microsoft.com/office/drawing/2014/main" id="{035BCC88-611D-497F-B1E3-C7CB20293976}"/>
              </a:ext>
            </a:extLst>
          </p:cNvPr>
          <p:cNvSpPr>
            <a:spLocks noGrp="1"/>
          </p:cNvSpPr>
          <p:nvPr>
            <p:ph idx="1"/>
          </p:nvPr>
        </p:nvSpPr>
        <p:spPr>
          <a:xfrm>
            <a:off x="7870995" y="643467"/>
            <a:ext cx="3341488" cy="5054008"/>
          </a:xfrm>
        </p:spPr>
        <p:txBody>
          <a:bodyPr vert="horz" lIns="91440" tIns="45720" rIns="91440" bIns="45720" rtlCol="0" anchor="ctr">
            <a:normAutofit/>
          </a:bodyPr>
          <a:lstStyle/>
          <a:p>
            <a:pPr marL="0" indent="0">
              <a:buNone/>
            </a:pPr>
            <a:r>
              <a:rPr lang="en-US" sz="2400" b="1" cap="all" spc="200">
                <a:solidFill>
                  <a:schemeClr val="tx2"/>
                </a:solidFill>
                <a:latin typeface="+mj-lt"/>
              </a:rPr>
              <a:t>The characteristics of the providers match with those of the clients</a:t>
            </a:r>
          </a:p>
        </p:txBody>
      </p:sp>
    </p:spTree>
    <p:extLst>
      <p:ext uri="{BB962C8B-B14F-4D97-AF65-F5344CB8AC3E}">
        <p14:creationId xmlns:p14="http://schemas.microsoft.com/office/powerpoint/2010/main" val="3409363727"/>
      </p:ext>
    </p:extLst>
  </p:cSld>
  <p:clrMapOvr>
    <a:masterClrMapping/>
  </p:clrMapOvr>
  <mc:AlternateContent xmlns:mc="http://schemas.openxmlformats.org/markup-compatibility/2006" xmlns:p14="http://schemas.microsoft.com/office/powerpoint/2010/main">
    <mc:Choice Requires="p14">
      <p:transition spd="slow" p14:dur="2000" advTm="39639"/>
    </mc:Choice>
    <mc:Fallback xmlns="">
      <p:transition spd="slow" advTm="3963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A5EB65F-2CD8-B96F-564E-8D485B66B68A}"/>
              </a:ext>
            </a:extLst>
          </p:cNvPr>
          <p:cNvSpPr>
            <a:spLocks noGrp="1"/>
          </p:cNvSpPr>
          <p:nvPr>
            <p:ph type="title"/>
          </p:nvPr>
        </p:nvSpPr>
        <p:spPr>
          <a:xfrm>
            <a:off x="492370" y="605896"/>
            <a:ext cx="3084844" cy="5646208"/>
          </a:xfrm>
        </p:spPr>
        <p:txBody>
          <a:bodyPr vert="horz" lIns="91440" tIns="45720" rIns="91440" bIns="45720" rtlCol="0" anchor="ctr">
            <a:normAutofit/>
          </a:bodyPr>
          <a:lstStyle/>
          <a:p>
            <a:pPr algn="ctr"/>
            <a:r>
              <a:rPr lang="en-US" sz="2800" dirty="0">
                <a:solidFill>
                  <a:schemeClr val="bg1"/>
                </a:solidFill>
              </a:rPr>
              <a:t>PADLET ACTIVITY – SCAVENGER HUNT (40 mins)</a:t>
            </a:r>
            <a:br>
              <a:rPr lang="en-US" sz="2800" dirty="0">
                <a:solidFill>
                  <a:srgbClr val="FFFFFF"/>
                </a:solidFill>
              </a:rPr>
            </a:br>
            <a:r>
              <a:rPr lang="en-US" sz="2800" dirty="0">
                <a:solidFill>
                  <a:srgbClr val="FFFFFF"/>
                </a:solidFill>
              </a:rPr>
              <a:t>How is Human-induced Climate Change exacerbating Global Health ? Research some global examples and provide information on the PADLET Link. </a:t>
            </a:r>
            <a:endParaRPr lang="en-US" dirty="0"/>
          </a:p>
        </p:txBody>
      </p:sp>
      <p:sp>
        <p:nvSpPr>
          <p:cNvPr id="18" name="Rectangle 1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B902B75A-CE0A-05A3-E486-2D23E43DE1CA}"/>
              </a:ext>
            </a:extLst>
          </p:cNvPr>
          <p:cNvSpPr txBox="1"/>
          <p:nvPr/>
        </p:nvSpPr>
        <p:spPr>
          <a:xfrm>
            <a:off x="4742016" y="605896"/>
            <a:ext cx="6413663" cy="5646208"/>
          </a:xfrm>
          <a:prstGeom prst="rect">
            <a:avLst/>
          </a:prstGeom>
        </p:spPr>
        <p:txBody>
          <a:bodyPr rot="0" spcFirstLastPara="0" vertOverflow="overflow" horzOverflow="overflow" vert="horz" lIns="0" tIns="45720" rIns="0" bIns="45720" numCol="1" spcCol="0" rtlCol="0" fromWordArt="0" anchor="ctr" anchorCtr="0" forceAA="0" compatLnSpc="1">
            <a:prstTxWarp prst="textNoShape">
              <a:avLst/>
            </a:prstTxWarp>
            <a:normAutofit/>
          </a:bodyPr>
          <a:lstStyle/>
          <a:p>
            <a:r>
              <a:rPr lang="en-US" sz="1700" b="1" dirty="0">
                <a:solidFill>
                  <a:srgbClr val="000000"/>
                </a:solidFill>
                <a:ea typeface="Calibri"/>
                <a:cs typeface="Calibri"/>
              </a:rPr>
              <a:t>Global Health Threats Scavenger Hunt</a:t>
            </a:r>
            <a:endParaRPr lang="en-US" sz="1700" dirty="0">
              <a:solidFill>
                <a:srgbClr val="000000"/>
              </a:solidFill>
              <a:ea typeface="Calibri"/>
              <a:cs typeface="Calibri"/>
            </a:endParaRPr>
          </a:p>
          <a:p>
            <a:r>
              <a:rPr lang="en-US" sz="1700" dirty="0">
                <a:solidFill>
                  <a:srgbClr val="000000"/>
                </a:solidFill>
                <a:ea typeface="Calibri"/>
                <a:cs typeface="Calibri"/>
              </a:rPr>
              <a:t>In groups, search for information on various health threats amplified by climate change (such as heatwaves, infectious diseases, and air pollution) and share your discoveries with an attachment that provides more detail or examples.</a:t>
            </a:r>
          </a:p>
          <a:p>
            <a:pPr>
              <a:lnSpc>
                <a:spcPct val="90000"/>
              </a:lnSpc>
              <a:spcAft>
                <a:spcPts val="600"/>
              </a:spcAft>
            </a:pPr>
            <a:endParaRPr lang="en-US" dirty="0">
              <a:solidFill>
                <a:schemeClr val="tx1">
                  <a:lumMod val="75000"/>
                  <a:lumOff val="25000"/>
                </a:schemeClr>
              </a:solidFill>
              <a:ea typeface="Calibri"/>
              <a:cs typeface="Calibri"/>
            </a:endParaRPr>
          </a:p>
          <a:p>
            <a:pPr marL="285750" indent="-285750">
              <a:lnSpc>
                <a:spcPct val="90000"/>
              </a:lnSpc>
              <a:spcAft>
                <a:spcPts val="600"/>
              </a:spcAft>
              <a:buClr>
                <a:schemeClr val="accent1"/>
              </a:buClr>
              <a:buAutoNum type="alphaLcParenR"/>
            </a:pPr>
            <a:r>
              <a:rPr lang="en-US" dirty="0">
                <a:solidFill>
                  <a:schemeClr val="tx1">
                    <a:lumMod val="75000"/>
                    <a:lumOff val="25000"/>
                  </a:schemeClr>
                </a:solidFill>
              </a:rPr>
              <a:t>In small groups, consider what aspects of climate change affect health.</a:t>
            </a:r>
            <a:endParaRPr lang="en-US">
              <a:solidFill>
                <a:schemeClr val="tx1">
                  <a:lumMod val="75000"/>
                  <a:lumOff val="25000"/>
                </a:schemeClr>
              </a:solidFill>
            </a:endParaRPr>
          </a:p>
          <a:p>
            <a:pPr marL="285750" indent="-285750">
              <a:lnSpc>
                <a:spcPct val="90000"/>
              </a:lnSpc>
              <a:spcAft>
                <a:spcPts val="600"/>
              </a:spcAft>
              <a:buClr>
                <a:schemeClr val="accent1"/>
              </a:buClr>
              <a:buFont typeface="Calibri" panose="020F0502020204030204" pitchFamily="34" charset="0"/>
              <a:buAutoNum type="alphaLcParenR"/>
            </a:pPr>
            <a:r>
              <a:rPr lang="en-US" dirty="0">
                <a:solidFill>
                  <a:schemeClr val="tx1">
                    <a:lumMod val="75000"/>
                    <a:lumOff val="25000"/>
                  </a:schemeClr>
                </a:solidFill>
              </a:rPr>
              <a:t>What impacts do health crises have for the economy, society and </a:t>
            </a:r>
            <a:endParaRPr lang="en-US" dirty="0">
              <a:solidFill>
                <a:schemeClr val="tx1">
                  <a:lumMod val="75000"/>
                  <a:lumOff val="25000"/>
                </a:schemeClr>
              </a:solidFill>
              <a:ea typeface="Calibri"/>
              <a:cs typeface="Calibri"/>
            </a:endParaRPr>
          </a:p>
          <a:p>
            <a:pPr marL="285750" indent="-285750">
              <a:lnSpc>
                <a:spcPct val="90000"/>
              </a:lnSpc>
              <a:spcAft>
                <a:spcPts val="600"/>
              </a:spcAft>
              <a:buClr>
                <a:schemeClr val="accent1"/>
              </a:buClr>
              <a:buFont typeface="Calibri" panose="020F0502020204030204" pitchFamily="34" charset="0"/>
              <a:buAutoNum type="alphaLcParenR"/>
            </a:pPr>
            <a:r>
              <a:rPr lang="en-US" dirty="0">
                <a:solidFill>
                  <a:schemeClr val="tx1">
                    <a:lumMod val="75000"/>
                    <a:lumOff val="25000"/>
                  </a:schemeClr>
                </a:solidFill>
              </a:rPr>
              <a:t>In terms of health, what ways are </a:t>
            </a:r>
            <a:r>
              <a:rPr lang="en-US" dirty="0" err="1">
                <a:solidFill>
                  <a:schemeClr val="tx1">
                    <a:lumMod val="75000"/>
                    <a:lumOff val="25000"/>
                  </a:schemeClr>
                </a:solidFill>
              </a:rPr>
              <a:t>marginalised</a:t>
            </a:r>
            <a:r>
              <a:rPr lang="en-US" dirty="0">
                <a:solidFill>
                  <a:schemeClr val="tx1">
                    <a:lumMod val="75000"/>
                    <a:lumOff val="25000"/>
                  </a:schemeClr>
                </a:solidFill>
              </a:rPr>
              <a:t> groups more greatly impacted by climate change?</a:t>
            </a:r>
            <a:endParaRPr lang="en-US" dirty="0">
              <a:solidFill>
                <a:schemeClr val="tx1">
                  <a:lumMod val="75000"/>
                  <a:lumOff val="25000"/>
                </a:schemeClr>
              </a:solidFill>
              <a:ea typeface="Calibri"/>
              <a:cs typeface="Calibri"/>
            </a:endParaRPr>
          </a:p>
          <a:p>
            <a:pPr marL="285750" indent="-285750">
              <a:lnSpc>
                <a:spcPct val="90000"/>
              </a:lnSpc>
              <a:spcAft>
                <a:spcPts val="600"/>
              </a:spcAft>
              <a:buClr>
                <a:schemeClr val="accent1"/>
              </a:buClr>
              <a:buFont typeface="Calibri" panose="020F0502020204030204" pitchFamily="34" charset="0"/>
              <a:buAutoNum type="alphaLcParenR"/>
            </a:pPr>
            <a:r>
              <a:rPr lang="en-US" dirty="0">
                <a:solidFill>
                  <a:schemeClr val="tx1">
                    <a:lumMod val="75000"/>
                    <a:lumOff val="25000"/>
                  </a:schemeClr>
                </a:solidFill>
              </a:rPr>
              <a:t>Consider some global events or emergencies that have contributed to health crises.</a:t>
            </a:r>
            <a:endParaRPr lang="en-US" dirty="0">
              <a:solidFill>
                <a:schemeClr val="tx1">
                  <a:lumMod val="75000"/>
                  <a:lumOff val="25000"/>
                </a:schemeClr>
              </a:solidFill>
              <a:ea typeface="Calibri"/>
              <a:cs typeface="Calibri"/>
            </a:endParaRPr>
          </a:p>
          <a:p>
            <a:pPr marL="285750" indent="-285750">
              <a:lnSpc>
                <a:spcPct val="90000"/>
              </a:lnSpc>
              <a:spcAft>
                <a:spcPts val="600"/>
              </a:spcAft>
              <a:buClr>
                <a:schemeClr val="accent1"/>
              </a:buClr>
              <a:buFont typeface="Calibri" panose="020F0502020204030204" pitchFamily="34" charset="0"/>
              <a:buAutoNum type="alphaLcParenR"/>
            </a:pPr>
            <a:r>
              <a:rPr lang="en-US" dirty="0">
                <a:solidFill>
                  <a:schemeClr val="tx1">
                    <a:lumMod val="75000"/>
                    <a:lumOff val="25000"/>
                  </a:schemeClr>
                </a:solidFill>
              </a:rPr>
              <a:t>To what extent have these events or emergencies been exacerbated by anthropogenic activity?</a:t>
            </a:r>
            <a:endParaRPr lang="en-US" dirty="0">
              <a:solidFill>
                <a:schemeClr val="tx1">
                  <a:lumMod val="75000"/>
                  <a:lumOff val="25000"/>
                </a:schemeClr>
              </a:solidFill>
              <a:ea typeface="Calibri"/>
              <a:cs typeface="Calibri"/>
            </a:endParaRPr>
          </a:p>
          <a:p>
            <a:pPr marL="285750" indent="-285750">
              <a:lnSpc>
                <a:spcPct val="90000"/>
              </a:lnSpc>
              <a:spcAft>
                <a:spcPts val="600"/>
              </a:spcAft>
              <a:buClr>
                <a:schemeClr val="accent1"/>
              </a:buClr>
              <a:buAutoNum type="alphaLcParenR"/>
            </a:pPr>
            <a:endParaRPr lang="en-US" dirty="0">
              <a:solidFill>
                <a:schemeClr val="tx1">
                  <a:lumMod val="75000"/>
                  <a:lumOff val="25000"/>
                </a:schemeClr>
              </a:solidFill>
              <a:ea typeface="Calibri"/>
              <a:cs typeface="Calibri"/>
            </a:endParaRPr>
          </a:p>
          <a:p>
            <a:pPr>
              <a:buClr>
                <a:schemeClr val="accent1"/>
              </a:buClr>
            </a:pPr>
            <a:r>
              <a:rPr lang="en-US" dirty="0">
                <a:solidFill>
                  <a:schemeClr val="tx1">
                    <a:lumMod val="75000"/>
                    <a:lumOff val="25000"/>
                  </a:schemeClr>
                </a:solidFill>
                <a:ea typeface="Calibri"/>
                <a:cs typeface="Calibri"/>
              </a:rPr>
              <a:t>PADLET LINK: </a:t>
            </a:r>
            <a:r>
              <a:rPr lang="en-US" dirty="0">
                <a:solidFill>
                  <a:schemeClr val="tx1">
                    <a:lumMod val="75000"/>
                    <a:lumOff val="25000"/>
                  </a:schemeClr>
                </a:solidFill>
                <a:ea typeface="+mn-lt"/>
                <a:cs typeface="+mn-lt"/>
                <a:hlinkClick r:id="rId2"/>
              </a:rPr>
              <a:t>Global Health Threats Scavenger Hunt (padlet.com)</a:t>
            </a:r>
            <a:endParaRPr lang="en-US" b="1">
              <a:solidFill>
                <a:schemeClr val="tx1">
                  <a:lumMod val="75000"/>
                  <a:lumOff val="25000"/>
                </a:schemeClr>
              </a:solidFill>
              <a:ea typeface="Calibri"/>
              <a:cs typeface="Calibri"/>
            </a:endParaRPr>
          </a:p>
        </p:txBody>
      </p:sp>
    </p:spTree>
    <p:extLst>
      <p:ext uri="{BB962C8B-B14F-4D97-AF65-F5344CB8AC3E}">
        <p14:creationId xmlns:p14="http://schemas.microsoft.com/office/powerpoint/2010/main" val="808139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9E94-7A82-4FA2-84AC-09462904BF7F}"/>
              </a:ext>
            </a:extLst>
          </p:cNvPr>
          <p:cNvSpPr>
            <a:spLocks noGrp="1"/>
          </p:cNvSpPr>
          <p:nvPr>
            <p:ph type="title"/>
          </p:nvPr>
        </p:nvSpPr>
        <p:spPr>
          <a:xfrm>
            <a:off x="6579450" y="727627"/>
            <a:ext cx="4957553" cy="965200"/>
          </a:xfrm>
        </p:spPr>
        <p:txBody>
          <a:bodyPr>
            <a:normAutofit/>
          </a:bodyPr>
          <a:lstStyle/>
          <a:p>
            <a:r>
              <a:rPr lang="en-US" b="1" dirty="0"/>
              <a:t>Covid-19: context</a:t>
            </a:r>
          </a:p>
        </p:txBody>
      </p:sp>
      <p:sp>
        <p:nvSpPr>
          <p:cNvPr id="3" name="Content Placeholder 2">
            <a:extLst>
              <a:ext uri="{FF2B5EF4-FFF2-40B4-BE49-F238E27FC236}">
                <a16:creationId xmlns:a16="http://schemas.microsoft.com/office/drawing/2014/main" id="{5F647295-C6DD-4437-AC9D-BFCD4A71EE45}"/>
              </a:ext>
            </a:extLst>
          </p:cNvPr>
          <p:cNvSpPr>
            <a:spLocks noGrp="1"/>
          </p:cNvSpPr>
          <p:nvPr>
            <p:ph idx="1"/>
          </p:nvPr>
        </p:nvSpPr>
        <p:spPr>
          <a:xfrm>
            <a:off x="6579450" y="2538919"/>
            <a:ext cx="4957554" cy="3496120"/>
          </a:xfrm>
        </p:spPr>
        <p:txBody>
          <a:bodyPr vert="horz" lIns="91440" tIns="45720" rIns="91440" bIns="45720" rtlCol="0" anchor="t">
            <a:normAutofit/>
          </a:bodyPr>
          <a:lstStyle/>
          <a:p>
            <a:r>
              <a:rPr lang="en-US" sz="2800" dirty="0"/>
              <a:t>Origin</a:t>
            </a:r>
            <a:endParaRPr lang="en-US" sz="2800" dirty="0">
              <a:ea typeface="Calibri"/>
              <a:cs typeface="Calibri"/>
            </a:endParaRPr>
          </a:p>
          <a:p>
            <a:pPr>
              <a:buClr>
                <a:srgbClr val="262626"/>
              </a:buClr>
            </a:pPr>
            <a:r>
              <a:rPr lang="en-US" sz="2800" dirty="0"/>
              <a:t>Vulnerability and social context</a:t>
            </a:r>
            <a:endParaRPr lang="en-US" sz="2800" dirty="0">
              <a:ea typeface="Calibri"/>
              <a:cs typeface="Calibri"/>
            </a:endParaRPr>
          </a:p>
          <a:p>
            <a:pPr>
              <a:buClr>
                <a:srgbClr val="262626"/>
              </a:buClr>
            </a:pPr>
            <a:r>
              <a:rPr lang="en-US" sz="2800" dirty="0"/>
              <a:t>Vectors of infection</a:t>
            </a:r>
            <a:endParaRPr lang="en-US" sz="2800" dirty="0">
              <a:ea typeface="Calibri"/>
              <a:cs typeface="Calibri"/>
            </a:endParaRPr>
          </a:p>
          <a:p>
            <a:pPr>
              <a:buClr>
                <a:srgbClr val="262626"/>
              </a:buClr>
            </a:pPr>
            <a:r>
              <a:rPr lang="en-US" sz="2800" dirty="0"/>
              <a:t>Timelines</a:t>
            </a:r>
            <a:endParaRPr lang="en-US" sz="2800" dirty="0">
              <a:ea typeface="Calibri"/>
              <a:cs typeface="Calibri"/>
            </a:endParaRPr>
          </a:p>
        </p:txBody>
      </p:sp>
      <p:pic>
        <p:nvPicPr>
          <p:cNvPr id="4" name="Picture 4" descr="A group of people standing in front of a crowd&#10;&#10;Description automatically generated">
            <a:extLst>
              <a:ext uri="{FF2B5EF4-FFF2-40B4-BE49-F238E27FC236}">
                <a16:creationId xmlns:a16="http://schemas.microsoft.com/office/drawing/2014/main" id="{4220DA63-A306-432D-9356-02D3583070FB}"/>
              </a:ext>
            </a:extLst>
          </p:cNvPr>
          <p:cNvPicPr>
            <a:picLocks noChangeAspect="1"/>
          </p:cNvPicPr>
          <p:nvPr/>
        </p:nvPicPr>
        <p:blipFill>
          <a:blip r:embed="rId2"/>
          <a:stretch>
            <a:fillRect/>
          </a:stretch>
        </p:blipFill>
        <p:spPr>
          <a:xfrm>
            <a:off x="687096" y="1399400"/>
            <a:ext cx="5430438" cy="4006245"/>
          </a:xfrm>
          <a:prstGeom prst="rect">
            <a:avLst/>
          </a:prstGeom>
        </p:spPr>
      </p:pic>
    </p:spTree>
    <p:extLst>
      <p:ext uri="{BB962C8B-B14F-4D97-AF65-F5344CB8AC3E}">
        <p14:creationId xmlns:p14="http://schemas.microsoft.com/office/powerpoint/2010/main" val="4236250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BBB6B5-15C3-431F-ABEB-23330F0060C7}"/>
              </a:ext>
            </a:extLst>
          </p:cNvPr>
          <p:cNvSpPr>
            <a:spLocks noGrp="1"/>
          </p:cNvSpPr>
          <p:nvPr>
            <p:ph type="title"/>
          </p:nvPr>
        </p:nvSpPr>
        <p:spPr>
          <a:xfrm>
            <a:off x="4974771" y="634946"/>
            <a:ext cx="6574972" cy="1450757"/>
          </a:xfrm>
        </p:spPr>
        <p:txBody>
          <a:bodyPr>
            <a:normAutofit/>
          </a:bodyPr>
          <a:lstStyle/>
          <a:p>
            <a:r>
              <a:rPr lang="en-US" b="1">
                <a:cs typeface="Calibri Light"/>
              </a:rPr>
              <a:t>COVID-19 </a:t>
            </a:r>
            <a:endParaRPr lang="en-US" b="1">
              <a:ea typeface="Calibri Light"/>
              <a:cs typeface="Calibri Light"/>
            </a:endParaRPr>
          </a:p>
        </p:txBody>
      </p:sp>
      <p:pic>
        <p:nvPicPr>
          <p:cNvPr id="4" name="Picture 3" descr="A close up of a virus&#10;&#10;Description automatically generated">
            <a:extLst>
              <a:ext uri="{FF2B5EF4-FFF2-40B4-BE49-F238E27FC236}">
                <a16:creationId xmlns:a16="http://schemas.microsoft.com/office/drawing/2014/main" id="{C9961A03-9D7D-71B9-790A-06A5AD6E16AA}"/>
              </a:ext>
            </a:extLst>
          </p:cNvPr>
          <p:cNvPicPr>
            <a:picLocks noChangeAspect="1"/>
          </p:cNvPicPr>
          <p:nvPr/>
        </p:nvPicPr>
        <p:blipFill>
          <a:blip r:embed="rId2">
            <a:extLst>
              <a:ext uri="{837473B0-CC2E-450A-ABE3-18F120FF3D39}">
                <a1611:picAttrSrcUrl xmlns:a1611="http://schemas.microsoft.com/office/drawing/2016/11/main" r:id="rId3"/>
              </a:ext>
            </a:extLst>
          </a:blip>
          <a:srcRect l="15772" r="40747"/>
          <a:stretch/>
        </p:blipFill>
        <p:spPr>
          <a:xfrm>
            <a:off x="633999" y="640081"/>
            <a:ext cx="4001315" cy="5314406"/>
          </a:xfrm>
          <a:prstGeom prst="rect">
            <a:avLst/>
          </a:prstGeom>
        </p:spPr>
      </p:pic>
      <p:cxnSp>
        <p:nvCxnSpPr>
          <p:cNvPr id="11" name="Straight Connector 10">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14E4B6E-2185-4E6A-8D45-B704B2559C83}"/>
              </a:ext>
            </a:extLst>
          </p:cNvPr>
          <p:cNvSpPr>
            <a:spLocks noGrp="1"/>
          </p:cNvSpPr>
          <p:nvPr>
            <p:ph idx="1"/>
          </p:nvPr>
        </p:nvSpPr>
        <p:spPr>
          <a:xfrm>
            <a:off x="4974769" y="2198914"/>
            <a:ext cx="6574973" cy="3670180"/>
          </a:xfrm>
        </p:spPr>
        <p:txBody>
          <a:bodyPr vert="horz" lIns="0" tIns="45720" rIns="0" bIns="45720" rtlCol="0" anchor="t">
            <a:normAutofit/>
          </a:bodyPr>
          <a:lstStyle/>
          <a:p>
            <a:endParaRPr lang="en-US" sz="1700" b="1">
              <a:ea typeface="Calibri"/>
              <a:cs typeface="Calibri"/>
            </a:endParaRPr>
          </a:p>
          <a:p>
            <a:pPr>
              <a:buFont typeface="Arial" panose="020F0502020204030204" pitchFamily="34" charset="0"/>
              <a:buChar char="•"/>
            </a:pPr>
            <a:r>
              <a:rPr lang="en-US" sz="1700" dirty="0">
                <a:cs typeface="Calibri"/>
              </a:rPr>
              <a:t>Pre-COVID global context</a:t>
            </a:r>
            <a:endParaRPr lang="en-US" sz="1700" dirty="0">
              <a:ea typeface="Calibri"/>
              <a:cs typeface="Calibri"/>
            </a:endParaRPr>
          </a:p>
          <a:p>
            <a:pPr>
              <a:buFont typeface="Arial" panose="020F0502020204030204" pitchFamily="34" charset="0"/>
              <a:buChar char="•"/>
            </a:pPr>
            <a:r>
              <a:rPr lang="en-US" sz="1700" dirty="0">
                <a:cs typeface="Calibri"/>
              </a:rPr>
              <a:t>Patient ZERO- reason for infection- vulnerability</a:t>
            </a:r>
            <a:endParaRPr lang="en-US" sz="1700" dirty="0">
              <a:ea typeface="Calibri"/>
              <a:cs typeface="Calibri"/>
            </a:endParaRPr>
          </a:p>
          <a:p>
            <a:pPr>
              <a:buFont typeface="Arial" panose="020F0502020204030204" pitchFamily="34" charset="0"/>
              <a:buChar char="•"/>
            </a:pPr>
            <a:r>
              <a:rPr lang="en-US" sz="1700" dirty="0">
                <a:cs typeface="Calibri"/>
              </a:rPr>
              <a:t>Vectors of infection</a:t>
            </a:r>
            <a:endParaRPr lang="en-US" sz="1700" dirty="0">
              <a:ea typeface="Calibri"/>
              <a:cs typeface="Calibri"/>
            </a:endParaRPr>
          </a:p>
          <a:p>
            <a:pPr>
              <a:buFont typeface="Arial" panose="020F0502020204030204" pitchFamily="34" charset="0"/>
              <a:buChar char="•"/>
            </a:pPr>
            <a:r>
              <a:rPr lang="en-US" sz="1700" dirty="0">
                <a:cs typeface="Calibri"/>
              </a:rPr>
              <a:t>What helped the pandemic to spread?</a:t>
            </a:r>
            <a:endParaRPr lang="en-US" sz="1700" dirty="0">
              <a:ea typeface="Calibri"/>
              <a:cs typeface="Calibri"/>
            </a:endParaRPr>
          </a:p>
          <a:p>
            <a:pPr>
              <a:buFont typeface="Arial" panose="020F0502020204030204" pitchFamily="34" charset="0"/>
              <a:buChar char="•"/>
            </a:pPr>
            <a:r>
              <a:rPr lang="en-US" sz="1700" dirty="0">
                <a:cs typeface="Calibri"/>
              </a:rPr>
              <a:t>What might have prevented the spread?</a:t>
            </a:r>
            <a:endParaRPr lang="en-US" sz="1700" dirty="0">
              <a:ea typeface="Calibri"/>
              <a:cs typeface="Calibri"/>
            </a:endParaRPr>
          </a:p>
          <a:p>
            <a:pPr>
              <a:buFont typeface="Arial" panose="020F0502020204030204" pitchFamily="34" charset="0"/>
              <a:buChar char="•"/>
            </a:pPr>
            <a:r>
              <a:rPr lang="en-US" sz="1700" dirty="0">
                <a:cs typeface="Calibri"/>
              </a:rPr>
              <a:t>What can we learn from the previous pandemics?</a:t>
            </a:r>
            <a:endParaRPr lang="en-US" sz="1700" dirty="0">
              <a:ea typeface="Calibri"/>
              <a:cs typeface="Calibri"/>
            </a:endParaRPr>
          </a:p>
          <a:p>
            <a:pPr>
              <a:buFont typeface="Arial" panose="020F0502020204030204" pitchFamily="34" charset="0"/>
              <a:buChar char="•"/>
            </a:pPr>
            <a:r>
              <a:rPr lang="en-US" sz="1700" dirty="0">
                <a:cs typeface="Calibri"/>
              </a:rPr>
              <a:t>What should we do now to prevent longer infection?</a:t>
            </a:r>
            <a:endParaRPr lang="en-US" sz="1700" dirty="0">
              <a:ea typeface="Calibri"/>
              <a:cs typeface="Calibri"/>
            </a:endParaRPr>
          </a:p>
        </p:txBody>
      </p:sp>
      <p:sp>
        <p:nvSpPr>
          <p:cNvPr id="13" name="Rectangle 12">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28550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covid-19&#10;&#10;Description automatically generated">
            <a:extLst>
              <a:ext uri="{FF2B5EF4-FFF2-40B4-BE49-F238E27FC236}">
                <a16:creationId xmlns:a16="http://schemas.microsoft.com/office/drawing/2014/main" id="{C921AE2D-EE8D-0005-AF86-651FAC053471}"/>
              </a:ext>
            </a:extLst>
          </p:cNvPr>
          <p:cNvPicPr>
            <a:picLocks noChangeAspect="1"/>
          </p:cNvPicPr>
          <p:nvPr/>
        </p:nvPicPr>
        <p:blipFill>
          <a:blip r:embed="rId2"/>
          <a:stretch>
            <a:fillRect/>
          </a:stretch>
        </p:blipFill>
        <p:spPr>
          <a:xfrm>
            <a:off x="1238250" y="0"/>
            <a:ext cx="9715500" cy="6858000"/>
          </a:xfrm>
          <a:prstGeom prst="rect">
            <a:avLst/>
          </a:prstGeom>
        </p:spPr>
      </p:pic>
    </p:spTree>
    <p:extLst>
      <p:ext uri="{BB962C8B-B14F-4D97-AF65-F5344CB8AC3E}">
        <p14:creationId xmlns:p14="http://schemas.microsoft.com/office/powerpoint/2010/main" val="2813381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A9B4F-B2B0-9B88-FAFD-82A4AD0B87E0}"/>
              </a:ext>
            </a:extLst>
          </p:cNvPr>
          <p:cNvSpPr>
            <a:spLocks noGrp="1"/>
          </p:cNvSpPr>
          <p:nvPr>
            <p:ph type="title"/>
          </p:nvPr>
        </p:nvSpPr>
        <p:spPr/>
        <p:txBody>
          <a:bodyPr/>
          <a:lstStyle/>
          <a:p>
            <a:r>
              <a:rPr lang="en-US" b="1" dirty="0">
                <a:ea typeface="Calibri Light"/>
                <a:cs typeface="Calibri Light"/>
              </a:rPr>
              <a:t>Covid-19 and Biodiversity</a:t>
            </a:r>
            <a:r>
              <a:rPr lang="en-US" dirty="0">
                <a:ea typeface="Calibri Light"/>
                <a:cs typeface="Calibri Light"/>
              </a:rPr>
              <a:t> </a:t>
            </a:r>
            <a:endParaRPr lang="en-US" dirty="0"/>
          </a:p>
        </p:txBody>
      </p:sp>
      <p:sp>
        <p:nvSpPr>
          <p:cNvPr id="3" name="Content Placeholder 2">
            <a:extLst>
              <a:ext uri="{FF2B5EF4-FFF2-40B4-BE49-F238E27FC236}">
                <a16:creationId xmlns:a16="http://schemas.microsoft.com/office/drawing/2014/main" id="{CC5D8608-95AF-8597-DE2F-023CE33699D2}"/>
              </a:ext>
            </a:extLst>
          </p:cNvPr>
          <p:cNvSpPr>
            <a:spLocks noGrp="1"/>
          </p:cNvSpPr>
          <p:nvPr>
            <p:ph idx="1"/>
          </p:nvPr>
        </p:nvSpPr>
        <p:spPr>
          <a:xfrm>
            <a:off x="1230327" y="2075543"/>
            <a:ext cx="9925353" cy="3793551"/>
          </a:xfrm>
        </p:spPr>
        <p:txBody>
          <a:bodyPr vert="horz" lIns="0" tIns="45720" rIns="0" bIns="45720" rtlCol="0" anchor="t">
            <a:normAutofit lnSpcReduction="10000"/>
          </a:bodyPr>
          <a:lstStyle/>
          <a:p>
            <a:pPr marL="0" indent="0">
              <a:buNone/>
            </a:pPr>
            <a:r>
              <a:rPr lang="en-US" dirty="0">
                <a:ea typeface="Calibri"/>
                <a:cs typeface="Calibri"/>
              </a:rPr>
              <a:t>There were both benefits and impacts of the Covid-19 crisis on Biodiversity.</a:t>
            </a:r>
          </a:p>
          <a:p>
            <a:pPr>
              <a:buChar char="-"/>
            </a:pPr>
            <a:r>
              <a:rPr lang="en-US" dirty="0">
                <a:ea typeface="Calibri"/>
                <a:cs typeface="Calibri"/>
              </a:rPr>
              <a:t>PPE used for managing and treating Covid-19 and for everyday living (i.e.: face masks and gloves) have increased disposable waste products.</a:t>
            </a:r>
          </a:p>
          <a:p>
            <a:pPr>
              <a:buChar char="-"/>
            </a:pPr>
            <a:r>
              <a:rPr lang="en-US" dirty="0">
                <a:ea typeface="Calibri"/>
                <a:cs typeface="Calibri"/>
              </a:rPr>
              <a:t>Restrictions on travel led to a stop to ecotourism, so unsustainable and environmentally exploitative re-surfaced again in many regions of sub-Saharan Africa and Asia, such as poaching and hunting.</a:t>
            </a:r>
          </a:p>
          <a:p>
            <a:pPr>
              <a:buChar char="-"/>
            </a:pPr>
            <a:r>
              <a:rPr lang="en-US" dirty="0">
                <a:ea typeface="Calibri"/>
                <a:cs typeface="Calibri"/>
              </a:rPr>
              <a:t>There was a lack of protection, security and governance afforded to the environment as governments attempts to deal with the immediate challenges of the virus.</a:t>
            </a:r>
          </a:p>
          <a:p>
            <a:pPr>
              <a:buChar char="-"/>
            </a:pPr>
            <a:r>
              <a:rPr lang="en-US" dirty="0">
                <a:ea typeface="Calibri"/>
                <a:cs typeface="Calibri"/>
              </a:rPr>
              <a:t>The limits to air and car travel, however led to less Co2 emissions and improved air quality.</a:t>
            </a:r>
          </a:p>
          <a:p>
            <a:pPr>
              <a:buFont typeface="Calibri"/>
              <a:buChar char="-"/>
            </a:pPr>
            <a:r>
              <a:rPr lang="en-US" dirty="0">
                <a:ea typeface="Calibri"/>
                <a:cs typeface="Calibri"/>
              </a:rPr>
              <a:t>The pandemic itself drew attention to the origins of viruses such as Covid-19 and Ebola and the need to address inhumane living conditions for animals (including selling in markets).</a:t>
            </a:r>
          </a:p>
          <a:p>
            <a:pPr>
              <a:buFont typeface="Calibri"/>
              <a:buChar char="-"/>
            </a:pPr>
            <a:endParaRPr lang="en-US" dirty="0">
              <a:ea typeface="Calibri"/>
              <a:cs typeface="Calibri"/>
            </a:endParaRPr>
          </a:p>
          <a:p>
            <a:pPr>
              <a:buChar char="-"/>
            </a:pPr>
            <a:endParaRPr lang="en-US" dirty="0">
              <a:ea typeface="Calibri"/>
              <a:cs typeface="Calibri"/>
            </a:endParaRPr>
          </a:p>
          <a:p>
            <a:pPr marL="0" indent="0">
              <a:buNone/>
            </a:pPr>
            <a:endParaRPr lang="en-US" dirty="0">
              <a:ea typeface="Calibri"/>
              <a:cs typeface="Calibri"/>
            </a:endParaRPr>
          </a:p>
          <a:p>
            <a:pPr>
              <a:buChar char="-"/>
            </a:pPr>
            <a:endParaRPr lang="en-US" dirty="0">
              <a:ea typeface="Calibri"/>
              <a:cs typeface="Calibri"/>
            </a:endParaRPr>
          </a:p>
          <a:p>
            <a:pPr>
              <a:buChar char="-"/>
            </a:pPr>
            <a:endParaRPr lang="en-US" dirty="0">
              <a:ea typeface="Calibri"/>
              <a:cs typeface="Calibri"/>
            </a:endParaRPr>
          </a:p>
        </p:txBody>
      </p:sp>
    </p:spTree>
    <p:extLst>
      <p:ext uri="{BB962C8B-B14F-4D97-AF65-F5344CB8AC3E}">
        <p14:creationId xmlns:p14="http://schemas.microsoft.com/office/powerpoint/2010/main" val="1293224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D0A31D5-4C9E-EA0E-28A8-2A7CB1C37EF9}"/>
              </a:ext>
            </a:extLst>
          </p:cNvPr>
          <p:cNvSpPr>
            <a:spLocks noGrp="1"/>
          </p:cNvSpPr>
          <p:nvPr>
            <p:ph type="title"/>
          </p:nvPr>
        </p:nvSpPr>
        <p:spPr>
          <a:xfrm>
            <a:off x="335132" y="605896"/>
            <a:ext cx="3084844" cy="5646208"/>
          </a:xfrm>
        </p:spPr>
        <p:txBody>
          <a:bodyPr anchor="ctr">
            <a:normAutofit/>
          </a:bodyPr>
          <a:lstStyle/>
          <a:p>
            <a:r>
              <a:rPr lang="en-US" sz="4400" b="1" dirty="0">
                <a:solidFill>
                  <a:srgbClr val="FFFFFF"/>
                </a:solidFill>
              </a:rPr>
              <a:t>Aims of the Session</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3D1058A-16B0-84CD-9A32-123E74BAF1A3}"/>
              </a:ext>
            </a:extLst>
          </p:cNvPr>
          <p:cNvSpPr>
            <a:spLocks noGrp="1"/>
          </p:cNvSpPr>
          <p:nvPr>
            <p:ph idx="1"/>
          </p:nvPr>
        </p:nvSpPr>
        <p:spPr>
          <a:xfrm>
            <a:off x="4742016" y="1706562"/>
            <a:ext cx="6413663" cy="4545542"/>
          </a:xfrm>
        </p:spPr>
        <p:txBody>
          <a:bodyPr vert="horz" lIns="91440" tIns="45720" rIns="91440" bIns="45720" rtlCol="0" anchor="ctr">
            <a:normAutofit fontScale="92500" lnSpcReduction="10000"/>
          </a:bodyPr>
          <a:lstStyle/>
          <a:p>
            <a:pPr marL="457200" indent="-457200">
              <a:buAutoNum type="arabicPeriod"/>
            </a:pPr>
            <a:r>
              <a:rPr lang="en-US" sz="2800" dirty="0"/>
              <a:t>An introduction to the relationship between climate change and public health risks.</a:t>
            </a:r>
            <a:endParaRPr lang="en-US" sz="2800" dirty="0">
              <a:cs typeface="Calibri"/>
            </a:endParaRPr>
          </a:p>
          <a:p>
            <a:pPr marL="457200" indent="-457200">
              <a:buAutoNum type="arabicPeriod"/>
            </a:pPr>
            <a:endParaRPr lang="en-US" sz="2800" dirty="0">
              <a:ea typeface="Calibri" panose="020F0502020204030204"/>
              <a:cs typeface="Calibri" panose="020F0502020204030204"/>
            </a:endParaRPr>
          </a:p>
          <a:p>
            <a:pPr marL="457200" indent="-457200">
              <a:buAutoNum type="arabicPeriod"/>
            </a:pPr>
            <a:r>
              <a:rPr lang="en-US" sz="2800" dirty="0">
                <a:ea typeface="Calibri"/>
                <a:cs typeface="Calibri"/>
              </a:rPr>
              <a:t>Ascertain how certain groups are more </a:t>
            </a:r>
            <a:r>
              <a:rPr lang="en-US" sz="2800" dirty="0" err="1">
                <a:ea typeface="Calibri"/>
                <a:cs typeface="Calibri"/>
              </a:rPr>
              <a:t>vulnerabile</a:t>
            </a:r>
            <a:r>
              <a:rPr lang="en-US" sz="2800" dirty="0">
                <a:ea typeface="Calibri"/>
                <a:cs typeface="Calibri"/>
              </a:rPr>
              <a:t> to health impacts exacerbated by climate change.</a:t>
            </a:r>
          </a:p>
          <a:p>
            <a:pPr marL="457200" indent="-457200">
              <a:buAutoNum type="arabicPeriod"/>
            </a:pPr>
            <a:endParaRPr lang="en-US" sz="2800" dirty="0">
              <a:ea typeface="Calibri"/>
              <a:cs typeface="Calibri"/>
            </a:endParaRPr>
          </a:p>
          <a:p>
            <a:pPr marL="457200" indent="-457200">
              <a:buAutoNum type="arabicPeriod"/>
            </a:pPr>
            <a:r>
              <a:rPr lang="en-US" sz="2800" dirty="0">
                <a:ea typeface="Calibri"/>
                <a:cs typeface="Calibri"/>
              </a:rPr>
              <a:t>Using Covid-19 as an example, it explores how Biodiversity was positively and negatively impacted by the virus.</a:t>
            </a:r>
          </a:p>
          <a:p>
            <a:pPr marL="457200" indent="-457200">
              <a:buAutoNum type="arabicPeriod"/>
            </a:pPr>
            <a:endParaRPr lang="en-US" sz="2800" dirty="0">
              <a:ea typeface="Calibri"/>
              <a:cs typeface="Calibri"/>
            </a:endParaRPr>
          </a:p>
          <a:p>
            <a:pPr marL="457200" indent="-457200">
              <a:buAutoNum type="arabicPeriod"/>
            </a:pPr>
            <a:endParaRPr lang="en-US" sz="2800" dirty="0">
              <a:ea typeface="Calibri"/>
              <a:cs typeface="Calibri"/>
            </a:endParaRPr>
          </a:p>
        </p:txBody>
      </p:sp>
    </p:spTree>
    <p:extLst>
      <p:ext uri="{BB962C8B-B14F-4D97-AF65-F5344CB8AC3E}">
        <p14:creationId xmlns:p14="http://schemas.microsoft.com/office/powerpoint/2010/main" val="746809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4E1160-4D3A-7CAE-BCF8-360D30416F40}"/>
              </a:ext>
            </a:extLst>
          </p:cNvPr>
          <p:cNvSpPr>
            <a:spLocks noGrp="1"/>
          </p:cNvSpPr>
          <p:nvPr>
            <p:ph type="title"/>
          </p:nvPr>
        </p:nvSpPr>
        <p:spPr>
          <a:xfrm>
            <a:off x="7859485" y="634946"/>
            <a:ext cx="3690257" cy="1450757"/>
          </a:xfrm>
        </p:spPr>
        <p:txBody>
          <a:bodyPr vert="horz" lIns="91440" tIns="45720" rIns="91440" bIns="45720" rtlCol="0" anchor="b">
            <a:normAutofit/>
          </a:bodyPr>
          <a:lstStyle/>
          <a:p>
            <a:r>
              <a:rPr lang="en-US" b="1" dirty="0"/>
              <a:t>Living Planet Index</a:t>
            </a:r>
          </a:p>
        </p:txBody>
      </p:sp>
      <p:pic>
        <p:nvPicPr>
          <p:cNvPr id="4" name="Content Placeholder 3">
            <a:extLst>
              <a:ext uri="{FF2B5EF4-FFF2-40B4-BE49-F238E27FC236}">
                <a16:creationId xmlns:a16="http://schemas.microsoft.com/office/drawing/2014/main" id="{391A62D7-39AC-7129-7EA2-B88C2ACCBB05}"/>
              </a:ext>
            </a:extLst>
          </p:cNvPr>
          <p:cNvPicPr>
            <a:picLocks noGrp="1" noChangeAspect="1"/>
          </p:cNvPicPr>
          <p:nvPr>
            <p:ph idx="1"/>
          </p:nvPr>
        </p:nvPicPr>
        <p:blipFill>
          <a:blip r:embed="rId2"/>
          <a:stretch>
            <a:fillRect/>
          </a:stretch>
        </p:blipFill>
        <p:spPr>
          <a:xfrm>
            <a:off x="336456" y="513081"/>
            <a:ext cx="7170068" cy="6111042"/>
          </a:xfrm>
          <a:prstGeom prst="rect">
            <a:avLst/>
          </a:prstGeom>
        </p:spPr>
      </p:pic>
      <p:cxnSp>
        <p:nvCxnSpPr>
          <p:cNvPr id="12" name="Straight Connector 11">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4BF481D-5005-A4D2-F967-5949DF21AE07}"/>
              </a:ext>
            </a:extLst>
          </p:cNvPr>
          <p:cNvSpPr txBox="1"/>
          <p:nvPr/>
        </p:nvSpPr>
        <p:spPr>
          <a:xfrm>
            <a:off x="7883675" y="2162629"/>
            <a:ext cx="3992638" cy="3706465"/>
          </a:xfrm>
          <a:prstGeom prst="rect">
            <a:avLst/>
          </a:prstGeom>
        </p:spPr>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a:lnSpc>
                <a:spcPct val="90000"/>
              </a:lnSpc>
              <a:spcAft>
                <a:spcPts val="600"/>
              </a:spcAft>
              <a:buClr>
                <a:schemeClr val="accent1"/>
              </a:buClr>
              <a:buFont typeface="Calibri" panose="020F0502020204030204" pitchFamily="34" charset="0"/>
            </a:pPr>
            <a:r>
              <a:rPr lang="en-US" sz="1400" dirty="0">
                <a:solidFill>
                  <a:schemeClr val="tx1">
                    <a:lumMod val="75000"/>
                    <a:lumOff val="25000"/>
                  </a:schemeClr>
                </a:solidFill>
              </a:rPr>
              <a:t>The Living Planet Index tries to summarize the average change in population size of tens of thousands of studied animal populations. It distills this change into a single number.</a:t>
            </a:r>
            <a:endParaRPr lang="en-US" sz="1400" dirty="0">
              <a:solidFill>
                <a:schemeClr val="tx1">
                  <a:lumMod val="75000"/>
                  <a:lumOff val="25000"/>
                </a:schemeClr>
              </a:solidFill>
              <a:ea typeface="Calibri"/>
              <a:cs typeface="Calibri"/>
            </a:endParaRPr>
          </a:p>
          <a:p>
            <a:pPr>
              <a:lnSpc>
                <a:spcPct val="90000"/>
              </a:lnSpc>
              <a:spcAft>
                <a:spcPts val="600"/>
              </a:spcAft>
              <a:buClr>
                <a:schemeClr val="accent1"/>
              </a:buClr>
              <a:buFont typeface="Calibri" panose="020F0502020204030204" pitchFamily="34" charset="0"/>
            </a:pPr>
            <a:endParaRPr lang="en-US" sz="1400" dirty="0">
              <a:solidFill>
                <a:schemeClr val="tx1">
                  <a:lumMod val="75000"/>
                  <a:lumOff val="25000"/>
                </a:schemeClr>
              </a:solidFill>
              <a:ea typeface="Calibri"/>
              <a:cs typeface="Calibri"/>
            </a:endParaRPr>
          </a:p>
          <a:p>
            <a:pPr>
              <a:lnSpc>
                <a:spcPct val="90000"/>
              </a:lnSpc>
              <a:spcAft>
                <a:spcPts val="600"/>
              </a:spcAft>
              <a:buClr>
                <a:schemeClr val="accent1"/>
              </a:buClr>
              <a:buFont typeface="Calibri" panose="020F0502020204030204" pitchFamily="34" charset="0"/>
            </a:pPr>
            <a:r>
              <a:rPr lang="en-US" sz="1400" dirty="0">
                <a:solidFill>
                  <a:schemeClr val="tx1">
                    <a:lumMod val="75000"/>
                    <a:lumOff val="25000"/>
                  </a:schemeClr>
                </a:solidFill>
              </a:rPr>
              <a:t>What it reports is the </a:t>
            </a:r>
            <a:r>
              <a:rPr lang="en-US" sz="1400" i="1" dirty="0">
                <a:solidFill>
                  <a:schemeClr val="tx1">
                    <a:lumMod val="75000"/>
                    <a:lumOff val="25000"/>
                  </a:schemeClr>
                </a:solidFill>
              </a:rPr>
              <a:t>average</a:t>
            </a:r>
            <a:r>
              <a:rPr lang="en-US" sz="1400" dirty="0">
                <a:solidFill>
                  <a:schemeClr val="tx1">
                    <a:lumMod val="75000"/>
                    <a:lumOff val="25000"/>
                  </a:schemeClr>
                </a:solidFill>
              </a:rPr>
              <a:t> decline in animal population sizes since 1970. This does not tell us the:</a:t>
            </a:r>
            <a:endParaRPr lang="en-US" sz="1400" dirty="0">
              <a:solidFill>
                <a:schemeClr val="tx1">
                  <a:lumMod val="75000"/>
                  <a:lumOff val="25000"/>
                </a:schemeClr>
              </a:solidFill>
              <a:ea typeface="Calibri"/>
              <a:cs typeface="Calibri"/>
            </a:endParaRPr>
          </a:p>
          <a:p>
            <a:pPr marL="285750" indent="-285750">
              <a:lnSpc>
                <a:spcPct val="90000"/>
              </a:lnSpc>
              <a:spcAft>
                <a:spcPts val="600"/>
              </a:spcAft>
              <a:buClr>
                <a:schemeClr val="accent1"/>
              </a:buClr>
              <a:buFont typeface="Calibri" panose="020F0502020204030204" pitchFamily="34" charset="0"/>
              <a:buChar char="•"/>
            </a:pPr>
            <a:r>
              <a:rPr lang="en-US" sz="1400" dirty="0">
                <a:solidFill>
                  <a:schemeClr val="tx1">
                    <a:lumMod val="75000"/>
                    <a:lumOff val="25000"/>
                  </a:schemeClr>
                </a:solidFill>
              </a:rPr>
              <a:t>Number of species lost;</a:t>
            </a:r>
            <a:endParaRPr lang="en-US" sz="1400" dirty="0">
              <a:solidFill>
                <a:schemeClr val="tx1">
                  <a:lumMod val="75000"/>
                  <a:lumOff val="25000"/>
                </a:schemeClr>
              </a:solidFill>
              <a:ea typeface="Calibri"/>
              <a:cs typeface="Calibri"/>
            </a:endParaRPr>
          </a:p>
          <a:p>
            <a:pPr marL="285750" indent="-285750">
              <a:lnSpc>
                <a:spcPct val="90000"/>
              </a:lnSpc>
              <a:spcAft>
                <a:spcPts val="600"/>
              </a:spcAft>
              <a:buClr>
                <a:schemeClr val="accent1"/>
              </a:buClr>
              <a:buFont typeface="Calibri" panose="020F0502020204030204" pitchFamily="34" charset="0"/>
              <a:buChar char="•"/>
            </a:pPr>
            <a:r>
              <a:rPr lang="en-US" sz="1400" dirty="0">
                <a:solidFill>
                  <a:schemeClr val="tx1">
                    <a:lumMod val="75000"/>
                    <a:lumOff val="25000"/>
                  </a:schemeClr>
                </a:solidFill>
              </a:rPr>
              <a:t>Number of populations or individuals that have been lost;</a:t>
            </a:r>
            <a:endParaRPr lang="en-US" sz="1400" dirty="0">
              <a:solidFill>
                <a:schemeClr val="tx1">
                  <a:lumMod val="75000"/>
                  <a:lumOff val="25000"/>
                </a:schemeClr>
              </a:solidFill>
              <a:ea typeface="Calibri"/>
              <a:cs typeface="Calibri"/>
            </a:endParaRPr>
          </a:p>
          <a:p>
            <a:pPr marL="285750" indent="-285750">
              <a:lnSpc>
                <a:spcPct val="90000"/>
              </a:lnSpc>
              <a:spcAft>
                <a:spcPts val="600"/>
              </a:spcAft>
              <a:buClr>
                <a:schemeClr val="accent1"/>
              </a:buClr>
              <a:buFont typeface="Calibri" panose="020F0502020204030204" pitchFamily="34" charset="0"/>
              <a:buChar char="•"/>
            </a:pPr>
            <a:r>
              <a:rPr lang="en-US" sz="1400" dirty="0">
                <a:solidFill>
                  <a:schemeClr val="tx1">
                    <a:lumMod val="75000"/>
                    <a:lumOff val="25000"/>
                  </a:schemeClr>
                </a:solidFill>
              </a:rPr>
              <a:t>Number or percentage of species or populations that are declining;</a:t>
            </a:r>
            <a:endParaRPr lang="en-US" sz="1400" dirty="0">
              <a:solidFill>
                <a:schemeClr val="tx1">
                  <a:lumMod val="75000"/>
                  <a:lumOff val="25000"/>
                </a:schemeClr>
              </a:solidFill>
              <a:ea typeface="Calibri"/>
              <a:cs typeface="Calibri"/>
            </a:endParaRPr>
          </a:p>
          <a:p>
            <a:pPr marL="285750" indent="-285750">
              <a:lnSpc>
                <a:spcPct val="90000"/>
              </a:lnSpc>
              <a:spcAft>
                <a:spcPts val="600"/>
              </a:spcAft>
              <a:buClr>
                <a:schemeClr val="accent1"/>
              </a:buClr>
              <a:buFont typeface="Calibri" panose="020F0502020204030204" pitchFamily="34" charset="0"/>
              <a:buChar char="•"/>
            </a:pPr>
            <a:r>
              <a:rPr lang="en-US" sz="1400" dirty="0">
                <a:solidFill>
                  <a:schemeClr val="tx1">
                    <a:lumMod val="75000"/>
                    <a:lumOff val="25000"/>
                  </a:schemeClr>
                </a:solidFill>
              </a:rPr>
              <a:t>Number of extinctions.</a:t>
            </a:r>
            <a:endParaRPr lang="en-US" sz="1400" dirty="0">
              <a:solidFill>
                <a:schemeClr val="tx1">
                  <a:lumMod val="75000"/>
                  <a:lumOff val="25000"/>
                </a:schemeClr>
              </a:solidFill>
              <a:ea typeface="Calibri"/>
              <a:cs typeface="Calibri"/>
            </a:endParaRPr>
          </a:p>
          <a:p>
            <a:pPr>
              <a:lnSpc>
                <a:spcPct val="90000"/>
              </a:lnSpc>
              <a:spcAft>
                <a:spcPts val="600"/>
              </a:spcAft>
              <a:buClr>
                <a:schemeClr val="accent1"/>
              </a:buClr>
              <a:buFont typeface="Calibri" panose="020F0502020204030204" pitchFamily="34" charset="0"/>
            </a:pPr>
            <a:endParaRPr lang="en-US" sz="1400" dirty="0">
              <a:solidFill>
                <a:schemeClr val="tx1">
                  <a:lumMod val="75000"/>
                  <a:lumOff val="25000"/>
                </a:schemeClr>
              </a:solidFill>
              <a:ea typeface="Calibri"/>
              <a:cs typeface="Calibri"/>
            </a:endParaRPr>
          </a:p>
          <a:p>
            <a:pPr>
              <a:lnSpc>
                <a:spcPct val="90000"/>
              </a:lnSpc>
              <a:spcAft>
                <a:spcPts val="600"/>
              </a:spcAft>
              <a:buClr>
                <a:schemeClr val="accent1"/>
              </a:buClr>
              <a:buFont typeface="Calibri" panose="020F0502020204030204" pitchFamily="34" charset="0"/>
            </a:pPr>
            <a:r>
              <a:rPr lang="en-US" sz="1400" dirty="0">
                <a:solidFill>
                  <a:schemeClr val="tx1">
                    <a:lumMod val="75000"/>
                    <a:lumOff val="25000"/>
                  </a:schemeClr>
                </a:solidFill>
              </a:rPr>
              <a:t>All the data may not always be representative as some countries have larger and more detailed data sets due to cost, access to education and policy. </a:t>
            </a:r>
            <a:endParaRPr lang="en-US" sz="1400" dirty="0">
              <a:solidFill>
                <a:schemeClr val="tx1">
                  <a:lumMod val="75000"/>
                  <a:lumOff val="25000"/>
                </a:schemeClr>
              </a:solidFill>
              <a:ea typeface="Calibri"/>
              <a:cs typeface="Calibri"/>
            </a:endParaRPr>
          </a:p>
          <a:p>
            <a:pPr>
              <a:lnSpc>
                <a:spcPct val="90000"/>
              </a:lnSpc>
              <a:spcAft>
                <a:spcPts val="600"/>
              </a:spcAft>
              <a:buFont typeface="Calibri" panose="020F0502020204030204" pitchFamily="34" charset="0"/>
            </a:pPr>
            <a:r>
              <a:rPr lang="en-US" sz="1400" dirty="0">
                <a:solidFill>
                  <a:schemeClr val="tx1">
                    <a:lumMod val="75000"/>
                    <a:lumOff val="25000"/>
                  </a:schemeClr>
                </a:solidFill>
                <a:ea typeface="Calibri"/>
                <a:cs typeface="Calibri"/>
              </a:rPr>
              <a:t>(Our </a:t>
            </a:r>
            <a:r>
              <a:rPr lang="en-US" sz="1400" dirty="0" err="1">
                <a:solidFill>
                  <a:schemeClr val="tx1">
                    <a:lumMod val="75000"/>
                    <a:lumOff val="25000"/>
                  </a:schemeClr>
                </a:solidFill>
                <a:ea typeface="Calibri"/>
                <a:cs typeface="Calibri"/>
              </a:rPr>
              <a:t>Wprld</a:t>
            </a:r>
            <a:r>
              <a:rPr lang="en-US" sz="1400" dirty="0">
                <a:solidFill>
                  <a:schemeClr val="tx1">
                    <a:lumMod val="75000"/>
                    <a:lumOff val="25000"/>
                  </a:schemeClr>
                </a:solidFill>
                <a:ea typeface="Calibri"/>
                <a:cs typeface="Calibri"/>
              </a:rPr>
              <a:t> in Data 2023)</a:t>
            </a:r>
          </a:p>
        </p:txBody>
      </p:sp>
      <p:sp>
        <p:nvSpPr>
          <p:cNvPr id="14" name="Rectangle 13">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3773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215C33-E0BD-A773-8667-00F11FAE3251}"/>
              </a:ext>
            </a:extLst>
          </p:cNvPr>
          <p:cNvSpPr>
            <a:spLocks noGrp="1"/>
          </p:cNvSpPr>
          <p:nvPr>
            <p:ph type="title"/>
          </p:nvPr>
        </p:nvSpPr>
        <p:spPr>
          <a:xfrm>
            <a:off x="4974771" y="634946"/>
            <a:ext cx="6574972" cy="1450757"/>
          </a:xfrm>
        </p:spPr>
        <p:txBody>
          <a:bodyPr>
            <a:normAutofit fontScale="90000"/>
          </a:bodyPr>
          <a:lstStyle/>
          <a:p>
            <a:r>
              <a:rPr lang="en-US" b="1" dirty="0">
                <a:ea typeface="Calibri Light" panose="020F0302020204030204"/>
                <a:cs typeface="Calibri Light" panose="020F0302020204030204"/>
              </a:rPr>
              <a:t>Scientific Paper Review on Covid-19 and Biodiversity </a:t>
            </a:r>
            <a:br>
              <a:rPr lang="en-US" b="1" dirty="0">
                <a:ea typeface="Calibri Light" panose="020F0302020204030204"/>
                <a:cs typeface="Calibri Light" panose="020F0302020204030204"/>
              </a:rPr>
            </a:br>
            <a:r>
              <a:rPr lang="en-US" b="1" dirty="0">
                <a:ea typeface="Calibri Light" panose="020F0302020204030204"/>
                <a:cs typeface="Calibri Light" panose="020F0302020204030204"/>
              </a:rPr>
              <a:t>(40 mins)</a:t>
            </a:r>
          </a:p>
        </p:txBody>
      </p:sp>
      <p:pic>
        <p:nvPicPr>
          <p:cNvPr id="4" name="Picture 3" descr="A globe with animals around it&#10;&#10;Description automatically generated">
            <a:extLst>
              <a:ext uri="{FF2B5EF4-FFF2-40B4-BE49-F238E27FC236}">
                <a16:creationId xmlns:a16="http://schemas.microsoft.com/office/drawing/2014/main" id="{BF55E6A6-3119-19F0-FDF9-29C597C9DAC5}"/>
              </a:ext>
            </a:extLst>
          </p:cNvPr>
          <p:cNvPicPr>
            <a:picLocks noChangeAspect="1"/>
          </p:cNvPicPr>
          <p:nvPr/>
        </p:nvPicPr>
        <p:blipFill>
          <a:blip r:embed="rId2">
            <a:extLst>
              <a:ext uri="{837473B0-CC2E-450A-ABE3-18F120FF3D39}">
                <a1611:picAttrSrcUrl xmlns:a1611="http://schemas.microsoft.com/office/drawing/2016/11/main" r:id="rId3"/>
              </a:ext>
            </a:extLst>
          </a:blip>
          <a:srcRect l="25448" r="23992" b="1"/>
          <a:stretch/>
        </p:blipFill>
        <p:spPr>
          <a:xfrm>
            <a:off x="633999" y="640081"/>
            <a:ext cx="4001315" cy="5314406"/>
          </a:xfrm>
          <a:prstGeom prst="rect">
            <a:avLst/>
          </a:prstGeom>
        </p:spPr>
      </p:pic>
      <p:cxnSp>
        <p:nvCxnSpPr>
          <p:cNvPr id="11" name="Straight Connector 10">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B3BC53-1D9C-C5CC-381F-1D5891D5251C}"/>
              </a:ext>
            </a:extLst>
          </p:cNvPr>
          <p:cNvSpPr>
            <a:spLocks noGrp="1"/>
          </p:cNvSpPr>
          <p:nvPr>
            <p:ph idx="1"/>
          </p:nvPr>
        </p:nvSpPr>
        <p:spPr>
          <a:xfrm>
            <a:off x="4974769" y="2150534"/>
            <a:ext cx="6574973" cy="4722464"/>
          </a:xfrm>
        </p:spPr>
        <p:txBody>
          <a:bodyPr vert="horz" lIns="0" tIns="45720" rIns="0" bIns="45720" rtlCol="0" anchor="t">
            <a:normAutofit/>
          </a:bodyPr>
          <a:lstStyle/>
          <a:p>
            <a:r>
              <a:rPr lang="en-US" sz="1300" b="1" dirty="0">
                <a:ea typeface="Calibri"/>
                <a:cs typeface="Calibri"/>
              </a:rPr>
              <a:t>PADLET activity:</a:t>
            </a:r>
            <a:r>
              <a:rPr lang="en-US" sz="1300" dirty="0">
                <a:ea typeface="Calibri"/>
                <a:cs typeface="Calibri"/>
              </a:rPr>
              <a:t> </a:t>
            </a:r>
            <a:r>
              <a:rPr lang="en-US" sz="1300" dirty="0">
                <a:ea typeface="+mn-lt"/>
                <a:cs typeface="+mn-lt"/>
                <a:hlinkClick r:id="rId4"/>
              </a:rPr>
              <a:t>Research Findings Share (padlet.com)</a:t>
            </a:r>
            <a:endParaRPr lang="en-US" sz="1300">
              <a:ea typeface="+mn-lt"/>
              <a:cs typeface="+mn-lt"/>
            </a:endParaRPr>
          </a:p>
          <a:p>
            <a:r>
              <a:rPr lang="en-US" sz="1300" b="1" dirty="0"/>
              <a:t>Research Findings Share</a:t>
            </a:r>
            <a:endParaRPr lang="en-US" sz="1300" dirty="0">
              <a:ea typeface="Calibri"/>
              <a:cs typeface="Calibri"/>
            </a:endParaRPr>
          </a:p>
          <a:p>
            <a:r>
              <a:rPr lang="en-US" sz="1300" dirty="0"/>
              <a:t>Select a recent scientific study on Covid-19's effects on biodiversity, add a post with a summary, your thoughts, and a link to the full study.</a:t>
            </a:r>
            <a:endParaRPr lang="en-US" sz="1300" dirty="0">
              <a:ea typeface="Calibri"/>
              <a:cs typeface="Calibri"/>
            </a:endParaRPr>
          </a:p>
          <a:p>
            <a:pPr marL="0" indent="0">
              <a:buNone/>
            </a:pPr>
            <a:endParaRPr lang="en-US" sz="1300" dirty="0">
              <a:latin typeface="Calibri"/>
              <a:ea typeface="Roboto"/>
              <a:cs typeface="Roboto"/>
            </a:endParaRPr>
          </a:p>
          <a:p>
            <a:r>
              <a:rPr lang="en-US" sz="1300" b="1" dirty="0"/>
              <a:t>Instructions</a:t>
            </a:r>
            <a:endParaRPr lang="en-US" sz="1300" dirty="0">
              <a:ea typeface="Calibri"/>
              <a:cs typeface="Calibri"/>
            </a:endParaRPr>
          </a:p>
          <a:p>
            <a:r>
              <a:rPr lang="en-US" sz="1300" dirty="0">
                <a:latin typeface="Calibri"/>
                <a:ea typeface="Roboto"/>
                <a:cs typeface="Roboto"/>
              </a:rPr>
              <a:t>Welcome to our activity Padlet! </a:t>
            </a:r>
            <a:endParaRPr lang="en-US" sz="1300">
              <a:latin typeface="Calibri"/>
              <a:ea typeface="Calibri"/>
              <a:cs typeface="Calibri"/>
            </a:endParaRPr>
          </a:p>
          <a:p>
            <a:r>
              <a:rPr lang="en-US" sz="1300" dirty="0">
                <a:latin typeface="Calibri"/>
                <a:ea typeface="Roboto"/>
                <a:cs typeface="Roboto"/>
              </a:rPr>
              <a:t>Please follow the instructions below to complete the activity. </a:t>
            </a:r>
            <a:endParaRPr lang="en-US" sz="1300" dirty="0">
              <a:latin typeface="Calibri"/>
              <a:ea typeface="Calibri"/>
              <a:cs typeface="Calibri"/>
            </a:endParaRPr>
          </a:p>
          <a:p>
            <a:r>
              <a:rPr lang="en-US" sz="1300" dirty="0">
                <a:latin typeface="Calibri"/>
                <a:ea typeface="Roboto"/>
                <a:cs typeface="Roboto"/>
              </a:rPr>
              <a:t>• Select a recent scientific study on Covid-19's effects on biodiversity.</a:t>
            </a:r>
            <a:endParaRPr lang="en-US" sz="1300" dirty="0">
              <a:latin typeface="Calibri"/>
              <a:ea typeface="Calibri"/>
              <a:cs typeface="Calibri"/>
            </a:endParaRPr>
          </a:p>
          <a:p>
            <a:r>
              <a:rPr lang="en-US" sz="1300" dirty="0">
                <a:latin typeface="Calibri"/>
                <a:ea typeface="Roboto"/>
                <a:cs typeface="Roboto"/>
              </a:rPr>
              <a:t> • Add a post with a brief summary of the findings and your thoughts on the study's significance. </a:t>
            </a:r>
            <a:endParaRPr lang="en-US" sz="1300" dirty="0">
              <a:latin typeface="Calibri"/>
              <a:ea typeface="Calibri"/>
              <a:cs typeface="Calibri"/>
            </a:endParaRPr>
          </a:p>
          <a:p>
            <a:r>
              <a:rPr lang="en-US" sz="1300" dirty="0">
                <a:latin typeface="Calibri"/>
                <a:ea typeface="Roboto"/>
                <a:cs typeface="Roboto"/>
              </a:rPr>
              <a:t>• Include a link to the full study or related resources. </a:t>
            </a:r>
            <a:endParaRPr lang="en-US" sz="1300" dirty="0">
              <a:latin typeface="Calibri"/>
              <a:ea typeface="Calibri"/>
              <a:cs typeface="Calibri"/>
            </a:endParaRPr>
          </a:p>
          <a:p>
            <a:r>
              <a:rPr lang="en-US" sz="1300" dirty="0">
                <a:latin typeface="Calibri"/>
                <a:ea typeface="Roboto"/>
                <a:cs typeface="Roboto"/>
              </a:rPr>
              <a:t>• Like at least 3 other posts and comment on any you find interesting.</a:t>
            </a:r>
            <a:endParaRPr lang="en-US" sz="1300">
              <a:latin typeface="Calibri"/>
              <a:ea typeface="Calibri"/>
              <a:cs typeface="Calibri"/>
            </a:endParaRPr>
          </a:p>
          <a:p>
            <a:br>
              <a:rPr lang="en-US" sz="1100" dirty="0"/>
            </a:br>
            <a:endParaRPr lang="en-US" sz="1100"/>
          </a:p>
          <a:p>
            <a:endParaRPr lang="en-US" sz="1100">
              <a:ea typeface="Calibri"/>
              <a:cs typeface="Calibri"/>
            </a:endParaRPr>
          </a:p>
        </p:txBody>
      </p:sp>
      <p:sp>
        <p:nvSpPr>
          <p:cNvPr id="13" name="Rectangle 12">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68992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389DA2-C283-F2F5-EF15-5FFC7CB2341D}"/>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n-US" sz="5600" dirty="0">
                <a:solidFill>
                  <a:schemeClr val="tx1">
                    <a:lumMod val="85000"/>
                    <a:lumOff val="15000"/>
                  </a:schemeClr>
                </a:solidFill>
              </a:rPr>
              <a:t>Ways to address the challenges in Global Health....</a:t>
            </a:r>
          </a:p>
        </p:txBody>
      </p:sp>
      <p:pic>
        <p:nvPicPr>
          <p:cNvPr id="4" name="Picture 3" descr="A person holding a globe">
            <a:extLst>
              <a:ext uri="{FF2B5EF4-FFF2-40B4-BE49-F238E27FC236}">
                <a16:creationId xmlns:a16="http://schemas.microsoft.com/office/drawing/2014/main" id="{ABB2551D-7FD1-CA9D-D5DD-D610BB068E4E}"/>
              </a:ext>
            </a:extLst>
          </p:cNvPr>
          <p:cNvPicPr>
            <a:picLocks noChangeAspect="1"/>
          </p:cNvPicPr>
          <p:nvPr/>
        </p:nvPicPr>
        <p:blipFill>
          <a:blip r:embed="rId2"/>
          <a:srcRect l="23863" r="23314" b="-3"/>
          <a:stretch/>
        </p:blipFill>
        <p:spPr>
          <a:xfrm>
            <a:off x="1" y="10"/>
            <a:ext cx="6096000" cy="6857990"/>
          </a:xfrm>
          <a:prstGeom prst="rect">
            <a:avLst/>
          </a:prstGeom>
        </p:spPr>
      </p:pic>
      <p:cxnSp>
        <p:nvCxnSpPr>
          <p:cNvPr id="16" name="Straight Connector 15">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099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solidFill>
                  <a:schemeClr val="tx1"/>
                </a:solidFill>
              </a:rPr>
              <a:t>IFRC Recovery Programming Principles</a:t>
            </a:r>
          </a:p>
        </p:txBody>
      </p:sp>
      <p:sp>
        <p:nvSpPr>
          <p:cNvPr id="3" name="Rectangle 2"/>
          <p:cNvSpPr/>
          <p:nvPr/>
        </p:nvSpPr>
        <p:spPr>
          <a:xfrm>
            <a:off x="1218232" y="2164646"/>
            <a:ext cx="9937448" cy="3277820"/>
          </a:xfrm>
          <a:prstGeom prst="rect">
            <a:avLst/>
          </a:prstGeom>
        </p:spPr>
        <p:txBody>
          <a:bodyPr wrap="square" lIns="91440" tIns="45720" rIns="91440" bIns="45720" anchor="t">
            <a:spAutoFit/>
          </a:bodyPr>
          <a:lstStyle/>
          <a:p>
            <a:r>
              <a:rPr lang="en-GB" sz="2300" b="1" dirty="0">
                <a:latin typeface="Calibri"/>
                <a:cs typeface="Calibri"/>
              </a:rPr>
              <a:t>Recovery programming is based on the following specific ways of working:</a:t>
            </a:r>
          </a:p>
          <a:p>
            <a:endParaRPr lang="en-GB" sz="2300">
              <a:solidFill>
                <a:srgbClr val="231F20"/>
              </a:solidFill>
              <a:latin typeface="CaeciliaLTStd-Light"/>
            </a:endParaRPr>
          </a:p>
          <a:p>
            <a:r>
              <a:rPr lang="en-GB" sz="2300" dirty="0">
                <a:solidFill>
                  <a:srgbClr val="231F20"/>
                </a:solidFill>
                <a:latin typeface="Calibri"/>
                <a:cs typeface="Calibri"/>
              </a:rPr>
              <a:t>• </a:t>
            </a:r>
            <a:r>
              <a:rPr lang="en-GB" sz="2300" b="1" dirty="0">
                <a:solidFill>
                  <a:srgbClr val="231F20"/>
                </a:solidFill>
                <a:latin typeface="Calibri"/>
                <a:cs typeface="Calibri"/>
              </a:rPr>
              <a:t>participation</a:t>
            </a:r>
            <a:endParaRPr lang="en-GB" sz="2300" dirty="0">
              <a:solidFill>
                <a:srgbClr val="231F20"/>
              </a:solidFill>
              <a:latin typeface="Calibri"/>
              <a:cs typeface="Calibri"/>
            </a:endParaRPr>
          </a:p>
          <a:p>
            <a:r>
              <a:rPr lang="en-GB" sz="2300" dirty="0">
                <a:solidFill>
                  <a:srgbClr val="231F20"/>
                </a:solidFill>
                <a:latin typeface="Calibri"/>
                <a:cs typeface="Calibri"/>
              </a:rPr>
              <a:t>• </a:t>
            </a:r>
            <a:r>
              <a:rPr lang="en-GB" sz="2300" b="1" dirty="0">
                <a:solidFill>
                  <a:srgbClr val="231F20"/>
                </a:solidFill>
                <a:latin typeface="Calibri"/>
                <a:cs typeface="Calibri"/>
              </a:rPr>
              <a:t>inclusive participation </a:t>
            </a:r>
          </a:p>
          <a:p>
            <a:r>
              <a:rPr lang="en-GB" sz="2300" dirty="0">
                <a:solidFill>
                  <a:srgbClr val="231F20"/>
                </a:solidFill>
                <a:latin typeface="Calibri"/>
                <a:cs typeface="Calibri"/>
              </a:rPr>
              <a:t>• </a:t>
            </a:r>
            <a:r>
              <a:rPr lang="en-GB" sz="2300" b="1" dirty="0">
                <a:solidFill>
                  <a:srgbClr val="231F20"/>
                </a:solidFill>
                <a:latin typeface="Calibri"/>
                <a:cs typeface="Calibri"/>
              </a:rPr>
              <a:t>being accountable </a:t>
            </a:r>
          </a:p>
          <a:p>
            <a:r>
              <a:rPr lang="en-GB" sz="2300" dirty="0">
                <a:solidFill>
                  <a:srgbClr val="231F20"/>
                </a:solidFill>
                <a:latin typeface="Calibri"/>
                <a:cs typeface="Calibri"/>
              </a:rPr>
              <a:t>• </a:t>
            </a:r>
            <a:r>
              <a:rPr lang="en-GB" sz="2300" b="1" dirty="0">
                <a:solidFill>
                  <a:srgbClr val="231F20"/>
                </a:solidFill>
                <a:latin typeface="Calibri"/>
                <a:cs typeface="Calibri"/>
              </a:rPr>
              <a:t>doing no harm </a:t>
            </a:r>
          </a:p>
          <a:p>
            <a:r>
              <a:rPr lang="en-GB" sz="2300" dirty="0">
                <a:solidFill>
                  <a:srgbClr val="231F20"/>
                </a:solidFill>
                <a:latin typeface="Calibri"/>
                <a:cs typeface="Calibri"/>
              </a:rPr>
              <a:t>• </a:t>
            </a:r>
            <a:r>
              <a:rPr lang="en-GB" sz="2300" b="1" dirty="0">
                <a:solidFill>
                  <a:srgbClr val="231F20"/>
                </a:solidFill>
                <a:latin typeface="Calibri"/>
                <a:cs typeface="Calibri"/>
              </a:rPr>
              <a:t>being timely</a:t>
            </a:r>
          </a:p>
          <a:p>
            <a:endParaRPr lang="en-GB" sz="2300" b="1" dirty="0">
              <a:solidFill>
                <a:srgbClr val="231F20"/>
              </a:solidFill>
              <a:latin typeface="Calibri"/>
              <a:cs typeface="Calibri"/>
            </a:endParaRPr>
          </a:p>
          <a:p>
            <a:endParaRPr lang="en-GB" sz="2300" b="1" dirty="0">
              <a:solidFill>
                <a:srgbClr val="231F20"/>
              </a:solidFill>
              <a:latin typeface="Calibri"/>
              <a:cs typeface="Calibri"/>
            </a:endParaRPr>
          </a:p>
        </p:txBody>
      </p:sp>
    </p:spTree>
    <p:extLst>
      <p:ext uri="{BB962C8B-B14F-4D97-AF65-F5344CB8AC3E}">
        <p14:creationId xmlns:p14="http://schemas.microsoft.com/office/powerpoint/2010/main" val="1485739454"/>
      </p:ext>
    </p:extLst>
  </p:cSld>
  <p:clrMapOvr>
    <a:masterClrMapping/>
  </p:clrMapOvr>
  <mc:AlternateContent xmlns:mc="http://schemas.openxmlformats.org/markup-compatibility/2006" xmlns:p14="http://schemas.microsoft.com/office/powerpoint/2010/main">
    <mc:Choice Requires="p14">
      <p:transition spd="slow" p14:dur="2000" advTm="55639"/>
    </mc:Choice>
    <mc:Fallback xmlns="">
      <p:transition spd="slow" advTm="5563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22858-4C94-47F2-DB5C-1EC9F870FDF8}"/>
              </a:ext>
            </a:extLst>
          </p:cNvPr>
          <p:cNvSpPr>
            <a:spLocks noGrp="1"/>
          </p:cNvSpPr>
          <p:nvPr>
            <p:ph type="title"/>
          </p:nvPr>
        </p:nvSpPr>
        <p:spPr/>
        <p:txBody>
          <a:bodyPr vert="horz" lIns="91440" tIns="45720" rIns="91440" bIns="45720" rtlCol="0" anchor="b">
            <a:normAutofit/>
          </a:bodyPr>
          <a:lstStyle/>
          <a:p>
            <a:r>
              <a:rPr lang="en-US" b="1" dirty="0"/>
              <a:t>IFRC Recovery Principles continued...</a:t>
            </a:r>
          </a:p>
        </p:txBody>
      </p:sp>
      <p:graphicFrame>
        <p:nvGraphicFramePr>
          <p:cNvPr id="5" name="TextBox 2">
            <a:extLst>
              <a:ext uri="{FF2B5EF4-FFF2-40B4-BE49-F238E27FC236}">
                <a16:creationId xmlns:a16="http://schemas.microsoft.com/office/drawing/2014/main" id="{FF5A16C8-2A7F-5AF7-BCC8-ACA4FD8F2638}"/>
              </a:ext>
            </a:extLst>
          </p:cNvPr>
          <p:cNvGraphicFramePr/>
          <p:nvPr>
            <p:extLst>
              <p:ext uri="{D42A27DB-BD31-4B8C-83A1-F6EECF244321}">
                <p14:modId xmlns:p14="http://schemas.microsoft.com/office/powerpoint/2010/main" val="1737020104"/>
              </p:ext>
            </p:extLst>
          </p:nvPr>
        </p:nvGraphicFramePr>
        <p:xfrm>
          <a:off x="770392" y="2098515"/>
          <a:ext cx="10384971" cy="4209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2888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4454-CE7E-A0E1-7C1C-2CE29D95C72E}"/>
              </a:ext>
            </a:extLst>
          </p:cNvPr>
          <p:cNvSpPr>
            <a:spLocks noGrp="1"/>
          </p:cNvSpPr>
          <p:nvPr>
            <p:ph type="title"/>
          </p:nvPr>
        </p:nvSpPr>
        <p:spPr>
          <a:xfrm>
            <a:off x="1097280" y="286603"/>
            <a:ext cx="10058400" cy="1450757"/>
          </a:xfrm>
        </p:spPr>
        <p:txBody>
          <a:bodyPr>
            <a:normAutofit/>
          </a:bodyPr>
          <a:lstStyle/>
          <a:p>
            <a:r>
              <a:rPr lang="en-US" dirty="0">
                <a:ea typeface="Calibri Light"/>
                <a:cs typeface="Calibri Light"/>
              </a:rPr>
              <a:t>World Health Organisation (WHO) response to Climate Change Challenges</a:t>
            </a:r>
          </a:p>
        </p:txBody>
      </p:sp>
      <p:sp>
        <p:nvSpPr>
          <p:cNvPr id="3" name="Content Placeholder 2">
            <a:extLst>
              <a:ext uri="{FF2B5EF4-FFF2-40B4-BE49-F238E27FC236}">
                <a16:creationId xmlns:a16="http://schemas.microsoft.com/office/drawing/2014/main" id="{EBCF9625-CFDB-A54D-9B28-C346EBF61A79}"/>
              </a:ext>
            </a:extLst>
          </p:cNvPr>
          <p:cNvSpPr>
            <a:spLocks noGrp="1"/>
          </p:cNvSpPr>
          <p:nvPr>
            <p:ph idx="1"/>
          </p:nvPr>
        </p:nvSpPr>
        <p:spPr>
          <a:xfrm>
            <a:off x="1097279" y="1845734"/>
            <a:ext cx="6454987" cy="4023360"/>
          </a:xfrm>
        </p:spPr>
        <p:txBody>
          <a:bodyPr vert="horz" lIns="0" tIns="45720" rIns="0" bIns="45720" rtlCol="0">
            <a:normAutofit/>
          </a:bodyPr>
          <a:lstStyle/>
          <a:p>
            <a:r>
              <a:rPr lang="en-US" sz="1400" b="1">
                <a:ea typeface="+mn-lt"/>
                <a:cs typeface="+mn-lt"/>
              </a:rPr>
              <a:t>Promote actions that both reduce carbon emissions and improve health: </a:t>
            </a:r>
            <a:r>
              <a:rPr lang="en-US" sz="1400">
                <a:ea typeface="+mn-lt"/>
                <a:cs typeface="+mn-lt"/>
              </a:rPr>
              <a:t>supporting a rapid and equitable transition to a clean energy economy; ensuring that health is central to climate change mitigation policy; accelerating mitigation actions that bring the greatest health gains; and mobilizing the strength of the health community to drive policy change and build public support.</a:t>
            </a:r>
            <a:endParaRPr lang="en-US" sz="1400">
              <a:ea typeface="Calibri" panose="020F0502020204030204"/>
              <a:cs typeface="Calibri" panose="020F0502020204030204"/>
            </a:endParaRPr>
          </a:p>
          <a:p>
            <a:r>
              <a:rPr lang="en-US" sz="1400" b="1">
                <a:ea typeface="+mn-lt"/>
                <a:cs typeface="+mn-lt"/>
              </a:rPr>
              <a:t>Build better, more climate-resilient and environmentally sustainable health systems: </a:t>
            </a:r>
            <a:r>
              <a:rPr lang="en-US" sz="1400">
                <a:ea typeface="+mn-lt"/>
                <a:cs typeface="+mn-lt"/>
              </a:rPr>
              <a:t>ensuring core services, environmental sustainability and climate resilience as central components of UHC and primary health care (PHC); supporting health systems to leapfrog to cheaper, more reliable and cleaner solutions, while decarbonizing high-emitting health systems; and mainstreaming climate resilience and environmental sustainability into health service investments, including the capacity of the health workforce.</a:t>
            </a:r>
            <a:endParaRPr lang="en-US" sz="1400">
              <a:ea typeface="Calibri"/>
              <a:cs typeface="Calibri"/>
            </a:endParaRPr>
          </a:p>
          <a:p>
            <a:r>
              <a:rPr lang="en-US" sz="1400" b="1">
                <a:ea typeface="+mn-lt"/>
                <a:cs typeface="+mn-lt"/>
              </a:rPr>
              <a:t>Protect health from the wide range of impacts of climate change</a:t>
            </a:r>
            <a:r>
              <a:rPr lang="en-US" sz="1400">
                <a:ea typeface="+mn-lt"/>
                <a:cs typeface="+mn-lt"/>
              </a:rPr>
              <a:t>: assessing health vulnerabilities and developing health plans; integrating climate risk and implementing climate-informed surveillance and response systems for key risks, such as extreme heat and infectious disease; supporting resilience and adaptation in health-determining sectors such as water and food; and closing the financing gap for health adaptation and resilience.</a:t>
            </a:r>
            <a:r>
              <a:rPr lang="en-US" sz="1400" b="1">
                <a:ea typeface="+mn-lt"/>
                <a:cs typeface="+mn-lt"/>
              </a:rPr>
              <a:t> </a:t>
            </a:r>
            <a:endParaRPr lang="en-US" sz="1400"/>
          </a:p>
          <a:p>
            <a:endParaRPr lang="en-US" sz="1400">
              <a:ea typeface="Calibri"/>
              <a:cs typeface="Calibri"/>
            </a:endParaRPr>
          </a:p>
        </p:txBody>
      </p:sp>
      <p:pic>
        <p:nvPicPr>
          <p:cNvPr id="4" name="Picture 3" descr="A blue background with white text&#10;&#10;Description automatically generated">
            <a:extLst>
              <a:ext uri="{FF2B5EF4-FFF2-40B4-BE49-F238E27FC236}">
                <a16:creationId xmlns:a16="http://schemas.microsoft.com/office/drawing/2014/main" id="{5B9A97C9-7A8F-385D-6518-97CE2F28E050}"/>
              </a:ext>
            </a:extLst>
          </p:cNvPr>
          <p:cNvPicPr>
            <a:picLocks noChangeAspect="1"/>
          </p:cNvPicPr>
          <p:nvPr/>
        </p:nvPicPr>
        <p:blipFill>
          <a:blip r:embed="rId2">
            <a:extLst>
              <a:ext uri="{837473B0-CC2E-450A-ABE3-18F120FF3D39}">
                <a1611:picAttrSrcUrl xmlns:a1611="http://schemas.microsoft.com/office/drawing/2016/11/main" r:id="rId3"/>
              </a:ext>
            </a:extLst>
          </a:blip>
          <a:srcRect l="2434" r="7250" b="8"/>
          <a:stretch/>
        </p:blipFill>
        <p:spPr>
          <a:xfrm>
            <a:off x="8020570" y="1916318"/>
            <a:ext cx="3135109" cy="3471012"/>
          </a:xfrm>
          <a:prstGeom prst="rect">
            <a:avLst/>
          </a:prstGeom>
        </p:spPr>
      </p:pic>
    </p:spTree>
    <p:extLst>
      <p:ext uri="{BB962C8B-B14F-4D97-AF65-F5344CB8AC3E}">
        <p14:creationId xmlns:p14="http://schemas.microsoft.com/office/powerpoint/2010/main" val="3583683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973A9C4-46BB-69A0-72A7-666313D086C8}"/>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ea typeface="Calibri Light"/>
                <a:cs typeface="Calibri Light"/>
              </a:rPr>
              <a:t>Conclusion</a:t>
            </a:r>
            <a:endParaRPr lang="en-US" sz="360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E7F5C40-8A1C-3B76-9198-7D7AA9EA5F47}"/>
              </a:ext>
            </a:extLst>
          </p:cNvPr>
          <p:cNvSpPr>
            <a:spLocks noGrp="1"/>
          </p:cNvSpPr>
          <p:nvPr>
            <p:ph idx="1"/>
          </p:nvPr>
        </p:nvSpPr>
        <p:spPr>
          <a:xfrm>
            <a:off x="4742016" y="605896"/>
            <a:ext cx="6957948" cy="5646208"/>
          </a:xfrm>
        </p:spPr>
        <p:txBody>
          <a:bodyPr vert="horz" lIns="0" tIns="45720" rIns="0" bIns="45720" rtlCol="0" anchor="ctr">
            <a:noAutofit/>
          </a:bodyPr>
          <a:lstStyle/>
          <a:p>
            <a:r>
              <a:rPr lang="en-US" sz="1600" dirty="0">
                <a:ea typeface="Calibri"/>
                <a:cs typeface="Calibri"/>
              </a:rPr>
              <a:t>Global Health is vitally important for the improved livelihood of individuals and communities.</a:t>
            </a:r>
          </a:p>
          <a:p>
            <a:r>
              <a:rPr lang="en-US" sz="1600" dirty="0">
                <a:ea typeface="Calibri"/>
                <a:cs typeface="Calibri"/>
              </a:rPr>
              <a:t>Communities and households can be affected by health crises including pandemics due to their </a:t>
            </a:r>
            <a:r>
              <a:rPr lang="en-US" sz="1600" dirty="0" err="1">
                <a:ea typeface="Calibri"/>
                <a:cs typeface="Calibri"/>
              </a:rPr>
              <a:t>marginalised</a:t>
            </a:r>
            <a:r>
              <a:rPr lang="en-US" sz="1600" dirty="0">
                <a:ea typeface="Calibri"/>
                <a:cs typeface="Calibri"/>
              </a:rPr>
              <a:t> status. Those from a low economic background, women, children, elderly and in some cases, ethnic minorities can be more greatly impacted.  This is due to access, adequacy and availability of health expertise and resources in some parts of the world, alongside cultural taboos about accessing it.</a:t>
            </a:r>
          </a:p>
          <a:p>
            <a:r>
              <a:rPr lang="en-US" sz="1600" dirty="0">
                <a:ea typeface="Calibri"/>
                <a:cs typeface="Calibri"/>
              </a:rPr>
              <a:t>A changing climate (human induced) is now </a:t>
            </a:r>
            <a:r>
              <a:rPr lang="en-US" sz="1600" dirty="0" err="1">
                <a:ea typeface="Calibri"/>
                <a:cs typeface="Calibri"/>
              </a:rPr>
              <a:t>recognised</a:t>
            </a:r>
            <a:r>
              <a:rPr lang="en-US" sz="1600" dirty="0">
                <a:ea typeface="Calibri"/>
                <a:cs typeface="Calibri"/>
              </a:rPr>
              <a:t> as being responsible for creating and exacerbating health issues, such as respiratory issues from vehicle use and burning of fossil fuels, consumption of plastic through unsustainable fishing practices and sea pollution and poor treatment of and interaction with animals and biodiversity which can lead to the </a:t>
            </a:r>
            <a:r>
              <a:rPr lang="en-US" sz="1600" dirty="0" err="1">
                <a:ea typeface="Calibri"/>
                <a:cs typeface="Calibri"/>
              </a:rPr>
              <a:t>tranmission</a:t>
            </a:r>
            <a:r>
              <a:rPr lang="en-US" sz="1600" dirty="0">
                <a:ea typeface="Calibri"/>
                <a:cs typeface="Calibri"/>
              </a:rPr>
              <a:t> of viruses to humans.</a:t>
            </a:r>
          </a:p>
          <a:p>
            <a:r>
              <a:rPr lang="en-US" sz="1600" dirty="0">
                <a:ea typeface="Calibri"/>
                <a:cs typeface="Calibri"/>
              </a:rPr>
              <a:t>The WHO has set about challenges in which to begin to effectively manage and monitor this but local and national policy needs to be in place to encourage and enforce changes in people's lifestyles but also protection of our natural resources which in turn should reduce the socio-economic impacts of such health issues.</a:t>
            </a:r>
          </a:p>
        </p:txBody>
      </p:sp>
    </p:spTree>
    <p:extLst>
      <p:ext uri="{BB962C8B-B14F-4D97-AF65-F5344CB8AC3E}">
        <p14:creationId xmlns:p14="http://schemas.microsoft.com/office/powerpoint/2010/main" val="2374955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2304-8A4A-0D23-7F37-300FFEB8B07D}"/>
              </a:ext>
            </a:extLst>
          </p:cNvPr>
          <p:cNvSpPr>
            <a:spLocks noGrp="1"/>
          </p:cNvSpPr>
          <p:nvPr>
            <p:ph type="title"/>
          </p:nvPr>
        </p:nvSpPr>
        <p:spPr/>
        <p:txBody>
          <a:bodyPr/>
          <a:lstStyle/>
          <a:p>
            <a:r>
              <a:rPr lang="en-US" b="1" dirty="0">
                <a:ea typeface="Calibri Light"/>
                <a:cs typeface="Calibri Light"/>
              </a:rPr>
              <a:t>Additional Reading</a:t>
            </a:r>
            <a:endParaRPr lang="en-US" b="1" dirty="0"/>
          </a:p>
        </p:txBody>
      </p:sp>
      <p:sp>
        <p:nvSpPr>
          <p:cNvPr id="3" name="Content Placeholder 2">
            <a:extLst>
              <a:ext uri="{FF2B5EF4-FFF2-40B4-BE49-F238E27FC236}">
                <a16:creationId xmlns:a16="http://schemas.microsoft.com/office/drawing/2014/main" id="{E27A1438-6131-A0E0-9539-B0BE96593D0D}"/>
              </a:ext>
            </a:extLst>
          </p:cNvPr>
          <p:cNvSpPr>
            <a:spLocks noGrp="1"/>
          </p:cNvSpPr>
          <p:nvPr>
            <p:ph idx="1"/>
          </p:nvPr>
        </p:nvSpPr>
        <p:spPr/>
        <p:txBody>
          <a:bodyPr vert="horz" lIns="0" tIns="45720" rIns="0" bIns="45720" rtlCol="0" anchor="t">
            <a:normAutofit fontScale="92500" lnSpcReduction="10000"/>
          </a:bodyPr>
          <a:lstStyle/>
          <a:p>
            <a:r>
              <a:rPr lang="en-US" dirty="0">
                <a:ea typeface="+mn-lt"/>
                <a:cs typeface="+mn-lt"/>
              </a:rPr>
              <a:t>Dawkins, B., Renwick, C., Ensor, T., </a:t>
            </a:r>
            <a:r>
              <a:rPr lang="en-US" err="1">
                <a:ea typeface="+mn-lt"/>
                <a:cs typeface="+mn-lt"/>
              </a:rPr>
              <a:t>Shinkins</a:t>
            </a:r>
            <a:r>
              <a:rPr lang="en-US" dirty="0">
                <a:ea typeface="+mn-lt"/>
                <a:cs typeface="+mn-lt"/>
              </a:rPr>
              <a:t>, B., Jayne, D., &amp; Meads, D. (2021). What factors affect patients’ ability to access healthcare? An overview of systematic reviews. In </a:t>
            </a:r>
            <a:r>
              <a:rPr lang="en-US" i="1" dirty="0">
                <a:ea typeface="+mn-lt"/>
                <a:cs typeface="+mn-lt"/>
              </a:rPr>
              <a:t>Tropical Medicine and International Health</a:t>
            </a:r>
            <a:r>
              <a:rPr lang="en-US" dirty="0">
                <a:ea typeface="+mn-lt"/>
                <a:cs typeface="+mn-lt"/>
              </a:rPr>
              <a:t> (Vol. 26, Issue 10, pp. 1177–1188). John Wiley and Sons Inc. </a:t>
            </a:r>
            <a:r>
              <a:rPr lang="en-US" dirty="0">
                <a:ea typeface="+mn-lt"/>
                <a:cs typeface="+mn-lt"/>
                <a:hlinkClick r:id="rId2"/>
              </a:rPr>
              <a:t>https://doi.org/10.1111/tmi.13651</a:t>
            </a:r>
            <a:endParaRPr lang="en-US">
              <a:ea typeface="Calibri" panose="020F0502020204030204"/>
              <a:cs typeface="Calibri" panose="020F0502020204030204"/>
            </a:endParaRPr>
          </a:p>
          <a:p>
            <a:r>
              <a:rPr lang="en-US" dirty="0">
                <a:ea typeface="+mn-lt"/>
                <a:cs typeface="+mn-lt"/>
              </a:rPr>
              <a:t>Ford, J. D., Zavaleta-Cortijo, C., Ainembabazi, T., Anza-Ramirez, C., </a:t>
            </a:r>
            <a:r>
              <a:rPr lang="en-US" err="1">
                <a:ea typeface="+mn-lt"/>
                <a:cs typeface="+mn-lt"/>
              </a:rPr>
              <a:t>Arotoma</a:t>
            </a:r>
            <a:r>
              <a:rPr lang="en-US" dirty="0">
                <a:ea typeface="+mn-lt"/>
                <a:cs typeface="+mn-lt"/>
              </a:rPr>
              <a:t>-Rojas, I., Bezerra, J., </a:t>
            </a:r>
            <a:r>
              <a:rPr lang="en-US" err="1">
                <a:ea typeface="+mn-lt"/>
                <a:cs typeface="+mn-lt"/>
              </a:rPr>
              <a:t>Chicmana</a:t>
            </a:r>
            <a:r>
              <a:rPr lang="en-US" dirty="0">
                <a:ea typeface="+mn-lt"/>
                <a:cs typeface="+mn-lt"/>
              </a:rPr>
              <a:t>-Zapata, V., </a:t>
            </a:r>
            <a:r>
              <a:rPr lang="en-US" err="1">
                <a:ea typeface="+mn-lt"/>
                <a:cs typeface="+mn-lt"/>
              </a:rPr>
              <a:t>Galappaththi</a:t>
            </a:r>
            <a:r>
              <a:rPr lang="en-US" dirty="0">
                <a:ea typeface="+mn-lt"/>
                <a:cs typeface="+mn-lt"/>
              </a:rPr>
              <a:t>, E. K., </a:t>
            </a:r>
            <a:r>
              <a:rPr lang="en-US" err="1">
                <a:ea typeface="+mn-lt"/>
                <a:cs typeface="+mn-lt"/>
              </a:rPr>
              <a:t>Hangula</a:t>
            </a:r>
            <a:r>
              <a:rPr lang="en-US" dirty="0">
                <a:ea typeface="+mn-lt"/>
                <a:cs typeface="+mn-lt"/>
              </a:rPr>
              <a:t>, M., </a:t>
            </a:r>
            <a:r>
              <a:rPr lang="en-US" err="1">
                <a:ea typeface="+mn-lt"/>
                <a:cs typeface="+mn-lt"/>
              </a:rPr>
              <a:t>Kazaana</a:t>
            </a:r>
            <a:r>
              <a:rPr lang="en-US" dirty="0">
                <a:ea typeface="+mn-lt"/>
                <a:cs typeface="+mn-lt"/>
              </a:rPr>
              <a:t>, C., </a:t>
            </a:r>
            <a:r>
              <a:rPr lang="en-US" err="1">
                <a:ea typeface="+mn-lt"/>
                <a:cs typeface="+mn-lt"/>
              </a:rPr>
              <a:t>Lwasa</a:t>
            </a:r>
            <a:r>
              <a:rPr lang="en-US" dirty="0">
                <a:ea typeface="+mn-lt"/>
                <a:cs typeface="+mn-lt"/>
              </a:rPr>
              <a:t>, S., Namanya, D., </a:t>
            </a:r>
            <a:r>
              <a:rPr lang="en-US" err="1">
                <a:ea typeface="+mn-lt"/>
                <a:cs typeface="+mn-lt"/>
              </a:rPr>
              <a:t>Nkwinti</a:t>
            </a:r>
            <a:r>
              <a:rPr lang="en-US" dirty="0">
                <a:ea typeface="+mn-lt"/>
                <a:cs typeface="+mn-lt"/>
              </a:rPr>
              <a:t>, N., Nuwagira, R., Okware, S., Osipova, M., Pickering, K., Singh, C., </a:t>
            </a:r>
            <a:r>
              <a:rPr lang="en-US" err="1">
                <a:ea typeface="+mn-lt"/>
                <a:cs typeface="+mn-lt"/>
              </a:rPr>
              <a:t>Berrang</a:t>
            </a:r>
            <a:r>
              <a:rPr lang="en-US" dirty="0">
                <a:ea typeface="+mn-lt"/>
                <a:cs typeface="+mn-lt"/>
              </a:rPr>
              <a:t>-Ford, L., … Wright, C. (2022). Interactions between climate and COVID-19. In </a:t>
            </a:r>
            <a:r>
              <a:rPr lang="en-US" i="1" dirty="0">
                <a:ea typeface="+mn-lt"/>
                <a:cs typeface="+mn-lt"/>
              </a:rPr>
              <a:t>The Lancet Planetary Health</a:t>
            </a:r>
            <a:r>
              <a:rPr lang="en-US" dirty="0">
                <a:ea typeface="+mn-lt"/>
                <a:cs typeface="+mn-lt"/>
              </a:rPr>
              <a:t> (Vol. 6, Issue 10, pp. e825–e833). Elsevier B.V. </a:t>
            </a:r>
            <a:r>
              <a:rPr lang="en-US" dirty="0">
                <a:ea typeface="+mn-lt"/>
                <a:cs typeface="+mn-lt"/>
                <a:hlinkClick r:id="rId3"/>
              </a:rPr>
              <a:t>https://doi.org/10.1016/S2542-5196(22)00174-7</a:t>
            </a:r>
            <a:endParaRPr lang="en-US" dirty="0">
              <a:ea typeface="+mn-lt"/>
              <a:cs typeface="+mn-lt"/>
            </a:endParaRPr>
          </a:p>
          <a:p>
            <a:r>
              <a:rPr lang="en-US" dirty="0">
                <a:ea typeface="+mn-lt"/>
                <a:cs typeface="+mn-lt"/>
              </a:rPr>
              <a:t>He, Y., Liu, W. J., Jia, N., Richardson, S., &amp; Huang, C. (2023). Viral respiratory infections in a rapidly changing climate: the need to prepare for the next pandemic. In </a:t>
            </a:r>
            <a:r>
              <a:rPr lang="en-US" i="1" err="1">
                <a:ea typeface="+mn-lt"/>
                <a:cs typeface="+mn-lt"/>
              </a:rPr>
              <a:t>eBioMedicine</a:t>
            </a:r>
            <a:r>
              <a:rPr lang="en-US" dirty="0">
                <a:ea typeface="+mn-lt"/>
                <a:cs typeface="+mn-lt"/>
              </a:rPr>
              <a:t> (Vol. 93). Elsevier B.V. </a:t>
            </a:r>
            <a:r>
              <a:rPr lang="en-US" dirty="0">
                <a:ea typeface="+mn-lt"/>
                <a:cs typeface="+mn-lt"/>
                <a:hlinkClick r:id="rId4"/>
              </a:rPr>
              <a:t>https://doi.org/10.1016/j.ebiom.2023.104593</a:t>
            </a:r>
            <a:endParaRPr lang="en-US" dirty="0">
              <a:ea typeface="Calibri"/>
              <a:cs typeface="Calibri"/>
            </a:endParaRPr>
          </a:p>
          <a:p>
            <a:r>
              <a:rPr lang="en-US" dirty="0">
                <a:ea typeface="+mn-lt"/>
                <a:cs typeface="+mn-lt"/>
              </a:rPr>
              <a:t>World Health </a:t>
            </a:r>
            <a:r>
              <a:rPr lang="en-US" dirty="0" err="1">
                <a:ea typeface="+mn-lt"/>
                <a:cs typeface="+mn-lt"/>
              </a:rPr>
              <a:t>Organisation</a:t>
            </a:r>
            <a:r>
              <a:rPr lang="en-US" dirty="0">
                <a:ea typeface="+mn-lt"/>
                <a:cs typeface="+mn-lt"/>
              </a:rPr>
              <a:t>. (2024). </a:t>
            </a:r>
            <a:r>
              <a:rPr lang="en-US" i="1" dirty="0">
                <a:ea typeface="+mn-lt"/>
                <a:cs typeface="+mn-lt"/>
              </a:rPr>
              <a:t>Social determinants of Health</a:t>
            </a:r>
            <a:r>
              <a:rPr lang="en-US" dirty="0">
                <a:ea typeface="+mn-lt"/>
                <a:cs typeface="+mn-lt"/>
              </a:rPr>
              <a:t>. Accessed at </a:t>
            </a:r>
            <a:r>
              <a:rPr lang="en-US" dirty="0">
                <a:ea typeface="+mn-lt"/>
                <a:cs typeface="+mn-lt"/>
                <a:hlinkClick r:id="rId5"/>
              </a:rPr>
              <a:t>Social determinants of health (who.int)</a:t>
            </a:r>
            <a:endParaRPr lang="en-US" dirty="0">
              <a:ea typeface="+mn-lt"/>
              <a:cs typeface="+mn-lt"/>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1483547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478B1F-87A6-2191-4C39-2F35AF9AB4B5}"/>
              </a:ext>
            </a:extLst>
          </p:cNvPr>
          <p:cNvSpPr>
            <a:spLocks noGrp="1"/>
          </p:cNvSpPr>
          <p:nvPr>
            <p:ph type="title"/>
          </p:nvPr>
        </p:nvSpPr>
        <p:spPr>
          <a:xfrm>
            <a:off x="492370" y="516835"/>
            <a:ext cx="3084844" cy="2103875"/>
          </a:xfrm>
        </p:spPr>
        <p:txBody>
          <a:bodyPr>
            <a:normAutofit/>
          </a:bodyPr>
          <a:lstStyle/>
          <a:p>
            <a:r>
              <a:rPr lang="en-US" sz="3600" b="1" dirty="0">
                <a:solidFill>
                  <a:srgbClr val="FFFFFF"/>
                </a:solidFill>
                <a:cs typeface="Calibri Light"/>
              </a:rPr>
              <a:t>Public Health and Environmental Risks</a:t>
            </a:r>
            <a:endParaRPr lang="en-US" sz="3600" b="1" dirty="0">
              <a:solidFill>
                <a:srgbClr val="FFFFFF"/>
              </a:solidFill>
            </a:endParaRPr>
          </a:p>
        </p:txBody>
      </p:sp>
      <p:sp>
        <p:nvSpPr>
          <p:cNvPr id="15" name="Rectangle 14">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Content Placeholder 3" descr="A diagram of a health hazard&#10;&#10;Description automatically generated">
            <a:extLst>
              <a:ext uri="{FF2B5EF4-FFF2-40B4-BE49-F238E27FC236}">
                <a16:creationId xmlns:a16="http://schemas.microsoft.com/office/drawing/2014/main" id="{30C46E38-B10C-0A80-6768-1AF72658EE13}"/>
              </a:ext>
            </a:extLst>
          </p:cNvPr>
          <p:cNvPicPr>
            <a:picLocks noChangeAspect="1"/>
          </p:cNvPicPr>
          <p:nvPr/>
        </p:nvPicPr>
        <p:blipFill>
          <a:blip r:embed="rId2"/>
          <a:stretch>
            <a:fillRect/>
          </a:stretch>
        </p:blipFill>
        <p:spPr>
          <a:xfrm>
            <a:off x="4801035" y="640080"/>
            <a:ext cx="6680045" cy="5577840"/>
          </a:xfrm>
          <a:prstGeom prst="rect">
            <a:avLst/>
          </a:prstGeom>
        </p:spPr>
      </p:pic>
    </p:spTree>
    <p:extLst>
      <p:ext uri="{BB962C8B-B14F-4D97-AF65-F5344CB8AC3E}">
        <p14:creationId xmlns:p14="http://schemas.microsoft.com/office/powerpoint/2010/main" val="1760202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A9800D-56B6-0DDF-377F-9B32196B31EE}"/>
              </a:ext>
            </a:extLst>
          </p:cNvPr>
          <p:cNvSpPr>
            <a:spLocks noGrp="1"/>
          </p:cNvSpPr>
          <p:nvPr>
            <p:ph type="title"/>
          </p:nvPr>
        </p:nvSpPr>
        <p:spPr>
          <a:xfrm>
            <a:off x="8588150" y="639097"/>
            <a:ext cx="2954921" cy="3696175"/>
          </a:xfrm>
        </p:spPr>
        <p:txBody>
          <a:bodyPr vert="horz" lIns="91440" tIns="45720" rIns="91440" bIns="45720" rtlCol="0" anchor="b">
            <a:normAutofit/>
          </a:bodyPr>
          <a:lstStyle/>
          <a:p>
            <a:r>
              <a:rPr lang="en-US" sz="4600" b="1">
                <a:solidFill>
                  <a:schemeClr val="tx1">
                    <a:lumMod val="85000"/>
                    <a:lumOff val="15000"/>
                  </a:schemeClr>
                </a:solidFill>
              </a:rPr>
              <a:t>The role of Climate Change in affecting Public Health</a:t>
            </a:r>
          </a:p>
        </p:txBody>
      </p:sp>
      <p:pic>
        <p:nvPicPr>
          <p:cNvPr id="4" name="Content Placeholder 3" descr="Climate change risk pathways infographic">
            <a:extLst>
              <a:ext uri="{FF2B5EF4-FFF2-40B4-BE49-F238E27FC236}">
                <a16:creationId xmlns:a16="http://schemas.microsoft.com/office/drawing/2014/main" id="{27E5595D-3277-0BA2-CD3A-AA3B14E22875}"/>
              </a:ext>
            </a:extLst>
          </p:cNvPr>
          <p:cNvPicPr>
            <a:picLocks noGrp="1" noChangeAspect="1"/>
          </p:cNvPicPr>
          <p:nvPr>
            <p:ph idx="1"/>
          </p:nvPr>
        </p:nvPicPr>
        <p:blipFill>
          <a:blip r:embed="rId2"/>
          <a:stretch>
            <a:fillRect/>
          </a:stretch>
        </p:blipFill>
        <p:spPr>
          <a:xfrm>
            <a:off x="512079" y="532611"/>
            <a:ext cx="7694537" cy="5462136"/>
          </a:xfrm>
          <a:prstGeom prst="rect">
            <a:avLst/>
          </a:prstGeom>
        </p:spPr>
      </p:pic>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85092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1423F-4E28-CCA3-009C-35A1A506DAEC}"/>
              </a:ext>
            </a:extLst>
          </p:cNvPr>
          <p:cNvSpPr>
            <a:spLocks noGrp="1"/>
          </p:cNvSpPr>
          <p:nvPr>
            <p:ph type="title"/>
          </p:nvPr>
        </p:nvSpPr>
        <p:spPr>
          <a:xfrm>
            <a:off x="7859485" y="634946"/>
            <a:ext cx="3690257" cy="1450757"/>
          </a:xfrm>
        </p:spPr>
        <p:txBody>
          <a:bodyPr>
            <a:normAutofit/>
          </a:bodyPr>
          <a:lstStyle/>
          <a:p>
            <a:r>
              <a:rPr lang="en-US" sz="3300" b="1" dirty="0">
                <a:ea typeface="Calibri Light"/>
                <a:cs typeface="Calibri Light"/>
              </a:rPr>
              <a:t>Dahlgreen and Whitehead (1991)</a:t>
            </a:r>
            <a:endParaRPr lang="en-US" sz="3300" b="1" dirty="0"/>
          </a:p>
        </p:txBody>
      </p:sp>
      <p:pic>
        <p:nvPicPr>
          <p:cNvPr id="4" name="Content Placeholder 3" descr="Chapter 6: social determinants of health - GOV.UK">
            <a:extLst>
              <a:ext uri="{FF2B5EF4-FFF2-40B4-BE49-F238E27FC236}">
                <a16:creationId xmlns:a16="http://schemas.microsoft.com/office/drawing/2014/main" id="{7FD3D93D-F75E-79F9-9BC0-E8A424C18DA3}"/>
              </a:ext>
            </a:extLst>
          </p:cNvPr>
          <p:cNvPicPr>
            <a:picLocks noChangeAspect="1"/>
          </p:cNvPicPr>
          <p:nvPr/>
        </p:nvPicPr>
        <p:blipFill>
          <a:blip r:embed="rId2"/>
          <a:stretch>
            <a:fillRect/>
          </a:stretch>
        </p:blipFill>
        <p:spPr>
          <a:xfrm>
            <a:off x="633999" y="991138"/>
            <a:ext cx="6909801" cy="4612292"/>
          </a:xfrm>
          <a:prstGeom prst="rect">
            <a:avLst/>
          </a:prstGeom>
        </p:spPr>
      </p:pic>
      <p:cxnSp>
        <p:nvCxnSpPr>
          <p:cNvPr id="13" name="Straight Connector 12">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50270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b="1" spc="300" dirty="0">
                <a:latin typeface="Calibri"/>
                <a:cs typeface="Calibri"/>
              </a:rPr>
              <a:t>Livelihood impacts</a:t>
            </a:r>
          </a:p>
        </p:txBody>
      </p:sp>
      <p:sp>
        <p:nvSpPr>
          <p:cNvPr id="2" name="Content Placeholder 1"/>
          <p:cNvSpPr>
            <a:spLocks noGrp="1"/>
          </p:cNvSpPr>
          <p:nvPr>
            <p:ph idx="1"/>
          </p:nvPr>
        </p:nvSpPr>
        <p:spPr>
          <a:xfrm>
            <a:off x="4639733" y="1937174"/>
            <a:ext cx="6515947" cy="3931920"/>
          </a:xfrm>
        </p:spPr>
        <p:txBody>
          <a:bodyPr vert="horz" lIns="0" tIns="45720" rIns="0" bIns="45720" rtlCol="0">
            <a:normAutofit/>
          </a:bodyPr>
          <a:lstStyle/>
          <a:p>
            <a:pPr marL="0" lvl="1" indent="0">
              <a:spcBef>
                <a:spcPts val="0"/>
              </a:spcBef>
              <a:spcAft>
                <a:spcPts val="1200"/>
              </a:spcAft>
              <a:buNone/>
            </a:pPr>
            <a:r>
              <a:rPr lang="en-GB">
                <a:latin typeface="Calibri"/>
                <a:cs typeface="Calibri"/>
              </a:rPr>
              <a:t>Poor social &amp; economic circumstances affect health throughout life. People further down the social ladder usually run at least twice the risk of serious illness &amp; premature death as those near the top. </a:t>
            </a:r>
            <a:endParaRPr lang="en-US">
              <a:latin typeface="Calibri"/>
              <a:cs typeface="Calibri"/>
            </a:endParaRPr>
          </a:p>
          <a:p>
            <a:pPr marL="0" lvl="1" indent="0">
              <a:spcBef>
                <a:spcPts val="0"/>
              </a:spcBef>
              <a:spcAft>
                <a:spcPts val="1200"/>
              </a:spcAft>
              <a:buNone/>
            </a:pPr>
            <a:r>
              <a:rPr lang="en-GB">
                <a:latin typeface="Calibri"/>
                <a:cs typeface="Calibri"/>
              </a:rPr>
              <a:t>Disadvantage has many forms: few family assets, poorer education, insecure employment, a hazardous or dead-end job, living in poor housing…</a:t>
            </a:r>
          </a:p>
          <a:p>
            <a:pPr marL="0" lvl="1" indent="0">
              <a:spcBef>
                <a:spcPts val="0"/>
              </a:spcBef>
              <a:spcAft>
                <a:spcPts val="1200"/>
              </a:spcAft>
              <a:buNone/>
            </a:pPr>
            <a:r>
              <a:rPr lang="en-GB">
                <a:latin typeface="Calibri" panose="020F0502020204030204" pitchFamily="34" charset="0"/>
              </a:rPr>
              <a:t>The longer people live in stressful economic &amp; social circumstances, the greater the physiological wear and tear they suffer, and the less likely they are to enjoy a healthy old age. </a:t>
            </a:r>
          </a:p>
          <a:p>
            <a:pPr marL="0" lvl="1" indent="0">
              <a:spcBef>
                <a:spcPts val="0"/>
              </a:spcBef>
              <a:spcAft>
                <a:spcPts val="1200"/>
              </a:spcAft>
              <a:buNone/>
            </a:pPr>
            <a:endParaRPr lang="en-GB">
              <a:cs typeface="Calibri"/>
            </a:endParaRPr>
          </a:p>
          <a:p>
            <a:pPr marL="0" lvl="1" indent="0">
              <a:spcBef>
                <a:spcPts val="0"/>
              </a:spcBef>
              <a:spcAft>
                <a:spcPts val="1200"/>
              </a:spcAft>
              <a:buNone/>
            </a:pPr>
            <a:r>
              <a:rPr lang="en-GB">
                <a:cs typeface="Calibri"/>
              </a:rPr>
              <a:t>(World Health Organisation)</a:t>
            </a:r>
            <a:endParaRPr lang="en-GB">
              <a:ea typeface="+mn-lt"/>
              <a:cs typeface="+mn-lt"/>
            </a:endParaRPr>
          </a:p>
          <a:p>
            <a:pPr marL="0" lvl="1" indent="0">
              <a:spcBef>
                <a:spcPts val="0"/>
              </a:spcBef>
              <a:spcAft>
                <a:spcPts val="1200"/>
              </a:spcAft>
              <a:buNone/>
            </a:pPr>
            <a:endParaRPr lang="en-GB" dirty="0">
              <a:cs typeface="Calibri"/>
            </a:endParaRPr>
          </a:p>
        </p:txBody>
      </p:sp>
      <p:sp>
        <p:nvSpPr>
          <p:cNvPr id="3" name="Slide Number Placeholder 2"/>
          <p:cNvSpPr>
            <a:spLocks noGrp="1"/>
          </p:cNvSpPr>
          <p:nvPr>
            <p:ph type="sldNum" sz="quarter" idx="12"/>
          </p:nvPr>
        </p:nvSpPr>
        <p:spPr/>
        <p:txBody>
          <a:bodyPr>
            <a:normAutofit/>
          </a:bodyPr>
          <a:lstStyle/>
          <a:p>
            <a:pPr>
              <a:spcAft>
                <a:spcPts val="600"/>
              </a:spcAft>
            </a:pPr>
            <a:fld id="{DAFA674E-95B2-451D-B7E3-FAA4554324CC}" type="slidenum">
              <a:rPr lang="en-GB"/>
              <a:pPr>
                <a:spcAft>
                  <a:spcPts val="600"/>
                </a:spcAft>
              </a:pPr>
              <a:t>6</a:t>
            </a:fld>
            <a:endParaRPr lang="en-GB"/>
          </a:p>
        </p:txBody>
      </p:sp>
      <p:pic>
        <p:nvPicPr>
          <p:cNvPr id="5" name="Picture 4" descr="A stethoscope in the shape of a heart on a blue medical uniform&#10;&#10;Description automatically generated">
            <a:extLst>
              <a:ext uri="{FF2B5EF4-FFF2-40B4-BE49-F238E27FC236}">
                <a16:creationId xmlns:a16="http://schemas.microsoft.com/office/drawing/2014/main" id="{291A0DFE-2B02-8ADB-075A-2557D5A97F72}"/>
              </a:ext>
            </a:extLst>
          </p:cNvPr>
          <p:cNvPicPr>
            <a:picLocks noChangeAspect="1"/>
          </p:cNvPicPr>
          <p:nvPr/>
        </p:nvPicPr>
        <p:blipFill>
          <a:blip r:embed="rId2">
            <a:extLst>
              <a:ext uri="{837473B0-CC2E-450A-ABE3-18F120FF3D39}">
                <a1611:picAttrSrcUrl xmlns:a1611="http://schemas.microsoft.com/office/drawing/2016/11/main" r:id="rId3"/>
              </a:ext>
            </a:extLst>
          </a:blip>
          <a:srcRect l="18274" r="7420"/>
          <a:stretch/>
        </p:blipFill>
        <p:spPr>
          <a:xfrm>
            <a:off x="1096752" y="1936638"/>
            <a:ext cx="3094997" cy="3471012"/>
          </a:xfrm>
          <a:prstGeom prst="rect">
            <a:avLst/>
          </a:prstGeom>
        </p:spPr>
      </p:pic>
    </p:spTree>
    <p:extLst>
      <p:ext uri="{BB962C8B-B14F-4D97-AF65-F5344CB8AC3E}">
        <p14:creationId xmlns:p14="http://schemas.microsoft.com/office/powerpoint/2010/main" val="2899714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20690" y="605896"/>
            <a:ext cx="2952764" cy="5646208"/>
          </a:xfrm>
        </p:spPr>
        <p:txBody>
          <a:bodyPr anchor="ctr">
            <a:normAutofit/>
          </a:bodyPr>
          <a:lstStyle/>
          <a:p>
            <a:r>
              <a:rPr lang="en-GB" sz="3600" b="1" dirty="0">
                <a:solidFill>
                  <a:schemeClr val="tx1"/>
                </a:solidFill>
              </a:rPr>
              <a:t>Social impacts and health</a:t>
            </a:r>
          </a:p>
        </p:txBody>
      </p:sp>
      <p:sp>
        <p:nvSpPr>
          <p:cNvPr id="4" name="Content Placeholder 3"/>
          <p:cNvSpPr>
            <a:spLocks noGrp="1"/>
          </p:cNvSpPr>
          <p:nvPr>
            <p:ph idx="1"/>
          </p:nvPr>
        </p:nvSpPr>
        <p:spPr>
          <a:xfrm>
            <a:off x="4742016" y="2142836"/>
            <a:ext cx="6413663" cy="4109268"/>
          </a:xfrm>
        </p:spPr>
        <p:txBody>
          <a:bodyPr anchor="ctr">
            <a:normAutofit lnSpcReduction="10000"/>
          </a:bodyPr>
          <a:lstStyle/>
          <a:p>
            <a:r>
              <a:rPr lang="en-GB" sz="3200" dirty="0"/>
              <a:t>Health impacts social (and other assets)</a:t>
            </a:r>
            <a:endParaRPr lang="en-GB" sz="3200" dirty="0">
              <a:cs typeface="Calibri"/>
            </a:endParaRPr>
          </a:p>
          <a:p>
            <a:endParaRPr lang="en-GB" sz="3200" dirty="0">
              <a:cs typeface="Calibri"/>
            </a:endParaRPr>
          </a:p>
          <a:p>
            <a:r>
              <a:rPr lang="en-GB" sz="3200" dirty="0"/>
              <a:t>Social (and other assets) impact(s) health</a:t>
            </a:r>
            <a:endParaRPr lang="en-GB" sz="3200" dirty="0">
              <a:cs typeface="Calibri"/>
            </a:endParaRPr>
          </a:p>
          <a:p>
            <a:endParaRPr lang="en-GB" sz="3200" dirty="0">
              <a:cs typeface="Calibri"/>
            </a:endParaRPr>
          </a:p>
          <a:p>
            <a:r>
              <a:rPr lang="en-GB" sz="3200" dirty="0"/>
              <a:t>What type of factors impact health and livelihoods?</a:t>
            </a:r>
            <a:endParaRPr lang="en-GB" sz="3200" dirty="0">
              <a:cs typeface="Calibri"/>
            </a:endParaRPr>
          </a:p>
          <a:p>
            <a:endParaRPr lang="en-GB" sz="3200" dirty="0">
              <a:cs typeface="Calibri"/>
            </a:endParaRPr>
          </a:p>
        </p:txBody>
      </p:sp>
      <p:sp>
        <p:nvSpPr>
          <p:cNvPr id="2" name="Slide Number Placeholder 1"/>
          <p:cNvSpPr>
            <a:spLocks noGrp="1"/>
          </p:cNvSpPr>
          <p:nvPr>
            <p:ph type="sldNum" sz="quarter" idx="12"/>
          </p:nvPr>
        </p:nvSpPr>
        <p:spPr>
          <a:xfrm>
            <a:off x="10123055" y="6459785"/>
            <a:ext cx="1089428" cy="365125"/>
          </a:xfrm>
        </p:spPr>
        <p:txBody>
          <a:bodyPr>
            <a:normAutofit/>
          </a:bodyPr>
          <a:lstStyle/>
          <a:p>
            <a:pPr>
              <a:spcAft>
                <a:spcPts val="600"/>
              </a:spcAft>
            </a:pPr>
            <a:fld id="{DAFA674E-95B2-451D-B7E3-FAA4554324CC}" type="slidenum">
              <a:rPr lang="en-GB">
                <a:solidFill>
                  <a:schemeClr val="tx2"/>
                </a:solidFill>
              </a:rPr>
              <a:pPr>
                <a:spcAft>
                  <a:spcPts val="600"/>
                </a:spcAft>
              </a:pPr>
              <a:t>7</a:t>
            </a:fld>
            <a:endParaRPr lang="en-GB">
              <a:solidFill>
                <a:schemeClr val="tx2"/>
              </a:solidFill>
            </a:endParaRPr>
          </a:p>
        </p:txBody>
      </p:sp>
    </p:spTree>
    <p:custDataLst>
      <p:tags r:id="rId1"/>
    </p:custDataLst>
    <p:extLst>
      <p:ext uri="{BB962C8B-B14F-4D97-AF65-F5344CB8AC3E}">
        <p14:creationId xmlns:p14="http://schemas.microsoft.com/office/powerpoint/2010/main" val="1981131722"/>
      </p:ext>
    </p:extLst>
  </p:cSld>
  <p:clrMapOvr>
    <a:masterClrMapping/>
  </p:clrMapOvr>
  <mc:AlternateContent xmlns:mc="http://schemas.openxmlformats.org/markup-compatibility/2006" xmlns:p14="http://schemas.microsoft.com/office/powerpoint/2010/main">
    <mc:Choice Requires="p14">
      <p:transition spd="slow" p14:dur="2000" advTm="82278"/>
    </mc:Choice>
    <mc:Fallback xmlns="">
      <p:transition spd="slow" advTm="822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sz="4000" b="1" dirty="0"/>
              <a:t>Key challenges</a:t>
            </a:r>
          </a:p>
        </p:txBody>
      </p:sp>
      <p:sp>
        <p:nvSpPr>
          <p:cNvPr id="6" name="Text Placeholder 5"/>
          <p:cNvSpPr>
            <a:spLocks noGrp="1"/>
          </p:cNvSpPr>
          <p:nvPr>
            <p:ph type="body" sz="half" idx="2"/>
          </p:nvPr>
        </p:nvSpPr>
        <p:spPr/>
        <p:txBody>
          <a:bodyPr vert="horz" lIns="91440" tIns="45720" rIns="91440" bIns="45720" rtlCol="0" anchor="t">
            <a:normAutofit/>
          </a:bodyPr>
          <a:lstStyle/>
          <a:p>
            <a:r>
              <a:rPr lang="en-GB" sz="2000" b="1" dirty="0">
                <a:cs typeface="Calibri"/>
              </a:rPr>
              <a:t>What are the challenges to providing health care? </a:t>
            </a:r>
          </a:p>
        </p:txBody>
      </p:sp>
      <p:sp>
        <p:nvSpPr>
          <p:cNvPr id="3" name="Slide Number Placeholder 2"/>
          <p:cNvSpPr>
            <a:spLocks noGrp="1"/>
          </p:cNvSpPr>
          <p:nvPr>
            <p:ph type="sldNum" sz="quarter" idx="12"/>
          </p:nvPr>
        </p:nvSpPr>
        <p:spPr/>
        <p:txBody>
          <a:bodyPr/>
          <a:lstStyle/>
          <a:p>
            <a:fld id="{DAFA674E-95B2-451D-B7E3-FAA4554324CC}" type="slidenum">
              <a:rPr lang="en-GB" smtClean="0"/>
              <a:t>8</a:t>
            </a:fld>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460" y="1348609"/>
            <a:ext cx="5826602" cy="3836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932000"/>
      </p:ext>
    </p:extLst>
  </p:cSld>
  <p:clrMapOvr>
    <a:masterClrMapping/>
  </p:clrMapOvr>
  <mc:AlternateContent xmlns:mc="http://schemas.openxmlformats.org/markup-compatibility/2006" xmlns:p14="http://schemas.microsoft.com/office/powerpoint/2010/main">
    <mc:Choice Requires="p14">
      <p:transition spd="slow" p14:dur="2000" advTm="39137"/>
    </mc:Choice>
    <mc:Fallback xmlns="">
      <p:transition spd="slow" advTm="3913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4000" b="1" dirty="0"/>
              <a:t>5 As Access</a:t>
            </a:r>
            <a:r>
              <a:rPr lang="en-GB" sz="4000" dirty="0"/>
              <a:t> </a:t>
            </a:r>
            <a:r>
              <a:rPr lang="en-GB" sz="4000" b="1" dirty="0"/>
              <a:t>model – Discuss in groups (10 mins) what you think all these mean?</a:t>
            </a:r>
            <a:endParaRPr lang="en-GB" sz="4000" b="1" dirty="0">
              <a:cs typeface="Calibri Light"/>
            </a:endParaRPr>
          </a:p>
        </p:txBody>
      </p:sp>
      <p:graphicFrame>
        <p:nvGraphicFramePr>
          <p:cNvPr id="10" name="Content Placeholder 6">
            <a:extLst>
              <a:ext uri="{FF2B5EF4-FFF2-40B4-BE49-F238E27FC236}">
                <a16:creationId xmlns:a16="http://schemas.microsoft.com/office/drawing/2014/main" id="{4CCF7F8A-F744-4A44-AA8C-6BF90DC2F130}"/>
              </a:ext>
            </a:extLst>
          </p:cNvPr>
          <p:cNvGraphicFramePr>
            <a:graphicFrameLocks noGrp="1"/>
          </p:cNvGraphicFramePr>
          <p:nvPr>
            <p:ph idx="1"/>
          </p:nvPr>
        </p:nvGraphicFramePr>
        <p:xfrm>
          <a:off x="1096963" y="1930427"/>
          <a:ext cx="10069605" cy="3954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normAutofit/>
          </a:bodyPr>
          <a:lstStyle/>
          <a:p>
            <a:pPr>
              <a:spcAft>
                <a:spcPts val="600"/>
              </a:spcAft>
            </a:pPr>
            <a:fld id="{DAFA674E-95B2-451D-B7E3-FAA4554324CC}" type="slidenum">
              <a:rPr lang="en-GB" smtClean="0"/>
              <a:pPr>
                <a:spcAft>
                  <a:spcPts val="600"/>
                </a:spcAft>
              </a:pPr>
              <a:t>9</a:t>
            </a:fld>
            <a:endParaRPr lang="en-GB"/>
          </a:p>
        </p:txBody>
      </p:sp>
    </p:spTree>
    <p:extLst>
      <p:ext uri="{BB962C8B-B14F-4D97-AF65-F5344CB8AC3E}">
        <p14:creationId xmlns:p14="http://schemas.microsoft.com/office/powerpoint/2010/main" val="1955107097"/>
      </p:ext>
    </p:extLst>
  </p:cSld>
  <p:clrMapOvr>
    <a:masterClrMapping/>
  </p:clrMapOvr>
  <mc:AlternateContent xmlns:mc="http://schemas.openxmlformats.org/markup-compatibility/2006" xmlns:p14="http://schemas.microsoft.com/office/powerpoint/2010/main">
    <mc:Choice Requires="p14">
      <p:transition spd="slow" p14:dur="2000" advTm="95660"/>
    </mc:Choice>
    <mc:Fallback xmlns="">
      <p:transition spd="slow" advTm="9566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0.8|35|6"/>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27</Slides>
  <Notes>3</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Retrospect</vt:lpstr>
      <vt:lpstr>PowerPoint Presentation</vt:lpstr>
      <vt:lpstr>Aims of the Session</vt:lpstr>
      <vt:lpstr>Public Health and Environmental Risks</vt:lpstr>
      <vt:lpstr>The role of Climate Change in affecting Public Health</vt:lpstr>
      <vt:lpstr>Dahlgreen and Whitehead (1991)</vt:lpstr>
      <vt:lpstr>Livelihood impacts</vt:lpstr>
      <vt:lpstr>Social impacts and health</vt:lpstr>
      <vt:lpstr>Key challenges</vt:lpstr>
      <vt:lpstr>5 As Access model – Discuss in groups (10 mins) what you think all these mean?</vt:lpstr>
      <vt:lpstr>Availability</vt:lpstr>
      <vt:lpstr>Accessibility</vt:lpstr>
      <vt:lpstr>Affordability</vt:lpstr>
      <vt:lpstr>Adequacy</vt:lpstr>
      <vt:lpstr>Acceptability</vt:lpstr>
      <vt:lpstr>PADLET ACTIVITY – SCAVENGER HUNT (40 mins) How is Human-induced Climate Change exacerbating Global Health ? Research some global examples and provide information on the PADLET Link. </vt:lpstr>
      <vt:lpstr>Covid-19: context</vt:lpstr>
      <vt:lpstr>COVID-19 </vt:lpstr>
      <vt:lpstr>PowerPoint Presentation</vt:lpstr>
      <vt:lpstr>Covid-19 and Biodiversity </vt:lpstr>
      <vt:lpstr>Living Planet Index</vt:lpstr>
      <vt:lpstr>Scientific Paper Review on Covid-19 and Biodiversity  (40 mins)</vt:lpstr>
      <vt:lpstr>Ways to address the challenges in Global Health....</vt:lpstr>
      <vt:lpstr>IFRC Recovery Programming Principles</vt:lpstr>
      <vt:lpstr>IFRC Recovery Principles continued...</vt:lpstr>
      <vt:lpstr>World Health Organisation (WHO) response to Climate Change Challenges</vt:lpstr>
      <vt:lpstr>Conclusion</vt:lpstr>
      <vt:lpstr>Additional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lastModifiedBy>
  <cp:revision>539</cp:revision>
  <dcterms:created xsi:type="dcterms:W3CDTF">2013-07-15T20:26:40Z</dcterms:created>
  <dcterms:modified xsi:type="dcterms:W3CDTF">2024-08-05T10:05:40Z</dcterms:modified>
</cp:coreProperties>
</file>