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7"/>
  </p:notesMasterIdLst>
  <p:sldIdLst>
    <p:sldId id="256" r:id="rId3"/>
    <p:sldId id="257" r:id="rId4"/>
    <p:sldId id="260" r:id="rId5"/>
    <p:sldId id="262" r:id="rId6"/>
    <p:sldId id="272" r:id="rId7"/>
    <p:sldId id="268" r:id="rId8"/>
    <p:sldId id="271" r:id="rId9"/>
    <p:sldId id="269" r:id="rId10"/>
    <p:sldId id="270" r:id="rId11"/>
    <p:sldId id="265" r:id="rId12"/>
    <p:sldId id="264" r:id="rId13"/>
    <p:sldId id="261" r:id="rId14"/>
    <p:sldId id="266" r:id="rId15"/>
    <p:sldId id="267" r:id="rId16"/>
  </p:sldIdLst>
  <p:sldSz cx="12192000" cy="6858000"/>
  <p:notesSz cx="6951663" cy="10082213"/>
  <p:embeddedFontLst>
    <p:embeddedFont>
      <p:font typeface="Century Gothic" panose="020B050202020202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15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8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4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64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37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06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1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5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46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647557" cy="175415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sng" strike="noStrike" cap="none" dirty="0">
                <a:solidFill>
                  <a:srgbClr val="003399"/>
                </a:solidFill>
                <a:latin typeface="Century Gothic"/>
                <a:ea typeface="Century Gothic"/>
                <a:cs typeface="Century Gothic"/>
                <a:sym typeface="Century Gothic"/>
              </a:rPr>
              <a:t>Subject title</a:t>
            </a:r>
            <a:r>
              <a:rPr lang="en-US" sz="2700" b="1" i="0" u="none" strike="noStrike" cap="none" dirty="0">
                <a:solidFill>
                  <a:srgbClr val="003399"/>
                </a:solidFill>
                <a:latin typeface="Century Gothic"/>
                <a:ea typeface="Century Gothic"/>
                <a:cs typeface="Century Gothic"/>
                <a:sym typeface="Century Gothic"/>
              </a:rPr>
              <a:t>: Study of the conservation and sustainable use of seas and marine resources in EU maritime areas</a:t>
            </a:r>
          </a:p>
          <a:p>
            <a:pPr marL="0" marR="0" lvl="0" indent="0" algn="l" rtl="0">
              <a:lnSpc>
                <a:spcPct val="107000"/>
              </a:lnSpc>
              <a:spcBef>
                <a:spcPts val="800"/>
              </a:spcBef>
              <a:spcAft>
                <a:spcPts val="800"/>
              </a:spcAft>
              <a:buNone/>
            </a:pPr>
            <a:r>
              <a:rPr lang="en-US" sz="2200" b="1" u="sng" dirty="0">
                <a:solidFill>
                  <a:srgbClr val="003399"/>
                </a:solidFill>
                <a:latin typeface="Century Gothic"/>
                <a:ea typeface="Century Gothic"/>
                <a:cs typeface="Century Gothic"/>
                <a:sym typeface="Century Gothic"/>
              </a:rPr>
              <a:t>Instructor Name</a:t>
            </a:r>
            <a:r>
              <a:rPr lang="en-US" sz="2200" b="1" dirty="0">
                <a:solidFill>
                  <a:srgbClr val="003399"/>
                </a:solidFill>
                <a:latin typeface="Century Gothic"/>
                <a:ea typeface="Century Gothic"/>
                <a:cs typeface="Century Gothic"/>
                <a:sym typeface="Century Gothic"/>
              </a:rPr>
              <a:t>: PROF ABHINAV SHRIVASTAVA AND PROF. RAJ VARMA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363894" y="486741"/>
            <a:ext cx="1128945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CASE STUDIES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363894" y="1356254"/>
            <a:ext cx="6904653"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These case studies showcase innovative approaches, collaborative partnerships, and lessons learned from practical experiences on the ground and offers valuable insights into successful initiatives and best practices for conserving and sustainably using seas and marine resources in EU maritime areas. </a:t>
            </a:r>
          </a:p>
          <a:p>
            <a:pPr marL="285750" indent="-285750">
              <a:buFont typeface="Arial" panose="020B0604020202020204" pitchFamily="34" charset="0"/>
              <a:buChar char="•"/>
            </a:pPr>
            <a:endParaRPr lang="en-IN"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Examples of case studies may include successful </a:t>
            </a:r>
            <a:r>
              <a:rPr lang="en-IN" sz="1800" u="sng" dirty="0">
                <a:latin typeface="Times New Roman" panose="02020603050405020304" pitchFamily="18" charset="0"/>
                <a:cs typeface="Times New Roman" panose="02020603050405020304" pitchFamily="18" charset="0"/>
              </a:rPr>
              <a:t>marine protected area (MPA) management schemes, community-based fisheries management projects, restoration of degraded coastal habitats, and initiatives promoting sustainable tourism and blue economy development.</a:t>
            </a:r>
          </a:p>
          <a:p>
            <a:pPr marL="285750" indent="-285750">
              <a:buFont typeface="Arial" panose="020B0604020202020204" pitchFamily="34" charset="0"/>
              <a:buChar char="•"/>
            </a:pPr>
            <a:endParaRPr lang="en-IN"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By highlighting these case studies, the presentation aims to inspire and inform policymakers, practitioners, and stakeholders about effective strategies and interventions that can be replicated and scaled up to achieve broader conservation and sustainability goals in marine environments.</a:t>
            </a:r>
          </a:p>
        </p:txBody>
      </p:sp>
      <p:pic>
        <p:nvPicPr>
          <p:cNvPr id="5122" name="Picture 2" descr="Enabling Effective and Equitable Marine Protected Areas - Guidance on  combining governance approaches | UNEP - UN Environment Programme">
            <a:extLst>
              <a:ext uri="{FF2B5EF4-FFF2-40B4-BE49-F238E27FC236}">
                <a16:creationId xmlns:a16="http://schemas.microsoft.com/office/drawing/2014/main" id="{952CDD14-FB51-DD61-0508-E355A0D7E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301" y="1097696"/>
            <a:ext cx="4210050" cy="44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FINDINGS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The findings of the studies reveal a complex picture of the state of seas and marine resources in EU maritime areas, reflecting both progress and persistent challenges. While efforts have been made to improve the conservation status of marine ecosystems, significant gaps and deficiencies remain, requiring urgent action.</a:t>
            </a:r>
          </a:p>
          <a:p>
            <a:pPr marL="285750" indent="-285750">
              <a:buFontTx/>
              <a:buChar char="-"/>
            </a:pPr>
            <a:endParaRPr lang="en-IN"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Key findings include improvements in fish stocks in certain regions, but continued overfishing and habitat degradation in others. Marine pollution remains a significant concern, with plastic debris, chemical contaminants, and nutrient runoff threatening marine life and ecosystems.</a:t>
            </a:r>
          </a:p>
          <a:p>
            <a:pPr marL="285750" indent="-285750">
              <a:buFontTx/>
              <a:buChar char="-"/>
            </a:pPr>
            <a:endParaRPr lang="en-IN"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Climate change impacts, including ocean warming, acidification, and sea-level rise, exacerbate these challenges, posing risks to marine biodiversity, habitats, and ecosystem services. Addressing these challenges requires coordinated and integrated actions across multiple sectors and stakeholders, emphasizing the need for adaptive management approaches and innovative solutions.</a:t>
            </a:r>
          </a:p>
        </p:txBody>
      </p:sp>
    </p:spTree>
    <p:extLst>
      <p:ext uri="{BB962C8B-B14F-4D97-AF65-F5344CB8AC3E}">
        <p14:creationId xmlns:p14="http://schemas.microsoft.com/office/powerpoint/2010/main" val="267217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CHALLENGES FACED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Despite their significance, seas and marine resources face a myriad of challenges, threatening their sustainability and resilience. Overfishing, driven by increasing demand for seafood and inadequate fisheries management, has led to the depletion of fish stocks and ecosystem degradation.</a:t>
            </a:r>
          </a:p>
          <a:p>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Habitat destruction, resulting from coastal development, pollution, and destructive fishing practices, has disrupted marine ecosystems, causing loss of biodiversity and degradation of critical habitats such as coral reefs, seagrass beds, and mangroves.</a:t>
            </a:r>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Pollution, including plastic debris, chemical contaminants, and nutrient runoff, poses a significant threat to marine ecosystems, harming marine life, contaminating seafood, and degrading water quality.</a:t>
            </a:r>
            <a:br>
              <a:rPr lang="en-IN"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Climate change exacerbates these challenges, leading to ocean warming, acidification, and extreme weather events, which impact marine biodiversity, habitats, and ecosystem functioning.</a:t>
            </a:r>
          </a:p>
        </p:txBody>
      </p:sp>
    </p:spTree>
    <p:extLst>
      <p:ext uri="{BB962C8B-B14F-4D97-AF65-F5344CB8AC3E}">
        <p14:creationId xmlns:p14="http://schemas.microsoft.com/office/powerpoint/2010/main" val="3813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RECOMMENDATIONS</a:t>
            </a:r>
          </a:p>
        </p:txBody>
      </p:sp>
      <p:sp>
        <p:nvSpPr>
          <p:cNvPr id="158" name="Google Shape;158;p46"/>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Based on the study findings and insights gained from case studies, a set of recommendations is proposed to enhance conservation efforts and promote sustainable use of seas and marine resources in EU maritime areas.</a:t>
            </a:r>
          </a:p>
          <a:p>
            <a:pPr marL="342900" indent="-342900">
              <a:buFontTx/>
              <a:buChar char="-"/>
            </a:pPr>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Recommendations may include strengthening regulatory frameworks, improving enforcement mechanisms, enhancing monitoring and surveillance capabilities, investing in research and innovation, fostering stakeholder engagement and public awareness, and promoting international cooperation and knowledge exchange.</a:t>
            </a:r>
          </a:p>
          <a:p>
            <a:pPr marL="342900" indent="-342900">
              <a:buFontTx/>
              <a:buChar char="-"/>
            </a:pPr>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These recommendations aim to guide policymakers, practitioners, and stakeholders in developing and implementing effective policies, strategies, and actions to address the challenges facing seas and marine resources and achieve long-term sustainability objectives.</a:t>
            </a:r>
          </a:p>
        </p:txBody>
      </p:sp>
    </p:spTree>
    <p:extLst>
      <p:ext uri="{BB962C8B-B14F-4D97-AF65-F5344CB8AC3E}">
        <p14:creationId xmlns:p14="http://schemas.microsoft.com/office/powerpoint/2010/main" val="28945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CONCLUSION</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356254"/>
            <a:ext cx="9606517"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2400" dirty="0">
                <a:latin typeface="Times New Roman" panose="02020603050405020304" pitchFamily="18" charset="0"/>
                <a:cs typeface="Times New Roman" panose="02020603050405020304" pitchFamily="18" charset="0"/>
              </a:rPr>
              <a:t>The conservation and sustainable use of seas and marine resources in EU maritime areas are critical for maintaining ecosystem health, supporting human well-being, and promoting socio-economic development. While significant progress has been made in some areas, challenges remain that require urgent and concerted actions. Continued commitment to effective policies, innovative solutions, and collaborative partnerships is essential to address the complex and interconnected challenges facing marine environments. By working together, we can ensure the resilience and sustainability of seas and marine resources for current and future generations.</a:t>
            </a:r>
          </a:p>
        </p:txBody>
      </p:sp>
    </p:spTree>
    <p:extLst>
      <p:ext uri="{BB962C8B-B14F-4D97-AF65-F5344CB8AC3E}">
        <p14:creationId xmlns:p14="http://schemas.microsoft.com/office/powerpoint/2010/main" val="11449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2293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Seas and marine resources in EU maritime areas encompass vast ecosystems that play a crucial role in maintaining global biodiversity, regulating climate patterns, and sustaining human livelihoods. From the North Sea to the Mediterranean, these marine environments support a myriad of species, provide essential ecosystem services, and contribute significantly to economic activities such as fisheries, tourism, and shipping. Recognizing the importance of these marine ecosystems and the need for their sustainable management, this study delves into various aspects related to the conservation and sustainable use of seas and marine resources in EU maritime areas</a:t>
            </a:r>
          </a:p>
          <a:p>
            <a:r>
              <a:rPr lang="en-IN"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Europe's seas and oceans are invaluable, providing essential natural resources, supporting diverse ecosystems, stabilizing climate patterns, and offering significant employment opportunities.</a:t>
            </a:r>
          </a:p>
          <a:p>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However, these marine environments face numerous threats, including pollution, overexploitation, climate change, and habitat destruction, endangering their delicate balance</a:t>
            </a:r>
          </a:p>
          <a:p>
            <a:endParaRPr lang="en-IN" sz="2000" dirty="0">
              <a:latin typeface="Times New Roman" panose="02020603050405020304" pitchFamily="18" charset="0"/>
              <a:cs typeface="Times New Roman" panose="02020603050405020304" pitchFamily="18" charset="0"/>
            </a:endParaRPr>
          </a:p>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IMPORTANCE OF SEAS AND MARITIME RESOURCES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en-IN" sz="2000" dirty="0"/>
              <a:t>The ecological significance of seas and marine resources cannot be overstated. These environments are home to diverse marine life, including fish, mammals, corals, and microorganisms, forming intricate food webs and supporting complex ecosystems.</a:t>
            </a:r>
          </a:p>
          <a:p>
            <a:pPr marL="342900" indent="-342900">
              <a:buFont typeface="Arial" panose="020B0604020202020204" pitchFamily="34" charset="0"/>
              <a:buChar char="•"/>
            </a:pPr>
            <a:r>
              <a:rPr lang="en-IN" sz="2000" dirty="0"/>
              <a:t>Economically, seas and marine resources are invaluable assets, contributing billions of euros to the EU economy annually through fisheries, aquaculture, maritime transport, and tourism. Coastal regions, in particular, rely heavily on marine ecosystems for employment, recreation, and cultural heritage.</a:t>
            </a:r>
          </a:p>
          <a:p>
            <a:pPr marL="342900" indent="-342900">
              <a:buFont typeface="Arial" panose="020B0604020202020204" pitchFamily="34" charset="0"/>
              <a:buChar char="•"/>
            </a:pPr>
            <a:r>
              <a:rPr lang="en-IN" sz="2000" dirty="0"/>
              <a:t>Socially, seas and marine resources are deeply intertwined with human well-being, providing food security, recreational opportunities, and cultural identity to coastal communities. Moreover, these environments play a crucial role in climate regulation, carbon sequestration, and mitigating the impacts of natural disasters such as storms and floods.</a:t>
            </a:r>
          </a:p>
        </p:txBody>
      </p:sp>
    </p:spTree>
    <p:extLst>
      <p:ext uri="{BB962C8B-B14F-4D97-AF65-F5344CB8AC3E}">
        <p14:creationId xmlns:p14="http://schemas.microsoft.com/office/powerpoint/2010/main" val="8110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EU POLICIES AND FRAMEWORK</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To address these challenges and promote the conservation and sustainable use of seas and marine resources, the EU has developed a comprehensive framework of policies and initiatives. At the core of this framework is the Marine Strategy Framework Directive (MSFD), which aims to achieve and maintain good environmental status (GES) of EU marine waters by 2020.</a:t>
            </a:r>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In addition to the MSFD, the EU has implemented various directives and initiatives, including the Common Fisheries Policy (CFP), the Blue Economy Strategy, the Water Framework Directive, and the Birds and Habitats Directives, to address specific issues such as fisheries management, marine pollution, and biodiversity conservation.</a:t>
            </a:r>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These policies and frameworks provide a holistic approach to marine management, integrating ecological, economic, and social considerations and promoting ecosystem-based management approaches, stakeholder engagement, and international cooperation.</a:t>
            </a:r>
          </a:p>
        </p:txBody>
      </p:sp>
    </p:spTree>
    <p:extLst>
      <p:ext uri="{BB962C8B-B14F-4D97-AF65-F5344CB8AC3E}">
        <p14:creationId xmlns:p14="http://schemas.microsoft.com/office/powerpoint/2010/main" val="39795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acts and figures on the common fisheries policy - European Commission">
            <a:extLst>
              <a:ext uri="{FF2B5EF4-FFF2-40B4-BE49-F238E27FC236}">
                <a16:creationId xmlns:a16="http://schemas.microsoft.com/office/drawing/2014/main" id="{7A4A693D-A0BA-7912-0E7D-7E8E91AE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91" y="149290"/>
            <a:ext cx="5525309" cy="51411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EU Nature Protection laws are fit for purpose, says European Commission  study | IUCN">
            <a:extLst>
              <a:ext uri="{FF2B5EF4-FFF2-40B4-BE49-F238E27FC236}">
                <a16:creationId xmlns:a16="http://schemas.microsoft.com/office/drawing/2014/main" id="{89BA3203-7E55-8854-C9AB-7D04CB6D9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469" y="74645"/>
            <a:ext cx="5229839" cy="521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1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86741"/>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MARINE STRATERGY AND FRAMEWORK DIRECTIVE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432560"/>
            <a:ext cx="9488130" cy="43052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r>
              <a:rPr lang="en-US" sz="2200" dirty="0">
                <a:latin typeface="Times New Roman" panose="02020603050405020304" pitchFamily="18" charset="0"/>
                <a:cs typeface="Times New Roman" panose="02020603050405020304" pitchFamily="18" charset="0"/>
              </a:rPr>
              <a:t>The MSFD, adopted in 2008, focuses on maintaining clean, healthy, productive, and resilient marine ecosystems while promoting sustainable use of marine resources.</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Member States are required to develop national marine strategies to achieve or maintain GES by setting objectives, establishing monitoring programs, and implementing measures to improve marine waters' state.</a:t>
            </a:r>
          </a:p>
          <a:p>
            <a:endParaRPr lang="en-US" sz="2200" u="sng"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Implementation of the MSFD:</a:t>
            </a:r>
          </a:p>
          <a:p>
            <a:endParaRPr lang="en-US" sz="2200" u="sng"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 MSFD is implemented in six-year cycles, with Member States reporting on progress and the Commission assessing and providing recommendations.</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Member States coordinate with the Commission and regional sea conventions to ensure effective implementation, including public participation in environmental decision-making.</a:t>
            </a:r>
          </a:p>
          <a:p>
            <a:endParaRPr lang="en-US" sz="24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96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 Member States are stepping up measures to protect seas and oceans, but  more improvements are needed - European Commission">
            <a:extLst>
              <a:ext uri="{FF2B5EF4-FFF2-40B4-BE49-F238E27FC236}">
                <a16:creationId xmlns:a16="http://schemas.microsoft.com/office/drawing/2014/main" id="{4A12D14B-181F-50E8-383F-0A6E70B22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2" y="691243"/>
            <a:ext cx="94392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0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96933"/>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REGIONAL AND INTERNATIONAL COOPERATION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432560"/>
            <a:ext cx="5454394" cy="43052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Regional cooperation through conventions like the Barcelona Convention, OSPAR, and HELCOM fosters collaboration among Member States and neighboring countries to protect marine environments.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Internationally, the EU engages in global frameworks like UNCLOS, CBD, and SDG 14 to fulfill commitments for marine protection and sustainable ocean management.</a:t>
            </a:r>
          </a:p>
        </p:txBody>
      </p:sp>
      <p:pic>
        <p:nvPicPr>
          <p:cNvPr id="1026" name="Picture 2" descr="Cliffs hanging over blue sea">
            <a:extLst>
              <a:ext uri="{FF2B5EF4-FFF2-40B4-BE49-F238E27FC236}">
                <a16:creationId xmlns:a16="http://schemas.microsoft.com/office/drawing/2014/main" id="{E60107AB-095C-C51C-F530-50852184F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767" y="1432560"/>
            <a:ext cx="4302871" cy="430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al 14 infographic ">
            <a:extLst>
              <a:ext uri="{FF2B5EF4-FFF2-40B4-BE49-F238E27FC236}">
                <a16:creationId xmlns:a16="http://schemas.microsoft.com/office/drawing/2014/main" id="{BBC8338C-69C6-376A-3D30-7F20D97A7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95" y="550507"/>
            <a:ext cx="5781869" cy="51598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stainable Development Goal 14 - Wikipedia">
            <a:extLst>
              <a:ext uri="{FF2B5EF4-FFF2-40B4-BE49-F238E27FC236}">
                <a16:creationId xmlns:a16="http://schemas.microsoft.com/office/drawing/2014/main" id="{500310B2-01F6-A8F1-0D26-E35228EC5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824" y="895739"/>
            <a:ext cx="5010538" cy="469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40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4506</TotalTime>
  <Words>1364</Words>
  <Application>Microsoft Office PowerPoint</Application>
  <PresentationFormat>Widescreen</PresentationFormat>
  <Paragraphs>64</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Segoe UI</vt:lpstr>
      <vt:lpstr>Century Gothic</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KATYAYNI JANDROTIA</cp:lastModifiedBy>
  <cp:revision>7</cp:revision>
  <dcterms:created xsi:type="dcterms:W3CDTF">2020-01-02T01:56:26Z</dcterms:created>
  <dcterms:modified xsi:type="dcterms:W3CDTF">2024-03-31T05:57:00Z</dcterms:modified>
</cp:coreProperties>
</file>