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25"/>
  </p:notesMasterIdLst>
  <p:sldIdLst>
    <p:sldId id="256" r:id="rId3"/>
    <p:sldId id="257" r:id="rId4"/>
    <p:sldId id="260" r:id="rId5"/>
    <p:sldId id="267" r:id="rId6"/>
    <p:sldId id="270" r:id="rId7"/>
    <p:sldId id="266" r:id="rId8"/>
    <p:sldId id="261" r:id="rId9"/>
    <p:sldId id="259" r:id="rId10"/>
    <p:sldId id="265" r:id="rId11"/>
    <p:sldId id="264" r:id="rId12"/>
    <p:sldId id="272" r:id="rId13"/>
    <p:sldId id="271" r:id="rId14"/>
    <p:sldId id="273" r:id="rId15"/>
    <p:sldId id="268" r:id="rId16"/>
    <p:sldId id="275" r:id="rId17"/>
    <p:sldId id="269" r:id="rId18"/>
    <p:sldId id="274" r:id="rId19"/>
    <p:sldId id="278" r:id="rId20"/>
    <p:sldId id="279" r:id="rId21"/>
    <p:sldId id="280" r:id="rId22"/>
    <p:sldId id="281" r:id="rId23"/>
    <p:sldId id="282" r:id="rId24"/>
  </p:sldIdLst>
  <p:sldSz cx="12192000" cy="6858000"/>
  <p:notesSz cx="6951663" cy="10082213"/>
  <p:embeddedFontLst>
    <p:embeddedFont>
      <p:font typeface="Calibri" panose="020F0502020204030204" pitchFamily="34" charset="0"/>
      <p:regular r:id="rId26"/>
      <p:bold r:id="rId27"/>
      <p:italic r:id="rId28"/>
      <p:boldItalic r:id="rId29"/>
    </p:embeddedFont>
    <p:embeddedFont>
      <p:font typeface="Century Gothic" panose="020B0502020202020204" pitchFamily="34" charset="0"/>
      <p:regular r:id="rId30"/>
      <p:bold r:id="rId31"/>
      <p:italic r:id="rId32"/>
      <p:boldItalic r:id="rId33"/>
    </p:embeddedFont>
    <p:embeddedFont>
      <p:font typeface="Quattrocento Sans" panose="020B0604020202020204" charset="0"/>
      <p:regular r:id="rId34"/>
      <p:bold r:id="rId35"/>
    </p:embeddedFont>
    <p:embeddedFont>
      <p:font typeface="Segoe UI" panose="020B0502040204020203"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60" y="3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2133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8543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943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823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986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5416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7208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7886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16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214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5440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2366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3459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754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0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144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11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8197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459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6982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95052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5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959342"/>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800"/>
              </a:spcBef>
              <a:spcAft>
                <a:spcPts val="800"/>
              </a:spcAft>
              <a:buNone/>
            </a:pPr>
            <a:r>
              <a:rPr lang="en" sz="2700" b="1" i="0" u="none" strike="noStrike" cap="none" dirty="0">
                <a:solidFill>
                  <a:srgbClr val="003399"/>
                </a:solidFill>
                <a:latin typeface="Times New Roman" panose="02020603050405020304" pitchFamily="18" charset="0"/>
                <a:ea typeface="Century Gothic"/>
                <a:cs typeface="Times New Roman" panose="02020603050405020304" pitchFamily="18" charset="0"/>
                <a:sym typeface="Century Gothic"/>
              </a:rPr>
              <a:t>WASTE MANAGEMENT POLICIES AND REGULATIONS</a:t>
            </a:r>
            <a:endParaRPr lang="en-US" sz="2700" b="1" dirty="0">
              <a:solidFill>
                <a:srgbClr val="003399"/>
              </a:solidFill>
              <a:latin typeface="Times New Roman" panose="02020603050405020304" pitchFamily="18" charset="0"/>
              <a:ea typeface="Century Gothic"/>
              <a:cs typeface="Times New Roman" panose="02020603050405020304" pitchFamily="18" charset="0"/>
              <a:sym typeface="Century Gothic"/>
            </a:endParaRPr>
          </a:p>
          <a:p>
            <a:pPr marL="0" marR="0" lvl="0" indent="0" algn="l" rtl="0">
              <a:lnSpc>
                <a:spcPct val="107000"/>
              </a:lnSpc>
              <a:spcBef>
                <a:spcPts val="800"/>
              </a:spcBef>
              <a:spcAft>
                <a:spcPts val="800"/>
              </a:spcAft>
              <a:buNone/>
            </a:pPr>
            <a:endParaRPr lang="en-US" sz="2700" b="1" i="0" u="none" strike="noStrike" cap="none"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 sz="2200" b="1" dirty="0">
                <a:solidFill>
                  <a:srgbClr val="003399"/>
                </a:solidFill>
                <a:latin typeface="Century Gothic"/>
                <a:ea typeface="Century Gothic"/>
                <a:cs typeface="Century Gothic"/>
                <a:sym typeface="Century Gothic"/>
              </a:rPr>
              <a:t>Instructor Name: …</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4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chemeClr val="bg1"/>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9488130"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0" marR="0" algn="just">
              <a:lnSpc>
                <a:spcPct val="150000"/>
              </a:lnSpc>
              <a:spcBef>
                <a:spcPts val="0"/>
              </a:spcBef>
              <a:spcAft>
                <a:spcPts val="0"/>
              </a:spcAft>
            </a:pPr>
            <a:r>
              <a:rPr lang="en" sz="1800" b="1"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Solid waste management </a:t>
            </a:r>
            <a:endParaRPr lang="en-US" sz="1800" b="1"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Waste must be managed throughout the entire process of generation, reduction, classification, collection, storage, transfer, transportation, reuse, recycling, treatment and destruction;</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The owner of hazardous waste and conventional industrial solid waste is responsible for reusing, recycling, treating and recovering energy from the waste or transferring it to a facility with appropriate functions and environmental license</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a:t>
            </a: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 for processing;</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Industrial waste source owners must control and determine whether the waste is hazardous waste or normal industrial solid waste through sample collection and analysis by functional and capable facilities comply with the provisions of law;</a:t>
            </a:r>
            <a:endParaRPr lang="en-US"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Industrial waste after classification must be managed according to the provisions of law;</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28600" lvl="1" algn="just">
              <a:buSzPts val="1600"/>
            </a:pPr>
            <a:endParaRPr lang="en-US" sz="20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947653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0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9488130"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0" marR="0" algn="just">
              <a:lnSpc>
                <a:spcPct val="150000"/>
              </a:lnSpc>
              <a:spcBef>
                <a:spcPts val="0"/>
              </a:spcBef>
              <a:spcAft>
                <a:spcPts val="0"/>
              </a:spcAft>
            </a:pPr>
            <a:r>
              <a:rPr lang="en" sz="1800" b="1"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Solid waste management </a:t>
            </a:r>
            <a:endParaRPr lang="en-US" sz="1800" b="1"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Waste that meets the standards and technical regulations of raw materials, fuel, and materials according to the provisions of law on product and goods quality is managed as products and goods and is used directly</a:t>
            </a:r>
            <a:r>
              <a:rPr lang="en" sz="1800"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 </a:t>
            </a: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as raw materials, fuel, and materials for production activities;</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Organizations and individuals transporting household solid waste, hazardous waste, and common industrial solid waste must responsibly transport the waste to facilities with appropriate functions and environmental licenses or transfer </a:t>
            </a:r>
            <a:r>
              <a:rPr lang="en-US"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to </a:t>
            </a: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other organizations or individuals to transport to facilities with appropriate functions and environmental licenses;</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Radioactive waste management is carried out in accordance with the law on atomic energy.</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28600" lvl="1" algn="just">
              <a:buSzPts val="1600"/>
            </a:pPr>
            <a:endParaRPr lang="en-US" sz="20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1215981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0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9488130"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20000"/>
          </a:bodyPr>
          <a:lstStyle/>
          <a:p>
            <a:pPr marL="0" marR="0" algn="just">
              <a:lnSpc>
                <a:spcPct val="170000"/>
              </a:lnSpc>
              <a:spcBef>
                <a:spcPts val="0"/>
              </a:spcBef>
              <a:spcAft>
                <a:spcPts val="0"/>
              </a:spcAft>
            </a:pPr>
            <a:r>
              <a:rPr lang="en" sz="1800" b="1"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Reduce , reuse, recycle and treat plastic waste :</a:t>
            </a:r>
            <a:endParaRPr lang="en-US" sz="1800" b="1"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Arial" panose="020B0604020202020204" pitchFamily="34" charset="0"/>
              <a:buChar char="•"/>
            </a:pPr>
            <a:r>
              <a:rPr lang="en" sz="1800"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Restrict </a:t>
            </a: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the use, reduce, classify and dispose of waste such as single-use plastic products and non-biodegradable plastic packaging according to regulations; Do not dispose of plastic waste directly into drainage systems, ponds, lakes, canals, rivers and oceans.</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Arial" panose="020B0604020202020204" pitchFamily="34" charset="0"/>
              <a:buChar char="•"/>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Plastic waste arising from marine tourism and service activities, maritime economy, oil and gas exploitation and marine mineral resources, aquaculture and exploitation must be collected, stored and transferred to local authorities facility with recycling and treatment functions.</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Arial" panose="020B0604020202020204" pitchFamily="34" charset="0"/>
              <a:buChar char="•"/>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Environmentally friendly products, products that replace single-use plastic products and products that replace certified non-biodegradable plastic packaging are eligible for incentives and support according to the provisions of law.</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28600" lvl="1" algn="just">
              <a:buSzPts val="1600"/>
            </a:pPr>
            <a:endParaRPr lang="en-US" sz="20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147387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0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9488130"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lnSpcReduction="10000"/>
          </a:bodyPr>
          <a:lstStyle/>
          <a:p>
            <a:pPr marL="0" marR="0" algn="just">
              <a:lnSpc>
                <a:spcPct val="170000"/>
              </a:lnSpc>
              <a:spcBef>
                <a:spcPts val="0"/>
              </a:spcBef>
              <a:spcAft>
                <a:spcPts val="0"/>
              </a:spcAft>
            </a:pPr>
            <a:r>
              <a:rPr lang="en" sz="1800" b="1"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Reduce , reuse, recycle and treat plastic waste :</a:t>
            </a:r>
            <a:endParaRPr lang="en-US" sz="1800" b="1"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Arial" panose="020B0604020202020204" pitchFamily="34" charset="0"/>
              <a:buChar char="•"/>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Plastic waste must be collected and classified for reuse, recycling or treatment according to the provisions of law. Plastic waste that cannot be recycled must be transferred to a facility that has the function of processing according to regulations. Plastic waste generated from economic activities at sea must be collected for reuse, recycling or treatment and must not be discharged into the sea.</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Arial" panose="020B0604020202020204" pitchFamily="34" charset="0"/>
              <a:buChar char="•"/>
            </a:pPr>
            <a:r>
              <a:rPr lang="en" sz="1800"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Encourage </a:t>
            </a: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the reuse and recycling of plastic waste to serve the production of goods, construction materials, and traffic works; Encourage research and development of systems to collect and treat plastic waste floating in the seas and oceans; Have policies to promote reuse and recycling of plastic waste.</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28600" lvl="1" algn="just">
              <a:buSzPts val="1600"/>
            </a:pPr>
            <a:endParaRPr lang="en-US" sz="20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3464106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61624"/>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0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9488130"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algn="just">
              <a:lnSpc>
                <a:spcPct val="150000"/>
              </a:lnSpc>
              <a:spcBef>
                <a:spcPts val="0"/>
              </a:spcBef>
              <a:spcAft>
                <a:spcPts val="0"/>
              </a:spcAft>
            </a:pPr>
            <a:r>
              <a:rPr lang="en" sz="1800" b="1"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Wastewater management </a:t>
            </a:r>
            <a:endParaRPr lang="en-US" sz="1800" b="1"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Wastewater must be collected and treated to meet environmental technical standards before being discharged into receiving sources;</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Wastewater is encouraged to be reused when it meets environmental protection requirements and water use purposes;</a:t>
            </a:r>
            <a:endParaRPr lang="en-US" sz="1800"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Wastewater containing hazardous environmental parameters exceeding prescribed thresholds must be managed according to regulations on hazardous waste management;</a:t>
            </a:r>
            <a:endParaRPr lang="en-US" sz="1800" dirty="0">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latin typeface="Arial" panose="020B0604020202020204" pitchFamily="34" charset="0"/>
                <a:ea typeface="Times New Roman" panose="02020603050405020304" pitchFamily="18" charset="0"/>
              </a:rPr>
              <a:t>The discharge of treated wastewater into the environment must be managed according to the provisions of law on environmental protection, in accordance with the load-bearing capacity of the receiving environment.</a:t>
            </a:r>
            <a:endParaRPr lang="en-US" sz="2000" dirty="0">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312332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9" y="481934"/>
            <a:ext cx="9488131" cy="461624"/>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3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9488130"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algn="just">
              <a:lnSpc>
                <a:spcPct val="150000"/>
              </a:lnSpc>
              <a:spcBef>
                <a:spcPts val="0"/>
              </a:spcBef>
              <a:spcAft>
                <a:spcPts val="0"/>
              </a:spcAft>
            </a:pPr>
            <a:r>
              <a:rPr lang="en" sz="1800" b="1"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Wastewater management </a:t>
            </a:r>
            <a:endParaRPr lang="en-US" sz="1800" b="1" dirty="0">
              <a:effectLst/>
              <a:highlight>
                <a:srgbClr val="FFFFFF"/>
              </a:highlight>
              <a:latin typeface="+mn-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The wastewater treatment system must meet the requirements:</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Technology suitable for the type and characteristics of wastewater to be treated;</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The capacity of the water treatment system must be consistent with the maximum amount of wastewater generated;</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Wastewater treatment meets environmental protection requirements;</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Operate wastewater treatment works according to technical procedures .</a:t>
            </a: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latin typeface="+mn-lt"/>
                <a:ea typeface="Times New Roman" panose="02020603050405020304" pitchFamily="18" charset="0"/>
              </a:rPr>
              <a:t>Have a plan to prevent and respond to environmental incidents for the wastewater treatment system; Discharge points must have clear coordinates, signs, and symbols, convenient for inspection and monitoring of discharge</a:t>
            </a:r>
            <a:endParaRPr lang="en-US" sz="1800" dirty="0">
              <a:effectLst/>
              <a:highlight>
                <a:srgbClr val="FFFFFF"/>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726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46236"/>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3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9488130"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algn="just">
              <a:lnSpc>
                <a:spcPct val="150000"/>
              </a:lnSpc>
              <a:spcBef>
                <a:spcPts val="0"/>
              </a:spcBef>
              <a:spcAft>
                <a:spcPts val="0"/>
              </a:spcAft>
            </a:pPr>
            <a:r>
              <a:rPr lang="en" sz="1800" b="1" dirty="0">
                <a:highlight>
                  <a:srgbClr val="FFFFFF"/>
                </a:highlight>
                <a:latin typeface="Arial" panose="020B0604020202020204" pitchFamily="34" charset="0"/>
                <a:ea typeface="Times New Roman" panose="02020603050405020304" pitchFamily="18" charset="0"/>
                <a:cs typeface="Times New Roman" panose="02020603050405020304" pitchFamily="18" charset="0"/>
              </a:rPr>
              <a:t>Dust </a:t>
            </a:r>
            <a:r>
              <a:rPr lang="en" sz="1800" b="1" dirty="0" err="1">
                <a:highlight>
                  <a:srgbClr val="FFFFFF"/>
                </a:highlight>
                <a:latin typeface="Arial" panose="020B0604020202020204" pitchFamily="34" charset="0"/>
                <a:ea typeface="Times New Roman" panose="02020603050405020304" pitchFamily="18" charset="0"/>
                <a:cs typeface="Times New Roman" panose="02020603050405020304" pitchFamily="18" charset="0"/>
              </a:rPr>
              <a:t>and exhaust </a:t>
            </a:r>
            <a:r>
              <a:rPr lang="en" sz="1800" b="1" dirty="0">
                <a:solidFill>
                  <a:srgbClr val="000000"/>
                </a:solidFill>
                <a:effectLst/>
                <a:highlight>
                  <a:srgbClr val="FFFFFF"/>
                </a:highlight>
                <a:latin typeface="Arial" panose="020B0604020202020204" pitchFamily="34" charset="0"/>
                <a:ea typeface="Times New Roman" panose="02020603050405020304" pitchFamily="18" charset="0"/>
                <a:cs typeface="Times New Roman" panose="02020603050405020304" pitchFamily="18" charset="0"/>
              </a:rPr>
              <a:t>management :</a:t>
            </a:r>
            <a:endParaRPr lang="en-US" sz="1800" b="1" dirty="0">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Organizations and individuals engaged in production, business and service activities that spread dust and emissions must control and treat dust and emissions to ensure environmental technical regulations.</a:t>
            </a:r>
            <a:endParaRPr lang="en-US"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Dust with hazardous elements exceeding the prescribed threshold must be managed according to the provisions of law on hazardous waste management.</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en" sz="1800" dirty="0">
                <a:solidFill>
                  <a:srgbClr val="000000"/>
                </a:solidFill>
                <a:effectLst/>
                <a:latin typeface="+mn-lt"/>
                <a:ea typeface="Times New Roman" panose="02020603050405020304" pitchFamily="18" charset="0"/>
              </a:rPr>
              <a:t>Vehicles, machinery, equipment, and construction works that spread dust and exhaust must have filters, exhaust gas mitigation, shielding devices, or other measures to minimize dust to ensure technical </a:t>
            </a:r>
            <a:r>
              <a:rPr lang="en" sz="1800" dirty="0">
                <a:latin typeface="+mn-lt"/>
                <a:ea typeface="Times New Roman" panose="02020603050405020304" pitchFamily="18" charset="0"/>
              </a:rPr>
              <a:t>environment regulations</a:t>
            </a:r>
            <a:r>
              <a:rPr lang="en" sz="1800" dirty="0">
                <a:solidFill>
                  <a:srgbClr val="000000"/>
                </a:solidFill>
                <a:effectLst/>
                <a:latin typeface="+mn-lt"/>
                <a:ea typeface="Times New Roman" panose="02020603050405020304" pitchFamily="18" charset="0"/>
              </a:rPr>
              <a:t>. </a:t>
            </a:r>
            <a:endParaRPr lang="en-US" sz="2000" dirty="0">
              <a:latin typeface="+mn-lt"/>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420031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46236"/>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3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9488130"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algn="just">
              <a:lnSpc>
                <a:spcPct val="150000"/>
              </a:lnSpc>
              <a:spcBef>
                <a:spcPts val="0"/>
              </a:spcBef>
              <a:spcAft>
                <a:spcPts val="0"/>
              </a:spcAft>
            </a:pPr>
            <a:r>
              <a:rPr lang="en" sz="1800" b="1"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Manage and control noise, vibration, light, radiation, and unpleasant odors :</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Organizations and individuals causing noise, vibration, light, and radiation must control and handle it to ensure environmental and radiation technical regulations.</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Organizations and individuals in residential areas that cause noise, vibration, light, radiation, and unpleasant odors must take measures to minimize </a:t>
            </a:r>
            <a:r>
              <a:rPr lang="en-US"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the affect of them </a:t>
            </a: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and not cause negative impacts on the residential community.</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indent="-285750" algn="just">
              <a:lnSpc>
                <a:spcPct val="150000"/>
              </a:lnSpc>
              <a:buFont typeface="Courier New" panose="02070309020205020404" pitchFamily="49" charset="0"/>
              <a:buChar char="o"/>
            </a:pPr>
            <a:r>
              <a:rPr lang="en" sz="1800" dirty="0">
                <a:solidFill>
                  <a:srgbClr val="000000"/>
                </a:solidFill>
                <a:effectLst/>
                <a:latin typeface="+mn-lt"/>
                <a:ea typeface="Times New Roman" panose="02020603050405020304" pitchFamily="18" charset="0"/>
              </a:rPr>
              <a:t>Organizations and individuals managing routes with high traffic density causing noise, vibration, light, and radiation must take measures to minimize </a:t>
            </a:r>
            <a:r>
              <a:rPr lang="en-US" sz="1800" dirty="0">
                <a:highlight>
                  <a:srgbClr val="FFFFFF"/>
                </a:highlight>
                <a:ea typeface="Times New Roman" panose="02020603050405020304" pitchFamily="18" charset="0"/>
                <a:cs typeface="Times New Roman" panose="02020603050405020304" pitchFamily="18" charset="0"/>
              </a:rPr>
              <a:t>the affect of them</a:t>
            </a:r>
            <a:r>
              <a:rPr lang="en" sz="1800" dirty="0">
                <a:solidFill>
                  <a:srgbClr val="000000"/>
                </a:solidFill>
                <a:effectLst/>
                <a:latin typeface="+mn-lt"/>
                <a:ea typeface="Times New Roman" panose="02020603050405020304" pitchFamily="18" charset="0"/>
              </a:rPr>
              <a:t> and meet environmental technical regulations.</a:t>
            </a:r>
            <a:endParaRPr lang="en-US" sz="2000" dirty="0">
              <a:latin typeface="+mn-lt"/>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31485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16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16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lang="en-US" sz="16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20" name="TextBox 19">
            <a:extLst>
              <a:ext uri="{FF2B5EF4-FFF2-40B4-BE49-F238E27FC236}">
                <a16:creationId xmlns:a16="http://schemas.microsoft.com/office/drawing/2014/main" id="{8FA0CCD0-24F4-D2C5-2CA4-9803A543CB23}"/>
              </a:ext>
            </a:extLst>
          </p:cNvPr>
          <p:cNvSpPr txBox="1"/>
          <p:nvPr/>
        </p:nvSpPr>
        <p:spPr>
          <a:xfrm>
            <a:off x="836612" y="1159736"/>
            <a:ext cx="4923253" cy="4847994"/>
          </a:xfrm>
          <a:prstGeom prst="rect">
            <a:avLst/>
          </a:prstGeom>
          <a:noFill/>
        </p:spPr>
        <p:txBody>
          <a:bodyPr wrap="square">
            <a:spAutoFit/>
          </a:bodyPr>
          <a:lstStyle/>
          <a:p>
            <a:pPr algn="just">
              <a:lnSpc>
                <a:spcPct val="150000"/>
              </a:lnSpc>
            </a:pPr>
            <a:r>
              <a:rPr lang="en-US" sz="1600" b="1" dirty="0">
                <a:latin typeface="+mn-lt"/>
                <a:ea typeface="Times New Roman" panose="02020603050405020304" pitchFamily="18" charset="0"/>
                <a:cs typeface="Times New Roman" panose="02020603050405020304" pitchFamily="18" charset="0"/>
              </a:rPr>
              <a:t>Hazardous waste management</a:t>
            </a:r>
          </a:p>
          <a:p>
            <a:pPr marL="285750" indent="-285750" algn="just">
              <a:lnSpc>
                <a:spcPct val="150000"/>
              </a:lnSpc>
              <a:buFontTx/>
              <a:buChar char="-"/>
            </a:pPr>
            <a:r>
              <a:rPr lang="en-US" sz="1600" b="1" dirty="0">
                <a:latin typeface="+mn-lt"/>
                <a:ea typeface="Times New Roman" panose="02020603050405020304" pitchFamily="18" charset="0"/>
                <a:cs typeface="Times New Roman" panose="02020603050405020304" pitchFamily="18" charset="0"/>
              </a:rPr>
              <a:t>For waste source owners:</a:t>
            </a:r>
          </a:p>
          <a:p>
            <a:pPr marL="285750" indent="-285750" algn="just">
              <a:lnSpc>
                <a:spcPct val="150000"/>
              </a:lnSpc>
              <a:buFont typeface="Courier New" panose="02070309020205020404" pitchFamily="49" charset="0"/>
              <a:buChar char="o"/>
            </a:pPr>
            <a:r>
              <a:rPr lang="en-US" sz="1600" dirty="0">
                <a:latin typeface="+mn-lt"/>
                <a:ea typeface="Times New Roman" panose="02020603050405020304" pitchFamily="18" charset="0"/>
                <a:cs typeface="Times New Roman" panose="02020603050405020304" pitchFamily="18" charset="0"/>
              </a:rPr>
              <a:t>Declare the volume and type of hazardous waste in the application for an environmental permit or environmental registration content;</a:t>
            </a:r>
          </a:p>
          <a:p>
            <a:pPr marL="285750" indent="-285750" algn="just">
              <a:lnSpc>
                <a:spcPct val="150000"/>
              </a:lnSpc>
              <a:buFont typeface="Courier New" panose="02070309020205020404" pitchFamily="49" charset="0"/>
              <a:buChar char="o"/>
            </a:pPr>
            <a:r>
              <a:rPr lang="en-US" sz="1600" dirty="0">
                <a:latin typeface="+mn-lt"/>
                <a:ea typeface="Times New Roman" panose="02020603050405020304" pitchFamily="18" charset="0"/>
                <a:cs typeface="Times New Roman" panose="02020603050405020304" pitchFamily="18" charset="0"/>
              </a:rPr>
              <a:t>Carry out identification, classification, collection and storage separately and not mixed with non-hazardous waste, ensuring not to pollute the environment;</a:t>
            </a:r>
          </a:p>
          <a:p>
            <a:pPr marL="285750" indent="-285750" algn="just">
              <a:lnSpc>
                <a:spcPct val="150000"/>
              </a:lnSpc>
              <a:buFont typeface="Courier New" panose="02070309020205020404" pitchFamily="49" charset="0"/>
              <a:buChar char="o"/>
            </a:pPr>
            <a:r>
              <a:rPr lang="en-US" sz="1600" dirty="0">
                <a:latin typeface="+mn-lt"/>
                <a:ea typeface="Times New Roman" panose="02020603050405020304" pitchFamily="18" charset="0"/>
                <a:cs typeface="Times New Roman" panose="02020603050405020304" pitchFamily="18" charset="0"/>
              </a:rPr>
              <a:t>Reuse, recycle, treat, co-process, and recover energy according to the law or transfer hazardous waste to a facility with an appropriate environmental license for treatment.</a:t>
            </a:r>
            <a:endParaRPr lang="en-US" sz="1800" dirty="0">
              <a:latin typeface="+mn-lt"/>
              <a:ea typeface="Quattrocento Sans"/>
              <a:cs typeface="Times New Roman" panose="02020603050405020304" pitchFamily="18" charset="0"/>
              <a:sym typeface="Quattrocento Sans"/>
            </a:endParaRPr>
          </a:p>
        </p:txBody>
      </p:sp>
      <p:pic>
        <p:nvPicPr>
          <p:cNvPr id="1028" name="Picture 4" descr="Waste Management: Hazardous waste Landscape - Wall Sign">
            <a:extLst>
              <a:ext uri="{FF2B5EF4-FFF2-40B4-BE49-F238E27FC236}">
                <a16:creationId xmlns:a16="http://schemas.microsoft.com/office/drawing/2014/main" id="{3F264DFC-0011-532E-9745-BAA0D43D22D6}"/>
              </a:ext>
            </a:extLst>
          </p:cNvP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l="5008" r="5008"/>
          <a:stretch>
            <a:fillRect/>
          </a:stretch>
        </p:blipFill>
        <p:spPr bwMode="auto">
          <a:xfrm>
            <a:off x="6328678" y="1299930"/>
            <a:ext cx="5026710" cy="396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68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16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16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lang="en-US" sz="16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20" name="TextBox 19">
            <a:extLst>
              <a:ext uri="{FF2B5EF4-FFF2-40B4-BE49-F238E27FC236}">
                <a16:creationId xmlns:a16="http://schemas.microsoft.com/office/drawing/2014/main" id="{8FA0CCD0-24F4-D2C5-2CA4-9803A543CB23}"/>
              </a:ext>
            </a:extLst>
          </p:cNvPr>
          <p:cNvSpPr txBox="1"/>
          <p:nvPr/>
        </p:nvSpPr>
        <p:spPr>
          <a:xfrm>
            <a:off x="993058" y="1566166"/>
            <a:ext cx="4923253" cy="3001334"/>
          </a:xfrm>
          <a:prstGeom prst="rect">
            <a:avLst/>
          </a:prstGeom>
          <a:noFill/>
        </p:spPr>
        <p:txBody>
          <a:bodyPr wrap="square">
            <a:spAutoFit/>
          </a:bodyPr>
          <a:lstStyle/>
          <a:p>
            <a:pPr marL="0" marR="0" algn="just">
              <a:lnSpc>
                <a:spcPct val="150000"/>
              </a:lnSpc>
              <a:spcBef>
                <a:spcPts val="0"/>
              </a:spcBef>
              <a:spcAft>
                <a:spcPts val="0"/>
              </a:spcAft>
            </a:pPr>
            <a:r>
              <a:rPr lang="en" sz="1600" i="1"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For storing hazardous waste:</a:t>
            </a:r>
            <a:endParaRPr lang="en-US" sz="1600" i="1"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6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Must be kept separately according to the classified type;</a:t>
            </a:r>
            <a:endParaRPr lang="en-US" sz="16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6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Do not mix hazardous waste with regular waste;</a:t>
            </a:r>
            <a:endParaRPr lang="en-US" sz="16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6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Do not spread dust or leak liquid waste into the environment;</a:t>
            </a:r>
            <a:endParaRPr lang="en-US" sz="16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6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Can only be kept for a certain period of time as prescribed by law</a:t>
            </a:r>
            <a:endParaRPr lang="en-US" sz="1600" dirty="0"/>
          </a:p>
        </p:txBody>
      </p:sp>
      <p:pic>
        <p:nvPicPr>
          <p:cNvPr id="1028" name="Picture 4" descr="Waste Management: Hazardous waste Landscape - Wall Sign">
            <a:extLst>
              <a:ext uri="{FF2B5EF4-FFF2-40B4-BE49-F238E27FC236}">
                <a16:creationId xmlns:a16="http://schemas.microsoft.com/office/drawing/2014/main" id="{3F264DFC-0011-532E-9745-BAA0D43D22D6}"/>
              </a:ext>
            </a:extLst>
          </p:cNvP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l="5008" r="5008"/>
          <a:stretch>
            <a:fillRect/>
          </a:stretch>
        </p:blipFill>
        <p:spPr bwMode="auto">
          <a:xfrm>
            <a:off x="6328678" y="1299930"/>
            <a:ext cx="5026710" cy="396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445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800"/>
              <a:buFont typeface="Arial"/>
              <a:buNone/>
            </a:pPr>
            <a:r>
              <a:rPr lang="en" sz="2800" b="1" dirty="0">
                <a:solidFill>
                  <a:srgbClr val="FFFFFF"/>
                </a:solidFill>
                <a:latin typeface="Times New Roman" panose="02020603050405020304" pitchFamily="18" charset="0"/>
                <a:ea typeface="Century Gothic"/>
                <a:cs typeface="Times New Roman" panose="02020603050405020304" pitchFamily="18" charset="0"/>
                <a:sym typeface="Century Gothic"/>
              </a:rPr>
              <a:t>Contents</a:t>
            </a:r>
            <a:endParaRPr sz="28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914400" lvl="1" indent="-457200" algn="just">
              <a:lnSpc>
                <a:spcPct val="150000"/>
              </a:lnSpc>
              <a:buSzPts val="1600"/>
              <a:buFont typeface="+mj-lt"/>
              <a:buAutoNum type="arabicPeriod"/>
            </a:pPr>
            <a:r>
              <a:rPr lang="en-US" sz="2000" dirty="0">
                <a:latin typeface="Times New Roman" panose="02020603050405020304" pitchFamily="18" charset="0"/>
                <a:ea typeface="Quattrocento Sans"/>
                <a:cs typeface="Times New Roman" panose="02020603050405020304" pitchFamily="18" charset="0"/>
                <a:sym typeface="Quattrocento Sans"/>
              </a:rPr>
              <a:t>Overview of waste management policies and regulations.</a:t>
            </a:r>
          </a:p>
          <a:p>
            <a:pPr marL="914400" lvl="1" indent="-457200" algn="just">
              <a:lnSpc>
                <a:spcPct val="150000"/>
              </a:lnSpc>
              <a:buSzPts val="1600"/>
              <a:buFont typeface="+mj-lt"/>
              <a:buAutoNum type="arabicPeriod"/>
            </a:pPr>
            <a:r>
              <a:rPr lang="en-US" sz="2000" dirty="0">
                <a:latin typeface="Times New Roman" panose="02020603050405020304" pitchFamily="18" charset="0"/>
                <a:ea typeface="Quattrocento Sans"/>
                <a:cs typeface="Times New Roman" panose="02020603050405020304" pitchFamily="18" charset="0"/>
                <a:sym typeface="Quattrocento Sans"/>
              </a:rPr>
              <a:t>The role of international and regional legal frameworks in waste management</a:t>
            </a:r>
          </a:p>
          <a:p>
            <a:pPr marL="914400" lvl="1" indent="-457200" algn="just">
              <a:lnSpc>
                <a:spcPct val="150000"/>
              </a:lnSpc>
              <a:buSzPts val="1600"/>
              <a:buFont typeface="+mj-lt"/>
              <a:buAutoNum type="arabicPeriod"/>
            </a:pPr>
            <a:r>
              <a:rPr lang="en-US" sz="2000" dirty="0">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a:t>
            </a:r>
            <a:endParaRPr sz="20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338514"/>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16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16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lang="en-US" sz="16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pic>
        <p:nvPicPr>
          <p:cNvPr id="6" name="Εικόνα 5">
            <a:extLst>
              <a:ext uri="{FF2B5EF4-FFF2-40B4-BE49-F238E27FC236}">
                <a16:creationId xmlns:a16="http://schemas.microsoft.com/office/drawing/2014/main" id="{50A126C4-8FE0-F2F1-08B9-79CF6875808D}"/>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
        <p:nvSpPr>
          <p:cNvPr id="20" name="TextBox 19">
            <a:extLst>
              <a:ext uri="{FF2B5EF4-FFF2-40B4-BE49-F238E27FC236}">
                <a16:creationId xmlns:a16="http://schemas.microsoft.com/office/drawing/2014/main" id="{8FA0CCD0-24F4-D2C5-2CA4-9803A543CB23}"/>
              </a:ext>
            </a:extLst>
          </p:cNvPr>
          <p:cNvSpPr txBox="1"/>
          <p:nvPr/>
        </p:nvSpPr>
        <p:spPr>
          <a:xfrm>
            <a:off x="1120875" y="1177636"/>
            <a:ext cx="4795436" cy="4149854"/>
          </a:xfrm>
          <a:prstGeom prst="rect">
            <a:avLst/>
          </a:prstGeom>
          <a:noFill/>
        </p:spPr>
        <p:txBody>
          <a:bodyPr wrap="square">
            <a:spAutoFit/>
          </a:bodyPr>
          <a:lstStyle/>
          <a:p>
            <a:pPr algn="just">
              <a:lnSpc>
                <a:spcPct val="150000"/>
              </a:lnSpc>
            </a:pPr>
            <a:r>
              <a:rPr lang="en-US" sz="1600" i="1" dirty="0">
                <a:latin typeface="+mn-lt"/>
                <a:ea typeface="Times New Roman" panose="02020603050405020304" pitchFamily="18" charset="0"/>
                <a:cs typeface="Times New Roman" panose="02020603050405020304" pitchFamily="18" charset="0"/>
              </a:rPr>
              <a:t>For transporting hazardous waste:</a:t>
            </a:r>
          </a:p>
          <a:p>
            <a:pPr marL="285750" indent="-285750" algn="just">
              <a:lnSpc>
                <a:spcPct val="150000"/>
              </a:lnSpc>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 Store and transport by appropriate equipment and vehicles to waste treatment facilities according to the prescribed route and time</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5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Subjects permitted to transport hazardous waste must </a:t>
            </a:r>
            <a:r>
              <a:rPr lang="en-US"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be</a:t>
            </a: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 </a:t>
            </a:r>
            <a:r>
              <a:rPr lang="en" sz="1800" dirty="0">
                <a:solidFill>
                  <a:srgbClr val="000000"/>
                </a:solidFill>
                <a:effectLst/>
                <a:latin typeface="+mn-lt"/>
                <a:ea typeface="Times New Roman" panose="02020603050405020304" pitchFamily="18" charset="0"/>
              </a:rPr>
              <a:t>granted an environmental license with the function of treating hazardous waste appropriate to the type of waste to be transported</a:t>
            </a:r>
            <a:endParaRPr lang="en-US" sz="1600" dirty="0">
              <a:latin typeface="+mn-lt"/>
            </a:endParaRPr>
          </a:p>
        </p:txBody>
      </p:sp>
      <p:pic>
        <p:nvPicPr>
          <p:cNvPr id="1028" name="Picture 4" descr="Waste Management: Hazardous waste Landscape - Wall Sign">
            <a:extLst>
              <a:ext uri="{FF2B5EF4-FFF2-40B4-BE49-F238E27FC236}">
                <a16:creationId xmlns:a16="http://schemas.microsoft.com/office/drawing/2014/main" id="{3F264DFC-0011-532E-9745-BAA0D43D22D6}"/>
              </a:ext>
            </a:extLst>
          </p:cNvPr>
          <p:cNvPicPr>
            <a:picLocks noGrp="1" noChangeAspect="1" noChangeArrowheads="1"/>
          </p:cNvPicPr>
          <p:nvPr>
            <p:ph type="pic" idx="2"/>
          </p:nvPr>
        </p:nvPicPr>
        <p:blipFill>
          <a:blip r:embed="rId4">
            <a:extLst>
              <a:ext uri="{28A0092B-C50C-407E-A947-70E740481C1C}">
                <a14:useLocalDpi xmlns:a14="http://schemas.microsoft.com/office/drawing/2010/main" val="0"/>
              </a:ext>
            </a:extLst>
          </a:blip>
          <a:srcRect l="5008" r="5008"/>
          <a:stretch>
            <a:fillRect/>
          </a:stretch>
        </p:blipFill>
        <p:spPr bwMode="auto">
          <a:xfrm>
            <a:off x="6328678" y="1299930"/>
            <a:ext cx="5026710" cy="3969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652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616901" y="527900"/>
            <a:ext cx="9488131" cy="446236"/>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3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10441214"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0" marR="0" algn="just">
              <a:lnSpc>
                <a:spcPct val="170000"/>
              </a:lnSpc>
              <a:spcBef>
                <a:spcPts val="0"/>
              </a:spcBef>
              <a:spcAft>
                <a:spcPts val="0"/>
              </a:spcAft>
            </a:pPr>
            <a:r>
              <a:rPr lang="en" sz="1800" i="1"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 </a:t>
            </a:r>
            <a:r>
              <a:rPr lang="en" sz="1800" i="1" dirty="0">
                <a:highlight>
                  <a:srgbClr val="FFFFFF"/>
                </a:highlight>
                <a:latin typeface="+mn-lt"/>
                <a:ea typeface="Times New Roman" panose="02020603050405020304" pitchFamily="18" charset="0"/>
                <a:cs typeface="Times New Roman" panose="02020603050405020304" pitchFamily="18" charset="0"/>
              </a:rPr>
              <a:t>For</a:t>
            </a:r>
            <a:r>
              <a:rPr lang="en" sz="1800" i="1"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 hazardous waste treatment </a:t>
            </a:r>
            <a:endParaRPr lang="en-US" sz="1800" i="1"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In accordance with the National Environmental Protection Planning or planning with content on hazardous waste treatment, except in cases where the facility co-processes hazardous waste;</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Ensure an environmentally safe distance according to regulations;</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Hazardous waste treatment technology must be evaluated and given opinions according to the provisions of law on technology transfer; Encourage the application of environmentally friendly technology, best available techniques, treatment technology combined with energy recovery;</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Have environmental license .</a:t>
            </a:r>
            <a:endParaRPr lang="en-US" sz="1800" dirty="0">
              <a:effectLst/>
              <a:highlight>
                <a:srgbClr val="FFFFFF"/>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6379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616901" y="527900"/>
            <a:ext cx="9488131" cy="446236"/>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3. </a:t>
            </a:r>
            <a:r>
              <a:rPr lang="en-US" sz="23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National policies and regulations on waste management </a:t>
            </a:r>
            <a:endParaRPr sz="23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9" y="1338607"/>
            <a:ext cx="10441214"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fontScale="92500"/>
          </a:bodyPr>
          <a:lstStyle/>
          <a:p>
            <a:pPr marL="0" marR="0" algn="just">
              <a:lnSpc>
                <a:spcPct val="170000"/>
              </a:lnSpc>
              <a:spcBef>
                <a:spcPts val="0"/>
              </a:spcBef>
              <a:spcAft>
                <a:spcPts val="0"/>
              </a:spcAft>
            </a:pPr>
            <a:r>
              <a:rPr lang="en" sz="1800" i="1"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 </a:t>
            </a:r>
            <a:r>
              <a:rPr lang="en-US" sz="1800" i="1" dirty="0">
                <a:highlight>
                  <a:srgbClr val="FFFFFF"/>
                </a:highlight>
                <a:latin typeface="+mn-lt"/>
                <a:ea typeface="Times New Roman" panose="02020603050405020304" pitchFamily="18" charset="0"/>
                <a:cs typeface="Times New Roman" panose="02020603050405020304" pitchFamily="18" charset="0"/>
              </a:rPr>
              <a:t>F</a:t>
            </a:r>
            <a:r>
              <a:rPr lang="en" sz="1800" i="1" dirty="0">
                <a:highlight>
                  <a:srgbClr val="FFFFFF"/>
                </a:highlight>
                <a:latin typeface="+mn-lt"/>
                <a:ea typeface="Times New Roman" panose="02020603050405020304" pitchFamily="18" charset="0"/>
                <a:cs typeface="Times New Roman" panose="02020603050405020304" pitchFamily="18" charset="0"/>
              </a:rPr>
              <a:t>or </a:t>
            </a:r>
            <a:r>
              <a:rPr lang="en" sz="1800" i="1"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hazardous waste treatment </a:t>
            </a:r>
            <a:endParaRPr lang="en-US" sz="1800" i="1"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Have personnel in charge of environmental protection trained in environmental majors or appropriate professional fields;</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Have appropriate procedures for safely operating technology, vehicles, and specialized equipment;</a:t>
            </a:r>
            <a:endParaRPr lang="en-US" sz="1800" dirty="0">
              <a:effectLst/>
              <a:highlight>
                <a:srgbClr val="FFFFFF"/>
              </a:highlight>
              <a:latin typeface="+mn-lt"/>
              <a:ea typeface="Calibri" panose="020F0502020204030204" pitchFamily="34" charset="0"/>
              <a:cs typeface="Times New Roman" panose="02020603050405020304" pitchFamily="18" charset="0"/>
            </a:endParaRPr>
          </a:p>
          <a:p>
            <a:pPr marL="285750" marR="0" indent="-285750" algn="just">
              <a:lnSpc>
                <a:spcPct val="170000"/>
              </a:lnSpc>
              <a:spcBef>
                <a:spcPts val="0"/>
              </a:spcBef>
              <a:spcAft>
                <a:spcPts val="0"/>
              </a:spcAft>
              <a:buFont typeface="Courier New" panose="02070309020205020404" pitchFamily="49" charset="0"/>
              <a:buChar char="o"/>
            </a:pP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Have an environmental management plan including pollution control and waste management; labor safety, labor hygiene; prevent and respond to environmental incidents; annual training and coaching; environmental monitoring program; </a:t>
            </a:r>
            <a:r>
              <a:rPr lang="en-US"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e</a:t>
            </a: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valuate the effectiveness of hazardous waste treatment; </a:t>
            </a:r>
            <a:r>
              <a:rPr lang="en-US" sz="1800">
                <a:solidFill>
                  <a:srgbClr val="000000"/>
                </a:solidFill>
                <a:effectLst/>
                <a:highlight>
                  <a:srgbClr val="FFFFFF"/>
                </a:highlight>
                <a:latin typeface="+mn-lt"/>
                <a:ea typeface="Times New Roman" panose="02020603050405020304" pitchFamily="18" charset="0"/>
                <a:cs typeface="Times New Roman" panose="02020603050405020304" pitchFamily="18" charset="0"/>
              </a:rPr>
              <a:t>p</a:t>
            </a:r>
            <a:r>
              <a:rPr lang="en" sz="1800">
                <a:solidFill>
                  <a:srgbClr val="000000"/>
                </a:solidFill>
                <a:effectLst/>
                <a:highlight>
                  <a:srgbClr val="FFFFFF"/>
                </a:highlight>
                <a:latin typeface="+mn-lt"/>
                <a:ea typeface="Times New Roman" panose="02020603050405020304" pitchFamily="18" charset="0"/>
                <a:cs typeface="Times New Roman" panose="02020603050405020304" pitchFamily="18" charset="0"/>
              </a:rPr>
              <a:t>lans </a:t>
            </a:r>
            <a:r>
              <a:rPr lang="en" sz="1800" dirty="0">
                <a:solidFill>
                  <a:srgbClr val="000000"/>
                </a:solidFill>
                <a:effectLst/>
                <a:highlight>
                  <a:srgbClr val="FFFFFF"/>
                </a:highlight>
                <a:latin typeface="+mn-lt"/>
                <a:ea typeface="Times New Roman" panose="02020603050405020304" pitchFamily="18" charset="0"/>
                <a:cs typeface="Times New Roman" panose="02020603050405020304" pitchFamily="18" charset="0"/>
              </a:rPr>
              <a:t>for pollution treatment and environmental improvement after completion of operations .</a:t>
            </a:r>
            <a:endParaRPr lang="en-US" sz="1800" dirty="0">
              <a:effectLst/>
              <a:highlight>
                <a:srgbClr val="FFFFFF"/>
              </a:highligh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471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800" b="1"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b="1"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waste management policies and regulations</a:t>
            </a:r>
            <a:endParaRPr sz="28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8" y="1482210"/>
            <a:ext cx="948813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pPr>
            <a:r>
              <a:rPr lang="en-US" sz="1600" b="1" dirty="0"/>
              <a:t>Waste is considered as a resource</a:t>
            </a:r>
          </a:p>
          <a:p>
            <a:pPr marL="285750" indent="-285750" algn="just">
              <a:lnSpc>
                <a:spcPct val="150000"/>
              </a:lnSpc>
              <a:buFont typeface="Arial" panose="020B0604020202020204" pitchFamily="34" charset="0"/>
              <a:buChar char="•"/>
            </a:pPr>
            <a:r>
              <a:rPr lang="en-US" sz="1600" dirty="0"/>
              <a:t>Waste that has been identified and classified for use in other production processes will be raw materials, fuel, and materials for other production industries, in order to promote waste circulation, recycling, and reuse;</a:t>
            </a:r>
          </a:p>
          <a:p>
            <a:pPr marL="285750" indent="-285750" algn="just">
              <a:lnSpc>
                <a:spcPct val="150000"/>
              </a:lnSpc>
              <a:buFont typeface="Arial" panose="020B0604020202020204" pitchFamily="34" charset="0"/>
              <a:buChar char="•"/>
            </a:pPr>
            <a:r>
              <a:rPr lang="en-US" sz="1600" dirty="0"/>
              <a:t>Regulating the responsibilities of Ministries in conforming the use of waste as production materials.</a:t>
            </a:r>
          </a:p>
          <a:p>
            <a:pPr marL="285750" indent="-285750" algn="just">
              <a:lnSpc>
                <a:spcPct val="150000"/>
              </a:lnSpc>
              <a:buFont typeface="Arial" panose="020B0604020202020204" pitchFamily="34" charset="0"/>
              <a:buChar char="•"/>
            </a:pPr>
            <a:r>
              <a:rPr lang="en-US" sz="1600" dirty="0"/>
              <a:t>Clearly regulate owners of establishments, production, business and service areas, agencies and organizations generating common industrial solid waste; Households and individuals generating household solid waste are responsible for classifying solid waste at source to facilitate reuse, recycling, energy recovery and treatment.</a:t>
            </a:r>
            <a:endParaRPr sz="240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243830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428894" y="485172"/>
            <a:ext cx="9488131" cy="523220"/>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800" b="1"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b="1"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waste management policies and regulations</a:t>
            </a:r>
            <a:endParaRPr sz="28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72796" y="1422390"/>
            <a:ext cx="453245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pPr>
            <a:r>
              <a:rPr lang="en-US" b="1" dirty="0"/>
              <a:t>Role of relevant entities:</a:t>
            </a:r>
          </a:p>
          <a:p>
            <a:pPr algn="just">
              <a:lnSpc>
                <a:spcPct val="150000"/>
              </a:lnSpc>
            </a:pPr>
            <a:r>
              <a:rPr lang="en-US" dirty="0"/>
              <a:t>Organizations and individuals that generate waste are responsible for applying solutions to save resources and energy; using raw materials, fuel, environmentally friendly materials, renewable energy; applying technology, cleaner production programs, environmental controls and other measures to minimize waste generation; Updating information on the national environmental database when transferring hazardous waste and regular industrial solid waste that must be treated to facilities with appropriate environmental licenses.</a:t>
            </a:r>
          </a:p>
        </p:txBody>
      </p:sp>
      <p:sp>
        <p:nvSpPr>
          <p:cNvPr id="2" name="Google Shape;158;p46">
            <a:extLst>
              <a:ext uri="{FF2B5EF4-FFF2-40B4-BE49-F238E27FC236}">
                <a16:creationId xmlns:a16="http://schemas.microsoft.com/office/drawing/2014/main" id="{BE25C7D8-B6DD-92EC-6D63-183B2D106C99}"/>
              </a:ext>
            </a:extLst>
          </p:cNvPr>
          <p:cNvSpPr txBox="1"/>
          <p:nvPr/>
        </p:nvSpPr>
        <p:spPr>
          <a:xfrm>
            <a:off x="6490202" y="1422390"/>
            <a:ext cx="453245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pPr>
            <a:r>
              <a:rPr lang="en-US" b="1" dirty="0"/>
              <a:t>Role of relevant entities:</a:t>
            </a:r>
          </a:p>
          <a:p>
            <a:pPr algn="just">
              <a:lnSpc>
                <a:spcPct val="150000"/>
              </a:lnSpc>
            </a:pPr>
            <a:r>
              <a:rPr lang="en-US" dirty="0"/>
              <a:t>The State has a policy of socializing the collection, transportation, reuse, recycling, treatment and recovery of energy from the waste treatment process; Apply advanced, environmentally friendly waste treatment technology and the best available techniques to minimize and control secondary waste generated, and minimize the amount of solid waste that must be buried; Encourage co-treatment of waste and use of waste as raw materials, fuel, and alternative materials.</a:t>
            </a:r>
            <a:endParaRPr sz="200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304541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10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800" b="1"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b="1"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waste management policies and regulations</a:t>
            </a:r>
            <a:endParaRPr sz="28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8" y="1356254"/>
            <a:ext cx="9488131"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pPr>
            <a:r>
              <a:rPr lang="en-US" sz="1600" b="1" dirty="0"/>
              <a:t>Role of relevant entities:</a:t>
            </a:r>
          </a:p>
          <a:p>
            <a:pPr marL="285750" indent="-285750" algn="just">
              <a:lnSpc>
                <a:spcPct val="150000"/>
              </a:lnSpc>
              <a:buFont typeface="Arial" panose="020B0604020202020204" pitchFamily="34" charset="0"/>
              <a:buChar char="•"/>
            </a:pPr>
            <a:r>
              <a:rPr lang="en-US" sz="1600" dirty="0"/>
              <a:t>The Minister of Natural Resources and Environment promulgates a list of hazardous waste, controlled industrial waste and regular industrial solid waste; and technical requirements on environmental protection for vehicles transporting domestic solid waste, regular industrial solid waste and hazardous waste.</a:t>
            </a:r>
          </a:p>
          <a:p>
            <a:pPr marL="285750" indent="-285750" algn="just">
              <a:lnSpc>
                <a:spcPct val="150000"/>
              </a:lnSpc>
              <a:buFont typeface="Arial" panose="020B0604020202020204" pitchFamily="34" charset="0"/>
              <a:buChar char="•"/>
            </a:pPr>
            <a:r>
              <a:rPr lang="en-US" sz="1600" dirty="0"/>
              <a:t>Local authorities are responsible for waste management in the area; promulgating regulations on waste management and implementing incentive policies and support for waste management activities under law regulations.</a:t>
            </a:r>
          </a:p>
        </p:txBody>
      </p:sp>
    </p:spTree>
    <p:extLst>
      <p:ext uri="{BB962C8B-B14F-4D97-AF65-F5344CB8AC3E}">
        <p14:creationId xmlns:p14="http://schemas.microsoft.com/office/powerpoint/2010/main" val="226786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220"/>
          </a:xfrm>
          <a:prstGeom prst="rect">
            <a:avLst/>
          </a:prstGeom>
          <a:solidFill>
            <a:srgbClr val="003399"/>
          </a:solidFill>
          <a:ln>
            <a:noFill/>
          </a:ln>
        </p:spPr>
        <p:txBody>
          <a:bodyPr spcFirstLastPara="1" wrap="square" lIns="91425" tIns="45700" rIns="91425" bIns="45700" anchor="t" anchorCtr="0">
            <a:spAutoFit/>
          </a:bodyPr>
          <a:lstStyle/>
          <a:p>
            <a:pPr lvl="0" algn="ctr">
              <a:buClr>
                <a:srgbClr val="FFFFFF"/>
              </a:buClr>
              <a:buSzPts val="2800"/>
            </a:pPr>
            <a:r>
              <a:rPr lang="en" sz="2800" b="1" dirty="0">
                <a:solidFill>
                  <a:srgbClr val="FFFFFF"/>
                </a:solidFill>
                <a:latin typeface="Times New Roman" panose="02020603050405020304" pitchFamily="18" charset="0"/>
                <a:ea typeface="Century Gothic"/>
                <a:cs typeface="Times New Roman" panose="02020603050405020304" pitchFamily="18" charset="0"/>
                <a:sym typeface="Century Gothic"/>
              </a:rPr>
              <a:t>1. </a:t>
            </a:r>
            <a:r>
              <a:rPr lang="en-US" sz="2800" b="1" dirty="0">
                <a:solidFill>
                  <a:srgbClr val="FFFFFF"/>
                </a:solidFill>
                <a:latin typeface="Times New Roman" panose="02020603050405020304" pitchFamily="18" charset="0"/>
                <a:ea typeface="Century Gothic"/>
                <a:cs typeface="Times New Roman" panose="02020603050405020304" pitchFamily="18" charset="0"/>
                <a:sym typeface="Century Gothic"/>
              </a:rPr>
              <a:t>Overview of waste management policies and regulations</a:t>
            </a:r>
            <a:endParaRPr sz="2800" b="1" i="0" u="none" strike="noStrike" cap="none" dirty="0">
              <a:solidFill>
                <a:srgbClr val="FFFFFF"/>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8" y="1592356"/>
            <a:ext cx="963791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algn="just">
              <a:lnSpc>
                <a:spcPct val="150000"/>
              </a:lnSpc>
            </a:pPr>
            <a:r>
              <a:rPr lang="en-US" sz="1600" b="1" dirty="0"/>
              <a:t>Measures to be taken:</a:t>
            </a:r>
          </a:p>
          <a:p>
            <a:pPr marL="285750" indent="-285750" algn="just">
              <a:lnSpc>
                <a:spcPct val="150000"/>
              </a:lnSpc>
              <a:buFont typeface="Arial" panose="020B0604020202020204" pitchFamily="34" charset="0"/>
              <a:buChar char="•"/>
            </a:pPr>
            <a:r>
              <a:rPr lang="en-US" sz="1600" dirty="0"/>
              <a:t>A comprehensive approach to all waste, thereby maximizing the combined benefits of collection, recycling, treatment and disposal of waste.</a:t>
            </a:r>
          </a:p>
          <a:p>
            <a:pPr marL="285750" indent="-285750" algn="just">
              <a:lnSpc>
                <a:spcPct val="150000"/>
              </a:lnSpc>
              <a:buFont typeface="Arial" panose="020B0604020202020204" pitchFamily="34" charset="0"/>
              <a:buChar char="•"/>
            </a:pPr>
            <a:r>
              <a:rPr lang="en-US" sz="1600" dirty="0"/>
              <a:t>Consideration of the life cycle of products and materials to promote the efficient use of resources.</a:t>
            </a:r>
          </a:p>
          <a:p>
            <a:pPr marL="285750" indent="-285750" algn="just">
              <a:lnSpc>
                <a:spcPct val="150000"/>
              </a:lnSpc>
              <a:buFont typeface="Arial" panose="020B0604020202020204" pitchFamily="34" charset="0"/>
              <a:buChar char="•"/>
            </a:pPr>
            <a:r>
              <a:rPr lang="en-US" sz="1600" dirty="0"/>
              <a:t>Integrate different measures and tools such as policy/law, engineering/technology, management, finance, awareness raising, etc.</a:t>
            </a:r>
          </a:p>
          <a:p>
            <a:pPr marL="285750" indent="-285750" algn="just">
              <a:lnSpc>
                <a:spcPct val="150000"/>
              </a:lnSpc>
              <a:buFont typeface="Arial" panose="020B0604020202020204" pitchFamily="34" charset="0"/>
              <a:buChar char="•"/>
            </a:pPr>
            <a:r>
              <a:rPr lang="en-US" sz="1600" dirty="0"/>
              <a:t>Highlight the responsibilities and roles of local authorities.</a:t>
            </a:r>
          </a:p>
          <a:p>
            <a:pPr marL="285750" indent="-285750" algn="just">
              <a:lnSpc>
                <a:spcPct val="150000"/>
              </a:lnSpc>
              <a:buFont typeface="Arial" panose="020B0604020202020204" pitchFamily="34" charset="0"/>
              <a:buChar char="•"/>
            </a:pPr>
            <a:r>
              <a:rPr lang="en-US" sz="1600" dirty="0"/>
              <a:t>Encourage the participation of relevant parties: the private sector participates in collection, recycling, energy recovery, and destruction activities; The community participates in minimizing generation and classifying wastes at the source</a:t>
            </a:r>
            <a:endParaRPr sz="240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90488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8">
                                            <p:txEl>
                                              <p:pRg st="3" end="3"/>
                                            </p:txEl>
                                          </p:spTgt>
                                        </p:tgtEl>
                                        <p:attrNameLst>
                                          <p:attrName>style.visibility</p:attrName>
                                        </p:attrNameLst>
                                      </p:cBhvr>
                                      <p:to>
                                        <p:strVal val="visible"/>
                                      </p:to>
                                    </p:set>
                                    <p:animEffect transition="in" filter="fade">
                                      <p:cBhvr>
                                        <p:cTn id="22" dur="1000"/>
                                        <p:tgtEl>
                                          <p:spTgt spid="1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8">
                                            <p:txEl>
                                              <p:pRg st="4" end="4"/>
                                            </p:txEl>
                                          </p:spTgt>
                                        </p:tgtEl>
                                        <p:attrNameLst>
                                          <p:attrName>style.visibility</p:attrName>
                                        </p:attrNameLst>
                                      </p:cBhvr>
                                      <p:to>
                                        <p:strVal val="visible"/>
                                      </p:to>
                                    </p:set>
                                    <p:animEffect transition="in" filter="fade">
                                      <p:cBhvr>
                                        <p:cTn id="27" dur="1000"/>
                                        <p:tgtEl>
                                          <p:spTgt spid="1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8">
                                            <p:txEl>
                                              <p:pRg st="5" end="5"/>
                                            </p:txEl>
                                          </p:spTgt>
                                        </p:tgtEl>
                                        <p:attrNameLst>
                                          <p:attrName>style.visibility</p:attrName>
                                        </p:attrNameLst>
                                      </p:cBhvr>
                                      <p:to>
                                        <p:strVal val="visible"/>
                                      </p:to>
                                    </p:set>
                                    <p:animEffect transition="in" filter="fade">
                                      <p:cBhvr>
                                        <p:cTn id="32" dur="1000"/>
                                        <p:tgtEl>
                                          <p:spTgt spid="1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177637" y="598501"/>
            <a:ext cx="10166678" cy="815568"/>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 sz="2300" b="1" dirty="0">
                <a:solidFill>
                  <a:srgbClr val="FFFFFF"/>
                </a:solidFill>
                <a:latin typeface="Times New Roman" panose="02020603050405020304" pitchFamily="18" charset="0"/>
                <a:ea typeface="Century Gothic"/>
                <a:cs typeface="Times New Roman" panose="02020603050405020304" pitchFamily="18" charset="0"/>
                <a:sym typeface="Century Gothic"/>
              </a:rPr>
              <a:t>2. </a:t>
            </a:r>
            <a:r>
              <a:rPr lang="en-US" sz="2400" dirty="0">
                <a:solidFill>
                  <a:schemeClr val="bg1"/>
                </a:solidFill>
                <a:latin typeface="Times New Roman" panose="02020603050405020304" pitchFamily="18" charset="0"/>
                <a:ea typeface="Quattrocento Sans"/>
                <a:cs typeface="Times New Roman" panose="02020603050405020304" pitchFamily="18" charset="0"/>
                <a:sym typeface="Quattrocento Sans"/>
              </a:rPr>
              <a:t>The role of international and regional legal frameworks in waste management</a:t>
            </a:r>
          </a:p>
          <a:p>
            <a:pPr marL="0" marR="0" lvl="0" indent="0" algn="ctr" rtl="0">
              <a:lnSpc>
                <a:spcPct val="100000"/>
              </a:lnSpc>
              <a:spcBef>
                <a:spcPts val="0"/>
              </a:spcBef>
              <a:spcAft>
                <a:spcPts val="0"/>
              </a:spcAft>
              <a:buClr>
                <a:srgbClr val="FFFFFF"/>
              </a:buClr>
              <a:buSzPts val="2800"/>
              <a:buFont typeface="Arial"/>
              <a:buNone/>
            </a:pPr>
            <a:endParaRPr sz="2300" b="1" i="0" u="none" strike="noStrike" cap="none" dirty="0">
              <a:solidFill>
                <a:schemeClr val="bg1"/>
              </a:solidFill>
              <a:latin typeface="Times New Roman" panose="02020603050405020304" pitchFamily="18" charset="0"/>
              <a:ea typeface="Century Gothic"/>
              <a:cs typeface="Times New Roman" panose="02020603050405020304" pitchFamily="18" charset="0"/>
              <a:sym typeface="Century Gothic"/>
            </a:endParaRPr>
          </a:p>
        </p:txBody>
      </p:sp>
      <p:sp>
        <p:nvSpPr>
          <p:cNvPr id="158" name="Google Shape;158;p46"/>
          <p:cNvSpPr txBox="1"/>
          <p:nvPr/>
        </p:nvSpPr>
        <p:spPr>
          <a:xfrm>
            <a:off x="993058" y="1338607"/>
            <a:ext cx="5271009"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60000"/>
              </a:lnSpc>
              <a:buSzPts val="1600"/>
            </a:pPr>
            <a:r>
              <a:rPr lang="en-US" sz="1600" b="1" i="1" dirty="0">
                <a:latin typeface="+mn-lt"/>
                <a:ea typeface="Quattrocento Sans"/>
                <a:cs typeface="Times New Roman" panose="02020603050405020304" pitchFamily="18" charset="0"/>
                <a:sym typeface="Quattrocento Sans"/>
              </a:rPr>
              <a:t>International and regional legal documents</a:t>
            </a:r>
          </a:p>
          <a:p>
            <a:pPr marL="742950" lvl="1" indent="-285750" algn="just">
              <a:lnSpc>
                <a:spcPct val="160000"/>
              </a:lnSpc>
              <a:buSzPts val="1600"/>
              <a:buFont typeface="Courier New" panose="02070309020205020404" pitchFamily="49" charset="0"/>
              <a:buChar char="o"/>
            </a:pPr>
            <a:r>
              <a:rPr lang="en-US" sz="1600" i="1" dirty="0">
                <a:latin typeface="+mn-lt"/>
                <a:ea typeface="Quattrocento Sans"/>
                <a:cs typeface="Times New Roman" panose="02020603050405020304" pitchFamily="18" charset="0"/>
                <a:sym typeface="Quattrocento Sans"/>
              </a:rPr>
              <a:t>Convention for the Prevention of Marine Pollution from the Dumping of Wastes and Other Substances, 1972 (London Convention)</a:t>
            </a:r>
          </a:p>
          <a:p>
            <a:pPr marL="742950" lvl="1" indent="-285750" algn="just">
              <a:lnSpc>
                <a:spcPct val="160000"/>
              </a:lnSpc>
              <a:buSzPts val="1600"/>
              <a:buFont typeface="Courier New" panose="02070309020205020404" pitchFamily="49" charset="0"/>
              <a:buChar char="o"/>
            </a:pPr>
            <a:r>
              <a:rPr lang="en-US" sz="1600" i="1" dirty="0" err="1">
                <a:latin typeface="+mn-lt"/>
                <a:ea typeface="Quattrocento Sans"/>
                <a:cs typeface="Times New Roman" panose="02020603050405020304" pitchFamily="18" charset="0"/>
                <a:sym typeface="Quattrocento Sans"/>
              </a:rPr>
              <a:t>Marpol</a:t>
            </a:r>
            <a:r>
              <a:rPr lang="en-US" sz="1600" i="1" dirty="0">
                <a:latin typeface="+mn-lt"/>
                <a:ea typeface="Quattrocento Sans"/>
                <a:cs typeface="Times New Roman" panose="02020603050405020304" pitchFamily="18" charset="0"/>
                <a:sym typeface="Quattrocento Sans"/>
              </a:rPr>
              <a:t> Convention for the Prevention of Pollution from Ships, 1973</a:t>
            </a:r>
          </a:p>
          <a:p>
            <a:pPr marL="742950" lvl="1" indent="-285750" algn="just">
              <a:lnSpc>
                <a:spcPct val="160000"/>
              </a:lnSpc>
              <a:buSzPts val="1600"/>
              <a:buFont typeface="Courier New" panose="02070309020205020404" pitchFamily="49" charset="0"/>
              <a:buChar char="o"/>
            </a:pPr>
            <a:r>
              <a:rPr lang="en-US" sz="1600" i="1" dirty="0">
                <a:latin typeface="+mn-lt"/>
                <a:ea typeface="Quattrocento Sans"/>
                <a:cs typeface="Times New Roman" panose="02020603050405020304" pitchFamily="18" charset="0"/>
                <a:sym typeface="Quattrocento Sans"/>
              </a:rPr>
              <a:t>Basel Convention on the control of transboundary movements of hazardous waste and their disposal, 1989.</a:t>
            </a:r>
          </a:p>
          <a:p>
            <a:pPr marL="742950" lvl="1" indent="-285750" algn="just">
              <a:lnSpc>
                <a:spcPct val="160000"/>
              </a:lnSpc>
              <a:buSzPts val="1600"/>
              <a:buFont typeface="Courier New" panose="02070309020205020404" pitchFamily="49" charset="0"/>
              <a:buChar char="o"/>
            </a:pPr>
            <a:r>
              <a:rPr lang="en-US" sz="1600" i="1" dirty="0">
                <a:latin typeface="+mn-lt"/>
                <a:ea typeface="Quattrocento Sans"/>
                <a:cs typeface="Times New Roman" panose="02020603050405020304" pitchFamily="18" charset="0"/>
                <a:sym typeface="Quattrocento Sans"/>
              </a:rPr>
              <a:t>Comprehensive and Progressive Agreement for Trans-Pacific Partnership (CPTPP): Chapter 20</a:t>
            </a:r>
            <a:endParaRPr lang="en-US" sz="1600" dirty="0">
              <a:latin typeface="Times New Roman" panose="02020603050405020304" pitchFamily="18" charset="0"/>
              <a:ea typeface="Quattrocento Sans"/>
              <a:cs typeface="Times New Roman" panose="02020603050405020304" pitchFamily="18" charset="0"/>
              <a:sym typeface="Quattrocento Sans"/>
            </a:endParaRPr>
          </a:p>
          <a:p>
            <a:pPr marL="457200" lvl="1" algn="just">
              <a:lnSpc>
                <a:spcPct val="150000"/>
              </a:lnSpc>
              <a:buSzPts val="1600"/>
            </a:pPr>
            <a:r>
              <a:rPr lang="en" sz="16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 </a:t>
            </a:r>
            <a:endParaRPr sz="16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2" name="Google Shape;158;p46">
            <a:extLst>
              <a:ext uri="{FF2B5EF4-FFF2-40B4-BE49-F238E27FC236}">
                <a16:creationId xmlns:a16="http://schemas.microsoft.com/office/drawing/2014/main" id="{AB1F671E-7858-F11E-025E-C858F50483B4}"/>
              </a:ext>
            </a:extLst>
          </p:cNvPr>
          <p:cNvSpPr txBox="1"/>
          <p:nvPr/>
        </p:nvSpPr>
        <p:spPr>
          <a:xfrm>
            <a:off x="6600249" y="1342646"/>
            <a:ext cx="4928646" cy="4474656"/>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Autofit/>
          </a:bodyPr>
          <a:lstStyle/>
          <a:p>
            <a:pPr marL="457200" lvl="1" algn="just">
              <a:lnSpc>
                <a:spcPct val="160000"/>
              </a:lnSpc>
              <a:buSzPts val="1600"/>
            </a:pPr>
            <a:r>
              <a:rPr lang="en-US" sz="1600" b="1" i="1" dirty="0">
                <a:latin typeface="+mn-lt"/>
                <a:ea typeface="Quattrocento Sans"/>
                <a:cs typeface="Times New Roman" panose="02020603050405020304" pitchFamily="18" charset="0"/>
                <a:sym typeface="Quattrocento Sans"/>
              </a:rPr>
              <a:t>International and regional legal documents</a:t>
            </a:r>
          </a:p>
          <a:p>
            <a:pPr marL="742950" lvl="1" indent="-285750" algn="just">
              <a:lnSpc>
                <a:spcPct val="160000"/>
              </a:lnSpc>
              <a:buSzPts val="1600"/>
              <a:buFont typeface="Courier New" panose="02070309020205020404" pitchFamily="49" charset="0"/>
              <a:buChar char="o"/>
            </a:pPr>
            <a:r>
              <a:rPr lang="en-US" sz="1600" i="1" dirty="0">
                <a:latin typeface="+mn-lt"/>
                <a:ea typeface="Quattrocento Sans"/>
                <a:cs typeface="Times New Roman" panose="02020603050405020304" pitchFamily="18" charset="0"/>
                <a:sym typeface="Quattrocento Sans"/>
              </a:rPr>
              <a:t>Rotterdam Convention on prior notification and agreement procedures for certain hazardous chemicals and pesticides in international trade, 1998.</a:t>
            </a:r>
          </a:p>
          <a:p>
            <a:pPr marL="742950" lvl="1" indent="-285750" algn="just">
              <a:lnSpc>
                <a:spcPct val="160000"/>
              </a:lnSpc>
              <a:buSzPts val="1600"/>
              <a:buFont typeface="Courier New" panose="02070309020205020404" pitchFamily="49" charset="0"/>
              <a:buChar char="o"/>
            </a:pPr>
            <a:r>
              <a:rPr lang="en-US" sz="1600" i="1" dirty="0">
                <a:latin typeface="+mn-lt"/>
                <a:ea typeface="Quattrocento Sans"/>
                <a:cs typeface="Times New Roman" panose="02020603050405020304" pitchFamily="18" charset="0"/>
                <a:sym typeface="Quattrocento Sans"/>
              </a:rPr>
              <a:t>Stockholm Convention on Persistent Organic Pollutants (POPs) 2001.</a:t>
            </a:r>
          </a:p>
          <a:p>
            <a:pPr marL="742950" lvl="1" indent="-285750" algn="just">
              <a:lnSpc>
                <a:spcPct val="160000"/>
              </a:lnSpc>
              <a:buSzPts val="1600"/>
              <a:buFont typeface="Courier New" panose="02070309020205020404" pitchFamily="49" charset="0"/>
              <a:buChar char="o"/>
            </a:pPr>
            <a:r>
              <a:rPr lang="en-US" sz="1600" i="1" dirty="0">
                <a:latin typeface="+mn-lt"/>
                <a:ea typeface="Quattrocento Sans"/>
                <a:cs typeface="Times New Roman" panose="02020603050405020304" pitchFamily="18" charset="0"/>
                <a:sym typeface="Quattrocento Sans"/>
              </a:rPr>
              <a:t>MINAMATA Convention on Mercury 2013</a:t>
            </a:r>
          </a:p>
          <a:p>
            <a:pPr marL="742950" lvl="1" indent="-285750" algn="just">
              <a:lnSpc>
                <a:spcPct val="160000"/>
              </a:lnSpc>
              <a:buSzPts val="1600"/>
              <a:buFont typeface="Courier New" panose="02070309020205020404" pitchFamily="49" charset="0"/>
              <a:buChar char="o"/>
            </a:pPr>
            <a:r>
              <a:rPr lang="en-US" sz="1600" i="1" dirty="0">
                <a:latin typeface="+mn-lt"/>
                <a:ea typeface="Quattrocento Sans"/>
                <a:cs typeface="Times New Roman" panose="02020603050405020304" pitchFamily="18" charset="0"/>
                <a:sym typeface="Quattrocento Sans"/>
              </a:rPr>
              <a:t>European Union - Vietnam Free Trade Agreement (EVFTA): Chapter 13</a:t>
            </a:r>
            <a:endParaRPr lang="en-US" sz="1600" dirty="0">
              <a:latin typeface="Times New Roman" panose="02020603050405020304" pitchFamily="18" charset="0"/>
              <a:ea typeface="Quattrocento Sans"/>
              <a:cs typeface="Times New Roman" panose="02020603050405020304" pitchFamily="18" charset="0"/>
              <a:sym typeface="Quattrocento Sans"/>
            </a:endParaRPr>
          </a:p>
          <a:p>
            <a:pPr marL="457200" lvl="1" algn="just">
              <a:lnSpc>
                <a:spcPct val="150000"/>
              </a:lnSpc>
              <a:buSzPts val="1600"/>
            </a:pPr>
            <a:r>
              <a:rPr lang="en" sz="16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rPr>
              <a:t> </a:t>
            </a:r>
            <a:endParaRPr sz="1600" b="0" i="0" u="none" strike="noStrike" cap="none" dirty="0">
              <a:solidFill>
                <a:srgbClr val="000000"/>
              </a:solidFill>
              <a:latin typeface="Times New Roman" panose="02020603050405020304" pitchFamily="18" charset="0"/>
              <a:ea typeface="Quattrocento Sans"/>
              <a:cs typeface="Times New Roman" panose="02020603050405020304" pitchFamily="18" charset="0"/>
              <a:sym typeface="Quattrocento Sans"/>
            </a:endParaRPr>
          </a:p>
        </p:txBody>
      </p:sp>
    </p:spTree>
    <p:extLst>
      <p:ext uri="{BB962C8B-B14F-4D97-AF65-F5344CB8AC3E}">
        <p14:creationId xmlns:p14="http://schemas.microsoft.com/office/powerpoint/2010/main" val="343750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5" end="5"/>
                                            </p:txEl>
                                          </p:spTgt>
                                        </p:tgtEl>
                                        <p:attrNameLst>
                                          <p:attrName>style.visibility</p:attrName>
                                        </p:attrNameLst>
                                      </p:cBhvr>
                                      <p:to>
                                        <p:strVal val="visible"/>
                                      </p:to>
                                    </p:set>
                                    <p:animEffect transition="in" filter="fade">
                                      <p:cBhvr>
                                        <p:cTn id="7" dur="1000"/>
                                        <p:tgtEl>
                                          <p:spTgt spid="15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1522897" y="528808"/>
            <a:ext cx="9488131" cy="415458"/>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 sz="2100" b="1" dirty="0">
                <a:solidFill>
                  <a:srgbClr val="FFFFFF"/>
                </a:solidFill>
                <a:latin typeface="Times New Roman" panose="02020603050405020304" pitchFamily="18" charset="0"/>
                <a:ea typeface="Century Gothic"/>
                <a:cs typeface="Times New Roman" panose="02020603050405020304" pitchFamily="18" charset="0"/>
                <a:sym typeface="Century Gothic"/>
              </a:rPr>
              <a:t>2. </a:t>
            </a:r>
            <a:r>
              <a:rPr lang="en-US" sz="2000" dirty="0">
                <a:solidFill>
                  <a:schemeClr val="bg1"/>
                </a:solidFill>
                <a:latin typeface="Times New Roman" panose="02020603050405020304" pitchFamily="18" charset="0"/>
                <a:ea typeface="Quattrocento Sans"/>
                <a:cs typeface="Times New Roman" panose="02020603050405020304" pitchFamily="18" charset="0"/>
                <a:sym typeface="Quattrocento Sans"/>
              </a:rPr>
              <a:t>The role of international and regional legal frameworks in waste management</a:t>
            </a:r>
            <a:endParaRPr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6" name="Θέση κειμένου 5">
            <a:extLst>
              <a:ext uri="{FF2B5EF4-FFF2-40B4-BE49-F238E27FC236}">
                <a16:creationId xmlns:a16="http://schemas.microsoft.com/office/drawing/2014/main" id="{2A93E6F0-5D5B-D747-99E3-EE33FA72E3A5}"/>
              </a:ext>
            </a:extLst>
          </p:cNvPr>
          <p:cNvSpPr>
            <a:spLocks noGrp="1"/>
          </p:cNvSpPr>
          <p:nvPr>
            <p:ph type="body" idx="1"/>
          </p:nvPr>
        </p:nvSpPr>
        <p:spPr>
          <a:xfrm>
            <a:off x="1265046" y="1470581"/>
            <a:ext cx="10003831" cy="4424319"/>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marL="114300" indent="0" algn="just">
              <a:lnSpc>
                <a:spcPct val="150000"/>
              </a:lnSpc>
              <a:buNone/>
            </a:pPr>
            <a:r>
              <a:rPr lang="en-US" sz="1800" b="1" dirty="0">
                <a:latin typeface="+mn-lt"/>
                <a:cs typeface="Times New Roman" panose="02020603050405020304" pitchFamily="18" charset="0"/>
              </a:rPr>
              <a:t>Waste management on a regional and international scale:</a:t>
            </a:r>
          </a:p>
          <a:p>
            <a:pPr algn="just">
              <a:lnSpc>
                <a:spcPct val="150000"/>
              </a:lnSpc>
              <a:buFont typeface="Courier New" panose="02070309020205020404" pitchFamily="49" charset="0"/>
              <a:buChar char="o"/>
            </a:pPr>
            <a:r>
              <a:rPr lang="en-US" sz="1800" dirty="0">
                <a:latin typeface="+mn-lt"/>
                <a:cs typeface="Times New Roman" panose="02020603050405020304" pitchFamily="18" charset="0"/>
              </a:rPr>
              <a:t>Form a unified legal framework regionally and globally on waste management as the basis of common application for member states</a:t>
            </a:r>
          </a:p>
          <a:p>
            <a:pPr algn="just">
              <a:lnSpc>
                <a:spcPct val="150000"/>
              </a:lnSpc>
              <a:buFont typeface="Courier New" panose="02070309020205020404" pitchFamily="49" charset="0"/>
              <a:buChar char="o"/>
            </a:pPr>
            <a:r>
              <a:rPr lang="en-US" sz="1800" dirty="0">
                <a:latin typeface="+mn-lt"/>
                <a:cs typeface="Times New Roman" panose="02020603050405020304" pitchFamily="18" charset="0"/>
              </a:rPr>
              <a:t>It is the basis for binding obligations on member countries in waste management, thereby raising awareness and responsibility of countries.</a:t>
            </a:r>
          </a:p>
          <a:p>
            <a:pPr algn="just">
              <a:lnSpc>
                <a:spcPct val="150000"/>
              </a:lnSpc>
              <a:buFont typeface="Courier New" panose="02070309020205020404" pitchFamily="49" charset="0"/>
              <a:buChar char="o"/>
            </a:pPr>
            <a:r>
              <a:rPr lang="en-US" sz="1800" dirty="0">
                <a:latin typeface="+mn-lt"/>
                <a:cs typeface="Times New Roman" panose="02020603050405020304" pitchFamily="18" charset="0"/>
              </a:rPr>
              <a:t>Improve the efficiency of waste management activities for the cleaner production, and ensuring sustainable development</a:t>
            </a:r>
          </a:p>
          <a:p>
            <a:pPr algn="just">
              <a:lnSpc>
                <a:spcPct val="150000"/>
              </a:lnSpc>
              <a:buFont typeface="Courier New" panose="02070309020205020404" pitchFamily="49" charset="0"/>
              <a:buChar char="o"/>
            </a:pPr>
            <a:r>
              <a:rPr lang="en-US" sz="1800" dirty="0">
                <a:latin typeface="+mn-lt"/>
                <a:cs typeface="Times New Roman" panose="02020603050405020304" pitchFamily="18" charset="0"/>
              </a:rPr>
              <a:t>Ensure and improve the effectiveness of cooperation between countries in environmental protection activities in general and waste management in particular in the direction of mutual benefit, goodwill and honesty.</a:t>
            </a:r>
            <a:endParaRPr lang="LID4096" sz="1800" dirty="0">
              <a:latin typeface="+mn-lt"/>
              <a:cs typeface="Times New Roman" panose="02020603050405020304" pitchFamily="18"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1841618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415458"/>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 sz="2100" b="1" dirty="0">
                <a:solidFill>
                  <a:srgbClr val="FFFFFF"/>
                </a:solidFill>
                <a:latin typeface="Times New Roman" panose="02020603050405020304" pitchFamily="18" charset="0"/>
                <a:ea typeface="Century Gothic"/>
                <a:cs typeface="Times New Roman" panose="02020603050405020304" pitchFamily="18" charset="0"/>
                <a:sym typeface="Century Gothic"/>
              </a:rPr>
              <a:t>2. </a:t>
            </a:r>
            <a:r>
              <a:rPr lang="en-US" sz="2000" b="1" dirty="0">
                <a:solidFill>
                  <a:schemeClr val="bg1"/>
                </a:solidFill>
                <a:latin typeface="Times New Roman" panose="02020603050405020304" pitchFamily="18" charset="0"/>
                <a:ea typeface="Quattrocento Sans"/>
                <a:cs typeface="Times New Roman" panose="02020603050405020304" pitchFamily="18" charset="0"/>
                <a:sym typeface="Quattrocento Sans"/>
              </a:rPr>
              <a:t>The role of international and regional legal frameworks in waste management</a:t>
            </a:r>
            <a:endParaRPr sz="2800" b="1"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endParaRPr>
          </a:p>
        </p:txBody>
      </p:sp>
      <p:sp>
        <p:nvSpPr>
          <p:cNvPr id="7" name="Θέση κειμένου 6">
            <a:extLst>
              <a:ext uri="{FF2B5EF4-FFF2-40B4-BE49-F238E27FC236}">
                <a16:creationId xmlns:a16="http://schemas.microsoft.com/office/drawing/2014/main" id="{DE147F33-F03F-AA90-78D9-32357C607CFB}"/>
              </a:ext>
            </a:extLst>
          </p:cNvPr>
          <p:cNvSpPr>
            <a:spLocks noGrp="1"/>
          </p:cNvSpPr>
          <p:nvPr>
            <p:ph type="body" idx="2"/>
          </p:nvPr>
        </p:nvSpPr>
        <p:spPr>
          <a:xfrm>
            <a:off x="1094084" y="1470580"/>
            <a:ext cx="9488131" cy="4424320"/>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marL="114300" indent="0" algn="just">
              <a:lnSpc>
                <a:spcPct val="160000"/>
              </a:lnSpc>
              <a:spcBef>
                <a:spcPts val="0"/>
              </a:spcBef>
              <a:buNone/>
            </a:pPr>
            <a:r>
              <a:rPr lang="en-US" sz="1800" b="1" dirty="0">
                <a:latin typeface="+mn-lt"/>
                <a:cs typeface="Times New Roman" panose="02020603050405020304" pitchFamily="18" charset="0"/>
              </a:rPr>
              <a:t>Waste management on national scale:</a:t>
            </a:r>
          </a:p>
          <a:p>
            <a:pPr algn="just">
              <a:lnSpc>
                <a:spcPct val="160000"/>
              </a:lnSpc>
              <a:spcBef>
                <a:spcPts val="0"/>
              </a:spcBef>
              <a:buFont typeface="Courier New" panose="02070309020205020404" pitchFamily="49" charset="0"/>
              <a:buChar char="o"/>
            </a:pPr>
            <a:r>
              <a:rPr lang="en-US" sz="1800" dirty="0">
                <a:latin typeface="+mn-lt"/>
                <a:cs typeface="Times New Roman" panose="02020603050405020304" pitchFamily="18" charset="0"/>
              </a:rPr>
              <a:t>Is the basis for considering signing and joining international treaties on waste management; move towards internalization into the national legal system.</a:t>
            </a:r>
          </a:p>
          <a:p>
            <a:pPr algn="just">
              <a:lnSpc>
                <a:spcPct val="160000"/>
              </a:lnSpc>
              <a:spcBef>
                <a:spcPts val="0"/>
              </a:spcBef>
              <a:buFont typeface="Courier New" panose="02070309020205020404" pitchFamily="49" charset="0"/>
              <a:buChar char="o"/>
            </a:pPr>
            <a:r>
              <a:rPr lang="en-US" sz="1800" dirty="0">
                <a:latin typeface="+mn-lt"/>
                <a:cs typeface="Times New Roman" panose="02020603050405020304" pitchFamily="18" charset="0"/>
              </a:rPr>
              <a:t>Is the basis for researching and improving the national legal system on waste management to become increasingly compatible and consistent with international and regional law in the spirit of ensuring compatibility with political institutions and economic and social development of the country.</a:t>
            </a:r>
          </a:p>
          <a:p>
            <a:pPr algn="just">
              <a:lnSpc>
                <a:spcPct val="160000"/>
              </a:lnSpc>
              <a:spcBef>
                <a:spcPts val="0"/>
              </a:spcBef>
              <a:buFont typeface="Courier New" panose="02070309020205020404" pitchFamily="49" charset="0"/>
              <a:buChar char="o"/>
            </a:pPr>
            <a:r>
              <a:rPr lang="en-US" sz="1800" dirty="0">
                <a:latin typeface="+mn-lt"/>
                <a:cs typeface="Times New Roman" panose="02020603050405020304" pitchFamily="18" charset="0"/>
              </a:rPr>
              <a:t>It is an opportunity for the country to gain international sympathy and support; Increase investment cooperation, research and development of science and technology in waste management</a:t>
            </a:r>
          </a:p>
          <a:p>
            <a:pPr algn="just">
              <a:lnSpc>
                <a:spcPct val="160000"/>
              </a:lnSpc>
              <a:spcBef>
                <a:spcPts val="0"/>
              </a:spcBef>
              <a:buFont typeface="Courier New" panose="02070309020205020404" pitchFamily="49" charset="0"/>
              <a:buChar char="o"/>
            </a:pPr>
            <a:r>
              <a:rPr lang="en-US" sz="1800" dirty="0">
                <a:latin typeface="+mn-lt"/>
                <a:cs typeface="Times New Roman" panose="02020603050405020304" pitchFamily="18" charset="0"/>
              </a:rPr>
              <a:t>Is the basis for the country to increase efficiency in investment and trade activities towards sustainable development with countries in the region and the world.</a:t>
            </a:r>
            <a:endParaRPr lang="LID4096" sz="1800" dirty="0">
              <a:latin typeface="+mn-lt"/>
              <a:cs typeface="Times New Roman" panose="02020603050405020304" pitchFamily="18" charset="0"/>
            </a:endParaRPr>
          </a:p>
        </p:txBody>
      </p:sp>
      <p:pic>
        <p:nvPicPr>
          <p:cNvPr id="8" name="Εικόνα 7">
            <a:extLst>
              <a:ext uri="{FF2B5EF4-FFF2-40B4-BE49-F238E27FC236}">
                <a16:creationId xmlns:a16="http://schemas.microsoft.com/office/drawing/2014/main" id="{0140AD3D-568F-B383-EA6E-269833FF29B1}"/>
              </a:ext>
            </a:extLst>
          </p:cNvPr>
          <p:cNvPicPr>
            <a:picLocks noChangeAspect="1"/>
          </p:cNvPicPr>
          <p:nvPr/>
        </p:nvPicPr>
        <p:blipFill rotWithShape="1">
          <a:blip r:embed="rId3"/>
          <a:srcRect l="31333" t="85035" r="16916" b="5476"/>
          <a:stretch/>
        </p:blipFill>
        <p:spPr>
          <a:xfrm>
            <a:off x="1094084" y="5894900"/>
            <a:ext cx="10003831" cy="963100"/>
          </a:xfrm>
          <a:prstGeom prst="rect">
            <a:avLst/>
          </a:prstGeom>
        </p:spPr>
      </p:pic>
    </p:spTree>
    <p:extLst>
      <p:ext uri="{BB962C8B-B14F-4D97-AF65-F5344CB8AC3E}">
        <p14:creationId xmlns:p14="http://schemas.microsoft.com/office/powerpoint/2010/main" val="227858577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4681</TotalTime>
  <Words>2342</Words>
  <Application>Microsoft Office PowerPoint</Application>
  <PresentationFormat>Widescreen</PresentationFormat>
  <Paragraphs>129</Paragraphs>
  <Slides>22</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Century Gothic</vt:lpstr>
      <vt:lpstr>Times New Roman</vt:lpstr>
      <vt:lpstr>Quattrocento Sans</vt:lpstr>
      <vt:lpstr>Calibri</vt:lpstr>
      <vt:lpstr>Segoe UI</vt:lpstr>
      <vt:lpstr>Arial</vt:lpstr>
      <vt:lpstr>Courier New</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X1-Gen 6</cp:lastModifiedBy>
  <cp:revision>21</cp:revision>
  <dcterms:created xsi:type="dcterms:W3CDTF">2020-01-02T01:56:26Z</dcterms:created>
  <dcterms:modified xsi:type="dcterms:W3CDTF">2024-06-27T08:23:33Z</dcterms:modified>
</cp:coreProperties>
</file>