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6" r:id="rId2"/>
    <p:sldId id="263" r:id="rId3"/>
    <p:sldId id="273" r:id="rId4"/>
    <p:sldId id="271" r:id="rId5"/>
    <p:sldId id="272" r:id="rId6"/>
    <p:sldId id="274" r:id="rId7"/>
    <p:sldId id="277" r:id="rId8"/>
    <p:sldId id="267" r:id="rId9"/>
    <p:sldId id="278" r:id="rId10"/>
    <p:sldId id="279" r:id="rId11"/>
    <p:sldId id="280" r:id="rId12"/>
    <p:sldId id="281" r:id="rId13"/>
    <p:sldId id="282" r:id="rId14"/>
    <p:sldId id="275" r:id="rId15"/>
    <p:sldId id="283" r:id="rId16"/>
    <p:sldId id="289" r:id="rId17"/>
    <p:sldId id="291" r:id="rId18"/>
    <p:sldId id="292" r:id="rId19"/>
    <p:sldId id="293" r:id="rId20"/>
    <p:sldId id="294" r:id="rId21"/>
    <p:sldId id="295" r:id="rId22"/>
    <p:sldId id="296" r:id="rId23"/>
    <p:sldId id="297" r:id="rId24"/>
    <p:sldId id="299" r:id="rId25"/>
    <p:sldId id="300" r:id="rId26"/>
  </p:sldIdLst>
  <p:sldSz cx="12192000" cy="6858000"/>
  <p:notesSz cx="6951663" cy="10082213"/>
  <p:embeddedFontLst>
    <p:embeddedFont>
      <p:font typeface="Century Gothic" panose="020B0502020202020204" pitchFamily="34" charset="0"/>
      <p:regular r:id="rId28"/>
      <p:bold r:id="rId29"/>
      <p:italic r:id="rId30"/>
      <p:boldItalic r:id="rId31"/>
    </p:embeddedFont>
    <p:embeddedFont>
      <p:font typeface="Helvetica" panose="020B060402020202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473" autoAdjust="0"/>
  </p:normalViewPr>
  <p:slideViewPr>
    <p:cSldViewPr snapToGrid="0">
      <p:cViewPr varScale="1">
        <p:scale>
          <a:sx n="152" d="100"/>
          <a:sy n="152" d="100"/>
        </p:scale>
        <p:origin x="582" y="13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D89199-7AEF-59B0-4318-ED606257C0D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000D7F2-74C7-A3B5-CA75-072B04921C9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BA10F4E8-6591-AFA0-D051-6BD73D9A054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902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633F7D1-81A5-EBCA-6366-6573CA00973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7B4728A-500F-4124-DC1A-9BE01D9926E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19937F7-2783-E15F-5047-00DA5591D6A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4623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18A4D5B-AECC-B324-6F7D-BEA7FB9879A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14D15DD-4E7A-8E47-C8B4-DE67A1D49DC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081048C7-FB9E-0B8D-C1C3-5AB0B809D30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913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4FDEB32-17AE-0596-92A8-E193EC0772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C88606F-04B6-9B60-CD64-4B5C761937A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4AC2BF77-B263-8CE4-8290-5D5897E62E0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9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D33BDF6-4EA2-2563-BEE0-D0629D3068C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B5D5EB8-A22F-6BD7-D9B6-8F82C453CF0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83D5325E-5F02-F90E-3A6E-D66042F10C9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5584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987CF13-C663-176D-2D1D-68E6F55A5D4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C4DFE87-1176-5DB3-F775-B99960B001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BC4B29E-257D-120C-D68C-15B26736CD6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441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F2BBE30-5AE1-E3BD-3FF9-C7885723823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C3FEC89-8F7F-0759-5213-CADE7FFE48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C7F686A3-4985-2A9C-024C-F1F453AC92E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61241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569A77-6111-34B0-D65E-B38104168DA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6EBB4CD-C6D6-F765-B820-374DAF348AF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ED688FB4-B34E-85B6-32F5-722E903EE43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6867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C223CA2-B7C1-E0BB-D07D-06DCC827F9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7BA5C78-DAC6-E791-29C9-153CD0DD3B5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ECD8A25B-E796-A837-C242-8C4C002A3BF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002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1B4F722-025F-C2FE-2B0E-B2E2672A2D7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22D9E9E-3A08-09F5-E86C-433BE803E5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618C648-ADD0-AB34-43B0-30C36185247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7127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A02A99-908C-E410-3FF4-A546F7DD8FF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DDB7A7-183D-BB2F-CF09-B4A5D9A693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34E622-5C27-FD27-E611-4AD034EA40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97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94029AD-E5E7-A61D-1FAC-E0B9ED7C4E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89DBCFB-A9B3-3FE3-A7FE-C7D017F085E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DC82829-83D5-C496-E15A-CCE1830302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511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8F9E76C-7115-F312-6D83-8C96FFFC1C9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B744212-D1F4-A780-1074-D7B0062A811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82C3971D-86F7-6FB8-361D-69F846E2E63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713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6AF2DB6-1D80-B00E-E888-96AD204E17C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A24E890-B34F-BB7E-5DCF-BE6319FB5D2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7E5E0167-9EAD-E701-73E0-D8C283DD860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975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F275722-9987-3BA2-6F6D-F1D7D14672E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A49F74F-179F-C736-63A2-232F8054D54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DEA823C5-9EBE-39BF-5592-0A7AB568949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008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FCC7BCE-77A9-6D50-85A4-C9384424942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9F9B333-7130-38D0-5103-672D55EE220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15A0701-C4F3-FAE9-4C5D-72800604BDA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7227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5BC2C7A-42D8-D0DD-AEA6-8ADE97FA66B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FD1BB63-6955-7099-3B77-FB49C04696F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002FC666-6EB6-65F8-AD14-3E5F8DFFD94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577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1AAE75C-DAF6-0F67-44B7-15CCD02E318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021DA73-EB95-EDA4-1F03-95369D2DC81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7CEA72C-64C3-BCF2-4F6F-BE31557E100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7505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0B746B8-4BF7-463E-9954-0A850560BE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9439F86-6A57-5E44-5D1C-7B4FE185772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5E772B1B-5933-BFE5-4160-FED91002AF3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9055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2ED4338-FCDC-73CB-29E1-530880D3359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7D61C05-9C9B-EF24-5766-293E8CC1DB7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312E1BFA-CD5A-E7D5-04CA-BFB75ED605B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850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0C7237F-FF85-3306-D4D0-D645991C444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15EA8DD-CE07-5192-8CCF-73CC560F305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19B5FD16-2FCE-C79E-F54C-D8E3396446B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6620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55CBF79-2704-8F00-9624-59DCF6C9DAA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7D368D0-F3B8-92BF-5AA5-6756B0A0B6A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4C9097A-9424-691F-7498-DA8853BFDA5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921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4D7D912-1ED6-B61F-CF35-7D9BB614831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3F94BFB-23B1-141A-7EF0-97348E0D197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1870817-8170-FF20-26F4-07C52D426ED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0066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68F0F65-EBCF-EE3F-43D0-11A79FD51EA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91D365FD-0CD9-C3D9-EE3E-60C0A22BE5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1F1F1F"/>
                </a:solidFill>
                <a:effectLst/>
                <a:latin typeface="Google Sans"/>
              </a:rPr>
              <a:t>"injunctive relief" refers to a court order that compels a party (usually a government or corporation) to take specific actions or stop specific actions related to their greenhouse gas emissions.</a:t>
            </a:r>
          </a:p>
          <a:p>
            <a:pPr marL="158750" indent="0" algn="l">
              <a:buNone/>
            </a:pPr>
            <a:r>
              <a:rPr lang="en-US" b="1" i="0" dirty="0">
                <a:solidFill>
                  <a:srgbClr val="1F1F1F"/>
                </a:solidFill>
                <a:effectLst/>
                <a:latin typeface="Google Sans"/>
              </a:rPr>
              <a:t>Types of injunctive relief:</a:t>
            </a:r>
            <a:endParaRPr lang="en-US" b="0" i="0" dirty="0">
              <a:solidFill>
                <a:srgbClr val="1F1F1F"/>
              </a:solidFill>
              <a:effectLst/>
              <a:latin typeface="Google Sans"/>
            </a:endParaRPr>
          </a:p>
          <a:p>
            <a:pPr algn="l">
              <a:buFont typeface="Arial" panose="020B0604020202020204" pitchFamily="34" charset="0"/>
              <a:buChar char="•"/>
            </a:pPr>
            <a:r>
              <a:rPr lang="en-US" b="1" i="0" dirty="0">
                <a:solidFill>
                  <a:srgbClr val="1F1F1F"/>
                </a:solidFill>
                <a:effectLst/>
                <a:latin typeface="Google Sans"/>
              </a:rPr>
              <a:t>Prohibitory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prohibit</a:t>
            </a:r>
            <a:r>
              <a:rPr lang="en-US" b="0" i="0" dirty="0">
                <a:solidFill>
                  <a:srgbClr val="1F1F1F"/>
                </a:solidFill>
                <a:effectLst/>
                <a:latin typeface="Google Sans"/>
              </a:rPr>
              <a:t> a party from taking certain actions, like building a new coal-fired power plant or continuing deforestation practices.</a:t>
            </a:r>
          </a:p>
          <a:p>
            <a:pPr algn="l">
              <a:buFont typeface="Arial" panose="020B0604020202020204" pitchFamily="34" charset="0"/>
              <a:buChar char="•"/>
            </a:pPr>
            <a:r>
              <a:rPr lang="en-US" b="1" i="0" dirty="0">
                <a:solidFill>
                  <a:srgbClr val="1F1F1F"/>
                </a:solidFill>
                <a:effectLst/>
                <a:latin typeface="Google Sans"/>
              </a:rPr>
              <a:t>Mandatory injunction:</a:t>
            </a:r>
            <a:r>
              <a:rPr lang="en-US" b="0" i="0" dirty="0">
                <a:solidFill>
                  <a:srgbClr val="1F1F1F"/>
                </a:solidFill>
                <a:effectLst/>
                <a:latin typeface="Google Sans"/>
              </a:rPr>
              <a:t> This type of order would </a:t>
            </a:r>
            <a:r>
              <a:rPr lang="en-US" b="1" i="0" dirty="0">
                <a:solidFill>
                  <a:srgbClr val="1F1F1F"/>
                </a:solidFill>
                <a:effectLst/>
                <a:latin typeface="Google Sans"/>
              </a:rPr>
              <a:t>require</a:t>
            </a:r>
            <a:r>
              <a:rPr lang="en-US" b="0" i="0" dirty="0">
                <a:solidFill>
                  <a:srgbClr val="1F1F1F"/>
                </a:solidFill>
                <a:effectLst/>
                <a:latin typeface="Google Sans"/>
              </a:rPr>
              <a:t> a party to take specific actions, like implementing stricter emissions reduction measures or investing in renewable energy sources.</a:t>
            </a:r>
          </a:p>
          <a:p>
            <a:pPr marL="0" lvl="0" indent="0" algn="l" rtl="0">
              <a:spcBef>
                <a:spcPts val="0"/>
              </a:spcBef>
              <a:spcAft>
                <a:spcPts val="0"/>
              </a:spcAft>
              <a:buNone/>
            </a:pPr>
            <a:endParaRPr dirty="0"/>
          </a:p>
        </p:txBody>
      </p:sp>
      <p:sp>
        <p:nvSpPr>
          <p:cNvPr id="155" name="Google Shape;155;p46:notes">
            <a:extLst>
              <a:ext uri="{FF2B5EF4-FFF2-40B4-BE49-F238E27FC236}">
                <a16:creationId xmlns:a16="http://schemas.microsoft.com/office/drawing/2014/main" id="{641B65EF-79B6-17D3-5A23-DE0C58DE414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469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CDE6579-3C57-8996-9F2D-BF5925863F0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1EF345-3865-9B6B-96D8-5B2C00CB128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29D110B-5D7A-DFAB-7CD4-C6A51A28E1C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F4EEB00-A892-68AF-544E-048A1991DB5B}"/>
              </a:ext>
            </a:extLst>
          </p:cNvPr>
          <p:cNvSpPr>
            <a:spLocks noGrp="1"/>
          </p:cNvSpPr>
          <p:nvPr>
            <p:ph type="body" idx="1"/>
          </p:nvPr>
        </p:nvSpPr>
        <p:spPr>
          <a:xfrm>
            <a:off x="720725" y="2189695"/>
            <a:ext cx="6062836" cy="362607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lnSpc>
                <a:spcPct val="100000"/>
              </a:lnSpc>
              <a:spcAft>
                <a:spcPts val="600"/>
              </a:spcAft>
            </a:pPr>
            <a:r>
              <a:rPr lang="en-US" sz="2800" b="1" i="0" dirty="0">
                <a:solidFill>
                  <a:srgbClr val="1F1F1F"/>
                </a:solidFill>
                <a:effectLst/>
                <a:latin typeface="Arial" panose="020B0604020202020204" pitchFamily="34" charset="0"/>
                <a:cs typeface="Arial" panose="020B0604020202020204" pitchFamily="34" charset="0"/>
              </a:rPr>
              <a:t>In the context of climate change disputes, these orders are often used to:</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Prevent future harm:</a:t>
            </a:r>
            <a:r>
              <a:rPr lang="en-US" sz="2900" b="0" i="0" dirty="0">
                <a:solidFill>
                  <a:srgbClr val="1F1F1F"/>
                </a:solidFill>
                <a:effectLst/>
                <a:latin typeface="Arial" panose="020B0604020202020204" pitchFamily="34" charset="0"/>
                <a:cs typeface="Arial" panose="020B0604020202020204" pitchFamily="34" charset="0"/>
              </a:rPr>
              <a:t> Stop activities that would contribute to climate change, such as building new coal-fired power plants, deforestation, or extracting fossil fuels.</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Protect vulnerable communities:</a:t>
            </a:r>
            <a:r>
              <a:rPr lang="en-US" sz="2900" b="0" i="0" dirty="0">
                <a:solidFill>
                  <a:srgbClr val="1F1F1F"/>
                </a:solidFill>
                <a:effectLst/>
                <a:latin typeface="Arial" panose="020B0604020202020204" pitchFamily="34" charset="0"/>
                <a:cs typeface="Arial" panose="020B0604020202020204" pitchFamily="34" charset="0"/>
              </a:rPr>
              <a:t> Prevent activities that would disproportionately impact communities already suffering the effects of climate change.</a:t>
            </a:r>
          </a:p>
          <a:p>
            <a:pPr algn="just">
              <a:lnSpc>
                <a:spcPct val="100000"/>
              </a:lnSpc>
              <a:spcAft>
                <a:spcPts val="600"/>
              </a:spcAft>
              <a:buFont typeface="Arial" panose="020B0604020202020204" pitchFamily="34" charset="0"/>
              <a:buChar char="•"/>
            </a:pPr>
            <a:r>
              <a:rPr lang="en-US" sz="2900" b="1" i="0" dirty="0">
                <a:solidFill>
                  <a:srgbClr val="1F1F1F"/>
                </a:solidFill>
                <a:effectLst/>
                <a:latin typeface="Arial" panose="020B0604020202020204" pitchFamily="34" charset="0"/>
                <a:cs typeface="Arial" panose="020B0604020202020204" pitchFamily="34" charset="0"/>
              </a:rPr>
              <a:t>Enforce existing </a:t>
            </a:r>
            <a:r>
              <a:rPr lang="en-US" sz="2900" b="1" i="0" dirty="0" err="1">
                <a:solidFill>
                  <a:srgbClr val="1F1F1F"/>
                </a:solidFill>
                <a:effectLst/>
                <a:latin typeface="Arial" panose="020B0604020202020204" pitchFamily="34" charset="0"/>
                <a:cs typeface="Arial" panose="020B0604020202020204" pitchFamily="34" charset="0"/>
              </a:rPr>
              <a:t>reguvlations</a:t>
            </a:r>
            <a:r>
              <a:rPr lang="en-US" sz="2900" b="1" i="0" dirty="0">
                <a:solidFill>
                  <a:srgbClr val="1F1F1F"/>
                </a:solidFill>
                <a:effectLst/>
                <a:latin typeface="Arial" panose="020B0604020202020204" pitchFamily="34" charset="0"/>
                <a:cs typeface="Arial" panose="020B0604020202020204" pitchFamily="34" charset="0"/>
              </a:rPr>
              <a:t>:</a:t>
            </a:r>
            <a:r>
              <a:rPr lang="en-US" sz="2900" b="0" i="0" dirty="0">
                <a:solidFill>
                  <a:srgbClr val="1F1F1F"/>
                </a:solidFill>
                <a:effectLst/>
                <a:latin typeface="Arial" panose="020B0604020202020204" pitchFamily="34" charset="0"/>
                <a:cs typeface="Arial" panose="020B0604020202020204" pitchFamily="34" charset="0"/>
              </a:rPr>
              <a:t> Force governments or corporations to comply with environmental laws and regulations concerning emissions reduction.</a:t>
            </a:r>
          </a:p>
        </p:txBody>
      </p:sp>
      <p:pic>
        <p:nvPicPr>
          <p:cNvPr id="6" name="Εικόνα 5">
            <a:extLst>
              <a:ext uri="{FF2B5EF4-FFF2-40B4-BE49-F238E27FC236}">
                <a16:creationId xmlns:a16="http://schemas.microsoft.com/office/drawing/2014/main" id="{E2F1EF44-ACF2-E1B3-0348-EBD69487063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6CD1C0C-8B63-4EBA-E1F8-B9EF8C058F42}"/>
              </a:ext>
            </a:extLst>
          </p:cNvPr>
          <p:cNvPicPr>
            <a:picLocks noChangeAspect="1"/>
          </p:cNvPicPr>
          <p:nvPr/>
        </p:nvPicPr>
        <p:blipFill>
          <a:blip r:embed="rId4"/>
          <a:stretch>
            <a:fillRect/>
          </a:stretch>
        </p:blipFill>
        <p:spPr>
          <a:xfrm>
            <a:off x="7338506" y="1949242"/>
            <a:ext cx="4455939" cy="2970626"/>
          </a:xfrm>
          <a:prstGeom prst="rect">
            <a:avLst/>
          </a:prstGeom>
        </p:spPr>
      </p:pic>
    </p:spTree>
    <p:extLst>
      <p:ext uri="{BB962C8B-B14F-4D97-AF65-F5344CB8AC3E}">
        <p14:creationId xmlns:p14="http://schemas.microsoft.com/office/powerpoint/2010/main" val="179963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A105EF7-5DB0-DB11-37FE-89C2FF8D49C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698BDD9-6030-10B4-1078-86A98220E2B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D310994-25B0-F3EA-7760-32B77CD78DD4}"/>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FD49952-8DAB-B58B-07E3-DD57C069154F}"/>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just">
              <a:spcAft>
                <a:spcPts val="600"/>
              </a:spcAft>
            </a:pPr>
            <a:r>
              <a:rPr lang="en-US" sz="3200" b="1" i="0" dirty="0">
                <a:solidFill>
                  <a:srgbClr val="1F1F1F"/>
                </a:solidFill>
                <a:effectLst/>
                <a:latin typeface="Arial" panose="020B0604020202020204" pitchFamily="34" charset="0"/>
                <a:cs typeface="Arial" panose="020B0604020202020204" pitchFamily="34" charset="0"/>
              </a:rPr>
              <a:t>Examples:</a:t>
            </a:r>
            <a:endParaRPr lang="en-US" sz="32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3200" b="1" i="0" dirty="0" err="1">
                <a:solidFill>
                  <a:srgbClr val="1F1F1F"/>
                </a:solidFill>
                <a:effectLst/>
                <a:latin typeface="Arial" panose="020B0604020202020204" pitchFamily="34" charset="0"/>
                <a:cs typeface="Arial" panose="020B0604020202020204" pitchFamily="34" charset="0"/>
              </a:rPr>
              <a:t>Urgenda</a:t>
            </a:r>
            <a:r>
              <a:rPr lang="en-US" sz="3200" b="1" i="0" dirty="0">
                <a:solidFill>
                  <a:srgbClr val="1F1F1F"/>
                </a:solidFill>
                <a:effectLst/>
                <a:latin typeface="Arial" panose="020B0604020202020204" pitchFamily="34" charset="0"/>
                <a:cs typeface="Arial" panose="020B0604020202020204" pitchFamily="34" charset="0"/>
              </a:rPr>
              <a:t> case (Netherlands, 2019):</a:t>
            </a:r>
            <a:r>
              <a:rPr lang="en-US" sz="3200" b="0" i="0" dirty="0">
                <a:solidFill>
                  <a:srgbClr val="1F1F1F"/>
                </a:solidFill>
                <a:effectLst/>
                <a:latin typeface="Arial" panose="020B0604020202020204" pitchFamily="34" charset="0"/>
                <a:cs typeface="Arial" panose="020B0604020202020204" pitchFamily="34" charset="0"/>
              </a:rPr>
              <a:t> A court ordered the Dutch government to reduce its greenhouse gas emissions faster, citing a violation of its duty of care towards citizens.</a:t>
            </a:r>
          </a:p>
          <a:p>
            <a:pPr algn="just">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Juliana v. United States (US, 2018):</a:t>
            </a:r>
            <a:r>
              <a:rPr lang="en-US" sz="3200" b="0" i="0" dirty="0">
                <a:solidFill>
                  <a:srgbClr val="1F1F1F"/>
                </a:solidFill>
                <a:effectLst/>
                <a:latin typeface="Arial" panose="020B0604020202020204" pitchFamily="34" charset="0"/>
                <a:cs typeface="Arial" panose="020B0604020202020204" pitchFamily="34" charset="0"/>
              </a:rPr>
              <a:t> Young people sued the federal government for failing to protect their future from climate change, but the case was ultimately dismissed.</a:t>
            </a:r>
          </a:p>
          <a:p>
            <a:pPr algn="just">
              <a:spcAft>
                <a:spcPts val="600"/>
              </a:spcAft>
              <a:buFont typeface="Arial" panose="020B0604020202020204" pitchFamily="34" charset="0"/>
              <a:buChar char="•"/>
            </a:pPr>
            <a:r>
              <a:rPr lang="en-US" sz="3200" b="1" i="0" dirty="0" err="1">
                <a:solidFill>
                  <a:srgbClr val="1F1F1F"/>
                </a:solidFill>
                <a:effectLst/>
                <a:latin typeface="Arial" panose="020B0604020202020204" pitchFamily="34" charset="0"/>
                <a:cs typeface="Arial" panose="020B0604020202020204" pitchFamily="34" charset="0"/>
              </a:rPr>
              <a:t>Lliu</a:t>
            </a:r>
            <a:r>
              <a:rPr lang="en-US" sz="3200" b="1" i="0" dirty="0">
                <a:solidFill>
                  <a:srgbClr val="1F1F1F"/>
                </a:solidFill>
                <a:effectLst/>
                <a:latin typeface="Arial" panose="020B0604020202020204" pitchFamily="34" charset="0"/>
                <a:cs typeface="Arial" panose="020B0604020202020204" pitchFamily="34" charset="0"/>
              </a:rPr>
              <a:t> v. Shell (Netherlands, 2023):</a:t>
            </a:r>
            <a:r>
              <a:rPr lang="en-US" sz="3200" b="0" i="0" dirty="0">
                <a:solidFill>
                  <a:srgbClr val="1F1F1F"/>
                </a:solidFill>
                <a:effectLst/>
                <a:latin typeface="Arial" panose="020B0604020202020204" pitchFamily="34" charset="0"/>
                <a:cs typeface="Arial" panose="020B0604020202020204" pitchFamily="34" charset="0"/>
              </a:rPr>
              <a:t> A court ordered Shell to reduce its global emissions by 45% by 2030 compared to 2019 levels.</a:t>
            </a:r>
          </a:p>
        </p:txBody>
      </p:sp>
      <p:pic>
        <p:nvPicPr>
          <p:cNvPr id="6" name="Εικόνα 5">
            <a:extLst>
              <a:ext uri="{FF2B5EF4-FFF2-40B4-BE49-F238E27FC236}">
                <a16:creationId xmlns:a16="http://schemas.microsoft.com/office/drawing/2014/main" id="{D9B14772-3195-AC67-8F46-2DDC7002CCA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E394A5-50A1-0063-D071-7DA09CAE16CD}"/>
              </a:ext>
            </a:extLst>
          </p:cNvPr>
          <p:cNvPicPr>
            <a:picLocks noChangeAspect="1"/>
          </p:cNvPicPr>
          <p:nvPr/>
        </p:nvPicPr>
        <p:blipFill>
          <a:blip r:embed="rId4"/>
          <a:stretch>
            <a:fillRect/>
          </a:stretch>
        </p:blipFill>
        <p:spPr>
          <a:xfrm>
            <a:off x="7447629" y="2055296"/>
            <a:ext cx="4198883" cy="2686971"/>
          </a:xfrm>
          <a:prstGeom prst="rect">
            <a:avLst/>
          </a:prstGeom>
        </p:spPr>
      </p:pic>
    </p:spTree>
    <p:extLst>
      <p:ext uri="{BB962C8B-B14F-4D97-AF65-F5344CB8AC3E}">
        <p14:creationId xmlns:p14="http://schemas.microsoft.com/office/powerpoint/2010/main" val="3807349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E610719-8B00-9C95-A8F0-97CD0651015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4511D4CB-83B0-6270-569D-99D04E35DD3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67118FA-DF53-AF40-C397-0A783C650D84}"/>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628DDD-A0C3-6B15-AAAE-6CA6BF000BC3}"/>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55000" lnSpcReduction="20000"/>
          </a:bodyPr>
          <a:lstStyle/>
          <a:p>
            <a:pPr algn="just">
              <a:spcAft>
                <a:spcPts val="600"/>
              </a:spcAft>
            </a:pPr>
            <a:r>
              <a:rPr lang="en-US" sz="3600" b="1" i="0" dirty="0">
                <a:solidFill>
                  <a:srgbClr val="1F1F1F"/>
                </a:solidFill>
                <a:effectLst/>
                <a:latin typeface="Arial" panose="020B0604020202020204" pitchFamily="34" charset="0"/>
                <a:cs typeface="Arial" panose="020B0604020202020204" pitchFamily="34" charset="0"/>
              </a:rPr>
              <a:t>Challenges:</a:t>
            </a:r>
            <a:endParaRPr lang="en-US" sz="36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Legal standing:</a:t>
            </a:r>
            <a:r>
              <a:rPr lang="en-US" sz="3600" b="0" i="0" dirty="0">
                <a:solidFill>
                  <a:srgbClr val="1F1F1F"/>
                </a:solidFill>
                <a:effectLst/>
                <a:latin typeface="Arial" panose="020B0604020202020204" pitchFamily="34" charset="0"/>
                <a:cs typeface="Arial" panose="020B0604020202020204" pitchFamily="34" charset="0"/>
              </a:rPr>
              <a:t> Establishing the right to sue for a prohibitory order/injunction can be difficult, especially for individuals or small groups.</a:t>
            </a: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Causation:</a:t>
            </a:r>
            <a:r>
              <a:rPr lang="en-US" sz="3600" b="0" i="0" dirty="0">
                <a:solidFill>
                  <a:srgbClr val="1F1F1F"/>
                </a:solidFill>
                <a:effectLst/>
                <a:latin typeface="Arial" panose="020B0604020202020204" pitchFamily="34" charset="0"/>
                <a:cs typeface="Arial" panose="020B0604020202020204" pitchFamily="34" charset="0"/>
              </a:rPr>
              <a:t> Proving that a specific party's emissions would directly cause harm can be challenging due to the complexity of climate change.</a:t>
            </a:r>
          </a:p>
          <a:p>
            <a:pPr algn="just">
              <a:spcAft>
                <a:spcPts val="600"/>
              </a:spcAft>
              <a:buFont typeface="Arial" panose="020B0604020202020204" pitchFamily="34" charset="0"/>
              <a:buChar char="•"/>
            </a:pPr>
            <a:r>
              <a:rPr lang="en-US" sz="3600" b="1" i="0" dirty="0">
                <a:solidFill>
                  <a:srgbClr val="1F1F1F"/>
                </a:solidFill>
                <a:effectLst/>
                <a:latin typeface="Arial" panose="020B0604020202020204" pitchFamily="34" charset="0"/>
                <a:cs typeface="Arial" panose="020B0604020202020204" pitchFamily="34" charset="0"/>
              </a:rPr>
              <a:t>Enforcement:</a:t>
            </a:r>
            <a:r>
              <a:rPr lang="en-US" sz="3600" b="0" i="0" dirty="0">
                <a:solidFill>
                  <a:srgbClr val="1F1F1F"/>
                </a:solidFill>
                <a:effectLst/>
                <a:latin typeface="Arial" panose="020B0604020202020204" pitchFamily="34" charset="0"/>
                <a:cs typeface="Arial" panose="020B0604020202020204" pitchFamily="34" charset="0"/>
              </a:rPr>
              <a:t> Obtaining and enforcing court orders against powerful governments or corporations can be time-consuming and expensive.</a:t>
            </a:r>
          </a:p>
        </p:txBody>
      </p:sp>
      <p:pic>
        <p:nvPicPr>
          <p:cNvPr id="6" name="Εικόνα 5">
            <a:extLst>
              <a:ext uri="{FF2B5EF4-FFF2-40B4-BE49-F238E27FC236}">
                <a16:creationId xmlns:a16="http://schemas.microsoft.com/office/drawing/2014/main" id="{21E40D87-5911-B639-EE7F-2AE529394F4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EC690B01-07C3-BAAD-507F-DFD25BA2BB6B}"/>
              </a:ext>
            </a:extLst>
          </p:cNvPr>
          <p:cNvPicPr>
            <a:picLocks noChangeAspect="1"/>
          </p:cNvPicPr>
          <p:nvPr/>
        </p:nvPicPr>
        <p:blipFill>
          <a:blip r:embed="rId4"/>
          <a:stretch>
            <a:fillRect/>
          </a:stretch>
        </p:blipFill>
        <p:spPr>
          <a:xfrm>
            <a:off x="7605286" y="2069106"/>
            <a:ext cx="4076075" cy="2719788"/>
          </a:xfrm>
          <a:prstGeom prst="rect">
            <a:avLst/>
          </a:prstGeom>
        </p:spPr>
      </p:pic>
    </p:spTree>
    <p:extLst>
      <p:ext uri="{BB962C8B-B14F-4D97-AF65-F5344CB8AC3E}">
        <p14:creationId xmlns:p14="http://schemas.microsoft.com/office/powerpoint/2010/main" val="4097777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A09BFCA-5D6E-B975-5AEF-9CFAD60422D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FC733DB-201C-81FE-59CD-21DA3E10E43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F24B11-BE12-14A0-3CEA-20AC719F0B1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99030C8-3828-9358-569B-8DAFD7E3E630}"/>
              </a:ext>
            </a:extLst>
          </p:cNvPr>
          <p:cNvSpPr>
            <a:spLocks noGrp="1"/>
          </p:cNvSpPr>
          <p:nvPr>
            <p:ph type="body" idx="1"/>
          </p:nvPr>
        </p:nvSpPr>
        <p:spPr>
          <a:xfrm>
            <a:off x="806563" y="2326989"/>
            <a:ext cx="6062836" cy="340287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algn="just">
              <a:lnSpc>
                <a:spcPct val="100000"/>
              </a:lnSpc>
              <a:spcAft>
                <a:spcPts val="600"/>
              </a:spcAft>
            </a:pPr>
            <a:r>
              <a:rPr lang="en-US" sz="1900" b="1" i="0" dirty="0">
                <a:solidFill>
                  <a:srgbClr val="1F1F1F"/>
                </a:solidFill>
                <a:effectLst/>
                <a:latin typeface="Arial" panose="020B0604020202020204" pitchFamily="34" charset="0"/>
                <a:cs typeface="Arial" panose="020B0604020202020204" pitchFamily="34" charset="0"/>
              </a:rPr>
              <a:t>Current trends:</a:t>
            </a:r>
            <a:endParaRPr lang="en-US" sz="1900" b="0" i="0" dirty="0">
              <a:solidFill>
                <a:srgbClr val="1F1F1F"/>
              </a:solidFill>
              <a:effectLst/>
              <a:latin typeface="Arial" panose="020B0604020202020204" pitchFamily="34" charset="0"/>
              <a:cs typeface="Arial" panose="020B0604020202020204" pitchFamily="34" charset="0"/>
            </a:endParaRP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Increasing use:</a:t>
            </a:r>
            <a:r>
              <a:rPr lang="en-US" sz="1900" b="0" i="0" dirty="0">
                <a:solidFill>
                  <a:srgbClr val="1F1F1F"/>
                </a:solidFill>
                <a:effectLst/>
                <a:latin typeface="Arial" panose="020B0604020202020204" pitchFamily="34" charset="0"/>
                <a:cs typeface="Arial" panose="020B0604020202020204" pitchFamily="34" charset="0"/>
              </a:rPr>
              <a:t> Prohibitory orders/injunctions are becoming a more common tool in climate change litigation, with cases being filed around the world.</a:t>
            </a: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Evolving legal landscape:</a:t>
            </a:r>
            <a:r>
              <a:rPr lang="en-US" sz="1900" b="0" i="0" dirty="0">
                <a:solidFill>
                  <a:srgbClr val="1F1F1F"/>
                </a:solidFill>
                <a:effectLst/>
                <a:latin typeface="Arial" panose="020B0604020202020204" pitchFamily="34" charset="0"/>
                <a:cs typeface="Arial" panose="020B0604020202020204" pitchFamily="34" charset="0"/>
              </a:rPr>
              <a:t> Courts are increasingly recognizing the urgency of climate action and the potential role of litigation in driving change.</a:t>
            </a:r>
          </a:p>
          <a:p>
            <a:pPr algn="just">
              <a:lnSpc>
                <a:spcPct val="100000"/>
              </a:lnSpc>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Growing public support:</a:t>
            </a:r>
            <a:r>
              <a:rPr lang="en-US" sz="1900" b="0" i="0" dirty="0">
                <a:solidFill>
                  <a:srgbClr val="1F1F1F"/>
                </a:solidFill>
                <a:effectLst/>
                <a:latin typeface="Arial" panose="020B0604020202020204" pitchFamily="34" charset="0"/>
                <a:cs typeface="Arial" panose="020B0604020202020204" pitchFamily="34" charset="0"/>
              </a:rPr>
              <a:t> Public support for holding polluters accountable and taking action on climate change is increasing, which may embolden courts to take bolder action.</a:t>
            </a:r>
          </a:p>
        </p:txBody>
      </p:sp>
      <p:pic>
        <p:nvPicPr>
          <p:cNvPr id="6" name="Εικόνα 5">
            <a:extLst>
              <a:ext uri="{FF2B5EF4-FFF2-40B4-BE49-F238E27FC236}">
                <a16:creationId xmlns:a16="http://schemas.microsoft.com/office/drawing/2014/main" id="{EFF5D54C-591E-8561-5968-CFB4ADD373A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17187F5-B73A-6F6C-E2E3-372D1BA1202E}"/>
              </a:ext>
            </a:extLst>
          </p:cNvPr>
          <p:cNvPicPr>
            <a:picLocks noChangeAspect="1"/>
          </p:cNvPicPr>
          <p:nvPr/>
        </p:nvPicPr>
        <p:blipFill>
          <a:blip r:embed="rId4"/>
          <a:stretch>
            <a:fillRect/>
          </a:stretch>
        </p:blipFill>
        <p:spPr>
          <a:xfrm>
            <a:off x="7546057" y="1646641"/>
            <a:ext cx="3768033" cy="3555979"/>
          </a:xfrm>
          <a:prstGeom prst="rect">
            <a:avLst/>
          </a:prstGeom>
        </p:spPr>
      </p:pic>
    </p:spTree>
    <p:extLst>
      <p:ext uri="{BB962C8B-B14F-4D97-AF65-F5344CB8AC3E}">
        <p14:creationId xmlns:p14="http://schemas.microsoft.com/office/powerpoint/2010/main" val="2067650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D9EC837-F583-9533-1BAA-CB08D374D9D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34C2B74-78B8-757F-6634-052397E441D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37E47B86-65D0-AE80-3B83-153C16C3E061}"/>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652FE78-2650-E96A-DBF3-AEDE6FAABD2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r>
              <a:rPr lang="en-US" sz="2000" b="1" dirty="0">
                <a:solidFill>
                  <a:srgbClr val="29261B"/>
                </a:solidFill>
                <a:latin typeface="Arial" panose="020B0604020202020204" pitchFamily="34" charset="0"/>
                <a:cs typeface="Arial" panose="020B0604020202020204" pitchFamily="34" charset="0"/>
              </a:rPr>
              <a:t>Key takeaways:</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While challenges remain, prohibitory orders/injunctions offer a potentially powerful tool for addressing climate change by preventing future harm and holding polluters accountable. </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The legal landscape is evolving, and their effectiveness will likely depend on continued public support and creative legal strategies.</a:t>
            </a:r>
          </a:p>
          <a:p>
            <a:pPr marL="342900" indent="-285750" algn="jus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I</a:t>
            </a:r>
            <a:r>
              <a:rPr lang="en-US" sz="1800" b="0" i="0" dirty="0">
                <a:solidFill>
                  <a:srgbClr val="29261B"/>
                </a:solidFill>
                <a:effectLst/>
                <a:latin typeface="Arial" panose="020B0604020202020204" pitchFamily="34" charset="0"/>
                <a:cs typeface="Arial" panose="020B0604020202020204" pitchFamily="34" charset="0"/>
              </a:rPr>
              <a:t>njunctions allow courts to directly halt climate damaging activities and compel new policies, but they should be carefully tailored to proper judicial authority and roles.</a:t>
            </a:r>
            <a:endParaRPr lang="en-US" sz="1800" b="0"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D0C9E4C-D7DC-3CB3-B2A4-CB85BF11ECD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241C24F-2D4E-F48E-CD0C-341B1C8181A5}"/>
              </a:ext>
            </a:extLst>
          </p:cNvPr>
          <p:cNvPicPr>
            <a:picLocks noChangeAspect="1"/>
          </p:cNvPicPr>
          <p:nvPr/>
        </p:nvPicPr>
        <p:blipFill>
          <a:blip r:embed="rId4"/>
          <a:stretch>
            <a:fillRect/>
          </a:stretch>
        </p:blipFill>
        <p:spPr>
          <a:xfrm>
            <a:off x="7356375" y="2297299"/>
            <a:ext cx="3714750" cy="2667000"/>
          </a:xfrm>
          <a:prstGeom prst="rect">
            <a:avLst/>
          </a:prstGeom>
        </p:spPr>
      </p:pic>
    </p:spTree>
    <p:extLst>
      <p:ext uri="{BB962C8B-B14F-4D97-AF65-F5344CB8AC3E}">
        <p14:creationId xmlns:p14="http://schemas.microsoft.com/office/powerpoint/2010/main" val="3888200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5C174D-0E0B-B55F-A1A1-4A101EDE6FE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13C28C-5429-5755-7409-10B6790B0EE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57129FA-73FC-5A44-696B-BC20F6D235A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5.4. Interim protection</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C5F6408-0520-103D-E736-399C0B6945FC}"/>
              </a:ext>
            </a:extLst>
          </p:cNvPr>
          <p:cNvSpPr>
            <a:spLocks noGrp="1"/>
          </p:cNvSpPr>
          <p:nvPr>
            <p:ph type="body" idx="1"/>
          </p:nvPr>
        </p:nvSpPr>
        <p:spPr>
          <a:xfrm>
            <a:off x="676582" y="2329521"/>
            <a:ext cx="6062836" cy="95794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lnSpc>
                <a:spcPct val="100000"/>
              </a:lnSpc>
              <a:spcBef>
                <a:spcPts val="1200"/>
              </a:spcBef>
              <a:spcAft>
                <a:spcPts val="600"/>
              </a:spcAft>
            </a:pP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Independent learning: review articles on the sub-topic 5.4.</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Εικόνα 5">
            <a:extLst>
              <a:ext uri="{FF2B5EF4-FFF2-40B4-BE49-F238E27FC236}">
                <a16:creationId xmlns:a16="http://schemas.microsoft.com/office/drawing/2014/main" id="{BF2CBF27-FA1B-704F-5867-9451E738621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EFB01CA-4B00-33B9-C12D-D40CB81869F9}"/>
              </a:ext>
            </a:extLst>
          </p:cNvPr>
          <p:cNvPicPr>
            <a:picLocks noChangeAspect="1"/>
          </p:cNvPicPr>
          <p:nvPr/>
        </p:nvPicPr>
        <p:blipFill>
          <a:blip r:embed="rId4"/>
          <a:stretch>
            <a:fillRect/>
          </a:stretch>
        </p:blipFill>
        <p:spPr>
          <a:xfrm>
            <a:off x="7075564" y="1949242"/>
            <a:ext cx="4920943" cy="2768030"/>
          </a:xfrm>
          <a:prstGeom prst="rect">
            <a:avLst/>
          </a:prstGeom>
        </p:spPr>
      </p:pic>
    </p:spTree>
    <p:extLst>
      <p:ext uri="{BB962C8B-B14F-4D97-AF65-F5344CB8AC3E}">
        <p14:creationId xmlns:p14="http://schemas.microsoft.com/office/powerpoint/2010/main" val="397201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299C9A7-6A44-96C7-570F-5DF0DD34DDC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3FAAA6B-7D5C-AD07-7543-D12974A7C3C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98F6B0D-29BB-C2E9-8D50-CFDBD4648A1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714E344-6147-593B-95A4-91CD9C17FC8B}"/>
              </a:ext>
            </a:extLst>
          </p:cNvPr>
          <p:cNvSpPr>
            <a:spLocks noGrp="1"/>
          </p:cNvSpPr>
          <p:nvPr>
            <p:ph type="body" idx="1"/>
          </p:nvPr>
        </p:nvSpPr>
        <p:spPr>
          <a:xfrm>
            <a:off x="806563" y="2189695"/>
            <a:ext cx="6062836" cy="354016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1800" b="1" i="0" dirty="0">
                <a:solidFill>
                  <a:srgbClr val="1F1F1F"/>
                </a:solidFill>
                <a:effectLst/>
                <a:latin typeface="Arial" panose="020B0604020202020204" pitchFamily="34" charset="0"/>
                <a:cs typeface="Arial" panose="020B0604020202020204" pitchFamily="34" charset="0"/>
              </a:rPr>
              <a:t>Arguments for formal apologies: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Acknowledgment of harm:</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A formal apology can symbolize recognition of climate change's lasting damage, especially to at-risk groups and future generations.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Opening dialogue:</a:t>
            </a:r>
            <a:r>
              <a:rPr lang="en-US" sz="1800" b="0" i="0" dirty="0">
                <a:solidFill>
                  <a:srgbClr val="1F1F1F"/>
                </a:solidFill>
                <a:effectLst/>
                <a:latin typeface="Arial" panose="020B0604020202020204" pitchFamily="34" charset="0"/>
                <a:cs typeface="Arial" panose="020B0604020202020204" pitchFamily="34" charset="0"/>
              </a:rPr>
              <a:t> It could act as a catalyst for open dialogue and collaboration between polluters, affected communities, and policymakers.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Moral responsibility:</a:t>
            </a:r>
            <a:r>
              <a:rPr lang="en-US" sz="1800" b="0" i="0" dirty="0">
                <a:solidFill>
                  <a:srgbClr val="1F1F1F"/>
                </a:solidFill>
                <a:effectLst/>
                <a:latin typeface="Arial" panose="020B0604020202020204" pitchFamily="34" charset="0"/>
                <a:cs typeface="Arial" panose="020B0604020202020204" pitchFamily="34" charset="0"/>
              </a:rPr>
              <a:t> For some, a formal apology is seen as a moral obligation for those who have contributed significantly to causing climate change.</a:t>
            </a:r>
          </a:p>
        </p:txBody>
      </p:sp>
      <p:pic>
        <p:nvPicPr>
          <p:cNvPr id="6" name="Εικόνα 5">
            <a:extLst>
              <a:ext uri="{FF2B5EF4-FFF2-40B4-BE49-F238E27FC236}">
                <a16:creationId xmlns:a16="http://schemas.microsoft.com/office/drawing/2014/main" id="{8F37B456-3E11-E0CC-6097-FB81D184C80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DADA761-E8C6-372B-43D5-F8671C057812}"/>
              </a:ext>
            </a:extLst>
          </p:cNvPr>
          <p:cNvPicPr>
            <a:picLocks noChangeAspect="1"/>
          </p:cNvPicPr>
          <p:nvPr/>
        </p:nvPicPr>
        <p:blipFill>
          <a:blip r:embed="rId4"/>
          <a:stretch>
            <a:fillRect/>
          </a:stretch>
        </p:blipFill>
        <p:spPr>
          <a:xfrm>
            <a:off x="7330345" y="2110676"/>
            <a:ext cx="4146032" cy="2764022"/>
          </a:xfrm>
          <a:prstGeom prst="rect">
            <a:avLst/>
          </a:prstGeom>
        </p:spPr>
      </p:pic>
    </p:spTree>
    <p:extLst>
      <p:ext uri="{BB962C8B-B14F-4D97-AF65-F5344CB8AC3E}">
        <p14:creationId xmlns:p14="http://schemas.microsoft.com/office/powerpoint/2010/main" val="33003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AFC28591-B8A8-85C1-33E2-0A36A53E2F2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1B35095-95B8-0A97-6A5C-41C337F4C8B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646E679-4E8E-6020-79F4-7DC5A9E3FB9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69071F2-1D31-C107-A1D8-E5EF95AFE244}"/>
              </a:ext>
            </a:extLst>
          </p:cNvPr>
          <p:cNvSpPr>
            <a:spLocks noGrp="1"/>
          </p:cNvSpPr>
          <p:nvPr>
            <p:ph type="body" idx="1"/>
          </p:nvPr>
        </p:nvSpPr>
        <p:spPr>
          <a:xfrm>
            <a:off x="806563" y="2352215"/>
            <a:ext cx="6062836" cy="28756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Challenges and limitations: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Attribution of responsibility:</a:t>
            </a:r>
            <a:r>
              <a:rPr lang="en-US" sz="1800" b="0" i="0" dirty="0">
                <a:solidFill>
                  <a:srgbClr val="1F1F1F"/>
                </a:solidFill>
                <a:effectLst/>
                <a:latin typeface="Arial" panose="020B0604020202020204" pitchFamily="34" charset="0"/>
                <a:cs typeface="Arial" panose="020B0604020202020204" pitchFamily="34" charset="0"/>
              </a:rPr>
              <a:t> Attributing specific responsibility for climate change to individuals or entities is complex due to its systemic nature. Who should apologize?</a:t>
            </a:r>
          </a:p>
          <a:p>
            <a:pPr algn="just">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impact on emissions:</a:t>
            </a:r>
            <a:r>
              <a:rPr lang="en-US" sz="1800" b="0" i="0" dirty="0">
                <a:solidFill>
                  <a:srgbClr val="1F1F1F"/>
                </a:solidFill>
                <a:effectLst/>
                <a:latin typeface="Arial" panose="020B0604020202020204" pitchFamily="34" charset="0"/>
                <a:cs typeface="Arial" panose="020B0604020202020204" pitchFamily="34" charset="0"/>
              </a:rPr>
              <a:t> An apology alone wouldn't directly reduce greenhouse gas emissions or address the root causes of the problem.</a:t>
            </a:r>
          </a:p>
        </p:txBody>
      </p:sp>
      <p:pic>
        <p:nvPicPr>
          <p:cNvPr id="6" name="Εικόνα 5">
            <a:extLst>
              <a:ext uri="{FF2B5EF4-FFF2-40B4-BE49-F238E27FC236}">
                <a16:creationId xmlns:a16="http://schemas.microsoft.com/office/drawing/2014/main" id="{46797F79-869E-0DBD-7072-7431ECA581D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DFE9777-A2F5-E6C8-D80C-9BEE785A86C1}"/>
              </a:ext>
            </a:extLst>
          </p:cNvPr>
          <p:cNvPicPr>
            <a:picLocks noChangeAspect="1"/>
          </p:cNvPicPr>
          <p:nvPr/>
        </p:nvPicPr>
        <p:blipFill>
          <a:blip r:embed="rId4"/>
          <a:stretch>
            <a:fillRect/>
          </a:stretch>
        </p:blipFill>
        <p:spPr>
          <a:xfrm>
            <a:off x="7499069" y="1393671"/>
            <a:ext cx="4265431" cy="3313912"/>
          </a:xfrm>
          <a:prstGeom prst="rect">
            <a:avLst/>
          </a:prstGeom>
        </p:spPr>
      </p:pic>
    </p:spTree>
    <p:extLst>
      <p:ext uri="{BB962C8B-B14F-4D97-AF65-F5344CB8AC3E}">
        <p14:creationId xmlns:p14="http://schemas.microsoft.com/office/powerpoint/2010/main" val="3234767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E29CC23-9244-365A-4376-A64C783CF06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B170658-03B3-2775-6D39-273E098CB77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806F39E-3B04-EEEE-1680-784F63FA6632}"/>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2C6B2F9-D3D1-F168-0144-81985F411B08}"/>
              </a:ext>
            </a:extLst>
          </p:cNvPr>
          <p:cNvSpPr>
            <a:spLocks noGrp="1"/>
          </p:cNvSpPr>
          <p:nvPr>
            <p:ph type="body" idx="1"/>
          </p:nvPr>
        </p:nvSpPr>
        <p:spPr>
          <a:xfrm>
            <a:off x="806563" y="2402665"/>
            <a:ext cx="6062836" cy="301436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Aft>
                <a:spcPts val="600"/>
              </a:spcAft>
            </a:pPr>
            <a:r>
              <a:rPr lang="en-US" sz="2200" b="1" i="0" dirty="0">
                <a:solidFill>
                  <a:srgbClr val="1F1F1F"/>
                </a:solidFill>
                <a:effectLst/>
                <a:latin typeface="Arial" panose="020B0604020202020204" pitchFamily="34" charset="0"/>
                <a:cs typeface="Arial" panose="020B0604020202020204" pitchFamily="34" charset="0"/>
              </a:rPr>
              <a:t>Challenges and limitations:</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Potential for exploitation:</a:t>
            </a:r>
            <a:r>
              <a:rPr lang="en-US" sz="2000" b="0" i="0" dirty="0">
                <a:solidFill>
                  <a:srgbClr val="1F1F1F"/>
                </a:solidFill>
                <a:effectLst/>
                <a:latin typeface="Arial" panose="020B0604020202020204" pitchFamily="34" charset="0"/>
                <a:cs typeface="Arial" panose="020B0604020202020204" pitchFamily="34" charset="0"/>
              </a:rPr>
              <a:t> Apologies could be seen as a way for polluters to avoid taking meaningful action or deflect responsibility.</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Risk of tokenism:</a:t>
            </a:r>
            <a:r>
              <a:rPr lang="en-US" sz="2000" b="0" i="0" dirty="0">
                <a:solidFill>
                  <a:srgbClr val="1F1F1F"/>
                </a:solidFill>
                <a:effectLst/>
                <a:latin typeface="Arial" panose="020B0604020202020204" pitchFamily="34" charset="0"/>
                <a:cs typeface="Arial" panose="020B0604020202020204" pitchFamily="34" charset="0"/>
              </a:rPr>
              <a:t> A poorly executed apology could be perceived as insincere or inadequate, potentially further alienating affected communities.</a:t>
            </a:r>
          </a:p>
        </p:txBody>
      </p:sp>
      <p:pic>
        <p:nvPicPr>
          <p:cNvPr id="6" name="Εικόνα 5">
            <a:extLst>
              <a:ext uri="{FF2B5EF4-FFF2-40B4-BE49-F238E27FC236}">
                <a16:creationId xmlns:a16="http://schemas.microsoft.com/office/drawing/2014/main" id="{C8DFD04D-28B7-2956-5BCA-7B14FBAFED7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D2E7F3D-4752-0121-737D-DE1938ECEB50}"/>
              </a:ext>
            </a:extLst>
          </p:cNvPr>
          <p:cNvPicPr>
            <a:picLocks noChangeAspect="1"/>
          </p:cNvPicPr>
          <p:nvPr/>
        </p:nvPicPr>
        <p:blipFill>
          <a:blip r:embed="rId4"/>
          <a:stretch>
            <a:fillRect/>
          </a:stretch>
        </p:blipFill>
        <p:spPr>
          <a:xfrm>
            <a:off x="7441324" y="2259626"/>
            <a:ext cx="4014558" cy="2443950"/>
          </a:xfrm>
          <a:prstGeom prst="rect">
            <a:avLst/>
          </a:prstGeom>
        </p:spPr>
      </p:pic>
    </p:spTree>
    <p:extLst>
      <p:ext uri="{BB962C8B-B14F-4D97-AF65-F5344CB8AC3E}">
        <p14:creationId xmlns:p14="http://schemas.microsoft.com/office/powerpoint/2010/main" val="358253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62D39DD-EBE4-8FDB-97A8-DA692764C79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2F96846-4CDB-3AB6-4844-B2301B180B5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4FD4360-93C9-7017-54A4-B4A811E7B44C}"/>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217AD21-A22F-8318-36E1-8538C1CBC6C6}"/>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400" b="1" i="0" dirty="0">
                <a:solidFill>
                  <a:srgbClr val="1F1F1F"/>
                </a:solidFill>
                <a:effectLst/>
                <a:latin typeface="Arial" panose="020B0604020202020204" pitchFamily="34" charset="0"/>
                <a:cs typeface="Arial" panose="020B0604020202020204" pitchFamily="34" charset="0"/>
              </a:rPr>
              <a:t>Current context:</a:t>
            </a:r>
            <a:endParaRPr lang="en-US" sz="24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Formal apologies in the context of climate change are rare, although some institutions and individuals have issued statements acknowledging their role in contributing to the problem.</a:t>
            </a:r>
          </a:p>
          <a:p>
            <a:pPr algn="jus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Many argue that the focus should be on taking concrete action and holding polluters accountable through legal or regulatory measures.</a:t>
            </a:r>
          </a:p>
        </p:txBody>
      </p:sp>
      <p:pic>
        <p:nvPicPr>
          <p:cNvPr id="6" name="Εικόνα 5">
            <a:extLst>
              <a:ext uri="{FF2B5EF4-FFF2-40B4-BE49-F238E27FC236}">
                <a16:creationId xmlns:a16="http://schemas.microsoft.com/office/drawing/2014/main" id="{29F4F561-0852-0F3F-B4AF-CAC2F34F999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AFE36CF-A784-3B57-D7DE-1EC3ABEAFBEA}"/>
              </a:ext>
            </a:extLst>
          </p:cNvPr>
          <p:cNvPicPr>
            <a:picLocks noChangeAspect="1"/>
          </p:cNvPicPr>
          <p:nvPr/>
        </p:nvPicPr>
        <p:blipFill>
          <a:blip r:embed="rId4"/>
          <a:stretch>
            <a:fillRect/>
          </a:stretch>
        </p:blipFill>
        <p:spPr>
          <a:xfrm>
            <a:off x="7506345" y="2301862"/>
            <a:ext cx="4460668" cy="2509773"/>
          </a:xfrm>
          <a:prstGeom prst="rect">
            <a:avLst/>
          </a:prstGeom>
        </p:spPr>
      </p:pic>
    </p:spTree>
    <p:extLst>
      <p:ext uri="{BB962C8B-B14F-4D97-AF65-F5344CB8AC3E}">
        <p14:creationId xmlns:p14="http://schemas.microsoft.com/office/powerpoint/2010/main" val="179930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82A2ED-F424-2877-C3D6-F1A377D76A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C3517D1-0D97-8B72-BDD0-B80EA86C885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D06BC47-2D9A-7688-75EB-7C04F07B27C6}"/>
              </a:ext>
            </a:extLst>
          </p:cNvPr>
          <p:cNvSpPr>
            <a:spLocks noGrp="1"/>
          </p:cNvSpPr>
          <p:nvPr>
            <p:ph type="title"/>
          </p:nvPr>
        </p:nvSpPr>
        <p:spPr>
          <a:xfrm>
            <a:off x="720725" y="1144372"/>
            <a:ext cx="6110703"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5.1. Settlement Agreement</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3A2482-F3BC-F55D-6707-EB85057658DE}"/>
              </a:ext>
            </a:extLst>
          </p:cNvPr>
          <p:cNvSpPr>
            <a:spLocks noGrp="1"/>
          </p:cNvSpPr>
          <p:nvPr>
            <p:ph type="body" idx="1"/>
          </p:nvPr>
        </p:nvSpPr>
        <p:spPr>
          <a:xfrm>
            <a:off x="720725" y="2113659"/>
            <a:ext cx="6148674"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00000"/>
              </a:lnSpc>
            </a:pPr>
            <a:r>
              <a:rPr lang="en-GB" sz="2000" b="1" i="1" dirty="0">
                <a:effectLst/>
                <a:latin typeface="Helvetica" panose="020B0604020202020204" pitchFamily="34" charset="0"/>
                <a:ea typeface="Calibri" panose="020F0502020204030204" pitchFamily="34" charset="0"/>
                <a:cs typeface="Times New Roman" panose="02020603050405020304" pitchFamily="18" charset="0"/>
              </a:rPr>
              <a:t>Individual essay on the subtopic 5.1.</a:t>
            </a:r>
            <a:endParaRPr lang="en-US" sz="2000" b="1" i="1" dirty="0">
              <a:solidFill>
                <a:srgbClr val="29261B"/>
              </a:solidFill>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B67DB1E2-10AD-2AED-FB4F-4201E2728A11}"/>
              </a:ext>
            </a:extLst>
          </p:cNvPr>
          <p:cNvPicPr>
            <a:picLocks noChangeAspect="1"/>
          </p:cNvPicPr>
          <p:nvPr/>
        </p:nvPicPr>
        <p:blipFill rotWithShape="1">
          <a:blip r:embed="rId3"/>
          <a:srcRect l="31333" t="85035" r="16916" b="5476"/>
          <a:stretch/>
        </p:blipFill>
        <p:spPr>
          <a:xfrm>
            <a:off x="1120875" y="5799685"/>
            <a:ext cx="9950250" cy="957942"/>
          </a:xfrm>
          <a:prstGeom prst="rect">
            <a:avLst/>
          </a:prstGeom>
        </p:spPr>
      </p:pic>
      <p:pic>
        <p:nvPicPr>
          <p:cNvPr id="8" name="Picture 7">
            <a:extLst>
              <a:ext uri="{FF2B5EF4-FFF2-40B4-BE49-F238E27FC236}">
                <a16:creationId xmlns:a16="http://schemas.microsoft.com/office/drawing/2014/main" id="{8363DE70-9349-D549-568D-9C555380E05D}"/>
              </a:ext>
            </a:extLst>
          </p:cNvPr>
          <p:cNvPicPr>
            <a:picLocks noChangeAspect="1"/>
          </p:cNvPicPr>
          <p:nvPr/>
        </p:nvPicPr>
        <p:blipFill>
          <a:blip r:embed="rId4"/>
          <a:stretch>
            <a:fillRect/>
          </a:stretch>
        </p:blipFill>
        <p:spPr>
          <a:xfrm>
            <a:off x="7466548" y="2113373"/>
            <a:ext cx="4250383" cy="2833846"/>
          </a:xfrm>
          <a:prstGeom prst="rect">
            <a:avLst/>
          </a:prstGeom>
        </p:spPr>
      </p:pic>
    </p:spTree>
    <p:extLst>
      <p:ext uri="{BB962C8B-B14F-4D97-AF65-F5344CB8AC3E}">
        <p14:creationId xmlns:p14="http://schemas.microsoft.com/office/powerpoint/2010/main" val="2906719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B3F0803-CA4E-C756-A3F8-E3B30A1CD96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405B1A3-D907-CEE2-D986-D736E66E268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33D3940-D3C3-76CA-0588-066C74F520CB}"/>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5.5. Formal </a:t>
            </a:r>
            <a:r>
              <a:rPr lang="en-GB" sz="2200" b="1" dirty="0" err="1">
                <a:solidFill>
                  <a:srgbClr val="0000CC"/>
                </a:solidFill>
                <a:latin typeface="Arial" panose="020B0604020202020204" pitchFamily="34" charset="0"/>
                <a:cs typeface="Arial" panose="020B0604020202020204" pitchFamily="34" charset="0"/>
              </a:rPr>
              <a:t>appology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478A2F0-0354-5B13-9600-426DE93926E3}"/>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69863" indent="0" algn="just">
              <a:lnSpc>
                <a:spcPct val="80000"/>
              </a:lnSpc>
              <a:spcBef>
                <a:spcPts val="600"/>
              </a:spcBef>
              <a:spcAft>
                <a:spcPts val="600"/>
              </a:spcAft>
            </a:pPr>
            <a:r>
              <a:rPr lang="en-US" sz="2000" b="1" i="0" dirty="0">
                <a:solidFill>
                  <a:srgbClr val="1F1F1F"/>
                </a:solidFill>
                <a:effectLst/>
                <a:latin typeface="Arial" panose="020B0604020202020204" pitchFamily="34" charset="0"/>
                <a:cs typeface="Arial" panose="020B0604020202020204" pitchFamily="34" charset="0"/>
              </a:rPr>
              <a:t>Key takeaways:</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While formal apologies have potential value in reconciliation and acknowledging harm, they are unlikely to be a sufficient remedy for climate change disputes on their own. </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focus should primarily remain on concrete actions, reparations, systemic change, and holding polluters accountable. </a:t>
            </a:r>
          </a:p>
          <a:p>
            <a:pPr marL="396875" indent="-227013" algn="just">
              <a:lnSpc>
                <a:spcPct val="80000"/>
              </a:lnSpc>
              <a:spcBef>
                <a:spcPts val="600"/>
              </a:spcBef>
              <a:spcAft>
                <a:spcPts val="600"/>
              </a:spcAf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However, sincere apologies, accompanied by concrete steps towards addressing the problem, could play a role in fostering dialogue and rebuilding trust in the long run.</a:t>
            </a:r>
            <a:endParaRPr lang="en-US" sz="1800" b="1" i="0" dirty="0">
              <a:solidFill>
                <a:srgbClr val="1F1F1F"/>
              </a:solidFill>
              <a:effectLst/>
              <a:latin typeface="Arial" panose="020B0604020202020204" pitchFamily="34" charset="0"/>
              <a:cs typeface="Arial" panose="020B0604020202020204" pitchFamily="34" charset="0"/>
            </a:endParaRPr>
          </a:p>
        </p:txBody>
      </p:sp>
      <p:pic>
        <p:nvPicPr>
          <p:cNvPr id="6" name="Εικόνα 5">
            <a:extLst>
              <a:ext uri="{FF2B5EF4-FFF2-40B4-BE49-F238E27FC236}">
                <a16:creationId xmlns:a16="http://schemas.microsoft.com/office/drawing/2014/main" id="{69BC0CAD-D294-724B-26EC-76CFF3D982E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8342A35-D695-7A8D-B773-B233C6C927F5}"/>
              </a:ext>
            </a:extLst>
          </p:cNvPr>
          <p:cNvPicPr>
            <a:picLocks noChangeAspect="1"/>
          </p:cNvPicPr>
          <p:nvPr/>
        </p:nvPicPr>
        <p:blipFill>
          <a:blip r:embed="rId4"/>
          <a:stretch>
            <a:fillRect/>
          </a:stretch>
        </p:blipFill>
        <p:spPr>
          <a:xfrm>
            <a:off x="7174362" y="1877673"/>
            <a:ext cx="4662866" cy="3429000"/>
          </a:xfrm>
          <a:prstGeom prst="rect">
            <a:avLst/>
          </a:prstGeom>
        </p:spPr>
      </p:pic>
    </p:spTree>
    <p:extLst>
      <p:ext uri="{BB962C8B-B14F-4D97-AF65-F5344CB8AC3E}">
        <p14:creationId xmlns:p14="http://schemas.microsoft.com/office/powerpoint/2010/main" val="19001817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456D3FC-FB86-66BC-2AD8-10BBCCF123F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725C1E4-65F7-7BD5-7641-3E27486D171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72C4343-593E-86A9-3DB7-BC5A866E7B98}"/>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EDC6340-A8D2-A895-1C5A-EE19DD6DB1D7}"/>
              </a:ext>
            </a:extLst>
          </p:cNvPr>
          <p:cNvSpPr>
            <a:spLocks noGrp="1"/>
          </p:cNvSpPr>
          <p:nvPr>
            <p:ph type="body" idx="1"/>
          </p:nvPr>
        </p:nvSpPr>
        <p:spPr>
          <a:xfrm>
            <a:off x="806563" y="2282847"/>
            <a:ext cx="6062836" cy="344701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lnSpc>
                <a:spcPct val="110000"/>
              </a:lnSpc>
              <a:spcAft>
                <a:spcPts val="600"/>
              </a:spcAft>
            </a:pPr>
            <a:r>
              <a:rPr lang="en-US" sz="3500" b="1" i="0" dirty="0">
                <a:solidFill>
                  <a:srgbClr val="1F1F1F"/>
                </a:solidFill>
                <a:effectLst/>
                <a:latin typeface="Arial" panose="020B0604020202020204" pitchFamily="34" charset="0"/>
                <a:cs typeface="Arial" panose="020B0604020202020204" pitchFamily="34" charset="0"/>
              </a:rPr>
              <a:t>Key areas of focus:</a:t>
            </a:r>
          </a:p>
          <a:p>
            <a:pPr algn="just">
              <a:lnSpc>
                <a:spcPct val="11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Dialogue and cooperation:</a:t>
            </a:r>
            <a:r>
              <a:rPr lang="en-US" sz="3200" b="0" i="0" dirty="0">
                <a:solidFill>
                  <a:srgbClr val="1F1F1F"/>
                </a:solidFill>
                <a:effectLst/>
                <a:latin typeface="Arial" panose="020B0604020202020204" pitchFamily="34" charset="0"/>
                <a:cs typeface="Arial" panose="020B0604020202020204" pitchFamily="34" charset="0"/>
              </a:rPr>
              <a:t> </a:t>
            </a:r>
            <a:r>
              <a:rPr lang="en-US" sz="3200" dirty="0">
                <a:solidFill>
                  <a:srgbClr val="1F1F1F"/>
                </a:solidFill>
                <a:latin typeface="Arial" panose="020B0604020202020204" pitchFamily="34" charset="0"/>
                <a:cs typeface="Arial" panose="020B0604020202020204" pitchFamily="34" charset="0"/>
              </a:rPr>
              <a:t>Open dialogue and cooperation among varied nations and parties build trust, find consensus, and create advantageous outcomes, preventing conflicts.</a:t>
            </a:r>
          </a:p>
          <a:p>
            <a:pPr algn="just">
              <a:lnSpc>
                <a:spcPct val="110000"/>
              </a:lnSpc>
              <a:spcAft>
                <a:spcPts val="600"/>
              </a:spcAft>
              <a:buFont typeface="Arial" panose="020B0604020202020204" pitchFamily="34" charset="0"/>
              <a:buChar char="•"/>
            </a:pPr>
            <a:r>
              <a:rPr lang="en-US" sz="3200" b="1" i="0" dirty="0">
                <a:solidFill>
                  <a:srgbClr val="1F1F1F"/>
                </a:solidFill>
                <a:effectLst/>
                <a:latin typeface="Arial" panose="020B0604020202020204" pitchFamily="34" charset="0"/>
                <a:cs typeface="Arial" panose="020B0604020202020204" pitchFamily="34" charset="0"/>
              </a:rPr>
              <a:t>Early warning and conflict prevention:</a:t>
            </a:r>
            <a:r>
              <a:rPr lang="en-US" sz="3200" b="0" i="0" dirty="0">
                <a:solidFill>
                  <a:srgbClr val="1F1F1F"/>
                </a:solidFill>
                <a:effectLst/>
                <a:latin typeface="Arial" panose="020B0604020202020204" pitchFamily="34" charset="0"/>
                <a:cs typeface="Arial" panose="020B0604020202020204" pitchFamily="34" charset="0"/>
              </a:rPr>
              <a:t> </a:t>
            </a:r>
            <a:r>
              <a:rPr lang="en-US" sz="3200" b="0" i="0" dirty="0">
                <a:solidFill>
                  <a:srgbClr val="0D0D0D"/>
                </a:solidFill>
                <a:effectLst/>
                <a:latin typeface="Söhne"/>
              </a:rPr>
              <a:t> </a:t>
            </a:r>
            <a:r>
              <a:rPr lang="en-US" sz="3200" dirty="0">
                <a:solidFill>
                  <a:srgbClr val="1F1F1F"/>
                </a:solidFill>
                <a:latin typeface="Arial" panose="020B0604020202020204" pitchFamily="34" charset="0"/>
                <a:cs typeface="Arial" panose="020B0604020202020204" pitchFamily="34" charset="0"/>
              </a:rPr>
              <a:t>Spotting climate-related tensions such as water disputes or land competition enables early mediation to deter conflicts.</a:t>
            </a:r>
          </a:p>
        </p:txBody>
      </p:sp>
      <p:pic>
        <p:nvPicPr>
          <p:cNvPr id="6" name="Εικόνα 5">
            <a:extLst>
              <a:ext uri="{FF2B5EF4-FFF2-40B4-BE49-F238E27FC236}">
                <a16:creationId xmlns:a16="http://schemas.microsoft.com/office/drawing/2014/main" id="{C08CED8E-FF6B-0587-8C42-DC163CCFB5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3DF72BE-DA0A-50AC-86DA-D1CB08BBB0EA}"/>
              </a:ext>
            </a:extLst>
          </p:cNvPr>
          <p:cNvPicPr>
            <a:picLocks noChangeAspect="1"/>
          </p:cNvPicPr>
          <p:nvPr/>
        </p:nvPicPr>
        <p:blipFill>
          <a:blip r:embed="rId4"/>
          <a:stretch>
            <a:fillRect/>
          </a:stretch>
        </p:blipFill>
        <p:spPr>
          <a:xfrm>
            <a:off x="7400683" y="2218207"/>
            <a:ext cx="4476005" cy="2517753"/>
          </a:xfrm>
          <a:prstGeom prst="rect">
            <a:avLst/>
          </a:prstGeom>
        </p:spPr>
      </p:pic>
    </p:spTree>
    <p:extLst>
      <p:ext uri="{BB962C8B-B14F-4D97-AF65-F5344CB8AC3E}">
        <p14:creationId xmlns:p14="http://schemas.microsoft.com/office/powerpoint/2010/main" val="416800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7F0C653-97A1-0BA3-467F-886C8979481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475650C-2996-479B-E42C-C977CB44054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C2AAF90-9524-BC92-7E37-024C008B22C5}"/>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7BE29C90-6C27-6F8B-81C7-7BB78B38D272}"/>
              </a:ext>
            </a:extLst>
          </p:cNvPr>
          <p:cNvSpPr>
            <a:spLocks noGrp="1"/>
          </p:cNvSpPr>
          <p:nvPr>
            <p:ph type="body" idx="1"/>
          </p:nvPr>
        </p:nvSpPr>
        <p:spPr>
          <a:xfrm>
            <a:off x="806563" y="2266623"/>
            <a:ext cx="6062836" cy="346323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lnSpc>
                <a:spcPct val="100000"/>
              </a:lnSpc>
            </a:pPr>
            <a:r>
              <a:rPr lang="en-US" sz="2400" b="1" i="0" dirty="0">
                <a:solidFill>
                  <a:srgbClr val="1F1F1F"/>
                </a:solidFill>
                <a:effectLst/>
                <a:latin typeface="Arial" panose="020B0604020202020204" pitchFamily="34" charset="0"/>
                <a:cs typeface="Arial" panose="020B0604020202020204" pitchFamily="34" charset="0"/>
              </a:rPr>
              <a:t>Key areas of focus:</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Capacity building and knowledge sharing:</a:t>
            </a:r>
            <a:r>
              <a:rPr lang="en-US" sz="2000" b="0" i="0" dirty="0">
                <a:solidFill>
                  <a:srgbClr val="1F1F1F"/>
                </a:solidFill>
                <a:effectLst/>
                <a:latin typeface="Arial" panose="020B0604020202020204" pitchFamily="34" charset="0"/>
                <a:cs typeface="Arial" panose="020B0604020202020204" pitchFamily="34" charset="0"/>
              </a:rPr>
              <a:t> </a:t>
            </a:r>
            <a:r>
              <a:rPr lang="en-US" sz="2000" dirty="0">
                <a:solidFill>
                  <a:srgbClr val="1F1F1F"/>
                </a:solidFill>
                <a:latin typeface="Arial" panose="020B0604020202020204" pitchFamily="34" charset="0"/>
                <a:cs typeface="Arial" panose="020B0604020202020204" pitchFamily="34" charset="0"/>
              </a:rPr>
              <a:t>Aiding developing nations with expertise, funding, and capacity building for climate issues fosters fairness and lessens grievances. </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Building resilience and adaptation:</a:t>
            </a:r>
            <a:r>
              <a:rPr lang="en-US" sz="2000" b="0" i="0" dirty="0">
                <a:solidFill>
                  <a:srgbClr val="1F1F1F"/>
                </a:solidFill>
                <a:effectLst/>
                <a:latin typeface="Arial" panose="020B0604020202020204" pitchFamily="34" charset="0"/>
                <a:cs typeface="Arial" panose="020B0604020202020204" pitchFamily="34" charset="0"/>
              </a:rPr>
              <a:t> </a:t>
            </a:r>
            <a:r>
              <a:rPr lang="en-US" sz="2000" b="0" i="0" dirty="0">
                <a:solidFill>
                  <a:srgbClr val="0D0D0D"/>
                </a:solidFill>
                <a:effectLst/>
                <a:latin typeface="Söhne"/>
              </a:rPr>
              <a:t> </a:t>
            </a:r>
            <a:r>
              <a:rPr lang="en-US" sz="2000" dirty="0">
                <a:solidFill>
                  <a:srgbClr val="1F1F1F"/>
                </a:solidFill>
                <a:latin typeface="Arial" panose="020B0604020202020204" pitchFamily="34" charset="0"/>
                <a:cs typeface="Arial" panose="020B0604020202020204" pitchFamily="34" charset="0"/>
              </a:rPr>
              <a:t>Joint efforts in climate adaptation and resilience can reduce resource conflicts and curb rivalry.</a:t>
            </a:r>
          </a:p>
        </p:txBody>
      </p:sp>
      <p:pic>
        <p:nvPicPr>
          <p:cNvPr id="6" name="Εικόνα 5">
            <a:extLst>
              <a:ext uri="{FF2B5EF4-FFF2-40B4-BE49-F238E27FC236}">
                <a16:creationId xmlns:a16="http://schemas.microsoft.com/office/drawing/2014/main" id="{BC3449CF-92BD-F3A8-2F01-99D53DF44B7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3879688-6311-E101-019E-281DAFA59114}"/>
              </a:ext>
            </a:extLst>
          </p:cNvPr>
          <p:cNvPicPr>
            <a:picLocks noChangeAspect="1"/>
          </p:cNvPicPr>
          <p:nvPr/>
        </p:nvPicPr>
        <p:blipFill>
          <a:blip r:embed="rId4"/>
          <a:stretch>
            <a:fillRect/>
          </a:stretch>
        </p:blipFill>
        <p:spPr>
          <a:xfrm>
            <a:off x="7358993" y="2266624"/>
            <a:ext cx="4527156" cy="2263578"/>
          </a:xfrm>
          <a:prstGeom prst="rect">
            <a:avLst/>
          </a:prstGeom>
        </p:spPr>
      </p:pic>
    </p:spTree>
    <p:extLst>
      <p:ext uri="{BB962C8B-B14F-4D97-AF65-F5344CB8AC3E}">
        <p14:creationId xmlns:p14="http://schemas.microsoft.com/office/powerpoint/2010/main" val="3826738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8209F5D-42A5-2179-6EEF-FEC78588520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9C71AE5-DA3F-5850-70FA-1ADDDA3F6B9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B1D98B8-E5A2-E216-30FA-F12967D9F3B0}"/>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3293A8C-1152-88C8-4B57-7A65E4842AED}"/>
              </a:ext>
            </a:extLst>
          </p:cNvPr>
          <p:cNvSpPr>
            <a:spLocks noGrp="1"/>
          </p:cNvSpPr>
          <p:nvPr>
            <p:ph type="body" idx="1"/>
          </p:nvPr>
        </p:nvSpPr>
        <p:spPr>
          <a:xfrm>
            <a:off x="806563" y="2295459"/>
            <a:ext cx="6062836" cy="327922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l">
              <a:lnSpc>
                <a:spcPct val="80000"/>
              </a:lnSpc>
            </a:pPr>
            <a:r>
              <a:rPr lang="en-US" sz="1800" b="1" i="0" dirty="0">
                <a:solidFill>
                  <a:srgbClr val="1F1F1F"/>
                </a:solidFill>
                <a:effectLst/>
                <a:latin typeface="Arial" panose="020B0604020202020204" pitchFamily="34" charset="0"/>
                <a:cs typeface="Arial" panose="020B0604020202020204" pitchFamily="34" charset="0"/>
              </a:rPr>
              <a:t>Examples of preventive diplomacy in action:</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The Green Climate Fund:</a:t>
            </a:r>
            <a:r>
              <a:rPr lang="en-US" sz="1800" b="0" i="0" dirty="0">
                <a:solidFill>
                  <a:srgbClr val="1F1F1F"/>
                </a:solidFill>
                <a:effectLst/>
                <a:latin typeface="Arial" panose="020B0604020202020204" pitchFamily="34" charset="0"/>
                <a:cs typeface="Arial" panose="020B0604020202020204" pitchFamily="34" charset="0"/>
              </a:rPr>
              <a:t> This international fund provides financial support to developing countries for climate adaptation and mitigation projects, fostering collaboration and addressing potential sources of conflict.</a:t>
            </a:r>
          </a:p>
          <a:p>
            <a:pPr algn="just">
              <a:lnSpc>
                <a:spcPct val="80000"/>
              </a:lnSpc>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Regional initiatives:</a:t>
            </a:r>
            <a:r>
              <a:rPr lang="en-US" sz="1800" b="0" i="0" dirty="0">
                <a:solidFill>
                  <a:srgbClr val="1F1F1F"/>
                </a:solidFill>
                <a:effectLst/>
                <a:latin typeface="Arial" panose="020B0604020202020204" pitchFamily="34" charset="0"/>
                <a:cs typeface="Arial" panose="020B0604020202020204" pitchFamily="34" charset="0"/>
              </a:rPr>
              <a:t> Many regional organizations, like the African Union and the Association of Southeast Asian Nations, have adopted climate action plans and frameworks for dialogue and cooperation, addressing regional climate challenges and potential conflicts.</a:t>
            </a:r>
          </a:p>
        </p:txBody>
      </p:sp>
      <p:pic>
        <p:nvPicPr>
          <p:cNvPr id="6" name="Εικόνα 5">
            <a:extLst>
              <a:ext uri="{FF2B5EF4-FFF2-40B4-BE49-F238E27FC236}">
                <a16:creationId xmlns:a16="http://schemas.microsoft.com/office/drawing/2014/main" id="{B92378F2-B214-BE96-1C40-15B2901B149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1311DA5-0D7D-CD93-2022-75F4205D4A38}"/>
              </a:ext>
            </a:extLst>
          </p:cNvPr>
          <p:cNvPicPr>
            <a:picLocks noChangeAspect="1"/>
          </p:cNvPicPr>
          <p:nvPr/>
        </p:nvPicPr>
        <p:blipFill>
          <a:blip r:embed="rId4"/>
          <a:stretch>
            <a:fillRect/>
          </a:stretch>
        </p:blipFill>
        <p:spPr>
          <a:xfrm>
            <a:off x="7578440" y="1825351"/>
            <a:ext cx="4214167" cy="3051317"/>
          </a:xfrm>
          <a:prstGeom prst="rect">
            <a:avLst/>
          </a:prstGeom>
        </p:spPr>
      </p:pic>
    </p:spTree>
    <p:extLst>
      <p:ext uri="{BB962C8B-B14F-4D97-AF65-F5344CB8AC3E}">
        <p14:creationId xmlns:p14="http://schemas.microsoft.com/office/powerpoint/2010/main" val="1741958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F22138F-53AE-B45A-FE34-01FA184CE95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922E13C-023B-2C01-90CF-D66D9E4B60D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955B5D2A-74B4-2A68-55DC-11757D351AAD}"/>
              </a:ext>
            </a:extLst>
          </p:cNvPr>
          <p:cNvSpPr>
            <a:spLocks noGrp="1"/>
          </p:cNvSpPr>
          <p:nvPr>
            <p:ph type="title"/>
          </p:nvPr>
        </p:nvSpPr>
        <p:spPr>
          <a:xfrm>
            <a:off x="720725" y="1143001"/>
            <a:ext cx="6544024"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19729844-6712-8537-E501-7A343A972912}"/>
              </a:ext>
            </a:extLst>
          </p:cNvPr>
          <p:cNvSpPr>
            <a:spLocks noGrp="1"/>
          </p:cNvSpPr>
          <p:nvPr>
            <p:ph type="body" idx="1"/>
          </p:nvPr>
        </p:nvSpPr>
        <p:spPr>
          <a:xfrm>
            <a:off x="806562" y="2276541"/>
            <a:ext cx="6458187" cy="345332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l">
              <a:lnSpc>
                <a:spcPct val="110000"/>
              </a:lnSpc>
              <a:spcBef>
                <a:spcPts val="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Challenges and limitations:</a:t>
            </a:r>
            <a:endParaRPr lang="en-US" sz="1800" b="0" i="0" dirty="0">
              <a:solidFill>
                <a:srgbClr val="1F1F1F"/>
              </a:solidFill>
              <a:effectLst/>
              <a:latin typeface="Arial" panose="020B0604020202020204" pitchFamily="34" charset="0"/>
              <a:cs typeface="Arial" panose="020B0604020202020204" pitchFamily="34" charset="0"/>
            </a:endParaRP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Political will and commitment:</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Effective preventive diplomacy needs ongoing commitment from all parties, despite differing agendas and goals.</a:t>
            </a: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Resource constraints:</a:t>
            </a:r>
            <a:r>
              <a:rPr lang="en-US" sz="1800" b="0" i="0" dirty="0">
                <a:solidFill>
                  <a:srgbClr val="1F1F1F"/>
                </a:solidFill>
                <a:effectLst/>
                <a:latin typeface="Arial" panose="020B0604020202020204" pitchFamily="34" charset="0"/>
                <a:cs typeface="Arial" panose="020B0604020202020204" pitchFamily="34" charset="0"/>
              </a:rPr>
              <a:t> </a:t>
            </a:r>
            <a:r>
              <a:rPr lang="en-US" sz="1800" dirty="0">
                <a:solidFill>
                  <a:srgbClr val="1F1F1F"/>
                </a:solidFill>
                <a:latin typeface="Arial" panose="020B0604020202020204" pitchFamily="34" charset="0"/>
                <a:cs typeface="Arial" panose="020B0604020202020204" pitchFamily="34" charset="0"/>
              </a:rPr>
              <a:t>Limited resources may impede preventive diplomacy, especially in aiding developing nations and tackling intricate issues.</a:t>
            </a:r>
          </a:p>
          <a:p>
            <a:pPr algn="just">
              <a:lnSpc>
                <a:spcPct val="110000"/>
              </a:lnSpc>
              <a:spcBef>
                <a:spcPts val="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Long-term approach</a:t>
            </a:r>
            <a:r>
              <a:rPr lang="en-US" sz="1800" dirty="0">
                <a:solidFill>
                  <a:srgbClr val="1F1F1F"/>
                </a:solidFill>
                <a:latin typeface="Arial" panose="020B0604020202020204" pitchFamily="34" charset="0"/>
                <a:cs typeface="Arial" panose="020B0604020202020204" pitchFamily="34" charset="0"/>
              </a:rPr>
              <a:t>:  Preventive diplomacy needs ongoing involvement and adjustment to changing climate effects and political shifts.</a:t>
            </a:r>
          </a:p>
        </p:txBody>
      </p:sp>
      <p:pic>
        <p:nvPicPr>
          <p:cNvPr id="6" name="Εικόνα 5">
            <a:extLst>
              <a:ext uri="{FF2B5EF4-FFF2-40B4-BE49-F238E27FC236}">
                <a16:creationId xmlns:a16="http://schemas.microsoft.com/office/drawing/2014/main" id="{7E3A421C-4E4D-284D-1F73-C0A66CF60864}"/>
              </a:ext>
            </a:extLst>
          </p:cNvPr>
          <p:cNvPicPr>
            <a:picLocks noChangeAspect="1"/>
          </p:cNvPicPr>
          <p:nvPr/>
        </p:nvPicPr>
        <p:blipFill rotWithShape="1">
          <a:blip r:embed="rId3"/>
          <a:srcRect l="31333" t="85035" r="16916" b="5476"/>
          <a:stretch/>
        </p:blipFill>
        <p:spPr>
          <a:xfrm>
            <a:off x="761998" y="5894278"/>
            <a:ext cx="9950250" cy="957942"/>
          </a:xfrm>
          <a:prstGeom prst="rect">
            <a:avLst/>
          </a:prstGeom>
        </p:spPr>
      </p:pic>
      <p:pic>
        <p:nvPicPr>
          <p:cNvPr id="9" name="Picture 8">
            <a:extLst>
              <a:ext uri="{FF2B5EF4-FFF2-40B4-BE49-F238E27FC236}">
                <a16:creationId xmlns:a16="http://schemas.microsoft.com/office/drawing/2014/main" id="{4D6BDDF3-4337-AE6A-505C-D750CAFD2EAF}"/>
              </a:ext>
            </a:extLst>
          </p:cNvPr>
          <p:cNvPicPr>
            <a:picLocks noChangeAspect="1"/>
          </p:cNvPicPr>
          <p:nvPr/>
        </p:nvPicPr>
        <p:blipFill>
          <a:blip r:embed="rId4"/>
          <a:stretch>
            <a:fillRect/>
          </a:stretch>
        </p:blipFill>
        <p:spPr>
          <a:xfrm>
            <a:off x="7492552" y="2201946"/>
            <a:ext cx="4398721" cy="2546628"/>
          </a:xfrm>
          <a:prstGeom prst="rect">
            <a:avLst/>
          </a:prstGeom>
        </p:spPr>
      </p:pic>
    </p:spTree>
    <p:extLst>
      <p:ext uri="{BB962C8B-B14F-4D97-AF65-F5344CB8AC3E}">
        <p14:creationId xmlns:p14="http://schemas.microsoft.com/office/powerpoint/2010/main" val="354239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4332C6C-C821-1D09-DA6C-2315A1036CD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F8CB9F3-AB52-9204-D818-7254AFCE7CB3}"/>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4F73658-7685-F5E6-6171-120499AE9479}"/>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5.6. Preventive diplomacy</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6809641-980D-18CE-D379-2F8AC7079CE6}"/>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62500" lnSpcReduction="20000"/>
          </a:bodyPr>
          <a:lstStyle/>
          <a:p>
            <a:pPr algn="l">
              <a:lnSpc>
                <a:spcPct val="100000"/>
              </a:lnSpc>
              <a:spcAft>
                <a:spcPts val="600"/>
              </a:spcAft>
            </a:pPr>
            <a:r>
              <a:rPr lang="en-US" sz="3500" b="1" i="0" dirty="0">
                <a:solidFill>
                  <a:srgbClr val="1F1F1F"/>
                </a:solidFill>
                <a:effectLst/>
                <a:latin typeface="Arial" panose="020B0604020202020204" pitchFamily="34" charset="0"/>
                <a:cs typeface="Arial" panose="020B0604020202020204" pitchFamily="34" charset="0"/>
              </a:rPr>
              <a:t>Key takeaways</a:t>
            </a:r>
          </a:p>
          <a:p>
            <a:pPr marL="460375" indent="-290513" algn="just">
              <a:lnSpc>
                <a:spcPct val="100000"/>
              </a:lnSpc>
              <a:spcAft>
                <a:spcPts val="600"/>
              </a:spcAft>
              <a:buFont typeface="Arial" panose="020B0604020202020204" pitchFamily="34" charset="0"/>
              <a:buChar char="•"/>
            </a:pPr>
            <a:r>
              <a:rPr lang="en-US" sz="3200" b="0" i="0" dirty="0">
                <a:solidFill>
                  <a:srgbClr val="1F1F1F"/>
                </a:solidFill>
                <a:effectLst/>
                <a:latin typeface="Arial" panose="020B0604020202020204" pitchFamily="34" charset="0"/>
                <a:cs typeface="Arial" panose="020B0604020202020204" pitchFamily="34" charset="0"/>
              </a:rPr>
              <a:t>While preventive diplomacy may not be a direct remedy for existing climate change disputes, it plays a crucial role in </a:t>
            </a:r>
            <a:r>
              <a:rPr lang="en-US" sz="3200" b="1" i="0" dirty="0">
                <a:solidFill>
                  <a:srgbClr val="1F1F1F"/>
                </a:solidFill>
                <a:effectLst/>
                <a:latin typeface="Arial" panose="020B0604020202020204" pitchFamily="34" charset="0"/>
                <a:cs typeface="Arial" panose="020B0604020202020204" pitchFamily="34" charset="0"/>
              </a:rPr>
              <a:t>mitigating future conflicts, fostering cooperation, and promoting sustainable solutions</a:t>
            </a:r>
            <a:r>
              <a:rPr lang="en-US" sz="3200" b="0" i="0" dirty="0">
                <a:solidFill>
                  <a:srgbClr val="1F1F1F"/>
                </a:solidFill>
                <a:effectLst/>
                <a:latin typeface="Arial" panose="020B0604020202020204" pitchFamily="34" charset="0"/>
                <a:cs typeface="Arial" panose="020B0604020202020204" pitchFamily="34" charset="0"/>
              </a:rPr>
              <a:t>. </a:t>
            </a:r>
          </a:p>
          <a:p>
            <a:pPr marL="460375" indent="-290513" algn="just">
              <a:lnSpc>
                <a:spcPct val="100000"/>
              </a:lnSpc>
              <a:spcAft>
                <a:spcPts val="600"/>
              </a:spcAft>
              <a:buFont typeface="Arial" panose="020B0604020202020204" pitchFamily="34" charset="0"/>
              <a:buChar char="•"/>
            </a:pPr>
            <a:r>
              <a:rPr lang="en-US" sz="3200" b="0" i="0" dirty="0">
                <a:solidFill>
                  <a:srgbClr val="1F1F1F"/>
                </a:solidFill>
                <a:effectLst/>
                <a:latin typeface="Arial" panose="020B0604020202020204" pitchFamily="34" charset="0"/>
                <a:cs typeface="Arial" panose="020B0604020202020204" pitchFamily="34" charset="0"/>
              </a:rPr>
              <a:t>By addressing the root causes of potential disagreements and building collaborative approaches, preventive diplomacy can contribute significantly to a more peaceful and just response to the global climate challenge.</a:t>
            </a:r>
          </a:p>
        </p:txBody>
      </p:sp>
      <p:pic>
        <p:nvPicPr>
          <p:cNvPr id="6" name="Εικόνα 5">
            <a:extLst>
              <a:ext uri="{FF2B5EF4-FFF2-40B4-BE49-F238E27FC236}">
                <a16:creationId xmlns:a16="http://schemas.microsoft.com/office/drawing/2014/main" id="{5F92D819-4910-C8C3-E137-F91BB902D88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532348B-5469-07C2-99D6-D23A463B822A}"/>
              </a:ext>
            </a:extLst>
          </p:cNvPr>
          <p:cNvPicPr>
            <a:picLocks noChangeAspect="1"/>
          </p:cNvPicPr>
          <p:nvPr/>
        </p:nvPicPr>
        <p:blipFill>
          <a:blip r:embed="rId4"/>
          <a:stretch>
            <a:fillRect/>
          </a:stretch>
        </p:blipFill>
        <p:spPr>
          <a:xfrm>
            <a:off x="7383556" y="2036905"/>
            <a:ext cx="4427444" cy="2564228"/>
          </a:xfrm>
          <a:prstGeom prst="rect">
            <a:avLst/>
          </a:prstGeom>
        </p:spPr>
      </p:pic>
    </p:spTree>
    <p:extLst>
      <p:ext uri="{BB962C8B-B14F-4D97-AF65-F5344CB8AC3E}">
        <p14:creationId xmlns:p14="http://schemas.microsoft.com/office/powerpoint/2010/main" val="728752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22CD554-73AD-0DF4-5398-3630AAB2AC5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342F7AA-BF90-75FB-0F37-614631F2512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57AF228-1D0B-D989-E137-AC0B178ED8F1}"/>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6D284A3-81A3-A2AB-2FA5-90B2642792E0}"/>
              </a:ext>
            </a:extLst>
          </p:cNvPr>
          <p:cNvSpPr>
            <a:spLocks noGrp="1"/>
          </p:cNvSpPr>
          <p:nvPr>
            <p:ph type="body" idx="1"/>
          </p:nvPr>
        </p:nvSpPr>
        <p:spPr>
          <a:xfrm>
            <a:off x="720725" y="2282847"/>
            <a:ext cx="6062836" cy="32981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just">
              <a:spcAft>
                <a:spcPts val="600"/>
              </a:spcAft>
            </a:pPr>
            <a:r>
              <a:rPr lang="en-US" sz="2000" b="1" i="0" dirty="0">
                <a:solidFill>
                  <a:srgbClr val="1F1F1F"/>
                </a:solidFill>
                <a:effectLst/>
                <a:latin typeface="Arial" panose="020B0604020202020204" pitchFamily="34" charset="0"/>
                <a:cs typeface="Arial" panose="020B0604020202020204" pitchFamily="34" charset="0"/>
              </a:rPr>
              <a:t>Existing approaches:</a:t>
            </a:r>
            <a:endParaRPr lang="en-US" sz="2000" b="0" i="0" dirty="0">
              <a:solidFill>
                <a:srgbClr val="1F1F1F"/>
              </a:solidFill>
              <a:effectLst/>
              <a:latin typeface="Arial" panose="020B0604020202020204" pitchFamily="34" charset="0"/>
              <a:cs typeface="Arial" panose="020B0604020202020204" pitchFamily="34" charset="0"/>
            </a:endParaRP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Private law litigation:</a:t>
            </a:r>
            <a:r>
              <a:rPr lang="en-US" sz="2000" b="0" i="0" dirty="0">
                <a:solidFill>
                  <a:srgbClr val="1F1F1F"/>
                </a:solidFill>
                <a:effectLst/>
                <a:latin typeface="Arial" panose="020B0604020202020204" pitchFamily="34" charset="0"/>
                <a:cs typeface="Arial" panose="020B0604020202020204" pitchFamily="34" charset="0"/>
              </a:rPr>
              <a:t> Individuals or entities can sue specific companies for climate-related damages, but proving causation remains a significant obstacle.</a:t>
            </a:r>
          </a:p>
          <a:p>
            <a:pPr algn="just">
              <a:spcAft>
                <a:spcPts val="600"/>
              </a:spcAf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International mechanisms:</a:t>
            </a:r>
            <a:r>
              <a:rPr lang="en-US" sz="2000" b="0" i="0" dirty="0">
                <a:solidFill>
                  <a:srgbClr val="1F1F1F"/>
                </a:solidFill>
                <a:effectLst/>
                <a:latin typeface="Arial" panose="020B0604020202020204" pitchFamily="34" charset="0"/>
                <a:cs typeface="Arial" panose="020B0604020202020204" pitchFamily="34" charset="0"/>
              </a:rPr>
              <a:t> The Warsaw International Mechanism for Loss and Damage under the UNFCCC aims to address climate impacts in developing countries, including providing financial assistance and technical support.</a:t>
            </a:r>
          </a:p>
        </p:txBody>
      </p:sp>
      <p:pic>
        <p:nvPicPr>
          <p:cNvPr id="6" name="Εικόνα 5">
            <a:extLst>
              <a:ext uri="{FF2B5EF4-FFF2-40B4-BE49-F238E27FC236}">
                <a16:creationId xmlns:a16="http://schemas.microsoft.com/office/drawing/2014/main" id="{6A3811A0-DE05-F651-3A23-49154D20D2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491624B-1131-3D28-9F70-DEB73531FD42}"/>
              </a:ext>
            </a:extLst>
          </p:cNvPr>
          <p:cNvPicPr>
            <a:picLocks noChangeAspect="1"/>
          </p:cNvPicPr>
          <p:nvPr/>
        </p:nvPicPr>
        <p:blipFill>
          <a:blip r:embed="rId4"/>
          <a:stretch>
            <a:fillRect/>
          </a:stretch>
        </p:blipFill>
        <p:spPr>
          <a:xfrm>
            <a:off x="7363931" y="1949242"/>
            <a:ext cx="4447879" cy="2949137"/>
          </a:xfrm>
          <a:prstGeom prst="rect">
            <a:avLst/>
          </a:prstGeom>
        </p:spPr>
      </p:pic>
    </p:spTree>
    <p:extLst>
      <p:ext uri="{BB962C8B-B14F-4D97-AF65-F5344CB8AC3E}">
        <p14:creationId xmlns:p14="http://schemas.microsoft.com/office/powerpoint/2010/main" val="4076015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B958373-00B5-4957-3A64-E615FADB9FB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3A656F4-4E69-4292-C2D6-613E13D1417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A7946FF-5C21-634B-C775-56F3520B8FFC}"/>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C5F6657E-77EA-AEEF-E3D6-C170AC667C78}"/>
              </a:ext>
            </a:extLst>
          </p:cNvPr>
          <p:cNvPicPr>
            <a:picLocks noGrp="1" noChangeAspect="1"/>
          </p:cNvPicPr>
          <p:nvPr>
            <p:ph type="pic" idx="2"/>
          </p:nvPr>
        </p:nvPicPr>
        <p:blipFill>
          <a:blip r:embed="rId3"/>
          <a:srcRect l="19898" r="19898"/>
          <a:stretch>
            <a:fillRect/>
          </a:stretch>
        </p:blipFill>
        <p:spPr>
          <a:xfrm>
            <a:off x="7424738" y="1252538"/>
            <a:ext cx="4046537"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72E26E85-AE38-29E9-7AF4-F048B3DE5C79}"/>
              </a:ext>
            </a:extLst>
          </p:cNvPr>
          <p:cNvSpPr>
            <a:spLocks noGrp="1"/>
          </p:cNvSpPr>
          <p:nvPr>
            <p:ph type="body" idx="1"/>
          </p:nvPr>
        </p:nvSpPr>
        <p:spPr>
          <a:xfrm>
            <a:off x="806563" y="2251315"/>
            <a:ext cx="6062836" cy="347854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algn="just"/>
            <a:r>
              <a:rPr lang="en-US" sz="1800" b="1" dirty="0">
                <a:solidFill>
                  <a:srgbClr val="1F1F1F"/>
                </a:solidFill>
                <a:latin typeface="Arial" panose="020B0604020202020204" pitchFamily="34" charset="0"/>
                <a:cs typeface="Arial" panose="020B0604020202020204" pitchFamily="34" charset="0"/>
              </a:rPr>
              <a:t>Existing approaches:</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Public law litigation:</a:t>
            </a:r>
            <a:r>
              <a:rPr lang="en-US" sz="1800" b="0" i="0" dirty="0">
                <a:solidFill>
                  <a:srgbClr val="1F1F1F"/>
                </a:solidFill>
                <a:effectLst/>
                <a:latin typeface="Arial" panose="020B0604020202020204" pitchFamily="34" charset="0"/>
                <a:cs typeface="Arial" panose="020B0604020202020204" pitchFamily="34" charset="0"/>
              </a:rPr>
              <a:t> Individuals or communities can sue governments for failing to adequately address climate change, seeking injunctive relief or policy changes rather than direct compensation.</a:t>
            </a:r>
          </a:p>
          <a:p>
            <a:pPr algn="just">
              <a:spcBef>
                <a:spcPts val="6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Current challenges:</a:t>
            </a:r>
            <a:endParaRPr lang="en-US" sz="1800" b="0" i="0" dirty="0">
              <a:solidFill>
                <a:srgbClr val="1F1F1F"/>
              </a:solidFill>
              <a:effectLst/>
              <a:latin typeface="Arial" panose="020B0604020202020204" pitchFamily="34" charset="0"/>
              <a:cs typeface="Arial" panose="020B0604020202020204" pitchFamily="34" charset="0"/>
            </a:endParaRP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scope:</a:t>
            </a:r>
            <a:r>
              <a:rPr lang="en-US" sz="1800" b="0" i="0" dirty="0">
                <a:solidFill>
                  <a:srgbClr val="1F1F1F"/>
                </a:solidFill>
                <a:effectLst/>
                <a:latin typeface="Arial" panose="020B0604020202020204" pitchFamily="34" charset="0"/>
                <a:cs typeface="Arial" panose="020B0604020202020204" pitchFamily="34" charset="0"/>
              </a:rPr>
              <a:t> Currently, compensation claims rarely focus solely on monetary compensation for past damages. Instead, many cases aim for </a:t>
            </a:r>
            <a:r>
              <a:rPr lang="en-US" sz="1800" b="1" i="0" dirty="0">
                <a:solidFill>
                  <a:srgbClr val="1F1F1F"/>
                </a:solidFill>
                <a:effectLst/>
                <a:latin typeface="Arial" panose="020B0604020202020204" pitchFamily="34" charset="0"/>
                <a:cs typeface="Arial" panose="020B0604020202020204" pitchFamily="34" charset="0"/>
              </a:rPr>
              <a:t>injunctive relief</a:t>
            </a:r>
            <a:r>
              <a:rPr lang="en-US" sz="1800" b="0" i="0" dirty="0">
                <a:solidFill>
                  <a:srgbClr val="1F1F1F"/>
                </a:solidFill>
                <a:effectLst/>
                <a:latin typeface="Arial" panose="020B0604020202020204" pitchFamily="34" charset="0"/>
                <a:cs typeface="Arial" panose="020B0604020202020204" pitchFamily="34" charset="0"/>
              </a:rPr>
              <a:t>, requiring polluters to reduce emissions or adopt specific mitigation </a:t>
            </a:r>
            <a:r>
              <a:rPr lang="en-US" sz="2000" b="0" i="0" dirty="0">
                <a:solidFill>
                  <a:srgbClr val="1F1F1F"/>
                </a:solidFill>
                <a:effectLst/>
                <a:latin typeface="Arial" panose="020B0604020202020204" pitchFamily="34" charset="0"/>
                <a:cs typeface="Arial" panose="020B0604020202020204" pitchFamily="34" charset="0"/>
              </a:rPr>
              <a:t>measures.</a:t>
            </a:r>
          </a:p>
        </p:txBody>
      </p:sp>
      <p:pic>
        <p:nvPicPr>
          <p:cNvPr id="6" name="Εικόνα 5">
            <a:extLst>
              <a:ext uri="{FF2B5EF4-FFF2-40B4-BE49-F238E27FC236}">
                <a16:creationId xmlns:a16="http://schemas.microsoft.com/office/drawing/2014/main" id="{E0DA480C-8B11-1CF1-BB3A-9F7A4993EEF4}"/>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2375753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5F0A007-D93E-C592-8C5E-2E1D6EA7AD5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6FCFBA4-924A-F7C7-88C5-097CBA1A5AF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7100A61-D8BE-5C90-1EC2-CDF0F9AA9636}"/>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FBB1298-71B3-2B01-EFD7-5A17B005989C}"/>
              </a:ext>
            </a:extLst>
          </p:cNvPr>
          <p:cNvSpPr>
            <a:spLocks noGrp="1"/>
          </p:cNvSpPr>
          <p:nvPr>
            <p:ph type="body" idx="1"/>
          </p:nvPr>
        </p:nvSpPr>
        <p:spPr>
          <a:xfrm>
            <a:off x="806563" y="2263927"/>
            <a:ext cx="6062836" cy="346593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spcBef>
                <a:spcPts val="1800"/>
              </a:spcBef>
              <a:spcAft>
                <a:spcPts val="600"/>
              </a:spcAft>
            </a:pPr>
            <a:r>
              <a:rPr lang="en-US" sz="1800" b="1" i="0" dirty="0">
                <a:solidFill>
                  <a:srgbClr val="1F1F1F"/>
                </a:solidFill>
                <a:effectLst/>
                <a:latin typeface="Arial" panose="020B0604020202020204" pitchFamily="34" charset="0"/>
                <a:cs typeface="Arial" panose="020B0604020202020204" pitchFamily="34" charset="0"/>
              </a:rPr>
              <a:t>Current challenges: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Challenges in attribution:</a:t>
            </a:r>
            <a:r>
              <a:rPr lang="en-US" sz="1800" b="0" i="0" dirty="0">
                <a:solidFill>
                  <a:srgbClr val="1F1F1F"/>
                </a:solidFill>
                <a:effectLst/>
                <a:latin typeface="Arial" panose="020B0604020202020204" pitchFamily="34" charset="0"/>
                <a:cs typeface="Arial" panose="020B0604020202020204" pitchFamily="34" charset="0"/>
              </a:rPr>
              <a:t> Attributing specific damages to individual actors' emissions is difficult due to the systemic nature of climate change. This makes it hard to prove causation and hold specific parties liable.</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Legal frameworks</a:t>
            </a:r>
            <a:r>
              <a:rPr lang="en-US" sz="1800" b="0" i="0" dirty="0">
                <a:solidFill>
                  <a:srgbClr val="1F1F1F"/>
                </a:solidFill>
                <a:effectLst/>
                <a:latin typeface="Arial" panose="020B0604020202020204" pitchFamily="34" charset="0"/>
                <a:cs typeface="Arial" panose="020B0604020202020204" pitchFamily="34" charset="0"/>
              </a:rPr>
              <a:t>: International laws lack clear provisions for climate-related compensation, and domestic laws are still developing. This creates legal uncertainty and hurdles for successful claims.</a:t>
            </a:r>
          </a:p>
        </p:txBody>
      </p:sp>
      <p:pic>
        <p:nvPicPr>
          <p:cNvPr id="6" name="Εικόνα 5">
            <a:extLst>
              <a:ext uri="{FF2B5EF4-FFF2-40B4-BE49-F238E27FC236}">
                <a16:creationId xmlns:a16="http://schemas.microsoft.com/office/drawing/2014/main" id="{5E93E02E-EDAD-0C63-7FAF-436C4A2849E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27ED2978-2E0F-B3C2-8E4B-213E3F75EB0C}"/>
              </a:ext>
            </a:extLst>
          </p:cNvPr>
          <p:cNvPicPr>
            <a:picLocks noChangeAspect="1"/>
          </p:cNvPicPr>
          <p:nvPr/>
        </p:nvPicPr>
        <p:blipFill>
          <a:blip r:embed="rId4"/>
          <a:stretch>
            <a:fillRect/>
          </a:stretch>
        </p:blipFill>
        <p:spPr>
          <a:xfrm>
            <a:off x="7421291" y="1991176"/>
            <a:ext cx="4513035" cy="2769671"/>
          </a:xfrm>
          <a:prstGeom prst="rect">
            <a:avLst/>
          </a:prstGeom>
        </p:spPr>
      </p:pic>
    </p:spTree>
    <p:extLst>
      <p:ext uri="{BB962C8B-B14F-4D97-AF65-F5344CB8AC3E}">
        <p14:creationId xmlns:p14="http://schemas.microsoft.com/office/powerpoint/2010/main" val="387749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CD8ADD0-8C23-C7E9-4F4B-2920AD95FFF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8AA66B8-577F-573D-1563-A66626D379E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6D594789-CE80-2AB4-85B9-7862327C54F6}"/>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BD23455-26B0-0491-E4CE-3DFD5441CF74}"/>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algn="l"/>
            <a:r>
              <a:rPr lang="en-US" sz="2000" b="1" i="0" dirty="0">
                <a:solidFill>
                  <a:srgbClr val="1F1F1F"/>
                </a:solidFill>
                <a:effectLst/>
                <a:latin typeface="Arial" panose="020B0604020202020204" pitchFamily="34" charset="0"/>
                <a:cs typeface="Arial" panose="020B0604020202020204" pitchFamily="34" charset="0"/>
              </a:rPr>
              <a:t>Future possibilities:</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Strengthening legal frameworks:</a:t>
            </a:r>
            <a:r>
              <a:rPr lang="en-US" sz="2000" b="0" i="0" dirty="0">
                <a:solidFill>
                  <a:srgbClr val="1F1F1F"/>
                </a:solidFill>
                <a:effectLst/>
                <a:latin typeface="Arial" panose="020B0604020202020204" pitchFamily="34" charset="0"/>
                <a:cs typeface="Arial" panose="020B0604020202020204" pitchFamily="34" charset="0"/>
              </a:rPr>
              <a:t> Developing clearer international and national laws on climate liability could facilitate compensation claims.</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Evolving case law:</a:t>
            </a:r>
            <a:r>
              <a:rPr lang="en-US" sz="2000" b="0" i="0" dirty="0">
                <a:solidFill>
                  <a:srgbClr val="1F1F1F"/>
                </a:solidFill>
                <a:effectLst/>
                <a:latin typeface="Arial" panose="020B0604020202020204" pitchFamily="34" charset="0"/>
                <a:cs typeface="Arial" panose="020B0604020202020204" pitchFamily="34" charset="0"/>
              </a:rPr>
              <a:t> Successful cases establishing legal precedents could pave the way for future claims and potentially influence corporate behavior.</a:t>
            </a:r>
          </a:p>
          <a:p>
            <a:pPr algn="just">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Alternative mechanisms:</a:t>
            </a:r>
            <a:r>
              <a:rPr lang="en-US" sz="2000" b="0" i="0" dirty="0">
                <a:solidFill>
                  <a:srgbClr val="1F1F1F"/>
                </a:solidFill>
                <a:effectLst/>
                <a:latin typeface="Arial" panose="020B0604020202020204" pitchFamily="34" charset="0"/>
                <a:cs typeface="Arial" panose="020B0604020202020204" pitchFamily="34" charset="0"/>
              </a:rPr>
              <a:t> Exploring alternative mechanisms like carbon pricing or insurance schemes could provide broader compensation solutions.</a:t>
            </a:r>
          </a:p>
        </p:txBody>
      </p:sp>
      <p:pic>
        <p:nvPicPr>
          <p:cNvPr id="6" name="Εικόνα 5">
            <a:extLst>
              <a:ext uri="{FF2B5EF4-FFF2-40B4-BE49-F238E27FC236}">
                <a16:creationId xmlns:a16="http://schemas.microsoft.com/office/drawing/2014/main" id="{98DD29C8-3EDA-79AA-A9BF-627FEBD28FB5}"/>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A5F4FF0-8E7F-4AE0-F752-5622C6BB595F}"/>
              </a:ext>
            </a:extLst>
          </p:cNvPr>
          <p:cNvPicPr>
            <a:picLocks noChangeAspect="1"/>
          </p:cNvPicPr>
          <p:nvPr/>
        </p:nvPicPr>
        <p:blipFill>
          <a:blip r:embed="rId4"/>
          <a:stretch>
            <a:fillRect/>
          </a:stretch>
        </p:blipFill>
        <p:spPr>
          <a:xfrm>
            <a:off x="7655735" y="1670136"/>
            <a:ext cx="4032400" cy="4089655"/>
          </a:xfrm>
          <a:prstGeom prst="rect">
            <a:avLst/>
          </a:prstGeom>
        </p:spPr>
      </p:pic>
    </p:spTree>
    <p:extLst>
      <p:ext uri="{BB962C8B-B14F-4D97-AF65-F5344CB8AC3E}">
        <p14:creationId xmlns:p14="http://schemas.microsoft.com/office/powerpoint/2010/main" val="2279328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4BE40BB-3F77-CB60-B8A8-0902EDD09D6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DA6CB42-5405-4D33-D9DD-9A130A75BC9B}"/>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7FB352D-CE85-CF02-78BA-55678D1932DD}"/>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0E7D3D0-FEFE-D82B-B492-E505C7F6C589}"/>
              </a:ext>
            </a:extLst>
          </p:cNvPr>
          <p:cNvSpPr>
            <a:spLocks noGrp="1"/>
          </p:cNvSpPr>
          <p:nvPr>
            <p:ph type="body" idx="1"/>
          </p:nvPr>
        </p:nvSpPr>
        <p:spPr>
          <a:xfrm>
            <a:off x="806563" y="2113659"/>
            <a:ext cx="6062836" cy="3328598"/>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US" sz="2000" b="1" i="0" dirty="0">
                <a:solidFill>
                  <a:srgbClr val="1F1F1F"/>
                </a:solidFill>
                <a:effectLst/>
                <a:latin typeface="Arial" panose="020B0604020202020204" pitchFamily="34" charset="0"/>
                <a:cs typeface="Arial" panose="020B0604020202020204" pitchFamily="34" charset="0"/>
              </a:rPr>
              <a:t>Important points to consider:</a:t>
            </a:r>
            <a:endParaRPr lang="en-US" sz="20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Compensation for damages is just one aspect of addressing climate change. </a:t>
            </a:r>
            <a:r>
              <a:rPr lang="en-US" sz="1800" b="1" i="0" dirty="0">
                <a:solidFill>
                  <a:srgbClr val="1F1F1F"/>
                </a:solidFill>
                <a:effectLst/>
                <a:latin typeface="Arial" panose="020B0604020202020204" pitchFamily="34" charset="0"/>
                <a:cs typeface="Arial" panose="020B0604020202020204" pitchFamily="34" charset="0"/>
              </a:rPr>
              <a:t>Mitigation and adaptation</a:t>
            </a:r>
            <a:r>
              <a:rPr lang="en-US" sz="1800" b="0" i="0" dirty="0">
                <a:solidFill>
                  <a:srgbClr val="1F1F1F"/>
                </a:solidFill>
                <a:effectLst/>
                <a:latin typeface="Arial" panose="020B0604020202020204" pitchFamily="34" charset="0"/>
                <a:cs typeface="Arial" panose="020B0604020202020204" pitchFamily="34" charset="0"/>
              </a:rPr>
              <a:t> remain crucial to prevent further harm.</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Equity and justice are central concerns in compensation discussions, ensuring that vulnerable communities most affected by climate change receive fair treatment.</a:t>
            </a:r>
          </a:p>
          <a:p>
            <a:pPr algn="just">
              <a:buFont typeface="Arial" panose="020B0604020202020204" pitchFamily="34" charset="0"/>
              <a:buChar char="•"/>
            </a:pPr>
            <a:r>
              <a:rPr lang="en-US" sz="1800" b="0" i="0" dirty="0">
                <a:solidFill>
                  <a:srgbClr val="1F1F1F"/>
                </a:solidFill>
                <a:effectLst/>
                <a:latin typeface="Arial" panose="020B0604020202020204" pitchFamily="34" charset="0"/>
                <a:cs typeface="Arial" panose="020B0604020202020204" pitchFamily="34" charset="0"/>
              </a:rPr>
              <a:t>The debate around compensation is complex, with various stakeholders and perspectives involved.</a:t>
            </a:r>
          </a:p>
        </p:txBody>
      </p:sp>
      <p:pic>
        <p:nvPicPr>
          <p:cNvPr id="6" name="Εικόνα 5">
            <a:extLst>
              <a:ext uri="{FF2B5EF4-FFF2-40B4-BE49-F238E27FC236}">
                <a16:creationId xmlns:a16="http://schemas.microsoft.com/office/drawing/2014/main" id="{7D9DC2E8-59B8-4B5E-B64A-063ACC83086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E4AAD69-BC75-6C29-848F-A357A66A5636}"/>
              </a:ext>
            </a:extLst>
          </p:cNvPr>
          <p:cNvPicPr>
            <a:picLocks noChangeAspect="1"/>
          </p:cNvPicPr>
          <p:nvPr/>
        </p:nvPicPr>
        <p:blipFill>
          <a:blip r:embed="rId4"/>
          <a:stretch>
            <a:fillRect/>
          </a:stretch>
        </p:blipFill>
        <p:spPr>
          <a:xfrm>
            <a:off x="7904658" y="1354569"/>
            <a:ext cx="3566617" cy="4491443"/>
          </a:xfrm>
          <a:prstGeom prst="rect">
            <a:avLst/>
          </a:prstGeom>
        </p:spPr>
      </p:pic>
    </p:spTree>
    <p:extLst>
      <p:ext uri="{BB962C8B-B14F-4D97-AF65-F5344CB8AC3E}">
        <p14:creationId xmlns:p14="http://schemas.microsoft.com/office/powerpoint/2010/main" val="3618460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BD819B7-F710-1470-5A95-29B5F8097A4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F52C339-A030-9A06-7860-542246D9249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FECCF0B2-8FC2-6BBB-9195-CB5CC31F3FDE}"/>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5.2. Compensation for damages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FB9464E6-CD2C-22FE-0466-BF7F016F807D}"/>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228600" indent="0" algn="just"/>
            <a:r>
              <a:rPr lang="en-US" sz="1900" b="1" i="0" dirty="0">
                <a:solidFill>
                  <a:srgbClr val="1F1F1F"/>
                </a:solidFill>
                <a:effectLst/>
                <a:latin typeface="Arial" panose="020B0604020202020204" pitchFamily="34" charset="0"/>
                <a:cs typeface="Arial" panose="020B0604020202020204" pitchFamily="34" charset="0"/>
              </a:rPr>
              <a:t>Key takeaways:</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Compensation for damages is a complex and evolving area in the realm of climate change disputes.</a:t>
            </a:r>
            <a:endParaRPr lang="en-US" sz="1900" dirty="0">
              <a:solidFill>
                <a:srgbClr val="29261B"/>
              </a:solidFill>
              <a:latin typeface="Arial" panose="020B0604020202020204" pitchFamily="34" charset="0"/>
              <a:cs typeface="Arial" panose="020B0604020202020204" pitchFamily="34" charset="0"/>
            </a:endParaRPr>
          </a:p>
          <a:p>
            <a:pPr marL="571500" indent="-342900" algn="just">
              <a:buFont typeface="Arial" panose="020B0604020202020204" pitchFamily="34" charset="0"/>
              <a:buChar char="•"/>
            </a:pPr>
            <a:r>
              <a:rPr lang="en-US" sz="1900" dirty="0">
                <a:solidFill>
                  <a:srgbClr val="29261B"/>
                </a:solidFill>
                <a:latin typeface="Arial" panose="020B0604020202020204" pitchFamily="34" charset="0"/>
                <a:cs typeface="Arial" panose="020B0604020202020204" pitchFamily="34" charset="0"/>
              </a:rPr>
              <a:t>C</a:t>
            </a:r>
            <a:r>
              <a:rPr lang="en-US" sz="1900" b="0" i="0" dirty="0">
                <a:solidFill>
                  <a:srgbClr val="29261B"/>
                </a:solidFill>
                <a:effectLst/>
                <a:latin typeface="Arial" panose="020B0604020202020204" pitchFamily="34" charset="0"/>
                <a:cs typeface="Arial" panose="020B0604020202020204" pitchFamily="34" charset="0"/>
              </a:rPr>
              <a:t>ompensation for damages is a common request in climate lawsuits, but calculating appropriate amounts involves complex scientific and economic analysis. </a:t>
            </a:r>
          </a:p>
          <a:p>
            <a:pPr marL="571500" indent="-342900" algn="just">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While the issue of holding polluters accountable for climate-related harm is gaining traction, it faces numerous challenges.</a:t>
            </a:r>
          </a:p>
        </p:txBody>
      </p:sp>
      <p:pic>
        <p:nvPicPr>
          <p:cNvPr id="6" name="Εικόνα 5">
            <a:extLst>
              <a:ext uri="{FF2B5EF4-FFF2-40B4-BE49-F238E27FC236}">
                <a16:creationId xmlns:a16="http://schemas.microsoft.com/office/drawing/2014/main" id="{73AAF215-6FAE-FEB4-0547-1AE811594E0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D421FF1E-C990-9E17-FA19-C207E76E2E35}"/>
              </a:ext>
            </a:extLst>
          </p:cNvPr>
          <p:cNvPicPr>
            <a:picLocks noChangeAspect="1"/>
          </p:cNvPicPr>
          <p:nvPr/>
        </p:nvPicPr>
        <p:blipFill>
          <a:blip r:embed="rId4"/>
          <a:stretch>
            <a:fillRect/>
          </a:stretch>
        </p:blipFill>
        <p:spPr>
          <a:xfrm>
            <a:off x="7191136" y="1685925"/>
            <a:ext cx="4280139" cy="2848238"/>
          </a:xfrm>
          <a:prstGeom prst="rect">
            <a:avLst/>
          </a:prstGeom>
        </p:spPr>
      </p:pic>
    </p:spTree>
    <p:extLst>
      <p:ext uri="{BB962C8B-B14F-4D97-AF65-F5344CB8AC3E}">
        <p14:creationId xmlns:p14="http://schemas.microsoft.com/office/powerpoint/2010/main" val="7004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79A3BB83-838B-915E-4EB4-5E9070E4B49D}"/>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29D6893-A5A7-8410-997F-20D0090EBAE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dirty="0">
                <a:solidFill>
                  <a:srgbClr val="FFFF00"/>
                </a:solidFill>
                <a:latin typeface="Arial" panose="020B0604020202020204" pitchFamily="34" charset="0"/>
                <a:cs typeface="Arial" panose="020B0604020202020204" pitchFamily="34" charset="0"/>
              </a:rPr>
              <a:t>5. </a:t>
            </a:r>
            <a:r>
              <a:rPr lang="en-GB" sz="2800" b="1" dirty="0">
                <a:solidFill>
                  <a:srgbClr val="FFFF00"/>
                </a:solidFill>
                <a:latin typeface="Arial" panose="020B0604020202020204" pitchFamily="34" charset="0"/>
                <a:cs typeface="Arial" panose="020B0604020202020204" pitchFamily="34" charset="0"/>
              </a:rPr>
              <a:t>Remedies for climate change disputes</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EE51206-4688-EC1E-F915-31B1D3BF5668}"/>
              </a:ext>
            </a:extLst>
          </p:cNvPr>
          <p:cNvSpPr>
            <a:spLocks noGrp="1"/>
          </p:cNvSpPr>
          <p:nvPr>
            <p:ph type="title"/>
          </p:nvPr>
        </p:nvSpPr>
        <p:spPr>
          <a:xfrm>
            <a:off x="720725" y="1143001"/>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latin typeface="Arial" panose="020B0604020202020204" pitchFamily="34" charset="0"/>
                <a:cs typeface="Arial" panose="020B0604020202020204" pitchFamily="34" charset="0"/>
              </a:rPr>
              <a:t>5.3. </a:t>
            </a:r>
            <a:r>
              <a:rPr lang="en-GB" sz="2200" b="1" dirty="0" err="1">
                <a:solidFill>
                  <a:srgbClr val="0000CC"/>
                </a:solidFill>
                <a:latin typeface="Arial" panose="020B0604020202020204" pitchFamily="34" charset="0"/>
                <a:cs typeface="Arial" panose="020B0604020202020204" pitchFamily="34" charset="0"/>
              </a:rPr>
              <a:t>Prohibitory</a:t>
            </a:r>
            <a:r>
              <a:rPr lang="en-GB" sz="2200" b="1" dirty="0">
                <a:solidFill>
                  <a:srgbClr val="0000CC"/>
                </a:solidFill>
                <a:latin typeface="Arial" panose="020B0604020202020204" pitchFamily="34" charset="0"/>
                <a:cs typeface="Arial" panose="020B0604020202020204" pitchFamily="34" charset="0"/>
              </a:rPr>
              <a:t> Order/Injunctions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8505462-6A27-7EF4-5946-449B3299377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57150" indent="0" algn="just"/>
            <a:r>
              <a:rPr lang="en-US" sz="1800" b="0" i="0" dirty="0">
                <a:solidFill>
                  <a:srgbClr val="1F1F1F"/>
                </a:solidFill>
                <a:effectLst/>
                <a:latin typeface="Arial" panose="020B0604020202020204" pitchFamily="34" charset="0"/>
                <a:cs typeface="Arial" panose="020B0604020202020204" pitchFamily="34" charset="0"/>
              </a:rPr>
              <a:t>Prohibitory orders and injunctions are court orders that </a:t>
            </a:r>
            <a:r>
              <a:rPr lang="en-US" sz="1800" b="1" i="0" dirty="0">
                <a:solidFill>
                  <a:srgbClr val="1F1F1F"/>
                </a:solidFill>
                <a:effectLst/>
                <a:latin typeface="Arial" panose="020B0604020202020204" pitchFamily="34" charset="0"/>
                <a:cs typeface="Arial" panose="020B0604020202020204" pitchFamily="34" charset="0"/>
              </a:rPr>
              <a:t>restrict or prevent a party from engaging in specific actions</a:t>
            </a:r>
            <a:r>
              <a:rPr lang="en-US" sz="1800" b="0" i="0" dirty="0">
                <a:solidFill>
                  <a:srgbClr val="1F1F1F"/>
                </a:solidFill>
                <a:effectLst/>
                <a:latin typeface="Arial" panose="020B0604020202020204" pitchFamily="34" charset="0"/>
                <a:cs typeface="Arial" panose="020B0604020202020204" pitchFamily="34" charset="0"/>
              </a:rPr>
              <a:t> related to greenhouse gas emissions.</a:t>
            </a:r>
          </a:p>
          <a:p>
            <a:pPr algn="just"/>
            <a:r>
              <a:rPr lang="en-US" sz="1800" b="1" i="0" dirty="0">
                <a:solidFill>
                  <a:srgbClr val="1F1F1F"/>
                </a:solidFill>
                <a:effectLst/>
                <a:latin typeface="Arial" panose="020B0604020202020204" pitchFamily="34" charset="0"/>
                <a:cs typeface="Arial" panose="020B0604020202020204" pitchFamily="34" charset="0"/>
              </a:rPr>
              <a:t>Different types:</a:t>
            </a:r>
            <a:endParaRPr lang="en-US" sz="1800" b="0" i="0" dirty="0">
              <a:solidFill>
                <a:srgbClr val="1F1F1F"/>
              </a:solidFill>
              <a:effectLst/>
              <a:latin typeface="Arial" panose="020B0604020202020204" pitchFamily="34" charset="0"/>
              <a:cs typeface="Arial" panose="020B0604020202020204" pitchFamily="34" charset="0"/>
            </a:endParaRP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Prohibitory injunction:</a:t>
            </a:r>
            <a:r>
              <a:rPr lang="en-US" sz="1800" b="0" i="0" dirty="0">
                <a:solidFill>
                  <a:srgbClr val="1F1F1F"/>
                </a:solidFill>
                <a:effectLst/>
                <a:latin typeface="Arial" panose="020B0604020202020204" pitchFamily="34" charset="0"/>
                <a:cs typeface="Arial" panose="020B0604020202020204" pitchFamily="34" charset="0"/>
              </a:rPr>
              <a:t> Directly prohibits a specific action, like building a new pipeline or engaging in a certain type of industrial activity.</a:t>
            </a:r>
          </a:p>
          <a:p>
            <a:pPr algn="jus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Mandatory injunction:</a:t>
            </a:r>
            <a:r>
              <a:rPr lang="en-US" sz="1800" b="0" i="0" dirty="0">
                <a:solidFill>
                  <a:srgbClr val="1F1F1F"/>
                </a:solidFill>
                <a:effectLst/>
                <a:latin typeface="Arial" panose="020B0604020202020204" pitchFamily="34" charset="0"/>
                <a:cs typeface="Arial" panose="020B0604020202020204" pitchFamily="34" charset="0"/>
              </a:rPr>
              <a:t> Requires a party to take specific actions, like implementing stricter emissions reduction measures or investing in renewable energy sources.</a:t>
            </a:r>
          </a:p>
        </p:txBody>
      </p:sp>
      <p:pic>
        <p:nvPicPr>
          <p:cNvPr id="6" name="Εικόνα 5">
            <a:extLst>
              <a:ext uri="{FF2B5EF4-FFF2-40B4-BE49-F238E27FC236}">
                <a16:creationId xmlns:a16="http://schemas.microsoft.com/office/drawing/2014/main" id="{5BA6527A-8365-0AF6-FAA8-99CBB39162A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9" name="Picture 8">
            <a:extLst>
              <a:ext uri="{FF2B5EF4-FFF2-40B4-BE49-F238E27FC236}">
                <a16:creationId xmlns:a16="http://schemas.microsoft.com/office/drawing/2014/main" id="{60B5F1C2-9F28-B316-6004-3C1110E03EA3}"/>
              </a:ext>
            </a:extLst>
          </p:cNvPr>
          <p:cNvPicPr>
            <a:picLocks noChangeAspect="1"/>
          </p:cNvPicPr>
          <p:nvPr/>
        </p:nvPicPr>
        <p:blipFill>
          <a:blip r:embed="rId4"/>
          <a:stretch>
            <a:fillRect/>
          </a:stretch>
        </p:blipFill>
        <p:spPr>
          <a:xfrm>
            <a:off x="7361129" y="1792062"/>
            <a:ext cx="4603947" cy="3063717"/>
          </a:xfrm>
          <a:prstGeom prst="rect">
            <a:avLst/>
          </a:prstGeom>
        </p:spPr>
      </p:pic>
    </p:spTree>
    <p:extLst>
      <p:ext uri="{BB962C8B-B14F-4D97-AF65-F5344CB8AC3E}">
        <p14:creationId xmlns:p14="http://schemas.microsoft.com/office/powerpoint/2010/main" val="108175377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6890</TotalTime>
  <Words>3990</Words>
  <Application>Microsoft Office PowerPoint</Application>
  <PresentationFormat>Widescreen</PresentationFormat>
  <Paragraphs>225</Paragraphs>
  <Slides>25</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Söhne</vt:lpstr>
      <vt:lpstr>Arial</vt:lpstr>
      <vt:lpstr>Google Sans</vt:lpstr>
      <vt:lpstr>Calibri</vt:lpstr>
      <vt:lpstr>Helvetica</vt:lpstr>
      <vt:lpstr>Century Gothic</vt:lpstr>
      <vt:lpstr>Office Theme</vt:lpstr>
      <vt:lpstr>PowerPoint Presentation</vt:lpstr>
      <vt:lpstr>5.1. Settlement Agreement</vt:lpstr>
      <vt:lpstr>5.2. Compensation for damages</vt:lpstr>
      <vt:lpstr>5.2. Compensation for damages</vt:lpstr>
      <vt:lpstr>5.2. Compensation for damages</vt:lpstr>
      <vt:lpstr>5.2. Compensation for damages</vt:lpstr>
      <vt:lpstr>5.2. Compensation for damages</vt:lpstr>
      <vt:lpstr>5.2. Compensation for damages</vt:lpstr>
      <vt:lpstr>5.3. Prohibitory Order/Injunctions</vt:lpstr>
      <vt:lpstr>5.3. Prohibitory Order/Injunctions</vt:lpstr>
      <vt:lpstr>5.3. Prohibitory Order/Injunctions</vt:lpstr>
      <vt:lpstr>5.3. Prohibitory Order/Injunctions</vt:lpstr>
      <vt:lpstr>5.3. Prohibitory Order/Injunctions</vt:lpstr>
      <vt:lpstr>5.3. Prohibitory Order/Injunctions</vt:lpstr>
      <vt:lpstr>5.4. Interim protection</vt:lpstr>
      <vt:lpstr>5.5. Formal appology</vt:lpstr>
      <vt:lpstr>5.5. Formal appology</vt:lpstr>
      <vt:lpstr>5.5. Formal appology</vt:lpstr>
      <vt:lpstr>5.5. Formal appology</vt:lpstr>
      <vt:lpstr>5.5. Formal appology</vt:lpstr>
      <vt:lpstr>5.6. Preventive diplomacy</vt:lpstr>
      <vt:lpstr>5.6. Preventive diplomacy</vt:lpstr>
      <vt:lpstr>5.6. Preventive diplomacy</vt:lpstr>
      <vt:lpstr>5.6. Preventive diplomacy</vt:lpstr>
      <vt:lpstr>5.6. Preventive diplomacy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25</cp:revision>
  <dcterms:created xsi:type="dcterms:W3CDTF">2020-01-02T01:56:26Z</dcterms:created>
  <dcterms:modified xsi:type="dcterms:W3CDTF">2024-04-03T11:31:51Z</dcterms:modified>
</cp:coreProperties>
</file>