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17"/>
  </p:notesMasterIdLst>
  <p:sldIdLst>
    <p:sldId id="256" r:id="rId3"/>
    <p:sldId id="257"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951663" cy="10082213"/>
  <p:embeddedFontLst>
    <p:embeddedFont>
      <p:font typeface="Century Gothic" panose="020B0502020202020204" pitchFamily="34" charset="0"/>
      <p:regular r:id="rId18"/>
      <p:bold r:id="rId19"/>
      <p:italic r:id="rId20"/>
      <p:boldItalic r:id="rId21"/>
    </p:embeddedFont>
    <p:embeddedFont>
      <p:font typeface="Segoe UI" panose="020B0502040204020203" pitchFamily="3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6"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7" d="100"/>
          <a:sy n="57" d="100"/>
        </p:scale>
        <p:origin x="78" y="10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1.fntdata"/><Relationship Id="rId26" Type="http://customschemas.google.com/relationships/presentationmetadata" Target="metadata"/><Relationship Id="rId3" Type="http://schemas.openxmlformats.org/officeDocument/2006/relationships/slide" Target="slides/slide1.xml"/><Relationship Id="rId21" Type="http://schemas.openxmlformats.org/officeDocument/2006/relationships/font" Target="fonts/font4.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5" Type="http://schemas.openxmlformats.org/officeDocument/2006/relationships/font" Target="fonts/font8.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font" Target="fonts/font3.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7.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6.fntdata"/><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font" Target="fonts/font2.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5.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577806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045249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584026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569388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78989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01414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9727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28427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73640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82573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6774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0249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www.researchgate.net/publication/327125044_Green_political_theory"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Policy</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i="0" u="none" strike="noStrike" baseline="0" dirty="0">
                <a:solidFill>
                  <a:schemeClr val="bg1"/>
                </a:solidFill>
                <a:latin typeface="Segoe UI" panose="020B0502040204020203" pitchFamily="34" charset="0"/>
                <a:cs typeface="Segoe UI" panose="020B0502040204020203" pitchFamily="34" charset="0"/>
              </a:rPr>
              <a:t>Green Politics and </a:t>
            </a:r>
            <a:r>
              <a:rPr lang="en-US" sz="2800" i="1" u="none" strike="noStrike" baseline="0" dirty="0">
                <a:solidFill>
                  <a:schemeClr val="bg1"/>
                </a:solidFill>
                <a:latin typeface="Segoe UI" panose="020B0502040204020203" pitchFamily="34" charset="0"/>
                <a:cs typeface="Segoe UI" panose="020B0502040204020203" pitchFamily="34" charset="0"/>
              </a:rPr>
              <a:t>Actually Existing Unsustainability</a:t>
            </a:r>
            <a:endParaRPr lang="en-US" sz="2800" i="0" u="none" strike="noStrike" cap="none"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9" y="1565462"/>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l"/>
            <a:r>
              <a:rPr lang="en-US" sz="1600" b="0" i="0" u="none" strike="noStrike" baseline="0" dirty="0">
                <a:latin typeface="Segoe UI" panose="020B0502040204020203" pitchFamily="34" charset="0"/>
                <a:cs typeface="Segoe UI" panose="020B0502040204020203" pitchFamily="34" charset="0"/>
              </a:rPr>
              <a:t>To return to this focus on actually existing unsustainability and the argument for the priority of an account of injustice over any theory of justice. According to Simon, we can identify injustice without recourse to a theory of justice</a:t>
            </a:r>
          </a:p>
          <a:p>
            <a:pPr algn="l"/>
            <a:endParaRPr lang="en-US" sz="16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600" b="0" i="0" u="none" strike="noStrike" baseline="0" dirty="0">
                <a:latin typeface="Segoe UI" panose="020B0502040204020203" pitchFamily="34" charset="0"/>
                <a:cs typeface="Segoe UI" panose="020B0502040204020203" pitchFamily="34" charset="0"/>
              </a:rPr>
              <a:t>It makes a difference whether we describe our political actions as part of a </a:t>
            </a:r>
            <a:r>
              <a:rPr lang="en-US" sz="1600" b="0" i="1" u="none" strike="noStrike" baseline="0" dirty="0">
                <a:latin typeface="Segoe UI" panose="020B0502040204020203" pitchFamily="34" charset="0"/>
                <a:cs typeface="Segoe UI" panose="020B0502040204020203" pitchFamily="34" charset="0"/>
              </a:rPr>
              <a:t>fight against injustice, against other people’s suffering</a:t>
            </a:r>
            <a:r>
              <a:rPr lang="en-US" sz="1600" b="0" i="0" u="none" strike="noStrike" baseline="0" dirty="0">
                <a:latin typeface="Segoe UI" panose="020B0502040204020203" pitchFamily="34" charset="0"/>
                <a:cs typeface="Segoe UI" panose="020B0502040204020203" pitchFamily="34" charset="0"/>
              </a:rPr>
              <a:t>, or as a contest for </a:t>
            </a:r>
            <a:r>
              <a:rPr lang="en-IN" sz="1600" b="0" i="0" u="none" strike="noStrike" baseline="0" dirty="0">
                <a:latin typeface="Segoe UI" panose="020B0502040204020203" pitchFamily="34" charset="0"/>
                <a:cs typeface="Segoe UI" panose="020B0502040204020203" pitchFamily="34" charset="0"/>
              </a:rPr>
              <a:t>justice.</a:t>
            </a:r>
          </a:p>
          <a:p>
            <a:pPr marL="285750" indent="-285750" algn="l">
              <a:buFont typeface="Arial" panose="020B0604020202020204" pitchFamily="34" charset="0"/>
              <a:buChar char="•"/>
            </a:pPr>
            <a:endParaRPr lang="en-IN" sz="16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600" b="0" i="1" u="none" strike="noStrike" baseline="0" dirty="0">
                <a:latin typeface="Segoe UI" panose="020B0502040204020203" pitchFamily="34" charset="0"/>
                <a:cs typeface="Segoe UI" panose="020B0502040204020203" pitchFamily="34" charset="0"/>
              </a:rPr>
              <a:t>Requiring that negative recommendations depend upon positive alternatives has the effect of undermining the negative </a:t>
            </a:r>
            <a:r>
              <a:rPr lang="en-IN" sz="1600" b="0" i="1" u="none" strike="noStrike" baseline="0" dirty="0">
                <a:latin typeface="Segoe UI" panose="020B0502040204020203" pitchFamily="34" charset="0"/>
                <a:cs typeface="Segoe UI" panose="020B0502040204020203" pitchFamily="34" charset="0"/>
              </a:rPr>
              <a:t>recommendations</a:t>
            </a:r>
            <a:r>
              <a:rPr lang="en-IN" sz="1600" b="0" i="0" u="none" strike="noStrike" baseline="0" dirty="0">
                <a:latin typeface="Segoe UI" panose="020B0502040204020203" pitchFamily="34" charset="0"/>
                <a:cs typeface="Segoe UI" panose="020B0502040204020203" pitchFamily="34" charset="0"/>
              </a:rPr>
              <a:t>.</a:t>
            </a:r>
          </a:p>
          <a:p>
            <a:pPr marL="285750" indent="-285750" algn="l">
              <a:buFont typeface="Arial" panose="020B0604020202020204" pitchFamily="34" charset="0"/>
              <a:buChar char="•"/>
            </a:pPr>
            <a:endParaRPr lang="en-IN" sz="16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600" b="0" i="0" u="none" strike="noStrike" baseline="0" dirty="0">
                <a:latin typeface="Segoe UI" panose="020B0502040204020203" pitchFamily="34" charset="0"/>
                <a:cs typeface="Segoe UI" panose="020B0502040204020203" pitchFamily="34" charset="0"/>
              </a:rPr>
              <a:t>This is a central issue of the precautionary principle</a:t>
            </a:r>
            <a:r>
              <a:rPr lang="en-IN" sz="1600" dirty="0">
                <a:latin typeface="Segoe UI" panose="020B0502040204020203" pitchFamily="34" charset="0"/>
                <a:cs typeface="Segoe UI" panose="020B0502040204020203" pitchFamily="34" charset="0"/>
              </a:rPr>
              <a:t>.</a:t>
            </a:r>
          </a:p>
          <a:p>
            <a:pPr marL="285750" indent="-285750" algn="l">
              <a:buFont typeface="Arial" panose="020B0604020202020204" pitchFamily="34" charset="0"/>
              <a:buChar char="•"/>
            </a:pPr>
            <a:endParaRPr lang="en-IN" sz="160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600" dirty="0">
                <a:latin typeface="Segoe UI" panose="020B0502040204020203" pitchFamily="34" charset="0"/>
                <a:cs typeface="Segoe UI" panose="020B0502040204020203" pitchFamily="34" charset="0"/>
              </a:rPr>
              <a:t>T</a:t>
            </a:r>
            <a:r>
              <a:rPr lang="en-US" sz="1600" b="0" i="0" u="none" strike="noStrike" baseline="0" dirty="0">
                <a:latin typeface="Segoe UI" panose="020B0502040204020203" pitchFamily="34" charset="0"/>
                <a:cs typeface="Segoe UI" panose="020B0502040204020203" pitchFamily="34" charset="0"/>
              </a:rPr>
              <a:t>he application of which is compatible with the politics of unsustainability</a:t>
            </a:r>
            <a:r>
              <a:rPr lang="en-IN" sz="1600" b="0" i="0" u="none" strike="noStrike" baseline="0" dirty="0">
                <a:latin typeface="Segoe UI" panose="020B0502040204020203" pitchFamily="34" charset="0"/>
                <a:cs typeface="Segoe UI" panose="020B0502040204020203" pitchFamily="34" charset="0"/>
              </a:rPr>
              <a:t> </a:t>
            </a:r>
            <a:r>
              <a:rPr lang="en-US" sz="1600" b="0" i="0" u="none" strike="noStrike" baseline="0" dirty="0">
                <a:latin typeface="Segoe UI" panose="020B0502040204020203" pitchFamily="34" charset="0"/>
                <a:cs typeface="Segoe UI" panose="020B0502040204020203" pitchFamily="34" charset="0"/>
              </a:rPr>
              <a:t>outlined here: namely, in ‘turning the table’ in the debate by requiring proponents of the </a:t>
            </a:r>
            <a:r>
              <a:rPr lang="en-US" sz="1600" b="0" i="1" u="none" strike="noStrike" baseline="0" dirty="0">
                <a:latin typeface="Segoe UI" panose="020B0502040204020203" pitchFamily="34" charset="0"/>
                <a:cs typeface="Segoe UI" panose="020B0502040204020203" pitchFamily="34" charset="0"/>
              </a:rPr>
              <a:t>status quo </a:t>
            </a:r>
            <a:r>
              <a:rPr lang="en-US" sz="1600" b="0" i="0" u="none" strike="noStrike" baseline="0" dirty="0">
                <a:latin typeface="Segoe UI" panose="020B0502040204020203" pitchFamily="34" charset="0"/>
                <a:cs typeface="Segoe UI" panose="020B0502040204020203" pitchFamily="34" charset="0"/>
              </a:rPr>
              <a:t>to disprove unsustainability.</a:t>
            </a:r>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741517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i="0" u="none" strike="noStrike" baseline="0" dirty="0">
                <a:solidFill>
                  <a:schemeClr val="bg1"/>
                </a:solidFill>
                <a:latin typeface="Segoe UI" panose="020B0502040204020203" pitchFamily="34" charset="0"/>
                <a:cs typeface="Segoe UI" panose="020B0502040204020203" pitchFamily="34" charset="0"/>
              </a:rPr>
              <a:t>Green Politics and </a:t>
            </a:r>
            <a:r>
              <a:rPr lang="en-US" sz="2800" i="1" u="none" strike="noStrike" baseline="0" dirty="0">
                <a:solidFill>
                  <a:schemeClr val="bg1"/>
                </a:solidFill>
                <a:latin typeface="Segoe UI" panose="020B0502040204020203" pitchFamily="34" charset="0"/>
                <a:cs typeface="Segoe UI" panose="020B0502040204020203" pitchFamily="34" charset="0"/>
              </a:rPr>
              <a:t>Actually Existing Unsustainability</a:t>
            </a:r>
            <a:endParaRPr lang="en-US" sz="2800" i="0" u="none" strike="noStrike" cap="none"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9" y="1565462"/>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l"/>
            <a:r>
              <a:rPr lang="en-US" sz="1600" b="0" i="0" u="none" strike="noStrike" baseline="0" dirty="0">
                <a:latin typeface="Segoe UI" panose="020B0502040204020203" pitchFamily="34" charset="0"/>
                <a:cs typeface="Segoe UI" panose="020B0502040204020203" pitchFamily="34" charset="0"/>
              </a:rPr>
              <a:t>To return to this focus on actually existing unsustainability and the argument for the priority of an account of injustice over any theory of justice. According to Simon, we can identify injustice without recourse to a theory of justice</a:t>
            </a:r>
          </a:p>
          <a:p>
            <a:pPr algn="l"/>
            <a:endParaRPr lang="en-US" sz="16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600" b="0" i="0" u="none" strike="noStrike" baseline="0" dirty="0">
                <a:latin typeface="Segoe UI" panose="020B0502040204020203" pitchFamily="34" charset="0"/>
                <a:cs typeface="Segoe UI" panose="020B0502040204020203" pitchFamily="34" charset="0"/>
              </a:rPr>
              <a:t>It makes a difference whether we describe our political actions as part of a </a:t>
            </a:r>
            <a:r>
              <a:rPr lang="en-US" sz="1600" b="0" i="1" u="none" strike="noStrike" baseline="0" dirty="0">
                <a:latin typeface="Segoe UI" panose="020B0502040204020203" pitchFamily="34" charset="0"/>
                <a:cs typeface="Segoe UI" panose="020B0502040204020203" pitchFamily="34" charset="0"/>
              </a:rPr>
              <a:t>fight against injustice, against other people’s suffering</a:t>
            </a:r>
            <a:r>
              <a:rPr lang="en-US" sz="1600" b="0" i="0" u="none" strike="noStrike" baseline="0" dirty="0">
                <a:latin typeface="Segoe UI" panose="020B0502040204020203" pitchFamily="34" charset="0"/>
                <a:cs typeface="Segoe UI" panose="020B0502040204020203" pitchFamily="34" charset="0"/>
              </a:rPr>
              <a:t>, or as a contest for </a:t>
            </a:r>
            <a:r>
              <a:rPr lang="en-IN" sz="1600" b="0" i="0" u="none" strike="noStrike" baseline="0" dirty="0">
                <a:latin typeface="Segoe UI" panose="020B0502040204020203" pitchFamily="34" charset="0"/>
                <a:cs typeface="Segoe UI" panose="020B0502040204020203" pitchFamily="34" charset="0"/>
              </a:rPr>
              <a:t>justice.</a:t>
            </a:r>
          </a:p>
          <a:p>
            <a:pPr marL="285750" indent="-285750" algn="l">
              <a:buFont typeface="Arial" panose="020B0604020202020204" pitchFamily="34" charset="0"/>
              <a:buChar char="•"/>
            </a:pPr>
            <a:endParaRPr lang="en-IN" sz="16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600" b="0" i="1" u="none" strike="noStrike" baseline="0" dirty="0">
                <a:latin typeface="Segoe UI" panose="020B0502040204020203" pitchFamily="34" charset="0"/>
                <a:cs typeface="Segoe UI" panose="020B0502040204020203" pitchFamily="34" charset="0"/>
              </a:rPr>
              <a:t>Requiring that negative recommendations depend upon positive alternatives has the effect of undermining the negative </a:t>
            </a:r>
            <a:r>
              <a:rPr lang="en-IN" sz="1600" b="0" i="1" u="none" strike="noStrike" baseline="0" dirty="0">
                <a:latin typeface="Segoe UI" panose="020B0502040204020203" pitchFamily="34" charset="0"/>
                <a:cs typeface="Segoe UI" panose="020B0502040204020203" pitchFamily="34" charset="0"/>
              </a:rPr>
              <a:t>recommendations</a:t>
            </a:r>
            <a:r>
              <a:rPr lang="en-IN" sz="1600" b="0" i="0" u="none" strike="noStrike" baseline="0" dirty="0">
                <a:latin typeface="Segoe UI" panose="020B0502040204020203" pitchFamily="34" charset="0"/>
                <a:cs typeface="Segoe UI" panose="020B0502040204020203" pitchFamily="34" charset="0"/>
              </a:rPr>
              <a:t>.</a:t>
            </a:r>
          </a:p>
          <a:p>
            <a:pPr marL="285750" indent="-285750" algn="l">
              <a:buFont typeface="Arial" panose="020B0604020202020204" pitchFamily="34" charset="0"/>
              <a:buChar char="•"/>
            </a:pPr>
            <a:endParaRPr lang="en-IN" sz="16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600" b="0" i="0" u="none" strike="noStrike" baseline="0" dirty="0">
                <a:latin typeface="Segoe UI" panose="020B0502040204020203" pitchFamily="34" charset="0"/>
                <a:cs typeface="Segoe UI" panose="020B0502040204020203" pitchFamily="34" charset="0"/>
              </a:rPr>
              <a:t>This is a central issue of the precautionary principle</a:t>
            </a:r>
            <a:r>
              <a:rPr lang="en-IN" sz="1600" dirty="0">
                <a:latin typeface="Segoe UI" panose="020B0502040204020203" pitchFamily="34" charset="0"/>
                <a:cs typeface="Segoe UI" panose="020B0502040204020203" pitchFamily="34" charset="0"/>
              </a:rPr>
              <a:t>.</a:t>
            </a:r>
          </a:p>
          <a:p>
            <a:pPr marL="285750" indent="-285750" algn="l">
              <a:buFont typeface="Arial" panose="020B0604020202020204" pitchFamily="34" charset="0"/>
              <a:buChar char="•"/>
            </a:pPr>
            <a:endParaRPr lang="en-IN" sz="160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600" dirty="0">
                <a:latin typeface="Segoe UI" panose="020B0502040204020203" pitchFamily="34" charset="0"/>
                <a:cs typeface="Segoe UI" panose="020B0502040204020203" pitchFamily="34" charset="0"/>
              </a:rPr>
              <a:t>T</a:t>
            </a:r>
            <a:r>
              <a:rPr lang="en-US" sz="1600" b="0" i="0" u="none" strike="noStrike" baseline="0" dirty="0">
                <a:latin typeface="Segoe UI" panose="020B0502040204020203" pitchFamily="34" charset="0"/>
                <a:cs typeface="Segoe UI" panose="020B0502040204020203" pitchFamily="34" charset="0"/>
              </a:rPr>
              <a:t>he application of which is compatible with the politics of unsustainability</a:t>
            </a:r>
            <a:r>
              <a:rPr lang="en-IN" sz="1600" b="0" i="0" u="none" strike="noStrike" baseline="0" dirty="0">
                <a:latin typeface="Segoe UI" panose="020B0502040204020203" pitchFamily="34" charset="0"/>
                <a:cs typeface="Segoe UI" panose="020B0502040204020203" pitchFamily="34" charset="0"/>
              </a:rPr>
              <a:t> </a:t>
            </a:r>
            <a:r>
              <a:rPr lang="en-US" sz="1600" b="0" i="0" u="none" strike="noStrike" baseline="0" dirty="0">
                <a:latin typeface="Segoe UI" panose="020B0502040204020203" pitchFamily="34" charset="0"/>
                <a:cs typeface="Segoe UI" panose="020B0502040204020203" pitchFamily="34" charset="0"/>
              </a:rPr>
              <a:t>outlined here: namely, in ‘turning the table’ in the debate by requiring proponents of the </a:t>
            </a:r>
            <a:r>
              <a:rPr lang="en-US" sz="1600" b="0" i="1" u="none" strike="noStrike" baseline="0" dirty="0">
                <a:latin typeface="Segoe UI" panose="020B0502040204020203" pitchFamily="34" charset="0"/>
                <a:cs typeface="Segoe UI" panose="020B0502040204020203" pitchFamily="34" charset="0"/>
              </a:rPr>
              <a:t>status quo </a:t>
            </a:r>
            <a:r>
              <a:rPr lang="en-US" sz="1600" b="0" i="0" u="none" strike="noStrike" baseline="0" dirty="0">
                <a:latin typeface="Segoe UI" panose="020B0502040204020203" pitchFamily="34" charset="0"/>
                <a:cs typeface="Segoe UI" panose="020B0502040204020203" pitchFamily="34" charset="0"/>
              </a:rPr>
              <a:t>to disprove unsustainability.</a:t>
            </a:r>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308200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i="0" u="none" strike="noStrike" baseline="0" dirty="0">
                <a:solidFill>
                  <a:schemeClr val="bg1"/>
                </a:solidFill>
                <a:latin typeface="Segoe UI" panose="020B0502040204020203" pitchFamily="34" charset="0"/>
                <a:cs typeface="Segoe UI" panose="020B0502040204020203" pitchFamily="34" charset="0"/>
              </a:rPr>
              <a:t>Green Politics and Human Flourishing</a:t>
            </a:r>
            <a:endParaRPr lang="en-US" sz="2800" i="0" u="none" strike="noStrike" cap="none"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9" y="1565462"/>
            <a:ext cx="9488130" cy="4303493"/>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Autofit/>
          </a:bodyPr>
          <a:lstStyle/>
          <a:p>
            <a:pPr marL="285750" indent="-285750" algn="l">
              <a:buFont typeface="Arial" panose="020B0604020202020204" pitchFamily="34" charset="0"/>
              <a:buChar char="•"/>
            </a:pPr>
            <a:r>
              <a:rPr lang="en-US" sz="1600" b="0" i="0" u="none" strike="noStrike" baseline="0" dirty="0">
                <a:latin typeface="Segoe UI" panose="020B0502040204020203" pitchFamily="34" charset="0"/>
                <a:ea typeface="Sans Serif Collection" panose="020B0502040504020204" pitchFamily="34" charset="0"/>
                <a:cs typeface="Segoe UI" panose="020B0502040204020203" pitchFamily="34" charset="0"/>
              </a:rPr>
              <a:t>One of the features of this health/suffering/flourishing perspective, and perhaps the one that results in some being critical of its use, is its potential for abuse by whoever or whatever authority</a:t>
            </a:r>
          </a:p>
          <a:p>
            <a:pPr marL="285750" indent="-285750" algn="l">
              <a:buFont typeface="Arial" panose="020B0604020202020204" pitchFamily="34" charset="0"/>
              <a:buChar char="•"/>
            </a:pPr>
            <a:r>
              <a:rPr lang="en-US" sz="1600" b="0" i="0" u="none" strike="noStrike" baseline="0" dirty="0">
                <a:latin typeface="Segoe UI" panose="020B0502040204020203" pitchFamily="34" charset="0"/>
                <a:ea typeface="Sans Serif Collection" panose="020B0502040504020204" pitchFamily="34" charset="0"/>
                <a:cs typeface="Segoe UI" panose="020B0502040204020203" pitchFamily="34" charset="0"/>
              </a:rPr>
              <a:t>determines what is and what is not ‘human flourishing’.</a:t>
            </a:r>
          </a:p>
          <a:p>
            <a:pPr marL="285750" indent="-285750" algn="l">
              <a:buFont typeface="Arial" panose="020B0604020202020204" pitchFamily="34" charset="0"/>
              <a:buChar char="•"/>
            </a:pPr>
            <a:endParaRPr lang="en-US" sz="1600" b="0" i="0" u="none" strike="noStrike" baseline="0" dirty="0">
              <a:latin typeface="Segoe UI" panose="020B0502040204020203" pitchFamily="34" charset="0"/>
              <a:ea typeface="Sans Serif Collection" panose="020B0502040504020204" pitchFamily="34" charset="0"/>
              <a:cs typeface="Segoe UI" panose="020B0502040204020203" pitchFamily="34" charset="0"/>
            </a:endParaRPr>
          </a:p>
          <a:p>
            <a:pPr marL="285750" indent="-285750" algn="l">
              <a:buFont typeface="Arial" panose="020B0604020202020204" pitchFamily="34" charset="0"/>
              <a:buChar char="•"/>
            </a:pPr>
            <a:r>
              <a:rPr lang="en-US" sz="1600" b="0" i="0" u="none" strike="noStrike" baseline="0" dirty="0">
                <a:latin typeface="Segoe UI" panose="020B0502040204020203" pitchFamily="34" charset="0"/>
                <a:ea typeface="Sans Serif Collection" panose="020B0502040504020204" pitchFamily="34" charset="0"/>
                <a:cs typeface="Segoe UI" panose="020B0502040204020203" pitchFamily="34" charset="0"/>
              </a:rPr>
              <a:t>Another concern is ‘perfectionism’, which is the concern that such a quasi-objectively determined sense of human flourishing could result in nondemocratic, individual-insensitive intrusions which would ‘force’ people to ‘flourish’ along a particular pattern over which they had not control or to which they do not lend </a:t>
            </a:r>
            <a:r>
              <a:rPr lang="en-IN" sz="1600" b="0" i="0" u="none" strike="noStrike" baseline="0" dirty="0">
                <a:latin typeface="Segoe UI" panose="020B0502040204020203" pitchFamily="34" charset="0"/>
                <a:ea typeface="Sans Serif Collection" panose="020B0502040504020204" pitchFamily="34" charset="0"/>
                <a:cs typeface="Segoe UI" panose="020B0502040204020203" pitchFamily="34" charset="0"/>
              </a:rPr>
              <a:t>their consent or approval.</a:t>
            </a:r>
          </a:p>
          <a:p>
            <a:pPr marL="285750" indent="-285750" algn="l">
              <a:buFont typeface="Arial" panose="020B0604020202020204" pitchFamily="34" charset="0"/>
              <a:buChar char="•"/>
            </a:pPr>
            <a:endParaRPr lang="en-IN" sz="1600" cap="none" dirty="0">
              <a:solidFill>
                <a:srgbClr val="000000"/>
              </a:solidFill>
              <a:latin typeface="Segoe UI" panose="020B0502040204020203" pitchFamily="34" charset="0"/>
              <a:ea typeface="Sans Serif Collection" panose="020B0502040504020204" pitchFamily="34" charset="0"/>
              <a:cs typeface="Segoe UI" panose="020B0502040204020203" pitchFamily="34" charset="0"/>
              <a:sym typeface="Quattrocento Sans"/>
            </a:endParaRPr>
          </a:p>
          <a:p>
            <a:pPr marL="285750" indent="-285750" algn="l">
              <a:buFont typeface="Arial" panose="020B0604020202020204" pitchFamily="34" charset="0"/>
              <a:buChar char="•"/>
            </a:pPr>
            <a:r>
              <a:rPr lang="en-US" sz="1600" dirty="0">
                <a:latin typeface="Segoe UI" panose="020B0502040204020203" pitchFamily="34" charset="0"/>
                <a:ea typeface="Sans Serif Collection" panose="020B0502040504020204" pitchFamily="34" charset="0"/>
                <a:cs typeface="Segoe UI" panose="020B0502040204020203" pitchFamily="34" charset="0"/>
              </a:rPr>
              <a:t>A</a:t>
            </a:r>
            <a:r>
              <a:rPr lang="en-US" sz="1600" b="0" i="0" u="none" strike="noStrike" baseline="0" dirty="0">
                <a:latin typeface="Segoe UI" panose="020B0502040204020203" pitchFamily="34" charset="0"/>
                <a:ea typeface="Sans Serif Collection" panose="020B0502040504020204" pitchFamily="34" charset="0"/>
                <a:cs typeface="Segoe UI" panose="020B0502040204020203" pitchFamily="34" charset="0"/>
              </a:rPr>
              <a:t> key goal of negative Aristotelianism within green politics is the removal of those external and internal obstacles preventing human flourishing. So what are these? We can identify the following from a green political theory perspective:</a:t>
            </a:r>
          </a:p>
          <a:p>
            <a:pPr algn="l"/>
            <a:endParaRPr lang="en-US" sz="1600" cap="none" dirty="0">
              <a:solidFill>
                <a:srgbClr val="000000"/>
              </a:solidFill>
              <a:latin typeface="Segoe UI" panose="020B0502040204020203" pitchFamily="34" charset="0"/>
              <a:ea typeface="Sans Serif Collection" panose="020B0502040504020204" pitchFamily="34" charset="0"/>
              <a:cs typeface="Segoe UI" panose="020B0502040204020203" pitchFamily="34" charset="0"/>
              <a:sym typeface="Quattrocento Sans"/>
            </a:endParaRPr>
          </a:p>
          <a:p>
            <a:pPr marL="625475" indent="-285750" algn="l">
              <a:buFont typeface="Wingdings" panose="05000000000000000000" pitchFamily="2" charset="2"/>
              <a:buChar char="Ø"/>
            </a:pPr>
            <a:r>
              <a:rPr lang="en-US" sz="1600" dirty="0">
                <a:latin typeface="Segoe UI" panose="020B0502040204020203" pitchFamily="34" charset="0"/>
                <a:cs typeface="Segoe UI" panose="020B0502040204020203" pitchFamily="34" charset="0"/>
              </a:rPr>
              <a:t>T</a:t>
            </a:r>
            <a:r>
              <a:rPr lang="en-US" sz="1600" b="0" i="0" u="none" strike="noStrike" baseline="0" dirty="0">
                <a:latin typeface="Segoe UI" panose="020B0502040204020203" pitchFamily="34" charset="0"/>
                <a:cs typeface="Segoe UI" panose="020B0502040204020203" pitchFamily="34" charset="0"/>
              </a:rPr>
              <a:t>he narrowing of human identity and interests by debt-based consumerism and the deformities of human life due to poverty, </a:t>
            </a:r>
            <a:r>
              <a:rPr lang="en-IN" sz="1600" b="0" i="0" u="none" strike="noStrike" baseline="0" dirty="0">
                <a:latin typeface="Segoe UI" panose="020B0502040204020203" pitchFamily="34" charset="0"/>
                <a:cs typeface="Segoe UI" panose="020B0502040204020203" pitchFamily="34" charset="0"/>
              </a:rPr>
              <a:t>insecurity, malnutrition;</a:t>
            </a:r>
          </a:p>
          <a:p>
            <a:pPr marL="625475" indent="-285750" algn="l">
              <a:buFont typeface="Wingdings" panose="05000000000000000000" pitchFamily="2" charset="2"/>
              <a:buChar char="Ø"/>
            </a:pPr>
            <a:r>
              <a:rPr lang="en-US" sz="1600" dirty="0">
                <a:latin typeface="Segoe UI" panose="020B0502040204020203" pitchFamily="34" charset="0"/>
                <a:cs typeface="Segoe UI" panose="020B0502040204020203" pitchFamily="34" charset="0"/>
              </a:rPr>
              <a:t>T</a:t>
            </a:r>
            <a:r>
              <a:rPr lang="en-US" sz="1600" b="0" i="0" u="none" strike="noStrike" baseline="0" dirty="0">
                <a:latin typeface="Segoe UI" panose="020B0502040204020203" pitchFamily="34" charset="0"/>
                <a:cs typeface="Segoe UI" panose="020B0502040204020203" pitchFamily="34" charset="0"/>
              </a:rPr>
              <a:t>he axiomatic presentation of orthodox, undifferentiated economic growth as a permanent rather than contingent feature of an economy;</a:t>
            </a:r>
          </a:p>
          <a:p>
            <a:pPr algn="l"/>
            <a:endParaRPr lang="en-US" sz="1600" b="0" i="0" u="none" strike="noStrike" cap="none" dirty="0">
              <a:solidFill>
                <a:srgbClr val="000000"/>
              </a:solidFill>
              <a:latin typeface="Segoe UI" panose="020B0502040204020203" pitchFamily="34" charset="0"/>
              <a:ea typeface="Sans Serif Collection" panose="020B0502040504020204" pitchFamily="34" charset="0"/>
              <a:cs typeface="Segoe UI" panose="020B0502040204020203" pitchFamily="34" charset="0"/>
              <a:sym typeface="Quattrocento Sans"/>
            </a:endParaRPr>
          </a:p>
        </p:txBody>
      </p:sp>
    </p:spTree>
    <p:extLst>
      <p:ext uri="{BB962C8B-B14F-4D97-AF65-F5344CB8AC3E}">
        <p14:creationId xmlns:p14="http://schemas.microsoft.com/office/powerpoint/2010/main" val="1479684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i="0" u="none" strike="noStrike" baseline="0" dirty="0">
                <a:solidFill>
                  <a:schemeClr val="bg1"/>
                </a:solidFill>
                <a:latin typeface="Segoe UI" panose="020B0502040204020203" pitchFamily="34" charset="0"/>
                <a:cs typeface="Segoe UI" panose="020B0502040204020203" pitchFamily="34" charset="0"/>
              </a:rPr>
              <a:t>Green Politics and Human Flourishing</a:t>
            </a:r>
            <a:endParaRPr lang="en-US" sz="2800" i="0" u="none" strike="noStrike" cap="none"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9" y="1565462"/>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lgn="l">
              <a:buFont typeface="Arial" panose="020B0604020202020204" pitchFamily="34" charset="0"/>
              <a:buChar char="•"/>
            </a:pPr>
            <a:r>
              <a:rPr lang="en-US" sz="1600" dirty="0">
                <a:latin typeface="Segoe UI" panose="020B0502040204020203" pitchFamily="34" charset="0"/>
                <a:cs typeface="Segoe UI" panose="020B0502040204020203" pitchFamily="34" charset="0"/>
              </a:rPr>
              <a:t>I</a:t>
            </a:r>
            <a:r>
              <a:rPr lang="en-US" sz="1600" b="0" i="0" u="none" strike="noStrike" baseline="0" dirty="0">
                <a:latin typeface="Segoe UI" panose="020B0502040204020203" pitchFamily="34" charset="0"/>
                <a:cs typeface="Segoe UI" panose="020B0502040204020203" pitchFamily="34" charset="0"/>
              </a:rPr>
              <a:t>ncreasing levels of socio-economy inequality;</a:t>
            </a:r>
          </a:p>
          <a:p>
            <a:pPr marL="625475" indent="-285750" algn="l">
              <a:buFont typeface="Wingdings" panose="05000000000000000000" pitchFamily="2" charset="2"/>
              <a:buChar char="Ø"/>
            </a:pPr>
            <a:r>
              <a:rPr lang="en-US" sz="1600" b="0" i="0" u="none" strike="noStrike" baseline="0" dirty="0">
                <a:latin typeface="Segoe UI" panose="020B0502040204020203" pitchFamily="34" charset="0"/>
                <a:cs typeface="Segoe UI" panose="020B0502040204020203" pitchFamily="34" charset="0"/>
              </a:rPr>
              <a:t>The sequestering of our dependence natures and needs;</a:t>
            </a:r>
          </a:p>
          <a:p>
            <a:pPr marL="625475" indent="-285750" algn="l">
              <a:buFont typeface="Wingdings" panose="05000000000000000000" pitchFamily="2" charset="2"/>
              <a:buChar char="Ø"/>
            </a:pPr>
            <a:endParaRPr lang="en-US" sz="1600" b="0" i="0" u="none" strike="noStrike" baseline="0" dirty="0">
              <a:latin typeface="Segoe UI" panose="020B0502040204020203" pitchFamily="34" charset="0"/>
              <a:cs typeface="Segoe UI" panose="020B0502040204020203" pitchFamily="34" charset="0"/>
            </a:endParaRPr>
          </a:p>
          <a:p>
            <a:pPr marL="625475" indent="-285750" algn="l">
              <a:buFont typeface="Wingdings" panose="05000000000000000000" pitchFamily="2" charset="2"/>
              <a:buChar char="Ø"/>
            </a:pPr>
            <a:r>
              <a:rPr lang="en-US" sz="1600" dirty="0">
                <a:latin typeface="Segoe UI" panose="020B0502040204020203" pitchFamily="34" charset="0"/>
                <a:cs typeface="Segoe UI" panose="020B0502040204020203" pitchFamily="34" charset="0"/>
              </a:rPr>
              <a:t>T</a:t>
            </a:r>
            <a:r>
              <a:rPr lang="en-US" sz="1600" b="0" i="0" u="none" strike="noStrike" baseline="0" dirty="0">
                <a:latin typeface="Segoe UI" panose="020B0502040204020203" pitchFamily="34" charset="0"/>
                <a:cs typeface="Segoe UI" panose="020B0502040204020203" pitchFamily="34" charset="0"/>
              </a:rPr>
              <a:t>he corralling of ‘work’ into formally paid ‘employment’ and the </a:t>
            </a:r>
            <a:r>
              <a:rPr lang="en-IN" sz="1600" b="0" i="0" u="none" strike="noStrike" baseline="0" dirty="0">
                <a:latin typeface="Segoe UI" panose="020B0502040204020203" pitchFamily="34" charset="0"/>
                <a:cs typeface="Segoe UI" panose="020B0502040204020203" pitchFamily="34" charset="0"/>
              </a:rPr>
              <a:t>imperatives for economic growth;</a:t>
            </a:r>
          </a:p>
          <a:p>
            <a:pPr marL="625475" indent="-285750" algn="l">
              <a:buFont typeface="Wingdings" panose="05000000000000000000" pitchFamily="2" charset="2"/>
              <a:buChar char="Ø"/>
            </a:pPr>
            <a:endParaRPr lang="en-IN" sz="1600" b="0" i="0" u="none" strike="noStrike" baseline="0" dirty="0">
              <a:latin typeface="Segoe UI" panose="020B0502040204020203" pitchFamily="34" charset="0"/>
              <a:cs typeface="Segoe UI" panose="020B0502040204020203" pitchFamily="34" charset="0"/>
            </a:endParaRPr>
          </a:p>
          <a:p>
            <a:pPr marL="625475" indent="-285750" algn="l">
              <a:buFont typeface="Wingdings" panose="05000000000000000000" pitchFamily="2" charset="2"/>
              <a:buChar char="Ø"/>
            </a:pPr>
            <a:r>
              <a:rPr lang="en-US" sz="1600" b="0" i="0" u="none" strike="noStrike" baseline="0" dirty="0">
                <a:latin typeface="Segoe UI" panose="020B0502040204020203" pitchFamily="34" charset="0"/>
                <a:cs typeface="Segoe UI" panose="020B0502040204020203" pitchFamily="34" charset="0"/>
              </a:rPr>
              <a:t>The gender inequality of necessary reproductive work;</a:t>
            </a:r>
          </a:p>
          <a:p>
            <a:pPr marL="625475" indent="-285750" algn="l">
              <a:buFont typeface="Wingdings" panose="05000000000000000000" pitchFamily="2" charset="2"/>
              <a:buChar char="Ø"/>
            </a:pPr>
            <a:endParaRPr lang="en-US" sz="1600" b="0" i="0" u="none" strike="noStrike" baseline="0" dirty="0">
              <a:latin typeface="Segoe UI" panose="020B0502040204020203" pitchFamily="34" charset="0"/>
              <a:cs typeface="Segoe UI" panose="020B0502040204020203" pitchFamily="34" charset="0"/>
            </a:endParaRPr>
          </a:p>
          <a:p>
            <a:pPr marL="625475" indent="-285750" algn="l">
              <a:buFont typeface="Wingdings" panose="05000000000000000000" pitchFamily="2" charset="2"/>
              <a:buChar char="Ø"/>
            </a:pPr>
            <a:r>
              <a:rPr lang="en-US" sz="1600" dirty="0">
                <a:latin typeface="Segoe UI" panose="020B0502040204020203" pitchFamily="34" charset="0"/>
                <a:cs typeface="Segoe UI" panose="020B0502040204020203" pitchFamily="34" charset="0"/>
              </a:rPr>
              <a:t>T</a:t>
            </a:r>
            <a:r>
              <a:rPr lang="en-US" sz="1600" b="0" i="0" u="none" strike="noStrike" baseline="0" dirty="0">
                <a:latin typeface="Segoe UI" panose="020B0502040204020203" pitchFamily="34" charset="0"/>
                <a:cs typeface="Segoe UI" panose="020B0502040204020203" pitchFamily="34" charset="0"/>
              </a:rPr>
              <a:t>he ‘crowding out’ of socially embedded forms of provisioning by the </a:t>
            </a:r>
            <a:r>
              <a:rPr lang="en-IN" sz="1600" b="0" i="0" u="none" strike="noStrike" baseline="0" dirty="0">
                <a:latin typeface="Segoe UI" panose="020B0502040204020203" pitchFamily="34" charset="0"/>
                <a:cs typeface="Segoe UI" panose="020B0502040204020203" pitchFamily="34" charset="0"/>
              </a:rPr>
              <a:t>state and market.</a:t>
            </a:r>
            <a:endParaRPr lang="en-US" sz="1600" b="0" i="0" u="none" strike="noStrike" cap="none" dirty="0">
              <a:solidFill>
                <a:srgbClr val="000000"/>
              </a:solidFill>
              <a:latin typeface="Segoe UI" panose="020B0502040204020203" pitchFamily="34" charset="0"/>
              <a:ea typeface="Sans Serif Collection" panose="020B0502040504020204" pitchFamily="34" charset="0"/>
              <a:cs typeface="Segoe UI" panose="020B0502040204020203" pitchFamily="34" charset="0"/>
              <a:sym typeface="Quattrocento Sans"/>
            </a:endParaRPr>
          </a:p>
        </p:txBody>
      </p:sp>
    </p:spTree>
    <p:extLst>
      <p:ext uri="{BB962C8B-B14F-4D97-AF65-F5344CB8AC3E}">
        <p14:creationId xmlns:p14="http://schemas.microsoft.com/office/powerpoint/2010/main" val="268318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i="0" u="none" strike="noStrike" baseline="0" dirty="0">
                <a:solidFill>
                  <a:schemeClr val="bg1"/>
                </a:solidFill>
                <a:latin typeface="Segoe UI" panose="020B0502040204020203" pitchFamily="34" charset="0"/>
                <a:cs typeface="Segoe UI" panose="020B0502040204020203" pitchFamily="34" charset="0"/>
              </a:rPr>
              <a:t>Further Reading</a:t>
            </a:r>
            <a:endParaRPr lang="en-US" sz="2800" i="0" u="none" strike="noStrike" cap="none"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9" y="1565462"/>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Green political theory by </a:t>
            </a:r>
            <a:r>
              <a:rPr lang="en-US" sz="1600" i="1" dirty="0">
                <a:latin typeface="Segoe UI" panose="020B0502040204020203" pitchFamily="34" charset="0"/>
                <a:cs typeface="Segoe UI" panose="020B0502040204020203" pitchFamily="34" charset="0"/>
              </a:rPr>
              <a:t>Andrew Vincent</a:t>
            </a:r>
            <a:endParaRPr lang="en-US" sz="1600" dirty="0">
              <a:latin typeface="Segoe UI" panose="020B0502040204020203" pitchFamily="34" charset="0"/>
              <a:ea typeface="Quattrocento Sans"/>
              <a:cs typeface="Segoe UI" panose="020B0502040204020203" pitchFamily="34" charset="0"/>
              <a:sym typeface="Quattrocento Sans"/>
              <a:hlinkClick r:id="rId3"/>
            </a:endParaRPr>
          </a:p>
          <a:p>
            <a:pPr marL="457200"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hlinkClick r:id="rId3"/>
              </a:rPr>
              <a:t>https://www.researchgate.net/publication/327125044_Green_political_theory</a:t>
            </a:r>
            <a:r>
              <a:rPr lang="en-US" sz="1600" dirty="0">
                <a:latin typeface="Segoe UI" panose="020B0502040204020203" pitchFamily="34" charset="0"/>
                <a:ea typeface="Quattrocento Sans"/>
                <a:cs typeface="Segoe UI" panose="020B0502040204020203" pitchFamily="34" charset="0"/>
                <a:sym typeface="Quattrocento Sans"/>
              </a:rPr>
              <a:t> </a:t>
            </a:r>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marL="285750" indent="-285750" algn="l">
              <a:buFont typeface="Arial" panose="020B0604020202020204" pitchFamily="34" charset="0"/>
              <a:buChar char="•"/>
            </a:pPr>
            <a:endParaRPr lang="en-US" sz="1600" b="0" i="0" u="none" strike="noStrike" cap="none" dirty="0">
              <a:solidFill>
                <a:srgbClr val="000000"/>
              </a:solidFill>
              <a:latin typeface="Segoe UI" panose="020B0502040204020203" pitchFamily="34" charset="0"/>
              <a:ea typeface="Sans Serif Collection" panose="020B0502040504020204" pitchFamily="34" charset="0"/>
              <a:cs typeface="Segoe UI" panose="020B0502040204020203" pitchFamily="34" charset="0"/>
              <a:sym typeface="Quattrocento Sans"/>
            </a:endParaRPr>
          </a:p>
        </p:txBody>
      </p:sp>
    </p:spTree>
    <p:extLst>
      <p:ext uri="{BB962C8B-B14F-4D97-AF65-F5344CB8AC3E}">
        <p14:creationId xmlns:p14="http://schemas.microsoft.com/office/powerpoint/2010/main" val="1465959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GB" sz="2800"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Origins</a:t>
            </a:r>
            <a:endParaRPr sz="28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There are a number of terms used to describe green political theory ranging from ‘ecologism’, to ‘environmentalism’ or ecological political theory or environmental political theory.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The term ‘green political theory’ on the grounds that both ecological and environmental labels, while certainly conveying one of the key distinguishing features of green political </a:t>
            </a:r>
            <a:r>
              <a:rPr lang="en-US" sz="1600" dirty="0" err="1">
                <a:latin typeface="Segoe UI" panose="020B0502040204020203" pitchFamily="34" charset="0"/>
                <a:cs typeface="Segoe UI" panose="020B0502040204020203" pitchFamily="34" charset="0"/>
              </a:rPr>
              <a:t>theorising</a:t>
            </a:r>
            <a:r>
              <a:rPr lang="en-US" sz="1600" dirty="0">
                <a:latin typeface="Segoe UI" panose="020B0502040204020203" pitchFamily="34" charset="0"/>
                <a:cs typeface="Segoe UI" panose="020B0502040204020203" pitchFamily="34" charset="0"/>
              </a:rPr>
              <a:t> – namely its focus on both the material/metabolic dimensions of human-nonhuman relations as well as the ethical and political status of the nonhuman world – can offer a rather narrow understanding of green politics.</a:t>
            </a:r>
          </a:p>
          <a:p>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3" end="3"/>
                                            </p:txEl>
                                          </p:spTgt>
                                        </p:tgtEl>
                                        <p:attrNameLst>
                                          <p:attrName>style.visibility</p:attrName>
                                        </p:attrNameLst>
                                      </p:cBhvr>
                                      <p:to>
                                        <p:strVal val="visible"/>
                                      </p:to>
                                    </p:set>
                                    <p:animEffect transition="in" filter="fade">
                                      <p:cBhvr>
                                        <p:cTn id="12"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dirty="0">
                <a:solidFill>
                  <a:schemeClr val="bg1"/>
                </a:solidFill>
                <a:latin typeface="Segoe UI" panose="020B0502040204020203" pitchFamily="34" charset="0"/>
                <a:cs typeface="Segoe UI" panose="020B0502040204020203" pitchFamily="34" charset="0"/>
              </a:rPr>
              <a:t>Some Origins of Green Political Thinking</a:t>
            </a:r>
            <a:endParaRPr lang="en-US" sz="3200" i="0" u="none" strike="noStrike" cap="none"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buFont typeface="Wingdings" panose="05000000000000000000" pitchFamily="2" charset="2"/>
              <a:buChar char="§"/>
            </a:pPr>
            <a:r>
              <a:rPr lang="en-US" sz="1600" dirty="0">
                <a:latin typeface="Segoe UI" panose="020B0502040204020203" pitchFamily="34" charset="0"/>
                <a:cs typeface="Segoe UI" panose="020B0502040204020203" pitchFamily="34" charset="0"/>
              </a:rPr>
              <a:t>The ‘romantic’ and negative reactions to the Industrial Revolution, from working class and peasant resistance to capitalism, </a:t>
            </a:r>
            <a:r>
              <a:rPr lang="en-US" sz="1600" dirty="0" err="1">
                <a:latin typeface="Segoe UI" panose="020B0502040204020203" pitchFamily="34" charset="0"/>
                <a:cs typeface="Segoe UI" panose="020B0502040204020203" pitchFamily="34" charset="0"/>
              </a:rPr>
              <a:t>mechanisation</a:t>
            </a:r>
            <a:r>
              <a:rPr lang="en-US" sz="1600" dirty="0">
                <a:latin typeface="Segoe UI" panose="020B0502040204020203" pitchFamily="34" charset="0"/>
                <a:cs typeface="Segoe UI" panose="020B0502040204020203" pitchFamily="34" charset="0"/>
              </a:rPr>
              <a:t> and the factory production system, the enclosure of the commons, and the despoliation </a:t>
            </a:r>
            <a:r>
              <a:rPr lang="en-IN" sz="1600" dirty="0">
                <a:latin typeface="Segoe UI" panose="020B0502040204020203" pitchFamily="34" charset="0"/>
                <a:cs typeface="Segoe UI" panose="020B0502040204020203" pitchFamily="34" charset="0"/>
              </a:rPr>
              <a:t>of the countryside;</a:t>
            </a:r>
          </a:p>
          <a:p>
            <a:pPr marL="285750" indent="-285750">
              <a:buFont typeface="Wingdings" panose="05000000000000000000" pitchFamily="2" charset="2"/>
              <a:buChar char="§"/>
            </a:pPr>
            <a:endParaRPr lang="en-IN" sz="1600" dirty="0">
              <a:latin typeface="Segoe UI" panose="020B0502040204020203" pitchFamily="34" charset="0"/>
              <a:cs typeface="Segoe UI" panose="020B0502040204020203" pitchFamily="34" charset="0"/>
            </a:endParaRPr>
          </a:p>
          <a:p>
            <a:pPr marL="285750" indent="-285750">
              <a:buFont typeface="Wingdings" panose="05000000000000000000" pitchFamily="2" charset="2"/>
              <a:buChar char="§"/>
            </a:pPr>
            <a:r>
              <a:rPr lang="en-US" sz="1600" dirty="0">
                <a:latin typeface="Segoe UI" panose="020B0502040204020203" pitchFamily="34" charset="0"/>
                <a:cs typeface="Segoe UI" panose="020B0502040204020203" pitchFamily="34" charset="0"/>
              </a:rPr>
              <a:t>The positive reaction to the unfinished project of the French (democratic) </a:t>
            </a:r>
            <a:r>
              <a:rPr lang="en-IN" sz="1600" dirty="0">
                <a:latin typeface="Segoe UI" panose="020B0502040204020203" pitchFamily="34" charset="0"/>
                <a:cs typeface="Segoe UI" panose="020B0502040204020203" pitchFamily="34" charset="0"/>
              </a:rPr>
              <a:t>Revolution;</a:t>
            </a:r>
          </a:p>
          <a:p>
            <a:pPr marL="285750" indent="-285750">
              <a:buFont typeface="Wingdings" panose="05000000000000000000" pitchFamily="2" charset="2"/>
              <a:buChar char="§"/>
            </a:pPr>
            <a:endParaRPr lang="en-IN" sz="1600" dirty="0">
              <a:latin typeface="Segoe UI" panose="020B0502040204020203" pitchFamily="34" charset="0"/>
              <a:cs typeface="Segoe UI" panose="020B0502040204020203" pitchFamily="34" charset="0"/>
            </a:endParaRPr>
          </a:p>
          <a:p>
            <a:pPr marL="285750" indent="-285750">
              <a:buFont typeface="Wingdings" panose="05000000000000000000" pitchFamily="2" charset="2"/>
              <a:buChar char="§"/>
            </a:pPr>
            <a:r>
              <a:rPr lang="en-US" sz="1600" dirty="0">
                <a:latin typeface="Segoe UI" panose="020B0502040204020203" pitchFamily="34" charset="0"/>
                <a:cs typeface="Segoe UI" panose="020B0502040204020203" pitchFamily="34" charset="0"/>
              </a:rPr>
              <a:t>A negative reaction to ‘colonialism’ and ‘imperialism’ in the nineteenth and twentieth centuries, and a related concern with global ecological injustice, the ‘ecological debt’ owed by the minority/’developed’ world to the majority/’ underdeveloped’ world and minority/majority world relations of </a:t>
            </a:r>
            <a:r>
              <a:rPr lang="en-IN" sz="1600" dirty="0">
                <a:latin typeface="Segoe UI" panose="020B0502040204020203" pitchFamily="34" charset="0"/>
                <a:cs typeface="Segoe UI" panose="020B0502040204020203" pitchFamily="34" charset="0"/>
              </a:rPr>
              <a:t>inequality and power;</a:t>
            </a:r>
          </a:p>
          <a:p>
            <a:pPr marL="285750" indent="-285750">
              <a:buFont typeface="Wingdings" panose="05000000000000000000" pitchFamily="2" charset="2"/>
              <a:buChar char="§"/>
            </a:pPr>
            <a:endParaRPr lang="en-IN" sz="1600" dirty="0">
              <a:latin typeface="Segoe UI" panose="020B0502040204020203" pitchFamily="34" charset="0"/>
              <a:cs typeface="Segoe UI" panose="020B0502040204020203" pitchFamily="34" charset="0"/>
            </a:endParaRPr>
          </a:p>
          <a:p>
            <a:pPr marL="285750" indent="-285750">
              <a:buFont typeface="Wingdings" panose="05000000000000000000" pitchFamily="2" charset="2"/>
              <a:buChar char="§"/>
            </a:pPr>
            <a:r>
              <a:rPr lang="en-US" sz="1600" dirty="0">
                <a:latin typeface="Segoe UI" panose="020B0502040204020203" pitchFamily="34" charset="0"/>
                <a:cs typeface="Segoe UI" panose="020B0502040204020203" pitchFamily="34" charset="0"/>
              </a:rPr>
              <a:t>The emergence of the science of ecology and Darwin’s evolutionary theory, and later the integration of science, ethics and politics in diagnosing and providing answers to socio-ecological and related problems;</a:t>
            </a:r>
          </a:p>
          <a:p>
            <a:pPr marL="285750" indent="-285750">
              <a:buFont typeface="Wingdings" panose="05000000000000000000" pitchFamily="2" charset="2"/>
              <a:buChar char="§"/>
            </a:pPr>
            <a:endParaRPr lang="en-US" sz="1600" dirty="0">
              <a:latin typeface="Segoe UI" panose="020B0502040204020203" pitchFamily="34" charset="0"/>
              <a:cs typeface="Segoe UI" panose="020B0502040204020203" pitchFamily="34" charset="0"/>
            </a:endParaRPr>
          </a:p>
          <a:p>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064897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dirty="0">
                <a:solidFill>
                  <a:schemeClr val="bg1"/>
                </a:solidFill>
                <a:latin typeface="Segoe UI" panose="020B0502040204020203" pitchFamily="34" charset="0"/>
                <a:cs typeface="Segoe UI" panose="020B0502040204020203" pitchFamily="34" charset="0"/>
              </a:rPr>
              <a:t>Some Origins of Green Political Thinking</a:t>
            </a:r>
            <a:endParaRPr lang="en-US" sz="3200" i="0" u="none" strike="noStrike" cap="none"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marL="285750" indent="-285750" algn="l">
              <a:buFont typeface="Arial" panose="020B0604020202020204" pitchFamily="34" charset="0"/>
              <a:buChar char="•"/>
            </a:pPr>
            <a:r>
              <a:rPr lang="en-US" sz="1600" dirty="0">
                <a:latin typeface="Segoe UI" panose="020B0502040204020203" pitchFamily="34" charset="0"/>
                <a:cs typeface="Segoe UI" panose="020B0502040204020203" pitchFamily="34" charset="0"/>
              </a:rPr>
              <a:t>I</a:t>
            </a:r>
            <a:r>
              <a:rPr lang="en-US" sz="1600" b="0" i="0" u="none" strike="noStrike" baseline="0" dirty="0">
                <a:latin typeface="Segoe UI" panose="020B0502040204020203" pitchFamily="34" charset="0"/>
                <a:cs typeface="Segoe UI" panose="020B0502040204020203" pitchFamily="34" charset="0"/>
              </a:rPr>
              <a:t>ssues around the resource, pollution and especially energy foundations for human social, economic and political </a:t>
            </a:r>
            <a:r>
              <a:rPr lang="en-US" sz="1600" b="0" i="0" u="none" strike="noStrike" baseline="0" dirty="0" err="1">
                <a:latin typeface="Segoe UI" panose="020B0502040204020203" pitchFamily="34" charset="0"/>
                <a:cs typeface="Segoe UI" panose="020B0502040204020203" pitchFamily="34" charset="0"/>
              </a:rPr>
              <a:t>organisation</a:t>
            </a:r>
            <a:r>
              <a:rPr lang="en-US" sz="1600" b="0" i="0" u="none" strike="noStrike" baseline="0" dirty="0">
                <a:latin typeface="Segoe UI" panose="020B0502040204020203" pitchFamily="34" charset="0"/>
                <a:cs typeface="Segoe UI" panose="020B0502040204020203" pitchFamily="34" charset="0"/>
              </a:rPr>
              <a:t>, lifestyles and realizable </a:t>
            </a:r>
            <a:r>
              <a:rPr lang="en-US" sz="1600" b="0" i="0" u="none" strike="noStrike" baseline="0" dirty="0" err="1">
                <a:latin typeface="Segoe UI" panose="020B0502040204020203" pitchFamily="34" charset="0"/>
                <a:cs typeface="Segoe UI" panose="020B0502040204020203" pitchFamily="34" charset="0"/>
              </a:rPr>
              <a:t>conceptualisations</a:t>
            </a:r>
            <a:r>
              <a:rPr lang="en-US" sz="1600" b="0" i="0" u="none" strike="noStrike" baseline="0" dirty="0">
                <a:latin typeface="Segoe UI" panose="020B0502040204020203" pitchFamily="34" charset="0"/>
                <a:cs typeface="Segoe UI" panose="020B0502040204020203" pitchFamily="34" charset="0"/>
              </a:rPr>
              <a:t> of the ‘good society’ and ‘good life’;</a:t>
            </a:r>
          </a:p>
          <a:p>
            <a:pPr marL="285750" indent="-285750" algn="l">
              <a:buFont typeface="Arial" panose="020B0604020202020204" pitchFamily="34" charset="0"/>
              <a:buChar char="•"/>
            </a:pPr>
            <a:endParaRPr lang="en-US" sz="16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600" dirty="0">
                <a:latin typeface="Segoe UI" panose="020B0502040204020203" pitchFamily="34" charset="0"/>
                <a:cs typeface="Segoe UI" panose="020B0502040204020203" pitchFamily="34" charset="0"/>
              </a:rPr>
              <a:t>G</a:t>
            </a:r>
            <a:r>
              <a:rPr lang="en-US" sz="1600" b="0" i="0" u="none" strike="noStrike" baseline="0" dirty="0">
                <a:latin typeface="Segoe UI" panose="020B0502040204020203" pitchFamily="34" charset="0"/>
                <a:cs typeface="Segoe UI" panose="020B0502040204020203" pitchFamily="34" charset="0"/>
              </a:rPr>
              <a:t>rowing public perception of an ‘ecological crisis’ in the 1960s, claims of ‘Limits to Growth’ from the 1970s onwards, and the emergence of ‘global environmental problems’ in the 1980s and 1990s, and peak oil and climate change in the early part of this century;</a:t>
            </a:r>
          </a:p>
          <a:p>
            <a:pPr marL="285750" indent="-285750" algn="l">
              <a:buFont typeface="Arial" panose="020B0604020202020204" pitchFamily="34" charset="0"/>
              <a:buChar char="•"/>
            </a:pPr>
            <a:endParaRPr lang="en-US" sz="16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600" dirty="0">
                <a:latin typeface="Segoe UI" panose="020B0502040204020203" pitchFamily="34" charset="0"/>
                <a:cs typeface="Segoe UI" panose="020B0502040204020203" pitchFamily="34" charset="0"/>
              </a:rPr>
              <a:t>T</a:t>
            </a:r>
            <a:r>
              <a:rPr lang="en-US" sz="1600" b="0" i="0" u="none" strike="noStrike" baseline="0" dirty="0">
                <a:latin typeface="Segoe UI" panose="020B0502040204020203" pitchFamily="34" charset="0"/>
                <a:cs typeface="Segoe UI" panose="020B0502040204020203" pitchFamily="34" charset="0"/>
              </a:rPr>
              <a:t>ranscending the politics of ‘industrialism’ (</a:t>
            </a:r>
            <a:r>
              <a:rPr lang="en-US" sz="1600" b="0" i="0" u="none" strike="noStrike" baseline="0" dirty="0" err="1">
                <a:latin typeface="Segoe UI" panose="020B0502040204020203" pitchFamily="34" charset="0"/>
                <a:cs typeface="Segoe UI" panose="020B0502040204020203" pitchFamily="34" charset="0"/>
              </a:rPr>
              <a:t>organised</a:t>
            </a:r>
            <a:r>
              <a:rPr lang="en-US" sz="1600" b="0" i="0" u="none" strike="noStrike" baseline="0" dirty="0">
                <a:latin typeface="Segoe UI" panose="020B0502040204020203" pitchFamily="34" charset="0"/>
                <a:cs typeface="Segoe UI" panose="020B0502040204020203" pitchFamily="34" charset="0"/>
              </a:rPr>
              <a:t> on a left–right continuum) by a politics of ‘post-industrialism’ (beyond left and right);</a:t>
            </a:r>
          </a:p>
          <a:p>
            <a:pPr marL="285750" indent="-285750" algn="l">
              <a:buFont typeface="Arial" panose="020B0604020202020204" pitchFamily="34" charset="0"/>
              <a:buChar char="•"/>
            </a:pPr>
            <a:endParaRPr lang="en-US" sz="16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600" dirty="0">
                <a:latin typeface="Segoe UI" panose="020B0502040204020203" pitchFamily="34" charset="0"/>
                <a:cs typeface="Segoe UI" panose="020B0502040204020203" pitchFamily="34" charset="0"/>
              </a:rPr>
              <a:t>I</a:t>
            </a:r>
            <a:r>
              <a:rPr lang="en-US" sz="1600" b="0" i="0" u="none" strike="noStrike" baseline="0" dirty="0">
                <a:latin typeface="Segoe UI" panose="020B0502040204020203" pitchFamily="34" charset="0"/>
                <a:cs typeface="Segoe UI" panose="020B0502040204020203" pitchFamily="34" charset="0"/>
              </a:rPr>
              <a:t>ncreasing awareness of and moral sensitivity to our relations with the nonhuman world (from the promotion of ‘animal rights’ and animal welfare to ideas that the Earth is ‘sacred’ and/or has intrinsic value); </a:t>
            </a:r>
          </a:p>
          <a:p>
            <a:pPr marL="285750" indent="-285750" algn="l">
              <a:buFont typeface="Arial" panose="020B0604020202020204" pitchFamily="34" charset="0"/>
              <a:buChar char="•"/>
            </a:pPr>
            <a:endParaRPr lang="en-US" sz="16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800" b="0" i="0" u="none" strike="noStrike" baseline="0" dirty="0">
                <a:latin typeface="Segoe UI" panose="020B0502040204020203" pitchFamily="34" charset="0"/>
                <a:cs typeface="Segoe UI" panose="020B0502040204020203" pitchFamily="34" charset="0"/>
              </a:rPr>
              <a:t>the integration of progressive social, political and economic policies with the politics of transition to a sustainable society, principally the universal promotion of human rights, socio-economic equality, </a:t>
            </a:r>
            <a:r>
              <a:rPr lang="en-US" sz="1800" b="0" i="0" u="none" strike="noStrike" baseline="0" dirty="0" err="1">
                <a:latin typeface="Segoe UI" panose="020B0502040204020203" pitchFamily="34" charset="0"/>
                <a:cs typeface="Segoe UI" panose="020B0502040204020203" pitchFamily="34" charset="0"/>
              </a:rPr>
              <a:t>democratisation</a:t>
            </a:r>
            <a:r>
              <a:rPr lang="en-US" sz="1800" b="0" i="0" u="none" strike="noStrike" baseline="0" dirty="0">
                <a:latin typeface="Segoe UI" panose="020B0502040204020203" pitchFamily="34" charset="0"/>
                <a:cs typeface="Segoe UI" panose="020B0502040204020203" pitchFamily="34" charset="0"/>
              </a:rPr>
              <a:t> of the state and the economy. (Barry, 2007)</a:t>
            </a:r>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614386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dirty="0">
                <a:solidFill>
                  <a:schemeClr val="bg1"/>
                </a:solidFill>
                <a:latin typeface="Segoe UI" panose="020B0502040204020203" pitchFamily="34" charset="0"/>
                <a:cs typeface="Segoe UI" panose="020B0502040204020203" pitchFamily="34" charset="0"/>
              </a:rPr>
              <a:t>Some points on Origins of Green Political Thinking</a:t>
            </a:r>
            <a:endParaRPr lang="en-US" sz="3200" i="0" u="none" strike="noStrike" cap="none"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342900" indent="-342900" algn="l">
              <a:buFont typeface="+mj-lt"/>
              <a:buAutoNum type="arabicPeriod"/>
            </a:pPr>
            <a:r>
              <a:rPr lang="en-US" sz="1600" dirty="0">
                <a:latin typeface="Segoe UI" panose="020B0502040204020203" pitchFamily="34" charset="0"/>
                <a:cs typeface="Segoe UI" panose="020B0502040204020203" pitchFamily="34" charset="0"/>
              </a:rPr>
              <a:t>T</a:t>
            </a:r>
            <a:r>
              <a:rPr lang="en-US" sz="1600" b="0" i="0" u="none" strike="noStrike" baseline="0" dirty="0">
                <a:latin typeface="Segoe UI" panose="020B0502040204020203" pitchFamily="34" charset="0"/>
                <a:cs typeface="Segoe UI" panose="020B0502040204020203" pitchFamily="34" charset="0"/>
              </a:rPr>
              <a:t>he central concern of green theory and practice to overcome both the separation of ‘human’ from ‘nature’ and also the misperception of humans as above or ‘superior’ to nature. Green political theory can be seen as an attempt to bring humanity and the study of human society ‘down to earth’.</a:t>
            </a:r>
          </a:p>
          <a:p>
            <a:pPr marL="342900" indent="-342900" algn="l">
              <a:buFont typeface="+mj-lt"/>
              <a:buAutoNum type="arabicPeriod"/>
            </a:pPr>
            <a:endParaRPr lang="en-US" sz="1600" b="0" i="0" u="none" strike="noStrike" baseline="0" dirty="0">
              <a:latin typeface="Segoe UI" panose="020B0502040204020203" pitchFamily="34" charset="0"/>
              <a:cs typeface="Segoe UI" panose="020B0502040204020203" pitchFamily="34" charset="0"/>
            </a:endParaRPr>
          </a:p>
          <a:p>
            <a:pPr marL="342900" indent="-342900" algn="l">
              <a:buFont typeface="+mj-lt"/>
              <a:buAutoNum type="arabicPeriod"/>
            </a:pPr>
            <a:r>
              <a:rPr lang="en-US" sz="1600" dirty="0">
                <a:latin typeface="Segoe UI" panose="020B0502040204020203" pitchFamily="34" charset="0"/>
                <a:cs typeface="Segoe UI" panose="020B0502040204020203" pitchFamily="34" charset="0"/>
              </a:rPr>
              <a:t>G</a:t>
            </a:r>
            <a:r>
              <a:rPr lang="en-US" sz="1600" b="0" i="0" u="none" strike="noStrike" baseline="0" dirty="0">
                <a:latin typeface="Segoe UI" panose="020B0502040204020203" pitchFamily="34" charset="0"/>
                <a:cs typeface="Segoe UI" panose="020B0502040204020203" pitchFamily="34" charset="0"/>
              </a:rPr>
              <a:t>reen social theory, in transcending the culture/nature split, begins its analysis based on a view of humans as a species of natural being, which like other species has its particular species-specific characteristics, needs and modes of flourishing (and non-flourishing)- stress on the ‘</a:t>
            </a:r>
            <a:r>
              <a:rPr lang="en-US" sz="1600" b="0" i="0" u="none" strike="noStrike" baseline="0" dirty="0" err="1">
                <a:latin typeface="Segoe UI" panose="020B0502040204020203" pitchFamily="34" charset="0"/>
                <a:cs typeface="Segoe UI" panose="020B0502040204020203" pitchFamily="34" charset="0"/>
              </a:rPr>
              <a:t>embodiedness</a:t>
            </a:r>
            <a:r>
              <a:rPr lang="en-US" sz="1600" b="0" i="0" u="none" strike="noStrike" baseline="0" dirty="0">
                <a:latin typeface="Segoe UI" panose="020B0502040204020203" pitchFamily="34" charset="0"/>
                <a:cs typeface="Segoe UI" panose="020B0502040204020203" pitchFamily="34" charset="0"/>
              </a:rPr>
              <a:t>’ of humans as ethically and politically significant.</a:t>
            </a:r>
          </a:p>
          <a:p>
            <a:pPr marL="342900" indent="-342900" algn="l">
              <a:buFont typeface="+mj-lt"/>
              <a:buAutoNum type="arabicPeriod"/>
            </a:pPr>
            <a:endParaRPr lang="en-US" sz="1600" b="0" i="0" u="none" strike="noStrike" baseline="0" dirty="0">
              <a:latin typeface="Segoe UI" panose="020B0502040204020203" pitchFamily="34" charset="0"/>
              <a:cs typeface="Segoe UI" panose="020B0502040204020203" pitchFamily="34" charset="0"/>
            </a:endParaRPr>
          </a:p>
          <a:p>
            <a:pPr marL="342900" indent="-342900" algn="l">
              <a:buFont typeface="+mj-lt"/>
              <a:buAutoNum type="arabicPeriod"/>
            </a:pPr>
            <a:r>
              <a:rPr lang="en-US" sz="1600" dirty="0">
                <a:latin typeface="Segoe UI" panose="020B0502040204020203" pitchFamily="34" charset="0"/>
                <a:cs typeface="Segoe UI" panose="020B0502040204020203" pitchFamily="34" charset="0"/>
              </a:rPr>
              <a:t>T</a:t>
            </a:r>
            <a:r>
              <a:rPr lang="en-US" sz="1600" b="0" i="0" u="none" strike="noStrike" baseline="0" dirty="0">
                <a:latin typeface="Segoe UI" panose="020B0502040204020203" pitchFamily="34" charset="0"/>
                <a:cs typeface="Segoe UI" panose="020B0502040204020203" pitchFamily="34" charset="0"/>
              </a:rPr>
              <a:t>he way in which social environmental relations are not only important in human society, but also </a:t>
            </a:r>
            <a:r>
              <a:rPr lang="en-US" sz="1600" b="0" i="1" u="none" strike="noStrike" baseline="0" dirty="0">
                <a:latin typeface="Segoe UI" panose="020B0502040204020203" pitchFamily="34" charset="0"/>
                <a:cs typeface="Segoe UI" panose="020B0502040204020203" pitchFamily="34" charset="0"/>
              </a:rPr>
              <a:t>constitutive </a:t>
            </a:r>
            <a:r>
              <a:rPr lang="en-IN" sz="1600" b="0" i="0" u="none" strike="noStrike" baseline="0" dirty="0">
                <a:latin typeface="Segoe UI" panose="020B0502040204020203" pitchFamily="34" charset="0"/>
                <a:cs typeface="Segoe UI" panose="020B0502040204020203" pitchFamily="34" charset="0"/>
              </a:rPr>
              <a:t>of human society. </a:t>
            </a:r>
            <a:r>
              <a:rPr lang="en-US" sz="1600" dirty="0">
                <a:latin typeface="Segoe UI" panose="020B0502040204020203" pitchFamily="34" charset="0"/>
                <a:cs typeface="Segoe UI" panose="020B0502040204020203" pitchFamily="34" charset="0"/>
              </a:rPr>
              <a:t>A</a:t>
            </a:r>
            <a:r>
              <a:rPr lang="en-US" sz="1600" b="0" i="0" u="none" strike="noStrike" baseline="0" dirty="0">
                <a:latin typeface="Segoe UI" panose="020B0502040204020203" pitchFamily="34" charset="0"/>
                <a:cs typeface="Segoe UI" panose="020B0502040204020203" pitchFamily="34" charset="0"/>
              </a:rPr>
              <a:t> green understanding of the metabolism </a:t>
            </a:r>
            <a:r>
              <a:rPr lang="en-IN" sz="1600" b="0" i="0" u="none" strike="noStrike" baseline="0" dirty="0">
                <a:latin typeface="Segoe UI" panose="020B0502040204020203" pitchFamily="34" charset="0"/>
                <a:cs typeface="Segoe UI" panose="020B0502040204020203" pitchFamily="34" charset="0"/>
              </a:rPr>
              <a:t>includes the </a:t>
            </a:r>
            <a:r>
              <a:rPr lang="en-US" sz="1600" b="0" i="0" u="none" strike="noStrike" baseline="0" dirty="0">
                <a:latin typeface="Segoe UI" panose="020B0502040204020203" pitchFamily="34" charset="0"/>
                <a:cs typeface="Segoe UI" panose="020B0502040204020203" pitchFamily="34" charset="0"/>
              </a:rPr>
              <a:t>economic transformative process, but also more importantly the ecological, natural biodiversity, resource and energy flows and stocks that underpin all human economic </a:t>
            </a:r>
            <a:r>
              <a:rPr lang="en-IN" sz="1600" b="0" i="0" u="none" strike="noStrike" baseline="0" dirty="0">
                <a:latin typeface="Segoe UI" panose="020B0502040204020203" pitchFamily="34" charset="0"/>
                <a:cs typeface="Segoe UI" panose="020B0502040204020203" pitchFamily="34" charset="0"/>
              </a:rPr>
              <a:t>activity.</a:t>
            </a:r>
          </a:p>
          <a:p>
            <a:pPr marL="342900" indent="-342900" algn="l">
              <a:buFont typeface="+mj-lt"/>
              <a:buAutoNum type="arabicPeriod"/>
            </a:pPr>
            <a:endParaRPr lang="en-IN" sz="1600" b="0" i="0" u="none" strike="noStrike" baseline="0" dirty="0">
              <a:latin typeface="Segoe UI" panose="020B0502040204020203" pitchFamily="34" charset="0"/>
              <a:cs typeface="Segoe UI" panose="020B0502040204020203" pitchFamily="34" charset="0"/>
            </a:endParaRPr>
          </a:p>
          <a:p>
            <a:pPr marL="342900" indent="-342900" algn="l">
              <a:buFont typeface="+mj-lt"/>
              <a:buAutoNum type="arabicPeriod"/>
            </a:pPr>
            <a:r>
              <a:rPr lang="en-IN" sz="1600" dirty="0">
                <a:latin typeface="Segoe UI" panose="020B0502040204020203" pitchFamily="34" charset="0"/>
                <a:cs typeface="Segoe UI" panose="020B0502040204020203" pitchFamily="34" charset="0"/>
              </a:rPr>
              <a:t>G</a:t>
            </a:r>
            <a:r>
              <a:rPr lang="en-US" sz="1800" b="0" i="0" u="none" strike="noStrike" baseline="0" dirty="0" err="1">
                <a:latin typeface="Segoe UI" panose="020B0502040204020203" pitchFamily="34" charset="0"/>
                <a:cs typeface="Segoe UI" panose="020B0502040204020203" pitchFamily="34" charset="0"/>
              </a:rPr>
              <a:t>reen</a:t>
            </a:r>
            <a:r>
              <a:rPr lang="en-US" sz="1800" b="0" i="0" u="none" strike="noStrike" baseline="0" dirty="0">
                <a:latin typeface="Segoe UI" panose="020B0502040204020203" pitchFamily="34" charset="0"/>
                <a:cs typeface="Segoe UI" panose="020B0502040204020203" pitchFamily="34" charset="0"/>
              </a:rPr>
              <a:t> theory is its moral claim about our relationship to </a:t>
            </a:r>
            <a:r>
              <a:rPr lang="en-IN" sz="1800" b="0" i="0" u="none" strike="noStrike" baseline="0" dirty="0">
                <a:latin typeface="Segoe UI" panose="020B0502040204020203" pitchFamily="34" charset="0"/>
                <a:cs typeface="Segoe UI" panose="020B0502040204020203" pitchFamily="34" charset="0"/>
              </a:rPr>
              <a:t>the natural environment.</a:t>
            </a:r>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210774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i="0" u="none" strike="noStrike" baseline="0" dirty="0">
                <a:solidFill>
                  <a:schemeClr val="bg1"/>
                </a:solidFill>
                <a:latin typeface="Segoe UI" panose="020B0502040204020203" pitchFamily="34" charset="0"/>
                <a:cs typeface="Segoe UI" panose="020B0502040204020203" pitchFamily="34" charset="0"/>
              </a:rPr>
              <a:t>Waves of Green Political Theorizing</a:t>
            </a:r>
            <a:endParaRPr lang="en-US" sz="2800" i="0" u="none" strike="noStrike" cap="none"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lgn="l">
              <a:buFont typeface="Arial" panose="020B0604020202020204" pitchFamily="34" charset="0"/>
              <a:buChar char="•"/>
            </a:pPr>
            <a:r>
              <a:rPr lang="en-IN" sz="1800" b="0" i="0" u="none" strike="noStrike" baseline="0" dirty="0">
                <a:latin typeface="Segoe UI" panose="020B0502040204020203" pitchFamily="34" charset="0"/>
                <a:cs typeface="Segoe UI" panose="020B0502040204020203" pitchFamily="34" charset="0"/>
              </a:rPr>
              <a:t>First wave- </a:t>
            </a:r>
            <a:r>
              <a:rPr lang="en-US" sz="1800" b="0" i="0" u="none" strike="noStrike" baseline="0" dirty="0">
                <a:latin typeface="Segoe UI" panose="020B0502040204020203" pitchFamily="34" charset="0"/>
                <a:cs typeface="Segoe UI" panose="020B0502040204020203" pitchFamily="34" charset="0"/>
              </a:rPr>
              <a:t>articulating the distinctiveness of ‘ecologism’ as an ideology and green political theory as a distinctive approach to politics </a:t>
            </a:r>
          </a:p>
          <a:p>
            <a:pPr algn="l"/>
            <a:endParaRPr lang="en-IN" sz="1800" dirty="0">
              <a:latin typeface="Segoe UI" panose="020B0502040204020203" pitchFamily="34" charset="0"/>
              <a:cs typeface="Segoe UI" panose="020B0502040204020203" pitchFamily="34" charset="0"/>
              <a:sym typeface="Quattrocento Sans"/>
            </a:endParaRPr>
          </a:p>
          <a:p>
            <a:pPr marL="285750" indent="-285750" algn="l">
              <a:buFont typeface="Arial" panose="020B0604020202020204" pitchFamily="34" charset="0"/>
              <a:buChar char="•"/>
            </a:pPr>
            <a:r>
              <a:rPr lang="en-IN" sz="1800" b="0" i="0" u="none" strike="noStrike" baseline="0" dirty="0">
                <a:latin typeface="Segoe UI" panose="020B0502040204020203" pitchFamily="34" charset="0"/>
                <a:cs typeface="Segoe UI" panose="020B0502040204020203" pitchFamily="34" charset="0"/>
              </a:rPr>
              <a:t>Second wave</a:t>
            </a:r>
            <a:r>
              <a:rPr lang="en-IN" sz="1800" b="0" i="0" u="none" strike="noStrike" baseline="0" dirty="0">
                <a:latin typeface="Segoe UI" panose="020B0502040204020203" pitchFamily="34" charset="0"/>
                <a:cs typeface="Segoe UI" panose="020B0502040204020203" pitchFamily="34" charset="0"/>
                <a:sym typeface="Quattrocento Sans"/>
              </a:rPr>
              <a:t>- </a:t>
            </a:r>
            <a:r>
              <a:rPr lang="en-US" sz="1800" b="0" i="0" u="none" strike="noStrike" baseline="0" dirty="0">
                <a:latin typeface="Segoe UI" panose="020B0502040204020203" pitchFamily="34" charset="0"/>
                <a:cs typeface="Segoe UI" panose="020B0502040204020203" pitchFamily="34" charset="0"/>
              </a:rPr>
              <a:t>ecological thought was </a:t>
            </a:r>
            <a:r>
              <a:rPr lang="en-US" sz="1800" b="0" i="0" u="none" strike="noStrike" baseline="0" dirty="0" err="1">
                <a:latin typeface="Segoe UI" panose="020B0502040204020203" pitchFamily="34" charset="0"/>
                <a:cs typeface="Segoe UI" panose="020B0502040204020203" pitchFamily="34" charset="0"/>
              </a:rPr>
              <a:t>characterised</a:t>
            </a:r>
            <a:r>
              <a:rPr lang="en-US" sz="1800" b="0" i="0" u="none" strike="noStrike" baseline="0" dirty="0">
                <a:latin typeface="Segoe UI" panose="020B0502040204020203" pitchFamily="34" charset="0"/>
                <a:cs typeface="Segoe UI" panose="020B0502040204020203" pitchFamily="34" charset="0"/>
              </a:rPr>
              <a:t> by a concern with debates between green political theory and other schools of thought such as liberalism, feminism, critical theory and socialism, as well as focusing on some key concepts within political thought such as democracy, justice, the state and citizenship</a:t>
            </a:r>
          </a:p>
          <a:p>
            <a:pPr algn="l"/>
            <a:endParaRPr lang="en-US" sz="18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800" dirty="0">
                <a:latin typeface="Segoe UI" panose="020B0502040204020203" pitchFamily="34" charset="0"/>
                <a:cs typeface="Segoe UI" panose="020B0502040204020203" pitchFamily="34" charset="0"/>
              </a:rPr>
              <a:t>T</a:t>
            </a:r>
            <a:r>
              <a:rPr lang="en-IN" sz="1800" b="0" i="0" u="none" strike="noStrike" baseline="0" dirty="0" err="1">
                <a:latin typeface="Segoe UI" panose="020B0502040204020203" pitchFamily="34" charset="0"/>
                <a:cs typeface="Segoe UI" panose="020B0502040204020203" pitchFamily="34" charset="0"/>
              </a:rPr>
              <a:t>hird</a:t>
            </a:r>
            <a:r>
              <a:rPr lang="en-IN" sz="1800" b="0" i="0" u="none" strike="noStrike" baseline="0" dirty="0">
                <a:latin typeface="Segoe UI" panose="020B0502040204020203" pitchFamily="34" charset="0"/>
                <a:cs typeface="Segoe UI" panose="020B0502040204020203" pitchFamily="34" charset="0"/>
              </a:rPr>
              <a:t> generation</a:t>
            </a:r>
            <a:r>
              <a:rPr lang="en-US" sz="1800" dirty="0">
                <a:latin typeface="Segoe UI" panose="020B0502040204020203" pitchFamily="34" charset="0"/>
                <a:cs typeface="Segoe UI" panose="020B0502040204020203" pitchFamily="34" charset="0"/>
              </a:rPr>
              <a:t>/ wave- </a:t>
            </a:r>
            <a:r>
              <a:rPr lang="en-US" sz="1800" b="0" i="0" u="none" strike="noStrike" baseline="0" dirty="0">
                <a:latin typeface="Segoe UI" panose="020B0502040204020203" pitchFamily="34" charset="0"/>
                <a:cs typeface="Segoe UI" panose="020B0502040204020203" pitchFamily="34" charset="0"/>
              </a:rPr>
              <a:t>noticeable for its explicitly interdisciplinary and applied focus- by a much wider range of disciplines integrated </a:t>
            </a:r>
            <a:r>
              <a:rPr lang="en-IN" sz="1800" b="0" i="0" u="none" strike="noStrike" baseline="0" dirty="0">
                <a:latin typeface="Segoe UI" panose="020B0502040204020203" pitchFamily="34" charset="0"/>
                <a:cs typeface="Segoe UI" panose="020B0502040204020203" pitchFamily="34" charset="0"/>
              </a:rPr>
              <a:t>with practical, empirical research.</a:t>
            </a:r>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440987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i="0" u="none" strike="noStrike" baseline="0" dirty="0">
                <a:solidFill>
                  <a:schemeClr val="bg1"/>
                </a:solidFill>
                <a:latin typeface="Segoe UI" panose="020B0502040204020203" pitchFamily="34" charset="0"/>
                <a:cs typeface="Segoe UI" panose="020B0502040204020203" pitchFamily="34" charset="0"/>
              </a:rPr>
              <a:t>Green Politics, Applied Theory and State, Market and Community</a:t>
            </a:r>
            <a:endParaRPr lang="en-US" sz="2800" i="0" u="none" strike="noStrike" cap="none"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marL="285750" indent="-285750" algn="l">
              <a:buFont typeface="Arial" panose="020B0604020202020204" pitchFamily="34" charset="0"/>
              <a:buChar char="•"/>
            </a:pPr>
            <a:r>
              <a:rPr lang="en-IN" sz="1800" dirty="0">
                <a:latin typeface="Segoe UI" panose="020B0502040204020203" pitchFamily="34" charset="0"/>
                <a:cs typeface="Segoe UI" panose="020B0502040204020203" pitchFamily="34" charset="0"/>
              </a:rPr>
              <a:t>A</a:t>
            </a:r>
            <a:r>
              <a:rPr lang="en-IN" sz="1800" b="0" i="0" u="none" strike="noStrike" baseline="0" dirty="0">
                <a:latin typeface="Segoe UI" panose="020B0502040204020203" pitchFamily="34" charset="0"/>
                <a:cs typeface="Segoe UI" panose="020B0502040204020203" pitchFamily="34" charset="0"/>
              </a:rPr>
              <a:t>pplied political theory with other ideologies </a:t>
            </a:r>
            <a:r>
              <a:rPr lang="en-US" sz="1800" b="0" i="0" u="none" strike="noStrike" baseline="0" dirty="0">
                <a:latin typeface="Segoe UI" panose="020B0502040204020203" pitchFamily="34" charset="0"/>
                <a:cs typeface="Segoe UI" panose="020B0502040204020203" pitchFamily="34" charset="0"/>
              </a:rPr>
              <a:t>which seek to make a difference and change the world or society according to their particular political principles. </a:t>
            </a:r>
          </a:p>
          <a:p>
            <a:pPr marL="285750" indent="-285750" algn="l">
              <a:buFont typeface="Arial" panose="020B0604020202020204" pitchFamily="34" charset="0"/>
              <a:buChar char="•"/>
            </a:pPr>
            <a:endParaRPr lang="en-US" sz="18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800" b="0" i="0" u="none" strike="noStrike" baseline="0" dirty="0">
                <a:latin typeface="Segoe UI" panose="020B0502040204020203" pitchFamily="34" charset="0"/>
                <a:cs typeface="Segoe UI" panose="020B0502040204020203" pitchFamily="34" charset="0"/>
              </a:rPr>
              <a:t>The task of an applied approach to political theory is to </a:t>
            </a:r>
            <a:r>
              <a:rPr lang="en-US" sz="1800" b="0" i="0" u="none" strike="noStrike" baseline="0" dirty="0" err="1">
                <a:latin typeface="Segoe UI" panose="020B0502040204020203" pitchFamily="34" charset="0"/>
                <a:cs typeface="Segoe UI" panose="020B0502040204020203" pitchFamily="34" charset="0"/>
              </a:rPr>
              <a:t>analyse</a:t>
            </a:r>
            <a:r>
              <a:rPr lang="en-US" sz="1800" b="0" i="0" u="none" strike="noStrike" baseline="0" dirty="0">
                <a:latin typeface="Segoe UI" panose="020B0502040204020203" pitchFamily="34" charset="0"/>
                <a:cs typeface="Segoe UI" panose="020B0502040204020203" pitchFamily="34" charset="0"/>
              </a:rPr>
              <a:t> some basic political or ethical principles – democracy, justice, and citizenship. </a:t>
            </a:r>
          </a:p>
          <a:p>
            <a:pPr marL="285750" indent="-285750" algn="l">
              <a:buFont typeface="Arial" panose="020B0604020202020204" pitchFamily="34" charset="0"/>
              <a:buChar char="•"/>
            </a:pPr>
            <a:endParaRPr lang="en-US" sz="18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IN" sz="1800" b="0" i="0" u="none" strike="noStrike" baseline="0" dirty="0">
                <a:latin typeface="Segoe UI" panose="020B0502040204020203" pitchFamily="34" charset="0"/>
                <a:cs typeface="Segoe UI" panose="020B0502040204020203" pitchFamily="34" charset="0"/>
              </a:rPr>
              <a:t>The </a:t>
            </a:r>
            <a:r>
              <a:rPr lang="en-US" sz="1800" b="0" i="0" u="none" strike="noStrike" baseline="0" dirty="0">
                <a:latin typeface="Segoe UI" panose="020B0502040204020203" pitchFamily="34" charset="0"/>
                <a:cs typeface="Segoe UI" panose="020B0502040204020203" pitchFamily="34" charset="0"/>
              </a:rPr>
              <a:t>institutional focus of applied political theory approach centers on the appropriate ordering and respective roles and relationships between what can be considered to be the three basic governance/political or order-producing institutions of human societies. These are the state, the market and the community.</a:t>
            </a:r>
          </a:p>
          <a:p>
            <a:pPr marL="285750" indent="-285750" algn="l">
              <a:buFont typeface="Arial" panose="020B0604020202020204" pitchFamily="34" charset="0"/>
              <a:buChar char="•"/>
            </a:pPr>
            <a:endParaRPr lang="en-US" sz="18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800" cap="none" dirty="0">
                <a:solidFill>
                  <a:srgbClr val="000000"/>
                </a:solidFill>
                <a:latin typeface="Segoe UI" panose="020B0502040204020203" pitchFamily="34" charset="0"/>
                <a:ea typeface="Quattrocento Sans"/>
                <a:cs typeface="Segoe UI" panose="020B0502040204020203" pitchFamily="34" charset="0"/>
                <a:sym typeface="Quattrocento Sans"/>
              </a:rPr>
              <a:t>Application of above three ins</a:t>
            </a:r>
            <a:r>
              <a:rPr lang="en-US" sz="1800" dirty="0">
                <a:latin typeface="Segoe UI" panose="020B0502040204020203" pitchFamily="34" charset="0"/>
                <a:ea typeface="Quattrocento Sans"/>
                <a:cs typeface="Segoe UI" panose="020B0502040204020203" pitchFamily="34" charset="0"/>
                <a:sym typeface="Quattrocento Sans"/>
              </a:rPr>
              <a:t>titutions and </a:t>
            </a:r>
            <a:r>
              <a:rPr lang="en-US" sz="1800" b="0" i="0" u="none" strike="noStrike" baseline="0" dirty="0">
                <a:latin typeface="Segoe UI" panose="020B0502040204020203" pitchFamily="34" charset="0"/>
                <a:cs typeface="Segoe UI" panose="020B0502040204020203" pitchFamily="34" charset="0"/>
              </a:rPr>
              <a:t>relative weight and role accorded to state, market and community in both the ideology’s analysis of the current political situation and their suggestion </a:t>
            </a:r>
            <a:r>
              <a:rPr lang="en-IN" sz="1800" b="0" i="0" u="none" strike="noStrike" baseline="0" dirty="0">
                <a:latin typeface="Segoe UI" panose="020B0502040204020203" pitchFamily="34" charset="0"/>
                <a:cs typeface="Segoe UI" panose="020B0502040204020203" pitchFamily="34" charset="0"/>
              </a:rPr>
              <a:t>for how it </a:t>
            </a:r>
            <a:r>
              <a:rPr lang="en-US" sz="1800" b="0" i="0" u="none" strike="noStrike" baseline="0" dirty="0">
                <a:latin typeface="Segoe UI" panose="020B0502040204020203" pitchFamily="34" charset="0"/>
                <a:cs typeface="Segoe UI" panose="020B0502040204020203" pitchFamily="34" charset="0"/>
              </a:rPr>
              <a:t>should be improved and what their ideal society would look like. </a:t>
            </a:r>
            <a:r>
              <a:rPr lang="en-US" sz="1800" dirty="0">
                <a:latin typeface="Segoe UI" panose="020B0502040204020203" pitchFamily="34" charset="0"/>
                <a:cs typeface="Segoe UI" panose="020B0502040204020203" pitchFamily="34" charset="0"/>
              </a:rPr>
              <a:t>Ex- right wing &amp; left wing </a:t>
            </a:r>
            <a:r>
              <a:rPr lang="en-IN" sz="1800" b="0" i="0" u="none" strike="noStrike" baseline="0" dirty="0">
                <a:latin typeface="Segoe UI" panose="020B0502040204020203" pitchFamily="34" charset="0"/>
                <a:cs typeface="Segoe UI" panose="020B0502040204020203" pitchFamily="34" charset="0"/>
              </a:rPr>
              <a:t>political ideologies</a:t>
            </a:r>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036425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i="0" u="none" strike="noStrike" baseline="0" dirty="0">
                <a:solidFill>
                  <a:schemeClr val="bg1"/>
                </a:solidFill>
                <a:latin typeface="Segoe UI" panose="020B0502040204020203" pitchFamily="34" charset="0"/>
                <a:cs typeface="Segoe UI" panose="020B0502040204020203" pitchFamily="34" charset="0"/>
              </a:rPr>
              <a:t>Green Politics, Applied Theory and State, Market and Community</a:t>
            </a:r>
            <a:endParaRPr lang="en-US" sz="2800" i="0" u="none" strike="noStrike" cap="none"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algn="l"/>
            <a:r>
              <a:rPr lang="en-US" sz="1600" b="0" i="0" u="none" strike="noStrike" baseline="0" dirty="0">
                <a:latin typeface="Segoe UI" panose="020B0502040204020203" pitchFamily="34" charset="0"/>
                <a:cs typeface="Segoe UI" panose="020B0502040204020203" pitchFamily="34" charset="0"/>
              </a:rPr>
              <a:t>Green political theory favors, and prioritizes, the community and communal forms of economic, cultural and political organization and regulation. </a:t>
            </a:r>
            <a:r>
              <a:rPr lang="en-IN" sz="1600" b="0" i="0" u="none" strike="noStrike" baseline="0" dirty="0">
                <a:latin typeface="Segoe UI" panose="020B0502040204020203" pitchFamily="34" charset="0"/>
                <a:cs typeface="Segoe UI" panose="020B0502040204020203" pitchFamily="34" charset="0"/>
              </a:rPr>
              <a:t>This can be seen</a:t>
            </a:r>
          </a:p>
          <a:p>
            <a:pPr marL="285750" lvl="8" indent="-285750">
              <a:buFont typeface="Wingdings" panose="05000000000000000000" pitchFamily="2" charset="2"/>
              <a:buChar char="§"/>
            </a:pPr>
            <a:r>
              <a:rPr lang="en-IN" sz="1600" b="0" i="0" u="none" strike="noStrike" baseline="0" dirty="0">
                <a:latin typeface="Segoe UI" panose="020B0502040204020203" pitchFamily="34" charset="0"/>
                <a:cs typeface="Segoe UI" panose="020B0502040204020203" pitchFamily="34" charset="0"/>
              </a:rPr>
              <a:t>Principle of ‘small is beautiful’ where appropriate</a:t>
            </a:r>
          </a:p>
          <a:p>
            <a:pPr marL="285750" lvl="8" indent="-285750">
              <a:buFont typeface="Wingdings" panose="05000000000000000000" pitchFamily="2" charset="2"/>
              <a:buChar char="§"/>
            </a:pPr>
            <a:endParaRPr lang="en-IN" sz="1600" b="0" i="0" u="none" strike="noStrike" baseline="0" dirty="0">
              <a:latin typeface="Segoe UI" panose="020B0502040204020203" pitchFamily="34" charset="0"/>
              <a:cs typeface="Segoe UI" panose="020B0502040204020203" pitchFamily="34" charset="0"/>
            </a:endParaRPr>
          </a:p>
          <a:p>
            <a:pPr marL="285750" lvl="4" indent="-285750">
              <a:buFont typeface="Wingdings" panose="05000000000000000000" pitchFamily="2" charset="2"/>
              <a:buChar char="§"/>
            </a:pPr>
            <a:r>
              <a:rPr lang="en-IN" sz="1600" b="0" i="0" u="none" strike="noStrike" baseline="0" dirty="0">
                <a:latin typeface="Segoe UI" panose="020B0502040204020203" pitchFamily="34" charset="0"/>
                <a:cs typeface="Segoe UI" panose="020B0502040204020203" pitchFamily="34" charset="0"/>
              </a:rPr>
              <a:t>‘Human scale’ technology </a:t>
            </a:r>
            <a:r>
              <a:rPr lang="en-US" sz="1600" b="0" i="0" u="none" strike="noStrike" baseline="0" dirty="0">
                <a:latin typeface="Segoe UI" panose="020B0502040204020203" pitchFamily="34" charset="0"/>
                <a:cs typeface="Segoe UI" panose="020B0502040204020203" pitchFamily="34" charset="0"/>
              </a:rPr>
              <a:t>and less centralized forms of political democratic institutions</a:t>
            </a:r>
          </a:p>
          <a:p>
            <a:pPr marL="285750" lvl="4" indent="-285750">
              <a:buFont typeface="Wingdings" panose="05000000000000000000" pitchFamily="2" charset="2"/>
              <a:buChar char="§"/>
            </a:pPr>
            <a:endParaRPr lang="en-US" sz="1600" b="0" i="0" u="none" strike="noStrike" baseline="0" dirty="0">
              <a:latin typeface="Segoe UI" panose="020B0502040204020203" pitchFamily="34" charset="0"/>
              <a:cs typeface="Segoe UI" panose="020B0502040204020203" pitchFamily="34" charset="0"/>
            </a:endParaRPr>
          </a:p>
          <a:p>
            <a:pPr marL="285750" lvl="3" indent="-285750">
              <a:buFont typeface="Wingdings" panose="05000000000000000000" pitchFamily="2" charset="2"/>
              <a:buChar char="§"/>
            </a:pPr>
            <a:r>
              <a:rPr lang="en-IN" sz="1600" b="0" i="0" u="none" strike="noStrike" baseline="0" dirty="0">
                <a:latin typeface="Segoe UI" panose="020B0502040204020203" pitchFamily="34" charset="0"/>
                <a:cs typeface="Segoe UI" panose="020B0502040204020203" pitchFamily="34" charset="0"/>
              </a:rPr>
              <a:t>A </a:t>
            </a:r>
            <a:r>
              <a:rPr lang="en-US" sz="1600" b="0" i="0" u="none" strike="noStrike" baseline="0" dirty="0">
                <a:latin typeface="Segoe UI" panose="020B0502040204020203" pitchFamily="34" charset="0"/>
                <a:cs typeface="Segoe UI" panose="020B0502040204020203" pitchFamily="34" charset="0"/>
              </a:rPr>
              <a:t>suspicion of bureaucratized and professionalized/elite modes of meeting human needs.</a:t>
            </a:r>
          </a:p>
          <a:p>
            <a:pPr marL="285750" lvl="3" indent="-285750">
              <a:buFont typeface="Wingdings" panose="05000000000000000000" pitchFamily="2" charset="2"/>
              <a:buChar char="§"/>
            </a:pPr>
            <a:endParaRPr lang="en-US" sz="1600" b="0" i="0" u="none" strike="noStrike" baseline="0" dirty="0">
              <a:latin typeface="Segoe UI" panose="020B0502040204020203" pitchFamily="34" charset="0"/>
              <a:cs typeface="Segoe UI" panose="020B0502040204020203" pitchFamily="34" charset="0"/>
            </a:endParaRPr>
          </a:p>
          <a:p>
            <a:pPr marL="285750" lvl="3" indent="-285750">
              <a:buFont typeface="Wingdings" panose="05000000000000000000" pitchFamily="2" charset="2"/>
              <a:buChar char="§"/>
            </a:pPr>
            <a:r>
              <a:rPr lang="en-US" sz="1600" dirty="0">
                <a:latin typeface="Segoe UI" panose="020B0502040204020203" pitchFamily="34" charset="0"/>
                <a:cs typeface="Segoe UI" panose="020B0502040204020203" pitchFamily="34" charset="0"/>
              </a:rPr>
              <a:t>M</a:t>
            </a:r>
            <a:r>
              <a:rPr lang="en-US" sz="1600" b="0" i="0" u="none" strike="noStrike" baseline="0" dirty="0">
                <a:latin typeface="Segoe UI" panose="020B0502040204020203" pitchFamily="34" charset="0"/>
                <a:cs typeface="Segoe UI" panose="020B0502040204020203" pitchFamily="34" charset="0"/>
              </a:rPr>
              <a:t>ore local, grassroots forms of economic and political initiatives such </a:t>
            </a:r>
            <a:r>
              <a:rPr lang="en-IN" sz="1600" b="0" i="0" u="none" strike="noStrike" baseline="0" dirty="0">
                <a:latin typeface="Segoe UI" panose="020B0502040204020203" pitchFamily="34" charset="0"/>
                <a:cs typeface="Segoe UI" panose="020B0502040204020203" pitchFamily="34" charset="0"/>
              </a:rPr>
              <a:t>as Transition Towns</a:t>
            </a:r>
          </a:p>
          <a:p>
            <a:pPr marL="285750" lvl="3" indent="-285750">
              <a:buFont typeface="Wingdings" panose="05000000000000000000" pitchFamily="2" charset="2"/>
              <a:buChar char="§"/>
            </a:pPr>
            <a:endParaRPr lang="en-IN" sz="1600" b="0" i="0" u="none" strike="noStrike" baseline="0" dirty="0">
              <a:latin typeface="Segoe UI" panose="020B0502040204020203" pitchFamily="34" charset="0"/>
              <a:cs typeface="Segoe UI" panose="020B0502040204020203" pitchFamily="34" charset="0"/>
            </a:endParaRPr>
          </a:p>
          <a:p>
            <a:pPr marL="285750" lvl="3" indent="-285750">
              <a:buFont typeface="Wingdings" panose="05000000000000000000" pitchFamily="2" charset="2"/>
              <a:buChar char="§"/>
            </a:pPr>
            <a:r>
              <a:rPr lang="en-IN" sz="1600" dirty="0">
                <a:latin typeface="Segoe UI" panose="020B0502040204020203" pitchFamily="34" charset="0"/>
                <a:cs typeface="Segoe UI" panose="020B0502040204020203" pitchFamily="34" charset="0"/>
              </a:rPr>
              <a:t>T</a:t>
            </a:r>
            <a:r>
              <a:rPr lang="en-IN" sz="1600" b="0" i="0" u="none" strike="noStrike" baseline="0" dirty="0">
                <a:latin typeface="Segoe UI" panose="020B0502040204020203" pitchFamily="34" charset="0"/>
                <a:cs typeface="Segoe UI" panose="020B0502040204020203" pitchFamily="34" charset="0"/>
              </a:rPr>
              <a:t>he ‘social economy’ over </a:t>
            </a:r>
            <a:r>
              <a:rPr lang="en-US" sz="1600" b="0" i="0" u="none" strike="noStrike" baseline="0" dirty="0">
                <a:latin typeface="Segoe UI" panose="020B0502040204020203" pitchFamily="34" charset="0"/>
                <a:cs typeface="Segoe UI" panose="020B0502040204020203" pitchFamily="34" charset="0"/>
              </a:rPr>
              <a:t>and above either market/private or state/public forms of economic life</a:t>
            </a:r>
          </a:p>
          <a:p>
            <a:pPr marL="285750" lvl="3" indent="-285750">
              <a:buFont typeface="Wingdings" panose="05000000000000000000" pitchFamily="2" charset="2"/>
              <a:buChar char="§"/>
            </a:pPr>
            <a:endParaRPr lang="en-US" sz="1600" b="0" i="0" u="none" strike="noStrike" baseline="0" dirty="0">
              <a:latin typeface="Segoe UI" panose="020B0502040204020203" pitchFamily="34" charset="0"/>
              <a:cs typeface="Segoe UI" panose="020B0502040204020203" pitchFamily="34" charset="0"/>
            </a:endParaRPr>
          </a:p>
          <a:p>
            <a:pPr marL="285750" lvl="3" indent="-285750">
              <a:buFont typeface="Wingdings" panose="05000000000000000000" pitchFamily="2" charset="2"/>
              <a:buChar char="§"/>
            </a:pPr>
            <a:r>
              <a:rPr lang="en-US" sz="1600" b="0" i="0" u="none" strike="noStrike" baseline="0" dirty="0">
                <a:latin typeface="Segoe UI" panose="020B0502040204020203" pitchFamily="34" charset="0"/>
                <a:cs typeface="Segoe UI" panose="020B0502040204020203" pitchFamily="34" charset="0"/>
              </a:rPr>
              <a:t>From a green political point of view we should judge, assess and think about the state and the market (and associated principles and ideas such as private property, modes of economic </a:t>
            </a:r>
            <a:r>
              <a:rPr lang="en-US" sz="1600" b="0" i="0" u="none" strike="noStrike" baseline="0" dirty="0" err="1">
                <a:latin typeface="Segoe UI" panose="020B0502040204020203" pitchFamily="34" charset="0"/>
                <a:cs typeface="Segoe UI" panose="020B0502040204020203" pitchFamily="34" charset="0"/>
              </a:rPr>
              <a:t>organisation</a:t>
            </a:r>
            <a:r>
              <a:rPr lang="en-US" sz="1600" b="0" i="0" u="none" strike="noStrike" baseline="0" dirty="0">
                <a:latin typeface="Segoe UI" panose="020B0502040204020203" pitchFamily="34" charset="0"/>
                <a:cs typeface="Segoe UI" panose="020B0502040204020203" pitchFamily="34" charset="0"/>
              </a:rPr>
              <a:t> and the democratic regulation of the state, and state-citizen relations) in relation to their contribution in ensuring that political, economic and cultural life is </a:t>
            </a:r>
            <a:r>
              <a:rPr lang="en-US" sz="1600" b="0" i="0" u="none" strike="noStrike" baseline="0" dirty="0" err="1">
                <a:latin typeface="Segoe UI" panose="020B0502040204020203" pitchFamily="34" charset="0"/>
                <a:cs typeface="Segoe UI" panose="020B0502040204020203" pitchFamily="34" charset="0"/>
              </a:rPr>
              <a:t>organised</a:t>
            </a:r>
            <a:r>
              <a:rPr lang="en-US" sz="1600" b="0" i="0" u="none" strike="noStrike" baseline="0" dirty="0">
                <a:latin typeface="Segoe UI" panose="020B0502040204020203" pitchFamily="34" charset="0"/>
                <a:cs typeface="Segoe UI" panose="020B0502040204020203" pitchFamily="34" charset="0"/>
              </a:rPr>
              <a:t> by, and </a:t>
            </a:r>
            <a:r>
              <a:rPr lang="en-IN" sz="1600" b="0" i="0" u="none" strike="noStrike" baseline="0" dirty="0">
                <a:latin typeface="Segoe UI" panose="020B0502040204020203" pitchFamily="34" charset="0"/>
                <a:cs typeface="Segoe UI" panose="020B0502040204020203" pitchFamily="34" charset="0"/>
              </a:rPr>
              <a:t>at, the community level.</a:t>
            </a:r>
          </a:p>
          <a:p>
            <a:pPr algn="l"/>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287899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i="0" u="none" strike="noStrike" baseline="0" dirty="0">
                <a:solidFill>
                  <a:schemeClr val="bg1"/>
                </a:solidFill>
                <a:latin typeface="Segoe UI" panose="020B0502040204020203" pitchFamily="34" charset="0"/>
                <a:cs typeface="Segoe UI" panose="020B0502040204020203" pitchFamily="34" charset="0"/>
              </a:rPr>
              <a:t>Green Politics and </a:t>
            </a:r>
            <a:r>
              <a:rPr lang="en-US" sz="2800" i="1" u="none" strike="noStrike" baseline="0" dirty="0">
                <a:solidFill>
                  <a:schemeClr val="bg1"/>
                </a:solidFill>
                <a:latin typeface="Segoe UI" panose="020B0502040204020203" pitchFamily="34" charset="0"/>
                <a:cs typeface="Segoe UI" panose="020B0502040204020203" pitchFamily="34" charset="0"/>
              </a:rPr>
              <a:t>Actually Existing Unsustainability</a:t>
            </a:r>
            <a:endParaRPr lang="en-US" sz="2800" i="0" u="none" strike="noStrike" cap="none"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l"/>
            <a:r>
              <a:rPr lang="en-US" sz="1600" b="0" i="0" u="none" strike="noStrike" baseline="0" dirty="0">
                <a:latin typeface="Segoe UI" panose="020B0502040204020203" pitchFamily="34" charset="0"/>
                <a:cs typeface="Segoe UI" panose="020B0502040204020203" pitchFamily="34" charset="0"/>
              </a:rPr>
              <a:t>While completely accepting the need for and importance of more abstract, </a:t>
            </a:r>
            <a:r>
              <a:rPr lang="en-IN" sz="1600" b="0" i="0" u="none" strike="noStrike" baseline="0" dirty="0">
                <a:latin typeface="Segoe UI" panose="020B0502040204020203" pitchFamily="34" charset="0"/>
                <a:cs typeface="Segoe UI" panose="020B0502040204020203" pitchFamily="34" charset="0"/>
              </a:rPr>
              <a:t>conceptually based theorising</a:t>
            </a:r>
          </a:p>
          <a:p>
            <a:pPr algn="l"/>
            <a:endParaRPr lang="en-IN" sz="1600" b="0" i="0" u="none" strike="noStrike" baseline="0" dirty="0">
              <a:latin typeface="Segoe UI" panose="020B0502040204020203" pitchFamily="34" charset="0"/>
              <a:cs typeface="Segoe UI" panose="020B0502040204020203" pitchFamily="34" charset="0"/>
            </a:endParaRPr>
          </a:p>
          <a:p>
            <a:pPr marL="285750" lvl="5"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T</a:t>
            </a:r>
            <a:r>
              <a:rPr lang="en-US" sz="1600" b="0" i="0" u="none" strike="noStrike" baseline="0" dirty="0">
                <a:latin typeface="Segoe UI" panose="020B0502040204020203" pitchFamily="34" charset="0"/>
                <a:cs typeface="Segoe UI" panose="020B0502040204020203" pitchFamily="34" charset="0"/>
              </a:rPr>
              <a:t>here is a major difference between debates about a </a:t>
            </a:r>
            <a:r>
              <a:rPr lang="en-US" sz="1600" b="0" i="1" u="none" strike="noStrike" baseline="0" dirty="0">
                <a:latin typeface="Segoe UI" panose="020B0502040204020203" pitchFamily="34" charset="0"/>
                <a:cs typeface="Segoe UI" panose="020B0502040204020203" pitchFamily="34" charset="0"/>
              </a:rPr>
              <a:t>theory or theories of justice </a:t>
            </a:r>
            <a:r>
              <a:rPr lang="en-US" sz="1600" b="0" i="0" u="none" strike="noStrike" baseline="0" dirty="0">
                <a:latin typeface="Segoe UI" panose="020B0502040204020203" pitchFamily="34" charset="0"/>
                <a:cs typeface="Segoe UI" panose="020B0502040204020203" pitchFamily="34" charset="0"/>
              </a:rPr>
              <a:t>(which dominate contemporary liberal political theory) and the fact that, sociologically speaking, it is </a:t>
            </a:r>
            <a:r>
              <a:rPr lang="en-US" sz="1600" b="0" i="1" u="none" strike="noStrike" baseline="0" dirty="0">
                <a:latin typeface="Segoe UI" panose="020B0502040204020203" pitchFamily="34" charset="0"/>
                <a:cs typeface="Segoe UI" panose="020B0502040204020203" pitchFamily="34" charset="0"/>
              </a:rPr>
              <a:t>injustice not justice </a:t>
            </a:r>
            <a:r>
              <a:rPr lang="en-US" sz="1600" b="0" i="0" u="none" strike="noStrike" baseline="0" dirty="0">
                <a:latin typeface="Segoe UI" panose="020B0502040204020203" pitchFamily="34" charset="0"/>
                <a:cs typeface="Segoe UI" panose="020B0502040204020203" pitchFamily="34" charset="0"/>
              </a:rPr>
              <a:t>that characterizes </a:t>
            </a:r>
            <a:r>
              <a:rPr lang="en-IN" sz="1600" b="0" i="0" u="none" strike="noStrike" baseline="0" dirty="0">
                <a:latin typeface="Segoe UI" panose="020B0502040204020203" pitchFamily="34" charset="0"/>
                <a:cs typeface="Segoe UI" panose="020B0502040204020203" pitchFamily="34" charset="0"/>
              </a:rPr>
              <a:t>the world.</a:t>
            </a:r>
          </a:p>
          <a:p>
            <a:pPr marL="285750" lvl="5" indent="-285750">
              <a:buFont typeface="Arial" panose="020B0604020202020204" pitchFamily="34" charset="0"/>
              <a:buChar char="•"/>
            </a:pPr>
            <a:endParaRPr lang="en-IN" sz="16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IN" sz="1600" b="0" i="0" u="none" strike="noStrike" baseline="0" dirty="0">
                <a:latin typeface="Segoe UI" panose="020B0502040204020203" pitchFamily="34" charset="0"/>
                <a:cs typeface="Segoe UI" panose="020B0502040204020203" pitchFamily="34" charset="0"/>
              </a:rPr>
              <a:t>There are good reasons for </a:t>
            </a:r>
            <a:r>
              <a:rPr lang="en-US" sz="1600" b="0" i="0" u="none" strike="noStrike" baseline="0" dirty="0">
                <a:latin typeface="Segoe UI" panose="020B0502040204020203" pitchFamily="34" charset="0"/>
                <a:cs typeface="Segoe UI" panose="020B0502040204020203" pitchFamily="34" charset="0"/>
              </a:rPr>
              <a:t>recasting green political theory as a </a:t>
            </a:r>
            <a:r>
              <a:rPr lang="en-US" sz="1600" b="0" i="1" u="none" strike="noStrike" baseline="0" dirty="0">
                <a:latin typeface="Segoe UI" panose="020B0502040204020203" pitchFamily="34" charset="0"/>
                <a:cs typeface="Segoe UI" panose="020B0502040204020203" pitchFamily="34" charset="0"/>
              </a:rPr>
              <a:t>politics of actually existing unsustainability </a:t>
            </a:r>
            <a:r>
              <a:rPr lang="en-US" sz="1600" b="0" i="0" u="none" strike="noStrike" baseline="0" dirty="0">
                <a:latin typeface="Segoe UI" panose="020B0502040204020203" pitchFamily="34" charset="0"/>
                <a:cs typeface="Segoe UI" panose="020B0502040204020203" pitchFamily="34" charset="0"/>
              </a:rPr>
              <a:t>rather than a </a:t>
            </a:r>
            <a:r>
              <a:rPr lang="en-US" sz="1600" b="0" i="1" u="none" strike="noStrike" baseline="0" dirty="0">
                <a:latin typeface="Segoe UI" panose="020B0502040204020203" pitchFamily="34" charset="0"/>
                <a:cs typeface="Segoe UI" panose="020B0502040204020203" pitchFamily="34" charset="0"/>
              </a:rPr>
              <a:t>politics for (future) sustainability</a:t>
            </a:r>
            <a:r>
              <a:rPr lang="en-US" sz="1600" b="0" i="0" u="none" strike="noStrike" baseline="0" dirty="0">
                <a:latin typeface="Segoe UI" panose="020B0502040204020203" pitchFamily="34" charset="0"/>
                <a:cs typeface="Segoe UI" panose="020B0502040204020203" pitchFamily="34" charset="0"/>
              </a:rPr>
              <a:t>.</a:t>
            </a:r>
          </a:p>
          <a:p>
            <a:pPr marL="285750" indent="-285750" algn="l">
              <a:buFont typeface="Arial" panose="020B0604020202020204" pitchFamily="34" charset="0"/>
              <a:buChar char="•"/>
            </a:pPr>
            <a:endParaRPr lang="en-US" sz="16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600" b="0" i="0" u="none" strike="noStrike" baseline="0" dirty="0">
                <a:latin typeface="Segoe UI" panose="020B0502040204020203" pitchFamily="34" charset="0"/>
                <a:cs typeface="Segoe UI" panose="020B0502040204020203" pitchFamily="34" charset="0"/>
              </a:rPr>
              <a:t>The reality of what can be </a:t>
            </a:r>
            <a:r>
              <a:rPr lang="en-IN" sz="1600" b="0" i="0" u="none" strike="noStrike" baseline="0" dirty="0">
                <a:latin typeface="Segoe UI" panose="020B0502040204020203" pitchFamily="34" charset="0"/>
                <a:cs typeface="Segoe UI" panose="020B0502040204020203" pitchFamily="34" charset="0"/>
              </a:rPr>
              <a:t>called </a:t>
            </a:r>
            <a:r>
              <a:rPr lang="en-IN" sz="1600" b="0" i="1" u="none" strike="noStrike" baseline="0" dirty="0">
                <a:latin typeface="Segoe UI" panose="020B0502040204020203" pitchFamily="34" charset="0"/>
                <a:cs typeface="Segoe UI" panose="020B0502040204020203" pitchFamily="34" charset="0"/>
              </a:rPr>
              <a:t>actually existing unsustainability</a:t>
            </a:r>
            <a:r>
              <a:rPr lang="en-IN" sz="1600" dirty="0">
                <a:latin typeface="Segoe UI" panose="020B0502040204020203" pitchFamily="34" charset="0"/>
                <a:cs typeface="Segoe UI" panose="020B0502040204020203" pitchFamily="34" charset="0"/>
              </a:rPr>
              <a:t>- </a:t>
            </a:r>
            <a:r>
              <a:rPr lang="en-IN" sz="1600" b="0" i="0" u="none" strike="noStrike" baseline="0" dirty="0">
                <a:latin typeface="Segoe UI" panose="020B0502040204020203" pitchFamily="34" charset="0"/>
                <a:cs typeface="Segoe UI" panose="020B0502040204020203" pitchFamily="34" charset="0"/>
              </a:rPr>
              <a:t>as a </a:t>
            </a:r>
            <a:r>
              <a:rPr lang="en-US" sz="1600" b="0" i="0" u="none" strike="noStrike" baseline="0" dirty="0">
                <a:latin typeface="Segoe UI" panose="020B0502040204020203" pitchFamily="34" charset="0"/>
                <a:cs typeface="Segoe UI" panose="020B0502040204020203" pitchFamily="34" charset="0"/>
              </a:rPr>
              <a:t>precondition for the articulation and achievement of future sustainability or to map some future sustainable development path</a:t>
            </a:r>
          </a:p>
          <a:p>
            <a:pPr marL="285750" indent="-285750" algn="l">
              <a:buFont typeface="Arial" panose="020B0604020202020204" pitchFamily="34" charset="0"/>
              <a:buChar char="•"/>
            </a:pPr>
            <a:endParaRPr lang="en-IN" sz="1600" b="0" i="0" u="none" strike="noStrike" baseline="0" dirty="0">
              <a:latin typeface="Segoe UI" panose="020B0502040204020203" pitchFamily="34" charset="0"/>
              <a:cs typeface="Segoe UI" panose="020B0502040204020203" pitchFamily="34" charset="0"/>
            </a:endParaRPr>
          </a:p>
          <a:p>
            <a:pPr marL="285750" indent="-285750" algn="l">
              <a:buFont typeface="Arial" panose="020B0604020202020204" pitchFamily="34" charset="0"/>
              <a:buChar char="•"/>
            </a:pPr>
            <a:r>
              <a:rPr lang="en-US" sz="1600" b="0" i="0" u="none" strike="noStrike" baseline="0" dirty="0">
                <a:latin typeface="Segoe UI" panose="020B0502040204020203" pitchFamily="34" charset="0"/>
                <a:cs typeface="Segoe UI" panose="020B0502040204020203" pitchFamily="34" charset="0"/>
              </a:rPr>
              <a:t>The time and debate taken to develop an agreed conception of sustainability has actually ‘sustained unsustainability’ as it were.</a:t>
            </a:r>
          </a:p>
          <a:p>
            <a:pPr algn="l"/>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267118387"/>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4459</TotalTime>
  <Words>1887</Words>
  <Application>Microsoft Office PowerPoint</Application>
  <PresentationFormat>Widescreen</PresentationFormat>
  <Paragraphs>117</Paragraphs>
  <Slides>14</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Wingdings</vt:lpstr>
      <vt:lpstr>Calibri</vt:lpstr>
      <vt:lpstr>Segoe UI</vt:lpstr>
      <vt:lpstr>Century Gothic</vt:lpstr>
      <vt:lpstr>Arial</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17</cp:revision>
  <dcterms:created xsi:type="dcterms:W3CDTF">2020-01-02T01:56:26Z</dcterms:created>
  <dcterms:modified xsi:type="dcterms:W3CDTF">2024-06-10T05:04:55Z</dcterms:modified>
</cp:coreProperties>
</file>