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4"/>
  </p:notesMasterIdLst>
  <p:sldIdLst>
    <p:sldId id="256" r:id="rId3"/>
    <p:sldId id="257" r:id="rId4"/>
    <p:sldId id="260" r:id="rId5"/>
    <p:sldId id="277" r:id="rId6"/>
    <p:sldId id="279" r:id="rId7"/>
    <p:sldId id="280" r:id="rId8"/>
    <p:sldId id="278" r:id="rId9"/>
    <p:sldId id="281" r:id="rId10"/>
    <p:sldId id="282" r:id="rId11"/>
    <p:sldId id="284" r:id="rId12"/>
    <p:sldId id="285" r:id="rId13"/>
  </p:sldIdLst>
  <p:sldSz cx="12192000" cy="6858000"/>
  <p:notesSz cx="6951663" cy="10082213"/>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Quattrocento Sans" panose="020B060402020202020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3" d="100"/>
          <a:sy n="43" d="100"/>
        </p:scale>
        <p:origin x="52"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43"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220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76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0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95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16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669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11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38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97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5052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 sz="2700" b="1" i="0" u="none" strike="noStrike" cap="none" dirty="0">
                <a:solidFill>
                  <a:srgbClr val="003399"/>
                </a:solidFill>
                <a:latin typeface="Century Gothic"/>
                <a:ea typeface="Century Gothic"/>
                <a:cs typeface="Century Gothic"/>
                <a:sym typeface="Century Gothic"/>
              </a:rPr>
              <a:t>Subject title: Topic 12 – Conclusion and Future </a:t>
            </a:r>
            <a:r>
              <a:rPr lang="en-US" sz="2700" b="1" i="0" u="none" strike="noStrike" cap="none" dirty="0">
                <a:solidFill>
                  <a:srgbClr val="003399"/>
                </a:solidFill>
                <a:latin typeface="Century Gothic"/>
                <a:ea typeface="Century Gothic"/>
                <a:cs typeface="Century Gothic"/>
                <a:sym typeface="Century Gothic"/>
              </a:rPr>
              <a:t>Direction</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 sz="2200" b="1" dirty="0">
                <a:solidFill>
                  <a:srgbClr val="003399"/>
                </a:solidFill>
                <a:latin typeface="Century Gothic"/>
                <a:ea typeface="Century Gothic"/>
                <a:cs typeface="Century Gothic"/>
                <a:sym typeface="Century Gothic"/>
              </a:rPr>
              <a:t>Instructor Name: …</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3851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600" b="1" dirty="0">
                <a:solidFill>
                  <a:schemeClr val="bg1"/>
                </a:solidFill>
              </a:rPr>
              <a:t>3. Students presentations on research papers</a:t>
            </a:r>
            <a:endParaRPr lang="en-US" sz="3200" b="1" dirty="0">
              <a:solidFill>
                <a:schemeClr val="bg1"/>
              </a:solidFill>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61050"/>
            <a:ext cx="9950250" cy="957942"/>
          </a:xfrm>
          <a:prstGeom prst="rect">
            <a:avLst/>
          </a:prstGeom>
        </p:spPr>
      </p:pic>
      <p:sp>
        <p:nvSpPr>
          <p:cNvPr id="20" name="TextBox 19">
            <a:extLst>
              <a:ext uri="{FF2B5EF4-FFF2-40B4-BE49-F238E27FC236}">
                <a16:creationId xmlns:a16="http://schemas.microsoft.com/office/drawing/2014/main" id="{8FA0CCD0-24F4-D2C5-2CA4-9803A543CB23}"/>
              </a:ext>
            </a:extLst>
          </p:cNvPr>
          <p:cNvSpPr txBox="1"/>
          <p:nvPr/>
        </p:nvSpPr>
        <p:spPr>
          <a:xfrm>
            <a:off x="1319133" y="987425"/>
            <a:ext cx="3281541" cy="4847994"/>
          </a:xfrm>
          <a:prstGeom prst="rect">
            <a:avLst/>
          </a:prstGeom>
          <a:noFill/>
        </p:spPr>
        <p:txBody>
          <a:bodyPr wrap="square">
            <a:spAutoFit/>
          </a:bodyPr>
          <a:lstStyle/>
          <a:p>
            <a:pPr lvl="0" algn="just">
              <a:lnSpc>
                <a:spcPct val="150000"/>
              </a:lnSpc>
            </a:pPr>
            <a:r>
              <a:rPr lang="en-US" sz="1600" dirty="0"/>
              <a:t>Students present research documents on the following groups of issues:</a:t>
            </a:r>
          </a:p>
          <a:p>
            <a:pPr marL="285750" lvl="0" indent="-285750" algn="just">
              <a:lnSpc>
                <a:spcPct val="150000"/>
              </a:lnSpc>
              <a:buFont typeface="Arial" panose="020B0604020202020204" pitchFamily="34" charset="0"/>
              <a:buChar char="•"/>
            </a:pPr>
            <a:r>
              <a:rPr lang="en-US" sz="1600" dirty="0"/>
              <a:t>Overview of Climate Change and Waste Law</a:t>
            </a:r>
          </a:p>
          <a:p>
            <a:pPr marL="285750" lvl="0" indent="-285750" algn="just">
              <a:lnSpc>
                <a:spcPct val="150000"/>
              </a:lnSpc>
              <a:buFont typeface="Arial" panose="020B0604020202020204" pitchFamily="34" charset="0"/>
              <a:buChar char="•"/>
            </a:pPr>
            <a:r>
              <a:rPr lang="en-US" sz="1600" dirty="0"/>
              <a:t>The science of climate change and waste</a:t>
            </a:r>
          </a:p>
          <a:p>
            <a:pPr marL="285750" lvl="0" indent="-285750" algn="just">
              <a:lnSpc>
                <a:spcPct val="150000"/>
              </a:lnSpc>
              <a:buFont typeface="Arial" panose="020B0604020202020204" pitchFamily="34" charset="0"/>
              <a:buChar char="•"/>
            </a:pPr>
            <a:r>
              <a:rPr lang="en-US" sz="1600" dirty="0"/>
              <a:t>Policies and regulations on climate change and waste</a:t>
            </a:r>
          </a:p>
          <a:p>
            <a:pPr marL="285750" lvl="0" indent="-285750" algn="just">
              <a:lnSpc>
                <a:spcPct val="150000"/>
              </a:lnSpc>
              <a:buFont typeface="Arial" panose="020B0604020202020204" pitchFamily="34" charset="0"/>
              <a:buChar char="•"/>
            </a:pPr>
            <a:r>
              <a:rPr lang="en-US" sz="1600" dirty="0"/>
              <a:t>Carbon markets and emissions trading</a:t>
            </a:r>
          </a:p>
          <a:p>
            <a:pPr marL="285750" lvl="0" indent="-285750" algn="just">
              <a:lnSpc>
                <a:spcPct val="150000"/>
              </a:lnSpc>
              <a:buFont typeface="Arial" panose="020B0604020202020204" pitchFamily="34" charset="0"/>
              <a:buChar char="•"/>
            </a:pPr>
            <a:r>
              <a:rPr lang="en-US" sz="1600" dirty="0"/>
              <a:t>Sustainable consumption and production</a:t>
            </a:r>
          </a:p>
        </p:txBody>
      </p:sp>
      <p:pic>
        <p:nvPicPr>
          <p:cNvPr id="4" name="Picture Placeholder 3" descr="A person standing in front of a whiteboard with a person pointing at a graph&#10;&#10;Description automatically generated">
            <a:extLst>
              <a:ext uri="{FF2B5EF4-FFF2-40B4-BE49-F238E27FC236}">
                <a16:creationId xmlns:a16="http://schemas.microsoft.com/office/drawing/2014/main" id="{CAEAFF71-BB8F-4DD8-2FF5-1B8FF54B5A06}"/>
              </a:ext>
            </a:extLst>
          </p:cNvPr>
          <p:cNvPicPr>
            <a:picLocks noGrp="1" noChangeAspect="1"/>
          </p:cNvPicPr>
          <p:nvPr>
            <p:ph type="pic" idx="2"/>
          </p:nvPr>
        </p:nvPicPr>
        <p:blipFill>
          <a:blip r:embed="rId4"/>
          <a:srcRect l="9306" r="9306"/>
          <a:stretch>
            <a:fillRect/>
          </a:stretch>
        </p:blipFill>
        <p:spPr/>
      </p:pic>
    </p:spTree>
    <p:extLst>
      <p:ext uri="{BB962C8B-B14F-4D97-AF65-F5344CB8AC3E}">
        <p14:creationId xmlns:p14="http://schemas.microsoft.com/office/powerpoint/2010/main" val="265753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3851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600" b="1" dirty="0">
                <a:solidFill>
                  <a:schemeClr val="bg1"/>
                </a:solidFill>
              </a:rPr>
              <a:t>3. Students presentations </a:t>
            </a:r>
            <a:r>
              <a:rPr lang="en" sz="1600" b="1">
                <a:solidFill>
                  <a:schemeClr val="bg1"/>
                </a:solidFill>
              </a:rPr>
              <a:t>on research </a:t>
            </a:r>
            <a:r>
              <a:rPr lang="en" sz="1600" b="1" dirty="0" err="1">
                <a:solidFill>
                  <a:schemeClr val="bg1"/>
                </a:solidFill>
              </a:rPr>
              <a:t>papers</a:t>
            </a:r>
            <a:endParaRPr lang="en-US" sz="3200" b="1" dirty="0">
              <a:solidFill>
                <a:schemeClr val="bg1"/>
              </a:solidFill>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61050"/>
            <a:ext cx="9950250" cy="957942"/>
          </a:xfrm>
          <a:prstGeom prst="rect">
            <a:avLst/>
          </a:prstGeom>
        </p:spPr>
      </p:pic>
      <p:sp>
        <p:nvSpPr>
          <p:cNvPr id="20" name="TextBox 19">
            <a:extLst>
              <a:ext uri="{FF2B5EF4-FFF2-40B4-BE49-F238E27FC236}">
                <a16:creationId xmlns:a16="http://schemas.microsoft.com/office/drawing/2014/main" id="{8FA0CCD0-24F4-D2C5-2CA4-9803A543CB23}"/>
              </a:ext>
            </a:extLst>
          </p:cNvPr>
          <p:cNvSpPr txBox="1"/>
          <p:nvPr/>
        </p:nvSpPr>
        <p:spPr>
          <a:xfrm>
            <a:off x="836612" y="987425"/>
            <a:ext cx="4174955" cy="3739998"/>
          </a:xfrm>
          <a:prstGeom prst="rect">
            <a:avLst/>
          </a:prstGeom>
          <a:noFill/>
        </p:spPr>
        <p:txBody>
          <a:bodyPr wrap="square">
            <a:spAutoFit/>
          </a:bodyPr>
          <a:lstStyle/>
          <a:p>
            <a:pPr lvl="0">
              <a:lnSpc>
                <a:spcPct val="150000"/>
              </a:lnSpc>
            </a:pPr>
            <a:r>
              <a:rPr lang="en-US" sz="1600" dirty="0"/>
              <a:t>Students present research documents on the following groups of issues:</a:t>
            </a:r>
          </a:p>
          <a:p>
            <a:pPr marL="285750" lvl="0" indent="-285750">
              <a:lnSpc>
                <a:spcPct val="150000"/>
              </a:lnSpc>
              <a:buFont typeface="Arial" panose="020B0604020202020204" pitchFamily="34" charset="0"/>
              <a:buChar char="•"/>
            </a:pPr>
            <a:r>
              <a:rPr lang="en-US" sz="1600" dirty="0"/>
              <a:t>Waste reduction strategy and circular economy</a:t>
            </a:r>
          </a:p>
          <a:p>
            <a:pPr marL="285750" lvl="0" indent="-285750">
              <a:lnSpc>
                <a:spcPct val="150000"/>
              </a:lnSpc>
              <a:buFont typeface="Arial" panose="020B0604020202020204" pitchFamily="34" charset="0"/>
              <a:buChar char="•"/>
            </a:pPr>
            <a:r>
              <a:rPr lang="en-US" sz="1600" dirty="0"/>
              <a:t>Dispute resolution on climate change and environmental justice</a:t>
            </a:r>
          </a:p>
          <a:p>
            <a:pPr marL="285750" lvl="0" indent="-285750">
              <a:lnSpc>
                <a:spcPct val="150000"/>
              </a:lnSpc>
              <a:buFont typeface="Arial" panose="020B0604020202020204" pitchFamily="34" charset="0"/>
              <a:buChar char="•"/>
            </a:pPr>
            <a:r>
              <a:rPr lang="en-US" sz="1600" dirty="0"/>
              <a:t>Renewable energy and climate change</a:t>
            </a:r>
          </a:p>
          <a:p>
            <a:pPr marL="285750" lvl="0" indent="-285750">
              <a:lnSpc>
                <a:spcPct val="150000"/>
              </a:lnSpc>
              <a:buFont typeface="Arial" panose="020B0604020202020204" pitchFamily="34" charset="0"/>
              <a:buChar char="•"/>
            </a:pPr>
            <a:r>
              <a:rPr lang="en-US" sz="1600" dirty="0"/>
              <a:t>Waste-to-energy technology and policy</a:t>
            </a:r>
          </a:p>
          <a:p>
            <a:pPr marL="285750" lvl="0" indent="-285750">
              <a:lnSpc>
                <a:spcPct val="150000"/>
              </a:lnSpc>
              <a:buFont typeface="Arial" panose="020B0604020202020204" pitchFamily="34" charset="0"/>
              <a:buChar char="•"/>
            </a:pPr>
            <a:r>
              <a:rPr lang="en-US" sz="1600" dirty="0"/>
              <a:t>Green public procurement and sustainable business</a:t>
            </a:r>
          </a:p>
        </p:txBody>
      </p:sp>
      <p:pic>
        <p:nvPicPr>
          <p:cNvPr id="11" name="Picture Placeholder 10" descr="A person standing in front of a whiteboard with a person pointing at a graph&#10;&#10;Description automatically generated">
            <a:extLst>
              <a:ext uri="{FF2B5EF4-FFF2-40B4-BE49-F238E27FC236}">
                <a16:creationId xmlns:a16="http://schemas.microsoft.com/office/drawing/2014/main" id="{578AAD88-6B95-7C0C-18A7-BCC80B5CC454}"/>
              </a:ext>
            </a:extLst>
          </p:cNvPr>
          <p:cNvPicPr>
            <a:picLocks noGrp="1" noChangeAspect="1"/>
          </p:cNvPicPr>
          <p:nvPr>
            <p:ph type="pic" idx="2"/>
          </p:nvPr>
        </p:nvPicPr>
        <p:blipFill>
          <a:blip r:embed="rId4"/>
          <a:srcRect l="9306" r="9306"/>
          <a:stretch>
            <a:fillRect/>
          </a:stretch>
        </p:blipFill>
        <p:spPr/>
      </p:pic>
    </p:spTree>
    <p:extLst>
      <p:ext uri="{BB962C8B-B14F-4D97-AF65-F5344CB8AC3E}">
        <p14:creationId xmlns:p14="http://schemas.microsoft.com/office/powerpoint/2010/main" val="169034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 sz="1800" b="1" i="0" u="none" strike="noStrike" dirty="0">
                <a:solidFill>
                  <a:srgbClr val="FFFFFF"/>
                </a:solidFill>
                <a:effectLst/>
                <a:latin typeface="Quattrocento Sans" panose="020B0502050000020003" pitchFamily="34" charset="0"/>
              </a:rPr>
              <a:t>Contents</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lvl="0" indent="-342900">
              <a:lnSpc>
                <a:spcPct val="150000"/>
              </a:lnSpc>
              <a:buFont typeface="+mj-lt"/>
              <a:buAutoNum type="arabicPeriod"/>
            </a:pPr>
            <a:r>
              <a:rPr lang="en" b="1" dirty="0" err="1"/>
              <a:t>The</a:t>
            </a:r>
            <a:r>
              <a:rPr lang="en" b="1" dirty="0"/>
              <a:t> </a:t>
            </a:r>
            <a:r>
              <a:rPr lang="en" b="1" dirty="0" err="1"/>
              <a:t>effectiveness</a:t>
            </a:r>
            <a:r>
              <a:rPr lang="en" b="1" dirty="0"/>
              <a:t> </a:t>
            </a:r>
            <a:r>
              <a:rPr lang="en" b="1" dirty="0" err="1"/>
              <a:t>of </a:t>
            </a:r>
            <a:r>
              <a:rPr lang="en" b="1" dirty="0"/>
              <a:t>legal </a:t>
            </a:r>
            <a:r>
              <a:rPr lang="en" b="1" dirty="0" err="1"/>
              <a:t>frameworks </a:t>
            </a:r>
            <a:r>
              <a:rPr lang="en" b="1" dirty="0"/>
              <a:t>and </a:t>
            </a:r>
            <a:r>
              <a:rPr lang="en" b="1" dirty="0" err="1"/>
              <a:t>policies </a:t>
            </a:r>
            <a:r>
              <a:rPr lang="en" b="1" dirty="0"/>
              <a:t>in </a:t>
            </a:r>
            <a:r>
              <a:rPr lang="en" b="1" dirty="0" err="1"/>
              <a:t>addressing</a:t>
            </a:r>
            <a:r>
              <a:rPr lang="en" b="1" dirty="0"/>
              <a:t> </a:t>
            </a:r>
            <a:r>
              <a:rPr lang="en" b="1" dirty="0" err="1"/>
              <a:t>climate. climate</a:t>
            </a:r>
            <a:r>
              <a:rPr lang="en" b="1" dirty="0"/>
              <a:t> </a:t>
            </a:r>
            <a:r>
              <a:rPr lang="en" b="1" dirty="0" err="1"/>
              <a:t>change </a:t>
            </a:r>
            <a:r>
              <a:rPr lang="en" b="1" dirty="0"/>
              <a:t>and </a:t>
            </a:r>
            <a:r>
              <a:rPr lang="en" b="1" dirty="0" err="1"/>
              <a:t>waste</a:t>
            </a:r>
            <a:r>
              <a:rPr lang="en" b="1" dirty="0"/>
              <a:t> </a:t>
            </a:r>
            <a:r>
              <a:rPr lang="en" b="1" dirty="0" err="1"/>
              <a:t>management</a:t>
            </a:r>
            <a:r>
              <a:rPr lang="en" b="1" dirty="0"/>
              <a:t> </a:t>
            </a:r>
            <a:r>
              <a:rPr lang="en" b="1" dirty="0" err="1"/>
              <a:t>challenges </a:t>
            </a:r>
            <a:r>
              <a:rPr lang="en" b="1" dirty="0"/>
              <a:t>.</a:t>
            </a:r>
            <a:endParaRPr lang="en-US" b="1" dirty="0"/>
          </a:p>
          <a:p>
            <a:pPr marL="342900" lvl="0" indent="-342900">
              <a:lnSpc>
                <a:spcPct val="150000"/>
              </a:lnSpc>
              <a:buFont typeface="+mj-lt"/>
              <a:buAutoNum type="arabicPeriod"/>
            </a:pPr>
            <a:r>
              <a:rPr lang="en" b="1" dirty="0"/>
              <a:t>Future </a:t>
            </a:r>
            <a:r>
              <a:rPr lang="en" b="1" dirty="0" err="1"/>
              <a:t>directions </a:t>
            </a:r>
            <a:r>
              <a:rPr lang="en" b="1" dirty="0"/>
              <a:t>in </a:t>
            </a:r>
            <a:r>
              <a:rPr lang="en" b="1" dirty="0" err="1"/>
              <a:t>climate</a:t>
            </a:r>
            <a:r>
              <a:rPr lang="en" b="1" dirty="0"/>
              <a:t> </a:t>
            </a:r>
            <a:r>
              <a:rPr lang="en" b="1" dirty="0" err="1"/>
              <a:t>change </a:t>
            </a:r>
            <a:r>
              <a:rPr lang="en" b="1" dirty="0"/>
              <a:t>and </a:t>
            </a:r>
            <a:r>
              <a:rPr lang="en" b="1" dirty="0" err="1"/>
              <a:t>waste</a:t>
            </a:r>
            <a:r>
              <a:rPr lang="en" b="1" dirty="0"/>
              <a:t> </a:t>
            </a:r>
            <a:r>
              <a:rPr lang="en" b="1" dirty="0" err="1"/>
              <a:t>management</a:t>
            </a:r>
            <a:r>
              <a:rPr lang="en" b="1" dirty="0"/>
              <a:t> </a:t>
            </a:r>
            <a:r>
              <a:rPr lang="en" b="1" dirty="0" err="1"/>
              <a:t>law </a:t>
            </a:r>
            <a:r>
              <a:rPr lang="en" b="1" dirty="0"/>
              <a:t>and </a:t>
            </a:r>
            <a:r>
              <a:rPr lang="en" b="1" dirty="0" err="1"/>
              <a:t>policy </a:t>
            </a:r>
            <a:r>
              <a:rPr lang="en" b="1" dirty="0"/>
              <a:t>.</a:t>
            </a:r>
            <a:endParaRPr lang="en-US" b="1" dirty="0"/>
          </a:p>
          <a:p>
            <a:pPr marL="342900" lvl="0" indent="-342900">
              <a:lnSpc>
                <a:spcPct val="150000"/>
              </a:lnSpc>
              <a:buFont typeface="+mj-lt"/>
              <a:buAutoNum type="arabicPeriod"/>
            </a:pPr>
            <a:r>
              <a:rPr lang="en" b="1" dirty="0"/>
              <a:t>Student presentations on research papers </a:t>
            </a:r>
            <a:r>
              <a:rPr lang="en" dirty="0"/>
              <a:t>.</a:t>
            </a:r>
            <a:endParaRPr lang="en-US" dirty="0"/>
          </a:p>
          <a:p>
            <a:pPr lvl="0">
              <a:lnSpc>
                <a:spcPct val="150000"/>
              </a:lnSpc>
            </a:pPr>
            <a:r>
              <a:rPr lang="en" b="1" dirty="0"/>
              <a:t>       </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The effectiveness of legal frameworks and policies in addressing climate and waste management challenges .</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lnSpc>
                <a:spcPct val="150000"/>
              </a:lnSpc>
            </a:pPr>
            <a:r>
              <a:rPr lang="en-US" sz="1600" dirty="0"/>
              <a:t>Factors affecting the effectiveness of legal frameworks and policy in addressing climate change and waste management challenges:</a:t>
            </a:r>
          </a:p>
          <a:p>
            <a:pPr marL="285750" lvl="0" indent="-285750">
              <a:lnSpc>
                <a:spcPct val="150000"/>
              </a:lnSpc>
              <a:buFont typeface="Wingdings" panose="05000000000000000000" pitchFamily="2" charset="2"/>
              <a:buChar char="ü"/>
            </a:pPr>
            <a:r>
              <a:rPr lang="en-US" sz="1600" dirty="0"/>
              <a:t>Quality of the legal system</a:t>
            </a:r>
          </a:p>
          <a:p>
            <a:pPr marL="285750" lvl="0" indent="-285750">
              <a:lnSpc>
                <a:spcPct val="150000"/>
              </a:lnSpc>
              <a:buFont typeface="Wingdings" panose="05000000000000000000" pitchFamily="2" charset="2"/>
              <a:buChar char="ü"/>
            </a:pPr>
            <a:r>
              <a:rPr lang="en-US" sz="1600" dirty="0"/>
              <a:t>Capacity of the competent subject</a:t>
            </a:r>
          </a:p>
          <a:p>
            <a:pPr marL="285750" lvl="0" indent="-285750">
              <a:lnSpc>
                <a:spcPct val="150000"/>
              </a:lnSpc>
              <a:buFont typeface="Wingdings" panose="05000000000000000000" pitchFamily="2" charset="2"/>
              <a:buChar char="ü"/>
            </a:pPr>
            <a:r>
              <a:rPr lang="en-US" sz="1600" dirty="0"/>
              <a:t>Information and communication systems</a:t>
            </a:r>
          </a:p>
          <a:p>
            <a:pPr marL="285750" lvl="0" indent="-285750">
              <a:lnSpc>
                <a:spcPct val="150000"/>
              </a:lnSpc>
              <a:buFont typeface="Wingdings" panose="05000000000000000000" pitchFamily="2" charset="2"/>
              <a:buChar char="ü"/>
            </a:pPr>
            <a:r>
              <a:rPr lang="en-US" sz="1600" dirty="0"/>
              <a:t>Legal perception and consciousness</a:t>
            </a:r>
          </a:p>
          <a:p>
            <a:pPr marL="285750" lvl="0" indent="-285750">
              <a:lnSpc>
                <a:spcPct val="150000"/>
              </a:lnSpc>
              <a:buFont typeface="Wingdings" panose="05000000000000000000" pitchFamily="2" charset="2"/>
              <a:buChar char="ü"/>
            </a:pPr>
            <a:r>
              <a:rPr lang="en-US" sz="1600" dirty="0"/>
              <a:t>Technical and material conditions</a:t>
            </a:r>
          </a:p>
        </p:txBody>
      </p:sp>
    </p:spTree>
    <p:extLst>
      <p:ext uri="{BB962C8B-B14F-4D97-AF65-F5344CB8AC3E}">
        <p14:creationId xmlns:p14="http://schemas.microsoft.com/office/powerpoint/2010/main" val="12180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1. The effectiveness of legal frameworks and policies in addressing climate and waste management challenges .</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lnSpc>
                <a:spcPct val="150000"/>
              </a:lnSpc>
            </a:pPr>
            <a:r>
              <a:rPr lang="en-US" sz="1600" dirty="0"/>
              <a:t>Criteria for evaluating the effectiveness of legal frameworks and policy in addressing climate change and waste management challenges:</a:t>
            </a:r>
          </a:p>
          <a:p>
            <a:pPr marL="285750" lvl="0" indent="-285750">
              <a:lnSpc>
                <a:spcPct val="150000"/>
              </a:lnSpc>
              <a:buFont typeface="Arial" panose="020B0604020202020204" pitchFamily="34" charset="0"/>
              <a:buChar char="•"/>
            </a:pPr>
            <a:r>
              <a:rPr lang="en-US" sz="1600" dirty="0"/>
              <a:t>The degree to which the desired goal is achieved</a:t>
            </a:r>
          </a:p>
          <a:p>
            <a:pPr marL="285750" lvl="0" indent="-285750">
              <a:lnSpc>
                <a:spcPct val="150000"/>
              </a:lnSpc>
              <a:buFont typeface="Arial" panose="020B0604020202020204" pitchFamily="34" charset="0"/>
              <a:buChar char="•"/>
            </a:pPr>
            <a:r>
              <a:rPr lang="en-US" sz="1600" dirty="0"/>
              <a:t>Level of satisfaction, trust, and consensus of the people</a:t>
            </a:r>
          </a:p>
          <a:p>
            <a:pPr marL="285750" lvl="0" indent="-285750">
              <a:lnSpc>
                <a:spcPct val="150000"/>
              </a:lnSpc>
              <a:buFont typeface="Arial" panose="020B0604020202020204" pitchFamily="34" charset="0"/>
              <a:buChar char="•"/>
            </a:pPr>
            <a:r>
              <a:rPr lang="en-US" sz="1600" dirty="0"/>
              <a:t>Capacity and professional skills of relevant subjects</a:t>
            </a:r>
          </a:p>
          <a:p>
            <a:pPr marL="285750" lvl="0" indent="-285750">
              <a:lnSpc>
                <a:spcPct val="150000"/>
              </a:lnSpc>
              <a:buFont typeface="Arial" panose="020B0604020202020204" pitchFamily="34" charset="0"/>
              <a:buChar char="•"/>
            </a:pPr>
            <a:r>
              <a:rPr lang="en-US" sz="1600" dirty="0"/>
              <a:t>Compatibility and appropriateness of climate change policies and laws with reality</a:t>
            </a:r>
          </a:p>
          <a:p>
            <a:pPr marL="285750" lvl="0" indent="-285750">
              <a:lnSpc>
                <a:spcPct val="150000"/>
              </a:lnSpc>
              <a:buFont typeface="Arial" panose="020B0604020202020204" pitchFamily="34" charset="0"/>
              <a:buChar char="•"/>
            </a:pPr>
            <a:r>
              <a:rPr lang="en-US" sz="1600" dirty="0"/>
              <a:t>Contribution to growth and ability to adapt to climate change</a:t>
            </a:r>
          </a:p>
          <a:p>
            <a:pPr marL="285750" lvl="0" indent="-285750">
              <a:lnSpc>
                <a:spcPct val="150000"/>
              </a:lnSpc>
              <a:buFont typeface="Arial" panose="020B0604020202020204" pitchFamily="34" charset="0"/>
              <a:buChar char="•"/>
            </a:pPr>
            <a:r>
              <a:rPr lang="en-US" sz="1600" dirty="0"/>
              <a:t>Contribution to climate change mitigation and environmental pollution reduction</a:t>
            </a:r>
          </a:p>
        </p:txBody>
      </p:sp>
    </p:spTree>
    <p:extLst>
      <p:ext uri="{BB962C8B-B14F-4D97-AF65-F5344CB8AC3E}">
        <p14:creationId xmlns:p14="http://schemas.microsoft.com/office/powerpoint/2010/main" val="33378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600" b="1" dirty="0">
                <a:solidFill>
                  <a:schemeClr val="bg1"/>
                </a:solidFill>
              </a:rPr>
              <a:t>2. Environment justice and its relationship to climate change and waste management </a:t>
            </a:r>
            <a:r>
              <a:rPr lang="en" sz="2800" b="1" dirty="0">
                <a:solidFill>
                  <a:schemeClr val="bg1"/>
                </a:solidFill>
              </a:rPr>
              <a:t>.</a:t>
            </a:r>
            <a:endParaRPr lang="en-US" sz="3200" b="1" dirty="0">
              <a:solidFill>
                <a:schemeClr val="bg1"/>
              </a:solidFill>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12" name="Picture Placeholder 11" descr="A person standing on stairs with two circles with words on them&#10;&#10;Description automatically generated">
            <a:extLst>
              <a:ext uri="{FF2B5EF4-FFF2-40B4-BE49-F238E27FC236}">
                <a16:creationId xmlns:a16="http://schemas.microsoft.com/office/drawing/2014/main" id="{0D99FDD6-8D33-8BA8-1E89-2982ADAECB3B}"/>
              </a:ext>
            </a:extLst>
          </p:cNvPr>
          <p:cNvPicPr>
            <a:picLocks noGrp="1" noChangeAspect="1"/>
          </p:cNvPicPr>
          <p:nvPr>
            <p:ph type="pic" idx="2"/>
          </p:nvPr>
        </p:nvPicPr>
        <p:blipFill>
          <a:blip r:embed="rId4"/>
          <a:srcRect l="14209" r="142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FA0CCD0-24F4-D2C5-2CA4-9803A543CB23}"/>
              </a:ext>
            </a:extLst>
          </p:cNvPr>
          <p:cNvSpPr txBox="1"/>
          <p:nvPr/>
        </p:nvSpPr>
        <p:spPr>
          <a:xfrm>
            <a:off x="1120875" y="1995613"/>
            <a:ext cx="3422650" cy="2632003"/>
          </a:xfrm>
          <a:prstGeom prst="rect">
            <a:avLst/>
          </a:prstGeom>
          <a:noFill/>
        </p:spPr>
        <p:txBody>
          <a:bodyPr wrap="square">
            <a:spAutoFit/>
          </a:bodyPr>
          <a:lstStyle/>
          <a:p>
            <a:pPr lvl="0">
              <a:lnSpc>
                <a:spcPct val="150000"/>
              </a:lnSpc>
            </a:pPr>
            <a:r>
              <a:rPr lang="en" sz="1600" dirty="0" err="1"/>
              <a:t>Fight</a:t>
            </a:r>
            <a:r>
              <a:rPr lang="en" sz="1600" dirty="0"/>
              <a:t> </a:t>
            </a:r>
            <a:r>
              <a:rPr lang="en" sz="1600" dirty="0" err="1"/>
              <a:t>price</a:t>
            </a:r>
            <a:r>
              <a:rPr lang="en" sz="1600" dirty="0"/>
              <a:t> </a:t>
            </a:r>
            <a:r>
              <a:rPr lang="en" sz="1600" dirty="0" err="1"/>
              <a:t>signal</a:t>
            </a:r>
            <a:r>
              <a:rPr lang="en" sz="1600" dirty="0"/>
              <a:t> </a:t>
            </a:r>
            <a:r>
              <a:rPr lang="en" sz="1600" dirty="0" err="1"/>
              <a:t>fruit</a:t>
            </a:r>
            <a:r>
              <a:rPr lang="en" sz="1600" dirty="0"/>
              <a:t> </a:t>
            </a:r>
            <a:r>
              <a:rPr lang="en" sz="1600" dirty="0" err="1"/>
              <a:t>belong to</a:t>
            </a:r>
            <a:r>
              <a:rPr lang="en" sz="1600" dirty="0"/>
              <a:t> </a:t>
            </a:r>
            <a:r>
              <a:rPr lang="en" sz="1600" dirty="0" err="1"/>
              <a:t>frame</a:t>
            </a:r>
            <a:r>
              <a:rPr lang="en" sz="1600" dirty="0"/>
              <a:t> </a:t>
            </a:r>
            <a:r>
              <a:rPr lang="en" sz="1600" dirty="0" err="1"/>
              <a:t>France</a:t>
            </a:r>
            <a:r>
              <a:rPr lang="en" sz="1600" dirty="0"/>
              <a:t> </a:t>
            </a:r>
            <a:r>
              <a:rPr lang="en" sz="1600" dirty="0" err="1"/>
              <a:t>physical</a:t>
            </a:r>
            <a:r>
              <a:rPr lang="en" sz="1600" dirty="0"/>
              <a:t> </a:t>
            </a:r>
            <a:r>
              <a:rPr lang="en" sz="1600" dirty="0" err="1"/>
              <a:t>country</a:t>
            </a:r>
            <a:r>
              <a:rPr lang="en" sz="1600" dirty="0"/>
              <a:t> </a:t>
            </a:r>
            <a:r>
              <a:rPr lang="en" sz="1600" dirty="0" err="1"/>
              <a:t>international</a:t>
            </a:r>
            <a:r>
              <a:rPr lang="en" sz="1600" dirty="0"/>
              <a:t> </a:t>
            </a:r>
            <a:r>
              <a:rPr lang="en" sz="1600" dirty="0" err="1"/>
              <a:t>in</a:t>
            </a:r>
            <a:r>
              <a:rPr lang="en" sz="1600" dirty="0"/>
              <a:t> </a:t>
            </a:r>
            <a:r>
              <a:rPr lang="en" sz="1600" dirty="0" err="1"/>
              <a:t>job</a:t>
            </a:r>
            <a:r>
              <a:rPr lang="en" sz="1600" dirty="0"/>
              <a:t> </a:t>
            </a:r>
            <a:r>
              <a:rPr lang="en" sz="1600" dirty="0" err="1"/>
              <a:t>prize</a:t>
            </a:r>
            <a:r>
              <a:rPr lang="en" sz="1600" dirty="0"/>
              <a:t> </a:t>
            </a:r>
            <a:r>
              <a:rPr lang="en" sz="1600" dirty="0" err="1"/>
              <a:t>decided</a:t>
            </a:r>
            <a:r>
              <a:rPr lang="en" sz="1600" dirty="0"/>
              <a:t> </a:t>
            </a:r>
            <a:r>
              <a:rPr lang="en" sz="1600" dirty="0" err="1"/>
              <a:t>the</a:t>
            </a:r>
            <a:r>
              <a:rPr lang="en" sz="1600" dirty="0"/>
              <a:t> </a:t>
            </a:r>
            <a:r>
              <a:rPr lang="en" sz="1600" dirty="0" err="1"/>
              <a:t>challenge</a:t>
            </a:r>
            <a:r>
              <a:rPr lang="en" sz="1600" dirty="0"/>
              <a:t> </a:t>
            </a:r>
            <a:r>
              <a:rPr lang="en" sz="1600" dirty="0" err="1"/>
              <a:t>awake</a:t>
            </a:r>
            <a:r>
              <a:rPr lang="en" sz="1600" dirty="0"/>
              <a:t> </a:t>
            </a:r>
            <a:r>
              <a:rPr lang="en" sz="1600" dirty="0" err="1"/>
              <a:t>about</a:t>
            </a:r>
            <a:r>
              <a:rPr lang="en" sz="1600" dirty="0"/>
              <a:t> </a:t>
            </a:r>
            <a:r>
              <a:rPr lang="en" sz="1600" dirty="0" err="1"/>
              <a:t>variable</a:t>
            </a:r>
            <a:r>
              <a:rPr lang="en" sz="1600" dirty="0"/>
              <a:t> </a:t>
            </a:r>
            <a:r>
              <a:rPr lang="en" sz="1600" dirty="0" err="1"/>
              <a:t>change</a:t>
            </a:r>
            <a:r>
              <a:rPr lang="en" sz="1600" dirty="0"/>
              <a:t> </a:t>
            </a:r>
            <a:r>
              <a:rPr lang="en" sz="1600" dirty="0" err="1"/>
              <a:t>gas</a:t>
            </a:r>
            <a:r>
              <a:rPr lang="en" sz="1600" dirty="0"/>
              <a:t> </a:t>
            </a:r>
            <a:r>
              <a:rPr lang="en" sz="1600" dirty="0" err="1"/>
              <a:t>Queen</a:t>
            </a:r>
            <a:r>
              <a:rPr lang="en" sz="1600" dirty="0"/>
              <a:t> </a:t>
            </a:r>
            <a:r>
              <a:rPr lang="en" sz="1600" dirty="0" err="1"/>
              <a:t>and</a:t>
            </a:r>
            <a:r>
              <a:rPr lang="en" sz="1600" dirty="0"/>
              <a:t> </a:t>
            </a:r>
            <a:r>
              <a:rPr lang="en" sz="1600" dirty="0" err="1"/>
              <a:t>management</a:t>
            </a:r>
            <a:r>
              <a:rPr lang="en" sz="1600" dirty="0"/>
              <a:t> </a:t>
            </a:r>
            <a:r>
              <a:rPr lang="en" sz="1600" dirty="0" err="1"/>
              <a:t>physical</a:t>
            </a:r>
            <a:r>
              <a:rPr lang="en" sz="1600" dirty="0"/>
              <a:t> </a:t>
            </a:r>
            <a:r>
              <a:rPr lang="en" sz="1600" dirty="0" err="1"/>
              <a:t>matter</a:t>
            </a:r>
            <a:r>
              <a:rPr lang="en" sz="1600" dirty="0"/>
              <a:t> </a:t>
            </a:r>
            <a:r>
              <a:rPr lang="en" sz="1600" dirty="0" err="1"/>
              <a:t>waste </a:t>
            </a:r>
            <a:r>
              <a:rPr lang="en" sz="1600" dirty="0"/>
              <a:t>:</a:t>
            </a:r>
          </a:p>
          <a:p>
            <a:pPr marL="285750" lvl="0" indent="-285750">
              <a:lnSpc>
                <a:spcPct val="150000"/>
              </a:lnSpc>
              <a:buFont typeface="Courier New" panose="02070309020205020404" pitchFamily="49" charset="0"/>
              <a:buChar char="o"/>
            </a:pPr>
            <a:r>
              <a:rPr lang="en" sz="1600" dirty="0" err="1"/>
              <a:t>These</a:t>
            </a:r>
            <a:r>
              <a:rPr lang="en" sz="1600" dirty="0"/>
              <a:t> </a:t>
            </a:r>
            <a:r>
              <a:rPr lang="en" sz="1600" dirty="0" err="1"/>
              <a:t>conclude</a:t>
            </a:r>
            <a:r>
              <a:rPr lang="en" sz="1600" dirty="0"/>
              <a:t> </a:t>
            </a:r>
            <a:r>
              <a:rPr lang="en" sz="1600" dirty="0" err="1"/>
              <a:t>fruit</a:t>
            </a:r>
            <a:r>
              <a:rPr lang="en" sz="1600" dirty="0"/>
              <a:t> </a:t>
            </a:r>
            <a:r>
              <a:rPr lang="en" sz="1600" dirty="0" err="1"/>
              <a:t>obtain</a:t>
            </a:r>
            <a:r>
              <a:rPr lang="en" sz="1600" dirty="0"/>
              <a:t> </a:t>
            </a:r>
            <a:r>
              <a:rPr lang="en" sz="1600" dirty="0" err="1"/>
              <a:t>Okay</a:t>
            </a:r>
            <a:endParaRPr lang="es-ES" sz="1600" dirty="0"/>
          </a:p>
          <a:p>
            <a:pPr marL="285750" lvl="0" indent="-285750">
              <a:lnSpc>
                <a:spcPct val="150000"/>
              </a:lnSpc>
              <a:buFont typeface="Courier New" panose="02070309020205020404" pitchFamily="49" charset="0"/>
              <a:buChar char="o"/>
            </a:pPr>
            <a:r>
              <a:rPr lang="en" sz="1600" dirty="0" err="1"/>
              <a:t>These</a:t>
            </a:r>
            <a:r>
              <a:rPr lang="en" sz="1600" dirty="0"/>
              <a:t> </a:t>
            </a:r>
            <a:r>
              <a:rPr lang="en" sz="1600" dirty="0" err="1"/>
              <a:t>term</a:t>
            </a:r>
            <a:r>
              <a:rPr lang="en" sz="1600" dirty="0"/>
              <a:t> </a:t>
            </a:r>
            <a:r>
              <a:rPr lang="en" sz="1600" dirty="0" err="1"/>
              <a:t>mechanism</a:t>
            </a:r>
            <a:r>
              <a:rPr lang="en" sz="1600" dirty="0"/>
              <a:t> </a:t>
            </a:r>
            <a:r>
              <a:rPr lang="en" sz="1600" dirty="0" err="1"/>
              <a:t>need</a:t>
            </a:r>
            <a:r>
              <a:rPr lang="en" sz="1600" dirty="0"/>
              <a:t> </a:t>
            </a:r>
            <a:r>
              <a:rPr lang="en" sz="1600" dirty="0" err="1"/>
              <a:t>notch</a:t>
            </a:r>
            <a:r>
              <a:rPr lang="en" sz="1600" dirty="0"/>
              <a:t> </a:t>
            </a:r>
            <a:r>
              <a:rPr lang="en" sz="1600" dirty="0" err="1"/>
              <a:t>dress</a:t>
            </a:r>
            <a:endParaRPr lang="es-ES" sz="1600" dirty="0"/>
          </a:p>
          <a:p>
            <a:pPr marL="285750" lvl="0" indent="-285750">
              <a:lnSpc>
                <a:spcPct val="150000"/>
              </a:lnSpc>
              <a:buFont typeface="Courier New" panose="02070309020205020404" pitchFamily="49" charset="0"/>
              <a:buChar char="o"/>
            </a:pPr>
            <a:r>
              <a:rPr lang="en" sz="1600" dirty="0" err="1"/>
              <a:t>Original</a:t>
            </a:r>
            <a:r>
              <a:rPr lang="en" sz="1600" dirty="0"/>
              <a:t> </a:t>
            </a:r>
            <a:r>
              <a:rPr lang="en" sz="1600" dirty="0" err="1"/>
              <a:t>core</a:t>
            </a:r>
            <a:endParaRPr lang="en-US" sz="1600" dirty="0"/>
          </a:p>
        </p:txBody>
      </p:sp>
    </p:spTree>
    <p:extLst>
      <p:ext uri="{BB962C8B-B14F-4D97-AF65-F5344CB8AC3E}">
        <p14:creationId xmlns:p14="http://schemas.microsoft.com/office/powerpoint/2010/main" val="285168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600" b="1" dirty="0">
                <a:solidFill>
                  <a:schemeClr val="bg1"/>
                </a:solidFill>
              </a:rPr>
              <a:t>2. </a:t>
            </a:r>
            <a:r>
              <a:rPr lang="en" sz="1600" b="1" dirty="0" err="1">
                <a:solidFill>
                  <a:schemeClr val="bg1"/>
                </a:solidFill>
              </a:rPr>
              <a:t>Environment</a:t>
            </a:r>
            <a:r>
              <a:rPr lang="en" sz="1600" b="1" dirty="0">
                <a:solidFill>
                  <a:schemeClr val="bg1"/>
                </a:solidFill>
              </a:rPr>
              <a:t> </a:t>
            </a:r>
            <a:r>
              <a:rPr lang="en" sz="1600" b="1" dirty="0" err="1">
                <a:solidFill>
                  <a:schemeClr val="bg1"/>
                </a:solidFill>
              </a:rPr>
              <a:t>justice </a:t>
            </a:r>
            <a:r>
              <a:rPr lang="en" sz="1600" b="1" dirty="0">
                <a:solidFill>
                  <a:schemeClr val="bg1"/>
                </a:solidFill>
              </a:rPr>
              <a:t>and </a:t>
            </a:r>
            <a:r>
              <a:rPr lang="en" sz="1600" b="1" dirty="0" err="1">
                <a:solidFill>
                  <a:schemeClr val="bg1"/>
                </a:solidFill>
              </a:rPr>
              <a:t>its</a:t>
            </a:r>
            <a:r>
              <a:rPr lang="en" sz="1600" b="1" dirty="0">
                <a:solidFill>
                  <a:schemeClr val="bg1"/>
                </a:solidFill>
              </a:rPr>
              <a:t> </a:t>
            </a:r>
            <a:r>
              <a:rPr lang="en" sz="1600" b="1" dirty="0" err="1">
                <a:solidFill>
                  <a:schemeClr val="bg1"/>
                </a:solidFill>
              </a:rPr>
              <a:t>relationship. relationship</a:t>
            </a:r>
            <a:r>
              <a:rPr lang="en" sz="1600" b="1" dirty="0">
                <a:solidFill>
                  <a:schemeClr val="bg1"/>
                </a:solidFill>
              </a:rPr>
              <a:t> </a:t>
            </a:r>
            <a:r>
              <a:rPr lang="en" sz="1600" b="1" dirty="0" err="1">
                <a:solidFill>
                  <a:schemeClr val="bg1"/>
                </a:solidFill>
              </a:rPr>
              <a:t>big</a:t>
            </a:r>
            <a:r>
              <a:rPr lang="en" sz="1600" b="1" dirty="0">
                <a:solidFill>
                  <a:schemeClr val="bg1"/>
                </a:solidFill>
              </a:rPr>
              <a:t> </a:t>
            </a:r>
            <a:r>
              <a:rPr lang="en" sz="1600" b="1" dirty="0" err="1">
                <a:solidFill>
                  <a:schemeClr val="bg1"/>
                </a:solidFill>
              </a:rPr>
              <a:t>climate. climate</a:t>
            </a:r>
            <a:r>
              <a:rPr lang="en" sz="1600" b="1" dirty="0">
                <a:solidFill>
                  <a:schemeClr val="bg1"/>
                </a:solidFill>
              </a:rPr>
              <a:t> </a:t>
            </a:r>
            <a:r>
              <a:rPr lang="en" sz="1600" b="1" dirty="0" err="1">
                <a:solidFill>
                  <a:schemeClr val="bg1"/>
                </a:solidFill>
              </a:rPr>
              <a:t>change </a:t>
            </a:r>
            <a:r>
              <a:rPr lang="en" sz="1600" b="1" dirty="0">
                <a:solidFill>
                  <a:schemeClr val="bg1"/>
                </a:solidFill>
              </a:rPr>
              <a:t>and </a:t>
            </a:r>
            <a:r>
              <a:rPr lang="en" sz="1600" b="1" dirty="0" err="1">
                <a:solidFill>
                  <a:schemeClr val="bg1"/>
                </a:solidFill>
              </a:rPr>
              <a:t>waste</a:t>
            </a:r>
            <a:r>
              <a:rPr lang="en" sz="1600" b="1" dirty="0">
                <a:solidFill>
                  <a:schemeClr val="bg1"/>
                </a:solidFill>
              </a:rPr>
              <a:t> </a:t>
            </a:r>
            <a:r>
              <a:rPr lang="en" sz="1600" b="1" dirty="0" err="1">
                <a:solidFill>
                  <a:schemeClr val="bg1"/>
                </a:solidFill>
              </a:rPr>
              <a:t>management </a:t>
            </a:r>
            <a:r>
              <a:rPr lang="en" sz="2800" b="1" dirty="0">
                <a:solidFill>
                  <a:schemeClr val="bg1"/>
                </a:solidFill>
              </a:rPr>
              <a:t>.</a:t>
            </a:r>
            <a:endParaRPr lang="en-US" sz="3200" b="1" dirty="0">
              <a:solidFill>
                <a:schemeClr val="bg1"/>
              </a:solidFill>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12" name="Picture Placeholder 11" descr="A person standing on stairs with two circles with words on them&#10;&#10;Description automatically generated">
            <a:extLst>
              <a:ext uri="{FF2B5EF4-FFF2-40B4-BE49-F238E27FC236}">
                <a16:creationId xmlns:a16="http://schemas.microsoft.com/office/drawing/2014/main" id="{0D99FDD6-8D33-8BA8-1E89-2982ADAECB3B}"/>
              </a:ext>
            </a:extLst>
          </p:cNvPr>
          <p:cNvPicPr>
            <a:picLocks noGrp="1" noChangeAspect="1"/>
          </p:cNvPicPr>
          <p:nvPr>
            <p:ph type="pic" idx="2"/>
          </p:nvPr>
        </p:nvPicPr>
        <p:blipFill>
          <a:blip r:embed="rId4"/>
          <a:srcRect l="14209" r="142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FA0CCD0-24F4-D2C5-2CA4-9803A543CB23}"/>
              </a:ext>
            </a:extLst>
          </p:cNvPr>
          <p:cNvSpPr txBox="1"/>
          <p:nvPr/>
        </p:nvSpPr>
        <p:spPr>
          <a:xfrm>
            <a:off x="1203425" y="1929660"/>
            <a:ext cx="3422650" cy="3001334"/>
          </a:xfrm>
          <a:prstGeom prst="rect">
            <a:avLst/>
          </a:prstGeom>
          <a:noFill/>
        </p:spPr>
        <p:txBody>
          <a:bodyPr wrap="square">
            <a:spAutoFit/>
          </a:bodyPr>
          <a:lstStyle/>
          <a:p>
            <a:pPr lvl="0">
              <a:lnSpc>
                <a:spcPct val="150000"/>
              </a:lnSpc>
            </a:pPr>
            <a:r>
              <a:rPr lang="en-US" sz="1600" dirty="0"/>
              <a:t>Assess the effectiveness of the international legal framework in addressing climate change and waste management challenges:</a:t>
            </a:r>
          </a:p>
          <a:p>
            <a:pPr lvl="0">
              <a:lnSpc>
                <a:spcPct val="150000"/>
              </a:lnSpc>
            </a:pPr>
            <a:endParaRPr lang="en-US" sz="1600" dirty="0"/>
          </a:p>
          <a:p>
            <a:pPr marL="285750" lvl="0" indent="-285750">
              <a:lnSpc>
                <a:spcPct val="150000"/>
              </a:lnSpc>
              <a:buFont typeface="Wingdings" panose="05000000000000000000" pitchFamily="2" charset="2"/>
              <a:buChar char="Ø"/>
            </a:pPr>
            <a:r>
              <a:rPr lang="en-US" sz="1600" dirty="0"/>
              <a:t>Achievements</a:t>
            </a:r>
          </a:p>
          <a:p>
            <a:pPr marL="285750" lvl="0" indent="-285750">
              <a:lnSpc>
                <a:spcPct val="150000"/>
              </a:lnSpc>
              <a:buFont typeface="Wingdings" panose="05000000000000000000" pitchFamily="2" charset="2"/>
              <a:buChar char="Ø"/>
            </a:pPr>
            <a:r>
              <a:rPr lang="en-US" sz="1600" dirty="0"/>
              <a:t>Limitations need to be overcome</a:t>
            </a:r>
          </a:p>
          <a:p>
            <a:pPr marL="285750" lvl="0" indent="-285750">
              <a:lnSpc>
                <a:spcPct val="150000"/>
              </a:lnSpc>
              <a:buFont typeface="Wingdings" panose="05000000000000000000" pitchFamily="2" charset="2"/>
              <a:buChar char="Ø"/>
            </a:pPr>
            <a:r>
              <a:rPr lang="en-US" sz="1600" dirty="0"/>
              <a:t>Reasons</a:t>
            </a:r>
          </a:p>
        </p:txBody>
      </p:sp>
    </p:spTree>
    <p:extLst>
      <p:ext uri="{BB962C8B-B14F-4D97-AF65-F5344CB8AC3E}">
        <p14:creationId xmlns:p14="http://schemas.microsoft.com/office/powerpoint/2010/main" val="147900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2. Future </a:t>
            </a:r>
            <a:r>
              <a:rPr lang="en" sz="1800" b="1" dirty="0" err="1">
                <a:solidFill>
                  <a:schemeClr val="bg1"/>
                </a:solidFill>
              </a:rPr>
              <a:t>directions </a:t>
            </a:r>
            <a:r>
              <a:rPr lang="en" sz="1800" b="1" dirty="0">
                <a:solidFill>
                  <a:schemeClr val="bg1"/>
                </a:solidFill>
              </a:rPr>
              <a:t>in </a:t>
            </a:r>
            <a:r>
              <a:rPr lang="en" sz="1800" b="1" dirty="0" err="1">
                <a:solidFill>
                  <a:schemeClr val="bg1"/>
                </a:solidFill>
              </a:rPr>
              <a:t>climate</a:t>
            </a:r>
            <a:r>
              <a:rPr lang="en" sz="1800" b="1" dirty="0">
                <a:solidFill>
                  <a:schemeClr val="bg1"/>
                </a:solidFill>
              </a:rPr>
              <a:t> </a:t>
            </a:r>
            <a:r>
              <a:rPr lang="en" sz="1800" b="1" dirty="0" err="1">
                <a:solidFill>
                  <a:schemeClr val="bg1"/>
                </a:solidFill>
              </a:rPr>
              <a:t>change </a:t>
            </a:r>
            <a:r>
              <a:rPr lang="en" sz="1800" b="1" dirty="0">
                <a:solidFill>
                  <a:schemeClr val="bg1"/>
                </a:solidFill>
              </a:rPr>
              <a:t>and </a:t>
            </a:r>
            <a:r>
              <a:rPr lang="en" sz="1800" b="1" dirty="0" err="1">
                <a:solidFill>
                  <a:schemeClr val="bg1"/>
                </a:solidFill>
              </a:rPr>
              <a:t>waste</a:t>
            </a:r>
            <a:r>
              <a:rPr lang="en" sz="1800" b="1" dirty="0">
                <a:solidFill>
                  <a:schemeClr val="bg1"/>
                </a:solidFill>
              </a:rPr>
              <a:t> </a:t>
            </a:r>
            <a:r>
              <a:rPr lang="en" sz="1800" b="1" dirty="0" err="1">
                <a:solidFill>
                  <a:schemeClr val="bg1"/>
                </a:solidFill>
              </a:rPr>
              <a:t>management</a:t>
            </a:r>
            <a:r>
              <a:rPr lang="en" sz="1800" b="1" dirty="0">
                <a:solidFill>
                  <a:schemeClr val="bg1"/>
                </a:solidFill>
              </a:rPr>
              <a:t> </a:t>
            </a:r>
            <a:r>
              <a:rPr lang="en" sz="1800" b="1" dirty="0" err="1">
                <a:solidFill>
                  <a:schemeClr val="bg1"/>
                </a:solidFill>
              </a:rPr>
              <a:t>law </a:t>
            </a:r>
            <a:r>
              <a:rPr lang="en" sz="1800" b="1" dirty="0">
                <a:solidFill>
                  <a:schemeClr val="bg1"/>
                </a:solidFill>
              </a:rPr>
              <a:t>and </a:t>
            </a:r>
            <a:r>
              <a:rPr lang="en" sz="1800" b="1" dirty="0" err="1">
                <a:solidFill>
                  <a:schemeClr val="bg1"/>
                </a:solidFill>
              </a:rPr>
              <a:t>policy</a:t>
            </a:r>
            <a:endParaRPr lang="en-US" sz="1800" b="1" dirty="0">
              <a:solidFill>
                <a:schemeClr val="bg1"/>
              </a:solidFill>
            </a:endParaRPr>
          </a:p>
        </p:txBody>
      </p:sp>
      <p:sp>
        <p:nvSpPr>
          <p:cNvPr id="158" name="Google Shape;158;p46"/>
          <p:cNvSpPr txBox="1"/>
          <p:nvPr/>
        </p:nvSpPr>
        <p:spPr>
          <a:xfrm>
            <a:off x="993059" y="1019331"/>
            <a:ext cx="10759230" cy="506667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buFont typeface="Wingdings" panose="05000000000000000000" pitchFamily="2" charset="2"/>
              <a:buChar char="Ø"/>
            </a:pPr>
            <a:r>
              <a:rPr lang="en-US" sz="1600" i="1" dirty="0"/>
              <a:t>Regarding management: </a:t>
            </a:r>
            <a:r>
              <a:rPr lang="en-US" sz="1600" dirty="0"/>
              <a:t>Implement the integration of climate change content into economic and social development programs and plans</a:t>
            </a:r>
          </a:p>
          <a:p>
            <a:pPr algn="just"/>
            <a:endParaRPr lang="en-US" sz="1600" dirty="0"/>
          </a:p>
          <a:p>
            <a:pPr marL="285750" indent="-285750" algn="just">
              <a:buFont typeface="Wingdings" panose="05000000000000000000" pitchFamily="2" charset="2"/>
              <a:buChar char="Ø"/>
            </a:pPr>
            <a:r>
              <a:rPr lang="en-US" sz="1600" i="1" dirty="0"/>
              <a:t>Regarding science and technology applications:  </a:t>
            </a:r>
          </a:p>
          <a:p>
            <a:pPr marL="285750" indent="-285750" algn="just">
              <a:buFontTx/>
              <a:buChar char="-"/>
            </a:pPr>
            <a:r>
              <a:rPr lang="en-US" sz="1600" dirty="0"/>
              <a:t>Improve and fully implement policies to encourage research and timely application of scientific and technological achievements in responding to climate change. </a:t>
            </a:r>
          </a:p>
          <a:p>
            <a:pPr marL="285750" indent="-285750" algn="just">
              <a:buFontTx/>
              <a:buChar char="-"/>
            </a:pPr>
            <a:r>
              <a:rPr lang="en-US" sz="1600" dirty="0"/>
              <a:t>Organize and effectively carry out research and application of science to respond to climate change.  </a:t>
            </a:r>
          </a:p>
          <a:p>
            <a:pPr marL="285750" indent="-285750" algn="just">
              <a:buFontTx/>
              <a:buChar char="-"/>
            </a:pPr>
            <a:r>
              <a:rPr lang="en-US" sz="1600" dirty="0"/>
              <a:t>Comprehensive research on climate change to limit the negative impacts of climate change, and at the same time open up opportunities brought by climate change such as developing environmental industries, energy-reducing manufacturing industries, new technologies and production methods in all sectors of the economy</a:t>
            </a:r>
          </a:p>
          <a:p>
            <a:pPr algn="just"/>
            <a:endParaRPr lang="en-US" sz="1600" i="1" dirty="0"/>
          </a:p>
          <a:p>
            <a:pPr marL="285750" indent="-285750" algn="just">
              <a:buFont typeface="Wingdings" panose="05000000000000000000" pitchFamily="2" charset="2"/>
              <a:buChar char="Ø"/>
            </a:pPr>
            <a:r>
              <a:rPr lang="en-US" sz="1600" i="1" dirty="0"/>
              <a:t>Regarding human resources:  </a:t>
            </a:r>
          </a:p>
          <a:p>
            <a:pPr marL="285750" indent="-285750" algn="just">
              <a:buFontTx/>
              <a:buChar char="-"/>
            </a:pPr>
            <a:r>
              <a:rPr lang="en-US" sz="1600" dirty="0"/>
              <a:t>Implement policies and regimes to mobilize, distribute and use appropriately and effectively human resources to respond to climate change and manage waste.  </a:t>
            </a:r>
          </a:p>
          <a:p>
            <a:pPr marL="285750" indent="-285750" algn="just">
              <a:buFontTx/>
              <a:buChar char="-"/>
            </a:pPr>
            <a:r>
              <a:rPr lang="en-US" sz="1600" dirty="0"/>
              <a:t>Strengthen and diversify resources for climate change response and environmental protection. </a:t>
            </a:r>
          </a:p>
          <a:p>
            <a:pPr marL="285750" indent="-285750" algn="just">
              <a:buFontTx/>
              <a:buChar char="-"/>
            </a:pPr>
            <a:r>
              <a:rPr lang="en-US" sz="1600" dirty="0"/>
              <a:t>Promote the implementation of training policies and appropriate use of officials and experts to respond to climate change in each industry and field.</a:t>
            </a:r>
          </a:p>
        </p:txBody>
      </p:sp>
    </p:spTree>
    <p:extLst>
      <p:ext uri="{BB962C8B-B14F-4D97-AF65-F5344CB8AC3E}">
        <p14:creationId xmlns:p14="http://schemas.microsoft.com/office/powerpoint/2010/main" val="99128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2. Future </a:t>
            </a:r>
            <a:r>
              <a:rPr lang="en" sz="1800" b="1" dirty="0" err="1">
                <a:solidFill>
                  <a:schemeClr val="bg1"/>
                </a:solidFill>
              </a:rPr>
              <a:t>directions </a:t>
            </a:r>
            <a:r>
              <a:rPr lang="en" sz="1800" b="1" dirty="0">
                <a:solidFill>
                  <a:schemeClr val="bg1"/>
                </a:solidFill>
              </a:rPr>
              <a:t>in </a:t>
            </a:r>
            <a:r>
              <a:rPr lang="en" sz="1800" b="1" dirty="0" err="1">
                <a:solidFill>
                  <a:schemeClr val="bg1"/>
                </a:solidFill>
              </a:rPr>
              <a:t>climate</a:t>
            </a:r>
            <a:r>
              <a:rPr lang="en" sz="1800" b="1" dirty="0">
                <a:solidFill>
                  <a:schemeClr val="bg1"/>
                </a:solidFill>
              </a:rPr>
              <a:t> </a:t>
            </a:r>
            <a:r>
              <a:rPr lang="en" sz="1800" b="1" dirty="0" err="1">
                <a:solidFill>
                  <a:schemeClr val="bg1"/>
                </a:solidFill>
              </a:rPr>
              <a:t>change </a:t>
            </a:r>
            <a:r>
              <a:rPr lang="en" sz="1800" b="1" dirty="0">
                <a:solidFill>
                  <a:schemeClr val="bg1"/>
                </a:solidFill>
              </a:rPr>
              <a:t>and </a:t>
            </a:r>
            <a:r>
              <a:rPr lang="en" sz="1800" b="1" dirty="0" err="1">
                <a:solidFill>
                  <a:schemeClr val="bg1"/>
                </a:solidFill>
              </a:rPr>
              <a:t>waste</a:t>
            </a:r>
            <a:r>
              <a:rPr lang="en" sz="1800" b="1" dirty="0">
                <a:solidFill>
                  <a:schemeClr val="bg1"/>
                </a:solidFill>
              </a:rPr>
              <a:t> </a:t>
            </a:r>
            <a:r>
              <a:rPr lang="en" sz="1800" b="1" dirty="0" err="1">
                <a:solidFill>
                  <a:schemeClr val="bg1"/>
                </a:solidFill>
              </a:rPr>
              <a:t>management</a:t>
            </a:r>
            <a:r>
              <a:rPr lang="en" sz="1800" b="1" dirty="0">
                <a:solidFill>
                  <a:schemeClr val="bg1"/>
                </a:solidFill>
              </a:rPr>
              <a:t> </a:t>
            </a:r>
            <a:r>
              <a:rPr lang="en" sz="1800" b="1" dirty="0" err="1">
                <a:solidFill>
                  <a:schemeClr val="bg1"/>
                </a:solidFill>
              </a:rPr>
              <a:t>law </a:t>
            </a:r>
            <a:r>
              <a:rPr lang="en" sz="1800" b="1" dirty="0">
                <a:solidFill>
                  <a:schemeClr val="bg1"/>
                </a:solidFill>
              </a:rPr>
              <a:t>and </a:t>
            </a:r>
            <a:r>
              <a:rPr lang="en" sz="1800" b="1" dirty="0" err="1">
                <a:solidFill>
                  <a:schemeClr val="bg1"/>
                </a:solidFill>
              </a:rPr>
              <a:t>policy</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buFont typeface="Wingdings" panose="05000000000000000000" pitchFamily="2" charset="2"/>
              <a:buChar char="Ø"/>
            </a:pPr>
            <a:r>
              <a:rPr lang="en-US" i="1" dirty="0"/>
              <a:t>Regarding Financial: </a:t>
            </a:r>
          </a:p>
          <a:p>
            <a:pPr marL="285750" indent="-285750" algn="just">
              <a:buFont typeface="Arial" panose="020B0604020202020204" pitchFamily="34" charset="0"/>
              <a:buChar char="•"/>
            </a:pPr>
            <a:r>
              <a:rPr lang="en-US" dirty="0"/>
              <a:t> Implement policies to encourage, and support businesses and people to participate in activities to respond to climate change and protect the environment. </a:t>
            </a:r>
          </a:p>
          <a:p>
            <a:pPr marL="285750" indent="-285750" algn="just">
              <a:buFont typeface="Arial" panose="020B0604020202020204" pitchFamily="34" charset="0"/>
              <a:buChar char="•"/>
            </a:pPr>
            <a:r>
              <a:rPr lang="en-US" dirty="0"/>
              <a:t> Strengthen management and coordination mechanisms in the use of domestic and foreign capital sources for climate change; Encourage and mobilize domestic and foreign organizations, individuals, and businesses to provide and invest financially for climate change. </a:t>
            </a:r>
          </a:p>
          <a:p>
            <a:pPr marL="285750" indent="-285750" algn="just">
              <a:buFont typeface="Arial" panose="020B0604020202020204" pitchFamily="34" charset="0"/>
              <a:buChar char="•"/>
            </a:pPr>
            <a:r>
              <a:rPr lang="en-US" dirty="0"/>
              <a:t> Increase investment from the state budget and strengthen international sponsorship mobilization; Research, develop and apply financial mechanisms and institutions in accordance with international policies on climate change to effectively mobilize and promote bilateral and multilateral international capital sources for climate change. </a:t>
            </a:r>
          </a:p>
          <a:p>
            <a:pPr algn="just"/>
            <a:endParaRPr lang="en-US" i="1" dirty="0"/>
          </a:p>
          <a:p>
            <a:pPr marL="285750" indent="-285750" algn="just">
              <a:buFont typeface="Wingdings" panose="05000000000000000000" pitchFamily="2" charset="2"/>
              <a:buChar char="Ø"/>
            </a:pPr>
            <a:r>
              <a:rPr lang="en-US" i="1" dirty="0"/>
              <a:t>Regarding awareness:  </a:t>
            </a:r>
          </a:p>
          <a:p>
            <a:pPr marL="285750" indent="-285750" algn="just">
              <a:buFont typeface="Arial" panose="020B0604020202020204" pitchFamily="34" charset="0"/>
              <a:buChar char="•"/>
            </a:pPr>
            <a:r>
              <a:rPr lang="en-US" dirty="0"/>
              <a:t>Strengthen education and communication policies to help leaders, managers, the business community and people raise awareness, attitudes and change behaviors to effectively respond to climate change and environmental protection. </a:t>
            </a:r>
          </a:p>
          <a:p>
            <a:pPr marL="285750" indent="-285750" algn="just">
              <a:buFont typeface="Arial" panose="020B0604020202020204" pitchFamily="34" charset="0"/>
              <a:buChar char="•"/>
            </a:pPr>
            <a:r>
              <a:rPr lang="en-US" dirty="0"/>
              <a:t>Strengthen community capacity and participation in climate change activities; develop and diversify livelihoods, using indigenous knowledge in climate change; Change behavior and lifestyle in a climate-friendly direction to reduce greenhouse gas emissions.</a:t>
            </a:r>
          </a:p>
        </p:txBody>
      </p:sp>
    </p:spTree>
    <p:extLst>
      <p:ext uri="{BB962C8B-B14F-4D97-AF65-F5344CB8AC3E}">
        <p14:creationId xmlns:p14="http://schemas.microsoft.com/office/powerpoint/2010/main" val="51790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 sz="1800" b="1" dirty="0">
                <a:solidFill>
                  <a:schemeClr val="bg1"/>
                </a:solidFill>
              </a:rPr>
              <a:t>2. Future </a:t>
            </a:r>
            <a:r>
              <a:rPr lang="en" sz="1800" b="1" dirty="0" err="1">
                <a:solidFill>
                  <a:schemeClr val="bg1"/>
                </a:solidFill>
              </a:rPr>
              <a:t>directions </a:t>
            </a:r>
            <a:r>
              <a:rPr lang="en" sz="1800" b="1" dirty="0">
                <a:solidFill>
                  <a:schemeClr val="bg1"/>
                </a:solidFill>
              </a:rPr>
              <a:t>in </a:t>
            </a:r>
            <a:r>
              <a:rPr lang="en" sz="1800" b="1" dirty="0" err="1">
                <a:solidFill>
                  <a:schemeClr val="bg1"/>
                </a:solidFill>
              </a:rPr>
              <a:t>climate</a:t>
            </a:r>
            <a:r>
              <a:rPr lang="en" sz="1800" b="1" dirty="0">
                <a:solidFill>
                  <a:schemeClr val="bg1"/>
                </a:solidFill>
              </a:rPr>
              <a:t> </a:t>
            </a:r>
            <a:r>
              <a:rPr lang="en" sz="1800" b="1" dirty="0" err="1">
                <a:solidFill>
                  <a:schemeClr val="bg1"/>
                </a:solidFill>
              </a:rPr>
              <a:t>change </a:t>
            </a:r>
            <a:r>
              <a:rPr lang="en" sz="1800" b="1" dirty="0">
                <a:solidFill>
                  <a:schemeClr val="bg1"/>
                </a:solidFill>
              </a:rPr>
              <a:t>and </a:t>
            </a:r>
            <a:r>
              <a:rPr lang="en" sz="1800" b="1" dirty="0" err="1">
                <a:solidFill>
                  <a:schemeClr val="bg1"/>
                </a:solidFill>
              </a:rPr>
              <a:t>waste</a:t>
            </a:r>
            <a:r>
              <a:rPr lang="en" sz="1800" b="1" dirty="0">
                <a:solidFill>
                  <a:schemeClr val="bg1"/>
                </a:solidFill>
              </a:rPr>
              <a:t> </a:t>
            </a:r>
            <a:r>
              <a:rPr lang="en" sz="1800" b="1" dirty="0" err="1">
                <a:solidFill>
                  <a:schemeClr val="bg1"/>
                </a:solidFill>
              </a:rPr>
              <a:t>management</a:t>
            </a:r>
            <a:r>
              <a:rPr lang="en" sz="1800" b="1" dirty="0">
                <a:solidFill>
                  <a:schemeClr val="bg1"/>
                </a:solidFill>
              </a:rPr>
              <a:t> </a:t>
            </a:r>
            <a:r>
              <a:rPr lang="en" sz="1800" b="1" dirty="0" err="1">
                <a:solidFill>
                  <a:schemeClr val="bg1"/>
                </a:solidFill>
              </a:rPr>
              <a:t>law </a:t>
            </a:r>
            <a:r>
              <a:rPr lang="en" sz="1800" b="1" dirty="0">
                <a:solidFill>
                  <a:schemeClr val="bg1"/>
                </a:solidFill>
              </a:rPr>
              <a:t>and </a:t>
            </a:r>
            <a:r>
              <a:rPr lang="en" sz="1800" b="1" dirty="0" err="1">
                <a:solidFill>
                  <a:schemeClr val="bg1"/>
                </a:solidFill>
              </a:rPr>
              <a:t>policy</a:t>
            </a:r>
            <a:endParaRPr lang="en-US" sz="1800" b="1" dirty="0">
              <a:solidFill>
                <a:schemeClr val="bg1"/>
              </a:solidFill>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buFont typeface="Wingdings" panose="05000000000000000000" pitchFamily="2" charset="2"/>
              <a:buChar char="Ø"/>
            </a:pPr>
            <a:r>
              <a:rPr lang="en-US" i="1" dirty="0"/>
              <a:t>Regarding international cooperation:  </a:t>
            </a:r>
          </a:p>
          <a:p>
            <a:pPr marL="285750" indent="-285750" algn="just">
              <a:lnSpc>
                <a:spcPct val="150000"/>
              </a:lnSpc>
              <a:buFont typeface="Arial" panose="020B0604020202020204" pitchFamily="34" charset="0"/>
              <a:buChar char="•"/>
            </a:pPr>
            <a:r>
              <a:rPr lang="en-US" dirty="0"/>
              <a:t>Improve international cooperation policy.</a:t>
            </a:r>
          </a:p>
          <a:p>
            <a:pPr marL="285750" indent="-285750" algn="just">
              <a:lnSpc>
                <a:spcPct val="150000"/>
              </a:lnSpc>
              <a:buFont typeface="Arial" panose="020B0604020202020204" pitchFamily="34" charset="0"/>
              <a:buChar char="•"/>
            </a:pPr>
            <a:r>
              <a:rPr lang="en-US" dirty="0"/>
              <a:t>Create favorable conditions for the country to actively, proactively and effectively participate in implementing climate change commitments </a:t>
            </a:r>
          </a:p>
          <a:p>
            <a:pPr marL="285750" indent="-285750" algn="just">
              <a:lnSpc>
                <a:spcPct val="150000"/>
              </a:lnSpc>
              <a:buFont typeface="Arial" panose="020B0604020202020204" pitchFamily="34" charset="0"/>
              <a:buChar char="•"/>
            </a:pPr>
            <a:r>
              <a:rPr lang="en-US" dirty="0"/>
              <a:t>Compare international regulations on climate change to clearly determine the requirements and obligations of member countries</a:t>
            </a:r>
          </a:p>
          <a:p>
            <a:pPr algn="just">
              <a:lnSpc>
                <a:spcPct val="150000"/>
              </a:lnSpc>
            </a:pPr>
            <a:endParaRPr lang="en-US" i="1" dirty="0"/>
          </a:p>
          <a:p>
            <a:pPr marL="285750" indent="-285750" algn="just">
              <a:lnSpc>
                <a:spcPct val="150000"/>
              </a:lnSpc>
              <a:buFont typeface="Wingdings" panose="05000000000000000000" pitchFamily="2" charset="2"/>
              <a:buChar char="Ø"/>
            </a:pPr>
            <a:r>
              <a:rPr lang="en-US" i="1" dirty="0"/>
              <a:t>Regarding public health care:  </a:t>
            </a:r>
          </a:p>
          <a:p>
            <a:pPr marL="285750" indent="-285750" algn="just">
              <a:lnSpc>
                <a:spcPct val="150000"/>
              </a:lnSpc>
              <a:buFont typeface="Arial" panose="020B0604020202020204" pitchFamily="34" charset="0"/>
              <a:buChar char="•"/>
            </a:pPr>
            <a:r>
              <a:rPr lang="en-US" dirty="0"/>
              <a:t>Upgrade the public health care system to effectively respond to climate change </a:t>
            </a:r>
          </a:p>
          <a:p>
            <a:pPr marL="285750" indent="-285750" algn="just">
              <a:lnSpc>
                <a:spcPct val="150000"/>
              </a:lnSpc>
              <a:buFont typeface="Arial" panose="020B0604020202020204" pitchFamily="34" charset="0"/>
              <a:buChar char="•"/>
            </a:pPr>
            <a:r>
              <a:rPr lang="en-US" dirty="0"/>
              <a:t>Renovate, upgrade, build new infrastructure, modernize equipment, and improve the capacity of medical staffs from central to local levels, and strengthen the prevention of epidemics and new diseases caused by climate change to improve the quality of public health care.</a:t>
            </a:r>
          </a:p>
        </p:txBody>
      </p:sp>
    </p:spTree>
    <p:extLst>
      <p:ext uri="{BB962C8B-B14F-4D97-AF65-F5344CB8AC3E}">
        <p14:creationId xmlns:p14="http://schemas.microsoft.com/office/powerpoint/2010/main" val="52294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4747</TotalTime>
  <Words>963</Words>
  <Application>Microsoft Office PowerPoint</Application>
  <PresentationFormat>Widescreen</PresentationFormat>
  <Paragraphs>83</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Wingdings</vt:lpstr>
      <vt:lpstr>Calibri</vt:lpstr>
      <vt:lpstr>Segoe UI</vt:lpstr>
      <vt:lpstr>Arial</vt:lpstr>
      <vt:lpstr>Courier New</vt:lpstr>
      <vt:lpstr>Quattrocento Sans</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X1-Gen 6</cp:lastModifiedBy>
  <cp:revision>17</cp:revision>
  <dcterms:created xsi:type="dcterms:W3CDTF">2020-01-02T01:56:26Z</dcterms:created>
  <dcterms:modified xsi:type="dcterms:W3CDTF">2024-06-23T08:41:18Z</dcterms:modified>
</cp:coreProperties>
</file>