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5"/>
  </p:notesMasterIdLst>
  <p:sldIdLst>
    <p:sldId id="256" r:id="rId3"/>
    <p:sldId id="257" r:id="rId4"/>
    <p:sldId id="287" r:id="rId5"/>
    <p:sldId id="258" r:id="rId6"/>
    <p:sldId id="290" r:id="rId7"/>
    <p:sldId id="291" r:id="rId8"/>
    <p:sldId id="294" r:id="rId9"/>
    <p:sldId id="295" r:id="rId10"/>
    <p:sldId id="296" r:id="rId11"/>
    <p:sldId id="297" r:id="rId12"/>
    <p:sldId id="298" r:id="rId13"/>
    <p:sldId id="299" r:id="rId14"/>
    <p:sldId id="300" r:id="rId15"/>
    <p:sldId id="303" r:id="rId16"/>
    <p:sldId id="304" r:id="rId17"/>
    <p:sldId id="302" r:id="rId18"/>
    <p:sldId id="280" r:id="rId19"/>
    <p:sldId id="283" r:id="rId20"/>
    <p:sldId id="259" r:id="rId21"/>
    <p:sldId id="285" r:id="rId22"/>
    <p:sldId id="286" r:id="rId23"/>
    <p:sldId id="288" r:id="rId24"/>
  </p:sldIdLst>
  <p:sldSz cx="12192000" cy="6858000"/>
  <p:notesSz cx="6951663" cy="10082213"/>
  <p:embeddedFontLst>
    <p:embeddedFont>
      <p:font typeface="Century Gothic" panose="020B0502020202020204" pitchFamily="3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85" d="100"/>
          <a:sy n="85" d="100"/>
        </p:scale>
        <p:origin x="200" y="7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808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692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16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4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48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03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35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752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459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60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745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81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406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62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65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53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736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35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240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Κενό">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extLst>
      <p:ext uri="{BB962C8B-B14F-4D97-AF65-F5344CB8AC3E}">
        <p14:creationId xmlns:p14="http://schemas.microsoft.com/office/powerpoint/2010/main" val="256925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B389-CAE1-671C-A940-6C1300AD34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6CEDEF-50BE-BD3A-8266-B8C943704C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3F2F29-B2A2-0339-A712-2D0CED309B3B}"/>
              </a:ext>
            </a:extLst>
          </p:cNvPr>
          <p:cNvSpPr>
            <a:spLocks noGrp="1"/>
          </p:cNvSpPr>
          <p:nvPr>
            <p:ph type="dt" sz="half" idx="10"/>
          </p:nvPr>
        </p:nvSpPr>
        <p:spPr/>
        <p:txBody>
          <a:bodyPr/>
          <a:lstStyle/>
          <a:p>
            <a:fld id="{7DA5E401-2CEB-8B48-87AC-36F545005FCE}" type="datetimeFigureOut">
              <a:rPr lang="en-US" smtClean="0"/>
              <a:t>7/15/24</a:t>
            </a:fld>
            <a:endParaRPr lang="en-US"/>
          </a:p>
        </p:txBody>
      </p:sp>
      <p:sp>
        <p:nvSpPr>
          <p:cNvPr id="5" name="Footer Placeholder 4">
            <a:extLst>
              <a:ext uri="{FF2B5EF4-FFF2-40B4-BE49-F238E27FC236}">
                <a16:creationId xmlns:a16="http://schemas.microsoft.com/office/drawing/2014/main" id="{49F2ABD7-6B0C-C215-EC71-A8DD2E62C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F7C4C-7BD2-12A3-E43B-037D791D0D85}"/>
              </a:ext>
            </a:extLst>
          </p:cNvPr>
          <p:cNvSpPr>
            <a:spLocks noGrp="1"/>
          </p:cNvSpPr>
          <p:nvPr>
            <p:ph type="sldNum" sz="quarter" idx="12"/>
          </p:nvPr>
        </p:nvSpPr>
        <p:spPr/>
        <p:txBody>
          <a:bodyPr/>
          <a:lstStyle/>
          <a:p>
            <a:fld id="{6002B6AD-59F4-5743-9C3F-A89C7F47EC77}" type="slidenum">
              <a:rPr lang="en-US" smtClean="0"/>
              <a:t>‹#›</a:t>
            </a:fld>
            <a:endParaRPr lang="en-US"/>
          </a:p>
        </p:txBody>
      </p:sp>
    </p:spTree>
    <p:extLst>
      <p:ext uri="{BB962C8B-B14F-4D97-AF65-F5344CB8AC3E}">
        <p14:creationId xmlns:p14="http://schemas.microsoft.com/office/powerpoint/2010/main" val="365025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62" r:id="rId8"/>
    <p:sldLayoutId id="214748366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www.youtube.com/watch?v=ZowLHQhooY4" TargetMode="External"/><Relationship Id="rId5" Type="http://schemas.openxmlformats.org/officeDocument/2006/relationships/image" Target="../media/image17.png"/><Relationship Id="rId4" Type="http://schemas.openxmlformats.org/officeDocument/2006/relationships/hyperlink" Target="https://www.youtube.com/watch?v=S0oGaoqSAl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bbvaopenmind.com/en/articles/innovation-and-climate-change/" TargetMode="External"/><Relationship Id="rId2" Type="http://schemas.openxmlformats.org/officeDocument/2006/relationships/hyperlink" Target="https://doi.org/10.1016/j.technovation.2022.102612"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www.metoffice.gov.uk/weather/climate/climate-explained/climate-zones"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701947"/>
            <a:ext cx="10695057" cy="240395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The Science of Climate Change: Mitigation and Adaptation</a:t>
            </a:r>
          </a:p>
          <a:p>
            <a:pPr marL="0" marR="0" lvl="0" indent="0" algn="l" rtl="0">
              <a:lnSpc>
                <a:spcPct val="107000"/>
              </a:lnSpc>
              <a:spcBef>
                <a:spcPts val="800"/>
              </a:spcBef>
              <a:spcAft>
                <a:spcPts val="800"/>
              </a:spcAft>
              <a:buNone/>
            </a:pP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Mohamad Farhan Mohamad Mohsin</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10683127"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l">
              <a:buNone/>
            </a:pPr>
            <a:r>
              <a:rPr lang="en-MY" sz="2400" b="1" i="0" dirty="0">
                <a:effectLst/>
                <a:latin typeface="Söhne"/>
              </a:rPr>
              <a:t>Need for Technological Change and its Process</a:t>
            </a: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2245360"/>
            <a:ext cx="4971644" cy="355052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l">
              <a:buNone/>
            </a:pPr>
            <a:r>
              <a:rPr lang="en-MY" sz="2400" b="1" i="0" dirty="0">
                <a:effectLst/>
                <a:latin typeface="Söhne"/>
              </a:rPr>
              <a:t>Importance of Technological Change</a:t>
            </a:r>
          </a:p>
          <a:p>
            <a:pPr marL="0" indent="0" algn="l">
              <a:buNone/>
            </a:pPr>
            <a:r>
              <a:rPr lang="en-MY" sz="2400" b="0" i="0" dirty="0">
                <a:solidFill>
                  <a:srgbClr val="374151"/>
                </a:solidFill>
                <a:effectLst/>
                <a:latin typeface="Söhne"/>
              </a:rPr>
              <a:t>Technological shifts play a pivotal role in addressing climate change due to various essential factors:</a:t>
            </a:r>
          </a:p>
          <a:p>
            <a:pPr marL="114300" indent="0">
              <a:buNone/>
            </a:pP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6096000" y="2326603"/>
            <a:ext cx="5468402" cy="346928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r>
              <a:rPr lang="en-MY" sz="2600" b="1" i="0" dirty="0">
                <a:solidFill>
                  <a:srgbClr val="374151"/>
                </a:solidFill>
                <a:effectLst/>
                <a:latin typeface="Söhne"/>
              </a:rPr>
              <a:t>Mitigation and Adaptation:</a:t>
            </a:r>
            <a:r>
              <a:rPr lang="en-MY" sz="2600" b="0" i="0" dirty="0">
                <a:solidFill>
                  <a:srgbClr val="374151"/>
                </a:solidFill>
                <a:effectLst/>
                <a:latin typeface="Söhne"/>
              </a:rPr>
              <a:t> Technologies are instrumental in mitigating greenhouse gas emissions, thus reducing their impact on the environment. Simultaneously, they aid in adapting to changing climatic conditions by offering innovative solutions.</a:t>
            </a:r>
          </a:p>
          <a:p>
            <a:r>
              <a:rPr lang="en-MY" sz="2600" b="1" i="0" dirty="0">
                <a:solidFill>
                  <a:srgbClr val="374151"/>
                </a:solidFill>
                <a:effectLst/>
                <a:latin typeface="Söhne"/>
              </a:rPr>
              <a:t>Innovation for Sustainability:</a:t>
            </a:r>
            <a:r>
              <a:rPr lang="en-MY" sz="2600" b="0" i="0" dirty="0">
                <a:solidFill>
                  <a:srgbClr val="374151"/>
                </a:solidFill>
                <a:effectLst/>
                <a:latin typeface="Söhne"/>
              </a:rPr>
              <a:t> Technological advancements drive innovations that foster sustainable practices. They enable advancements in energy efficiency, renewable energy sources, waste management, and ecosystem preservation, thereby reducing environmental degradation.</a:t>
            </a:r>
          </a:p>
          <a:p>
            <a:r>
              <a:rPr lang="en-MY" sz="2600" b="1" i="0" dirty="0">
                <a:solidFill>
                  <a:srgbClr val="374151"/>
                </a:solidFill>
                <a:effectLst/>
                <a:latin typeface="Söhne"/>
              </a:rPr>
              <a:t>Addressing Global Challenges:</a:t>
            </a:r>
            <a:r>
              <a:rPr lang="en-MY" sz="2600" b="0" i="0" dirty="0">
                <a:solidFill>
                  <a:srgbClr val="374151"/>
                </a:solidFill>
                <a:effectLst/>
                <a:latin typeface="Söhne"/>
              </a:rPr>
              <a:t> Technological solutions offer tangible approaches to resolve global environmental challenges. They ensure resilience against climate-related disruptions, enhance food security, promote sustainable urban development, and contribute to a harmonious coexistence with nature.</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24571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11044612"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l">
              <a:buNone/>
            </a:pPr>
            <a:r>
              <a:rPr lang="en-MY" sz="2400" b="1" i="0" dirty="0">
                <a:effectLst/>
                <a:latin typeface="Söhne"/>
              </a:rPr>
              <a:t>Need for Technological Change </a:t>
            </a:r>
            <a:r>
              <a:rPr lang="en-MY" sz="2400" b="1" dirty="0">
                <a:latin typeface="Söhne"/>
              </a:rPr>
              <a:t>&amp;</a:t>
            </a:r>
            <a:r>
              <a:rPr lang="en-MY" sz="2400" b="1" i="0" dirty="0">
                <a:effectLst/>
                <a:latin typeface="Söhne"/>
              </a:rPr>
              <a:t> its Process</a:t>
            </a: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2245360"/>
            <a:ext cx="4971644" cy="159743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l">
              <a:buNone/>
            </a:pPr>
            <a:r>
              <a:rPr lang="en-MY" sz="2400" b="0" i="0" dirty="0">
                <a:solidFill>
                  <a:srgbClr val="374151"/>
                </a:solidFill>
                <a:effectLst/>
                <a:latin typeface="Söhne"/>
              </a:rPr>
              <a:t>The adoption of new technologies to address climate challenges encompasses several essential stages and mechanisms:</a:t>
            </a:r>
          </a:p>
          <a:p>
            <a:pPr marL="114300" indent="0">
              <a:buNone/>
            </a:pP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6095999" y="2326603"/>
            <a:ext cx="5941671" cy="375010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buNone/>
            </a:pPr>
            <a:r>
              <a:rPr lang="en-MY" sz="1100" b="0" i="0" dirty="0">
                <a:solidFill>
                  <a:srgbClr val="374151"/>
                </a:solidFill>
                <a:effectLst/>
                <a:latin typeface="Söhne"/>
              </a:rPr>
              <a:t>Market Adoption and Policy Incentives: Implement strategies for commercial viability, market penetration, and policy incentives (such as tax credits, subsidies, or regulatory frameworks) to encourage technology adoption.</a:t>
            </a:r>
          </a:p>
          <a:p>
            <a:pPr marL="114300" indent="0">
              <a:buNone/>
            </a:pPr>
            <a:r>
              <a:rPr lang="en-MY" sz="1100" b="0" i="0" dirty="0">
                <a:solidFill>
                  <a:srgbClr val="374151"/>
                </a:solidFill>
                <a:effectLst/>
                <a:latin typeface="Söhne"/>
              </a:rPr>
              <a:t>Regulatory Support and Framework: Introduction of supportive regulations and standards that facilitate the integration of innovative technologies into existing systems, ensuring safety, efficiency, and sustainability.</a:t>
            </a:r>
          </a:p>
          <a:p>
            <a:pPr marL="114300" indent="0">
              <a:buNone/>
            </a:pPr>
            <a:r>
              <a:rPr lang="en-MY" sz="1100" b="0" i="0" dirty="0">
                <a:solidFill>
                  <a:srgbClr val="374151"/>
                </a:solidFill>
                <a:effectLst/>
                <a:latin typeface="Söhne"/>
              </a:rPr>
              <a:t>Public Awareness and Education: Engage in public awareness campaigns and educational programs to create a positive attitude toward technological changes, fostering acceptance and adoption.</a:t>
            </a:r>
          </a:p>
          <a:p>
            <a:pPr marL="114300" indent="0">
              <a:buNone/>
            </a:pPr>
            <a:r>
              <a:rPr lang="en-MY" sz="1100" b="0" i="0" dirty="0">
                <a:solidFill>
                  <a:srgbClr val="374151"/>
                </a:solidFill>
                <a:effectLst/>
                <a:latin typeface="Söhne"/>
              </a:rPr>
              <a:t>Continuous Innovation and Collaboration: Encourage continuous improvement, feedback mechanisms, and international collaborations to enhance technology effectiveness, sustainability, and relevance.</a:t>
            </a:r>
          </a:p>
          <a:p>
            <a:pPr marL="114300" indent="0">
              <a:buNone/>
            </a:pPr>
            <a:endParaRPr lang="en-MY" sz="1100" b="0" i="0" dirty="0">
              <a:solidFill>
                <a:srgbClr val="374151"/>
              </a:solidFill>
              <a:effectLst/>
              <a:latin typeface="Söhne"/>
            </a:endParaRPr>
          </a:p>
          <a:p>
            <a:pPr marL="114300" indent="0">
              <a:buNone/>
            </a:pPr>
            <a:endParaRPr lang="en-MY" sz="1100" b="0" i="0" dirty="0">
              <a:solidFill>
                <a:srgbClr val="374151"/>
              </a:solidFill>
              <a:effectLst/>
              <a:latin typeface="Söhne"/>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2" name="Θέση κειμένου 6">
            <a:extLst>
              <a:ext uri="{FF2B5EF4-FFF2-40B4-BE49-F238E27FC236}">
                <a16:creationId xmlns:a16="http://schemas.microsoft.com/office/drawing/2014/main" id="{2E2114BB-AD4E-A46F-BE4C-8C7B0167D846}"/>
              </a:ext>
            </a:extLst>
          </p:cNvPr>
          <p:cNvSpPr txBox="1">
            <a:spLocks/>
          </p:cNvSpPr>
          <p:nvPr/>
        </p:nvSpPr>
        <p:spPr>
          <a:xfrm>
            <a:off x="993059" y="4019847"/>
            <a:ext cx="4971644" cy="2056862"/>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MY" sz="1200" dirty="0">
                <a:solidFill>
                  <a:srgbClr val="374151"/>
                </a:solidFill>
                <a:latin typeface="Söhne"/>
              </a:rPr>
              <a:t>Research and Development (R&amp;D): Initiate extensive R&amp;D efforts to conceptualize, design, and create novel technological solutions that offer climate change mitigation and adaptation benefits.</a:t>
            </a:r>
          </a:p>
          <a:p>
            <a:pPr marL="114300" indent="0">
              <a:buFont typeface="Arial"/>
              <a:buNone/>
            </a:pPr>
            <a:r>
              <a:rPr lang="en-MY" sz="1200" dirty="0">
                <a:solidFill>
                  <a:srgbClr val="374151"/>
                </a:solidFill>
                <a:latin typeface="Söhne"/>
              </a:rPr>
              <a:t>Testing and Validation: Rigorous testing, validation, and prototyping of new technologies to assess their functionality, feasibility, and performance under various environmental conditions.</a:t>
            </a:r>
          </a:p>
          <a:p>
            <a:pPr marL="114300" indent="0">
              <a:buFont typeface="Arial"/>
              <a:buNone/>
            </a:pPr>
            <a:r>
              <a:rPr lang="en-MY" sz="1200" dirty="0">
                <a:solidFill>
                  <a:srgbClr val="374151"/>
                </a:solidFill>
                <a:latin typeface="Söhne"/>
              </a:rPr>
              <a:t>Scaling Up and Commercialization: Refinement of prototypes and technologies to enable mass production, making them more accessible and cost-effective for widespread use.</a:t>
            </a:r>
          </a:p>
        </p:txBody>
      </p:sp>
    </p:spTree>
    <p:extLst>
      <p:ext uri="{BB962C8B-B14F-4D97-AF65-F5344CB8AC3E}">
        <p14:creationId xmlns:p14="http://schemas.microsoft.com/office/powerpoint/2010/main" val="129071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370390" y="1828800"/>
            <a:ext cx="11667281" cy="42594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endParaRPr lang="en-MY" sz="1050" dirty="0">
              <a:solidFill>
                <a:srgbClr val="374151"/>
              </a:solidFill>
              <a:latin typeface="Segoe UI" panose="020B0502040204020203" pitchFamily="34" charset="0"/>
              <a:cs typeface="Segoe UI" panose="020B0502040204020203" pitchFamily="34" charset="0"/>
            </a:endParaRPr>
          </a:p>
          <a:p>
            <a:pPr marL="0" indent="0">
              <a:buNone/>
            </a:pPr>
            <a:r>
              <a:rPr lang="en-MY" sz="2800" b="1" dirty="0">
                <a:latin typeface="Söhne"/>
              </a:rPr>
              <a:t>Innovative Solutions</a:t>
            </a:r>
            <a:endParaRPr lang="en-MY" sz="2800" dirty="0">
              <a:latin typeface="Söhne"/>
            </a:endParaRPr>
          </a:p>
          <a:p>
            <a:pPr marL="0" indent="0">
              <a:buNone/>
            </a:pPr>
            <a:r>
              <a:rPr lang="en-MY" dirty="0">
                <a:solidFill>
                  <a:srgbClr val="374151"/>
                </a:solidFill>
                <a:latin typeface="Söhne"/>
              </a:rPr>
              <a:t>Innovation serves as a cornerstone in the development of new technologies essential for climate resilience. It plays a pivotal role in fostering solutions that address climate change challenges:</a:t>
            </a:r>
          </a:p>
          <a:p>
            <a:endParaRPr lang="en-MY" dirty="0">
              <a:solidFill>
                <a:srgbClr val="374151"/>
              </a:solidFill>
              <a:latin typeface="Söhne"/>
            </a:endParaRPr>
          </a:p>
          <a:p>
            <a:pPr marL="342900" lvl="1" indent="-342900">
              <a:buFont typeface="+mj-lt"/>
              <a:buAutoNum type="arabicPeriod"/>
            </a:pPr>
            <a:r>
              <a:rPr lang="en-MY" b="1" dirty="0" err="1">
                <a:solidFill>
                  <a:srgbClr val="374151"/>
                </a:solidFill>
                <a:latin typeface="Söhne"/>
              </a:rPr>
              <a:t>Catalyzing</a:t>
            </a:r>
            <a:r>
              <a:rPr lang="en-MY" b="1" dirty="0">
                <a:solidFill>
                  <a:srgbClr val="374151"/>
                </a:solidFill>
                <a:latin typeface="Söhne"/>
              </a:rPr>
              <a:t> Advanced Technologies:</a:t>
            </a:r>
            <a:r>
              <a:rPr lang="en-MY" dirty="0">
                <a:solidFill>
                  <a:srgbClr val="374151"/>
                </a:solidFill>
                <a:latin typeface="Söhne"/>
              </a:rPr>
              <a:t> Innovation acts as a catalyst for the conception and creation of advanced technologies specifically tailored to combat climate change. It facilitates breakthroughs in renewable energy, carbon capture and storage, sustainable agriculture practices, and eco-friendly infrastructure development.</a:t>
            </a:r>
          </a:p>
          <a:p>
            <a:pPr marL="342900" lvl="1" indent="-342900">
              <a:buFont typeface="+mj-lt"/>
              <a:buAutoNum type="arabicPeriod"/>
            </a:pPr>
            <a:r>
              <a:rPr lang="en-MY" b="1" dirty="0">
                <a:solidFill>
                  <a:srgbClr val="374151"/>
                </a:solidFill>
                <a:latin typeface="Söhne"/>
              </a:rPr>
              <a:t>Promoting Adaptive Resilience:</a:t>
            </a:r>
            <a:r>
              <a:rPr lang="en-MY" dirty="0">
                <a:solidFill>
                  <a:srgbClr val="374151"/>
                </a:solidFill>
                <a:latin typeface="Söhne"/>
              </a:rPr>
              <a:t> Innovative solutions bolster adaptive resilience by devising cutting-edge strategies to anticipate and counteract the impacts of changing climatic conditions. These solutions include early warning systems, climate-smart urban planning, resilient infrastructure, and nature-based interventions.</a:t>
            </a:r>
          </a:p>
          <a:p>
            <a:pPr marL="342900" lvl="1" indent="-342900">
              <a:buFont typeface="+mj-lt"/>
              <a:buAutoNum type="arabicPeriod"/>
            </a:pPr>
            <a:r>
              <a:rPr lang="en-MY" b="1" dirty="0">
                <a:solidFill>
                  <a:srgbClr val="374151"/>
                </a:solidFill>
                <a:latin typeface="Söhne"/>
              </a:rPr>
              <a:t>Encouraging Cross-Sector Collaboration:</a:t>
            </a:r>
            <a:r>
              <a:rPr lang="en-MY" dirty="0">
                <a:solidFill>
                  <a:srgbClr val="374151"/>
                </a:solidFill>
                <a:latin typeface="Söhne"/>
              </a:rPr>
              <a:t> Innovation thrives on collaboration across sectors, fostering interdisciplinary approaches that amalgamate expertise from science, technology, policy-making, and social sciences. This collaborative effort ensures holistic solutions to multifaceted climate challenges.</a:t>
            </a:r>
          </a:p>
          <a:p>
            <a:pPr marL="342900" lvl="1" indent="-342900">
              <a:buFont typeface="+mj-lt"/>
              <a:buAutoNum type="arabicPeriod"/>
            </a:pPr>
            <a:r>
              <a:rPr lang="en-MY" b="1" dirty="0">
                <a:solidFill>
                  <a:srgbClr val="374151"/>
                </a:solidFill>
                <a:latin typeface="Söhne"/>
              </a:rPr>
              <a:t>Empowering Green Economies:</a:t>
            </a:r>
            <a:r>
              <a:rPr lang="en-MY" dirty="0">
                <a:solidFill>
                  <a:srgbClr val="374151"/>
                </a:solidFill>
                <a:latin typeface="Söhne"/>
              </a:rPr>
              <a:t> Innovations drive the shift towards green economies by propelling the development and integration of sustainable practices into industries. They encourage the evolution of clean energy markets, circular economies, and resource-efficient production methods.</a:t>
            </a:r>
          </a:p>
          <a:p>
            <a:pPr marL="342900" lvl="1" indent="-342900">
              <a:buFont typeface="+mj-lt"/>
              <a:buAutoNum type="arabicPeriod"/>
            </a:pPr>
            <a:r>
              <a:rPr lang="en-MY" b="1" dirty="0">
                <a:solidFill>
                  <a:srgbClr val="374151"/>
                </a:solidFill>
                <a:latin typeface="Söhne"/>
              </a:rPr>
              <a:t>Adopting Nature-Inspired Designs:</a:t>
            </a:r>
            <a:r>
              <a:rPr lang="en-MY" dirty="0">
                <a:solidFill>
                  <a:srgbClr val="374151"/>
                </a:solidFill>
                <a:latin typeface="Söhne"/>
              </a:rPr>
              <a:t> Innovative solutions often draw inspiration from nature, leading to bio-mimicking designs that harness ecological principles to create sustainable technologies. These nature-inspired innovations offer promising avenues for mitigating environmental impact while promoting sustainability.</a:t>
            </a:r>
          </a:p>
          <a:p>
            <a:endParaRPr lang="en-MY" sz="1200" dirty="0">
              <a:solidFill>
                <a:srgbClr val="374151"/>
              </a:solidFill>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9600" dirty="0"/>
              <a:t>Importance of Technological Innovation</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13681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9600" dirty="0"/>
              <a:t>Innovating the technologies.</a:t>
            </a:r>
            <a:endParaRPr lang="LID4096" sz="3600" dirty="0">
              <a:latin typeface="Segoe UI" panose="020B0502040204020203" pitchFamily="34" charset="0"/>
              <a:cs typeface="Segoe UI" panose="020B0502040204020203" pitchFamily="34" charset="0"/>
            </a:endParaRPr>
          </a:p>
        </p:txBody>
      </p:sp>
      <p:pic>
        <p:nvPicPr>
          <p:cNvPr id="4" name="Picture 3" descr="A group of houses on a dock&#10;&#10;Description automatically generated">
            <a:extLst>
              <a:ext uri="{FF2B5EF4-FFF2-40B4-BE49-F238E27FC236}">
                <a16:creationId xmlns:a16="http://schemas.microsoft.com/office/drawing/2014/main" id="{B37735ED-3258-78EF-2C4F-611031100960}"/>
              </a:ext>
            </a:extLst>
          </p:cNvPr>
          <p:cNvPicPr>
            <a:picLocks noChangeAspect="1"/>
          </p:cNvPicPr>
          <p:nvPr/>
        </p:nvPicPr>
        <p:blipFill>
          <a:blip r:embed="rId3"/>
          <a:stretch>
            <a:fillRect/>
          </a:stretch>
        </p:blipFill>
        <p:spPr>
          <a:xfrm>
            <a:off x="838200" y="1902968"/>
            <a:ext cx="4521200" cy="2540000"/>
          </a:xfrm>
          <a:prstGeom prst="rect">
            <a:avLst/>
          </a:prstGeom>
        </p:spPr>
      </p:pic>
      <p:sp>
        <p:nvSpPr>
          <p:cNvPr id="5" name="TextBox 4">
            <a:extLst>
              <a:ext uri="{FF2B5EF4-FFF2-40B4-BE49-F238E27FC236}">
                <a16:creationId xmlns:a16="http://schemas.microsoft.com/office/drawing/2014/main" id="{CFC9C47C-8EF0-CA89-9B38-837AC2322CE8}"/>
              </a:ext>
            </a:extLst>
          </p:cNvPr>
          <p:cNvSpPr txBox="1"/>
          <p:nvPr/>
        </p:nvSpPr>
        <p:spPr>
          <a:xfrm>
            <a:off x="5561933" y="2390894"/>
            <a:ext cx="6100762" cy="369332"/>
          </a:xfrm>
          <a:prstGeom prst="rect">
            <a:avLst/>
          </a:prstGeom>
          <a:noFill/>
        </p:spPr>
        <p:txBody>
          <a:bodyPr wrap="square">
            <a:spAutoFit/>
          </a:bodyPr>
          <a:lstStyle/>
          <a:p>
            <a:pPr algn="l"/>
            <a:r>
              <a:rPr lang="en-MY" b="1" i="0" dirty="0">
                <a:solidFill>
                  <a:srgbClr val="0F0F0F"/>
                </a:solidFill>
                <a:effectLst/>
                <a:latin typeface="YouTube Sans"/>
                <a:hlinkClick r:id="rId4"/>
              </a:rPr>
              <a:t>Floating cities as an innovative response to climate change</a:t>
            </a:r>
            <a:endParaRPr lang="en-MY" b="1" i="0" dirty="0">
              <a:solidFill>
                <a:srgbClr val="0F0F0F"/>
              </a:solidFill>
              <a:effectLst/>
              <a:latin typeface="YouTube Sans"/>
            </a:endParaRPr>
          </a:p>
        </p:txBody>
      </p:sp>
      <p:pic>
        <p:nvPicPr>
          <p:cNvPr id="6" name="Picture 5" descr="A group of people in overalls&#10;&#10;Description automatically generated">
            <a:extLst>
              <a:ext uri="{FF2B5EF4-FFF2-40B4-BE49-F238E27FC236}">
                <a16:creationId xmlns:a16="http://schemas.microsoft.com/office/drawing/2014/main" id="{384D377E-EEE1-191E-57A7-21120B269485}"/>
              </a:ext>
            </a:extLst>
          </p:cNvPr>
          <p:cNvPicPr>
            <a:picLocks noChangeAspect="1"/>
          </p:cNvPicPr>
          <p:nvPr/>
        </p:nvPicPr>
        <p:blipFill>
          <a:blip r:embed="rId5"/>
          <a:stretch>
            <a:fillRect/>
          </a:stretch>
        </p:blipFill>
        <p:spPr>
          <a:xfrm>
            <a:off x="7474966" y="4097775"/>
            <a:ext cx="4508500" cy="2527300"/>
          </a:xfrm>
          <a:prstGeom prst="rect">
            <a:avLst/>
          </a:prstGeom>
        </p:spPr>
      </p:pic>
      <p:sp>
        <p:nvSpPr>
          <p:cNvPr id="7" name="TextBox 6">
            <a:extLst>
              <a:ext uri="{FF2B5EF4-FFF2-40B4-BE49-F238E27FC236}">
                <a16:creationId xmlns:a16="http://schemas.microsoft.com/office/drawing/2014/main" id="{2293A141-C7BF-1924-E0E9-B4E61E9C44E4}"/>
              </a:ext>
            </a:extLst>
          </p:cNvPr>
          <p:cNvSpPr txBox="1"/>
          <p:nvPr/>
        </p:nvSpPr>
        <p:spPr>
          <a:xfrm>
            <a:off x="838200" y="5152241"/>
            <a:ext cx="6636766" cy="369332"/>
          </a:xfrm>
          <a:prstGeom prst="rect">
            <a:avLst/>
          </a:prstGeom>
          <a:noFill/>
        </p:spPr>
        <p:txBody>
          <a:bodyPr wrap="square">
            <a:spAutoFit/>
          </a:bodyPr>
          <a:lstStyle/>
          <a:p>
            <a:pPr algn="l"/>
            <a:r>
              <a:rPr lang="en-MY" b="1" i="0" dirty="0">
                <a:solidFill>
                  <a:srgbClr val="0F0F0F"/>
                </a:solidFill>
                <a:effectLst/>
                <a:latin typeface="YouTube Sans"/>
                <a:hlinkClick r:id="rId6"/>
              </a:rPr>
              <a:t>Systemic Innovation to Radically Reduce Greenhouse Gas Emissions</a:t>
            </a:r>
            <a:endParaRPr lang="en-MY" b="1" i="0" dirty="0">
              <a:solidFill>
                <a:srgbClr val="0F0F0F"/>
              </a:solidFill>
              <a:effectLst/>
              <a:latin typeface="YouTube Sans"/>
            </a:endParaRPr>
          </a:p>
        </p:txBody>
      </p:sp>
    </p:spTree>
    <p:extLst>
      <p:ext uri="{BB962C8B-B14F-4D97-AF65-F5344CB8AC3E}">
        <p14:creationId xmlns:p14="http://schemas.microsoft.com/office/powerpoint/2010/main" val="3253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4234" y="468080"/>
            <a:ext cx="11297416"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464233" y="1143001"/>
            <a:ext cx="11170093" cy="95794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br>
              <a:rPr lang="en-MY" sz="4800" b="0" i="0" dirty="0">
                <a:solidFill>
                  <a:srgbClr val="374151"/>
                </a:solidFill>
                <a:effectLst/>
                <a:latin typeface="Söhne"/>
              </a:rPr>
            </a:br>
            <a:r>
              <a:rPr lang="en-MY" sz="4800" b="0" i="0" dirty="0">
                <a:solidFill>
                  <a:srgbClr val="374151"/>
                </a:solidFill>
                <a:effectLst/>
                <a:latin typeface="Söhne"/>
              </a:rPr>
              <a:t>Importance of Technological Innovation</a:t>
            </a:r>
            <a:endParaRPr lang="LID4096" sz="1800" dirty="0">
              <a:latin typeface="Segoe UI" panose="020B0502040204020203" pitchFamily="34" charset="0"/>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464234" y="2225039"/>
            <a:ext cx="4197707" cy="366923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l">
              <a:buNone/>
            </a:pPr>
            <a:r>
              <a:rPr lang="en-MY" sz="3600" b="1" i="0" dirty="0">
                <a:effectLst/>
                <a:latin typeface="Söhne"/>
              </a:rPr>
              <a:t>Government Policy and Technological Innovation:</a:t>
            </a:r>
          </a:p>
          <a:p>
            <a:pPr marL="0" indent="0" algn="l">
              <a:buNone/>
            </a:pPr>
            <a:r>
              <a:rPr lang="en-MY" sz="1800" b="0" i="0" dirty="0">
                <a:solidFill>
                  <a:srgbClr val="374151"/>
                </a:solidFill>
                <a:effectLst/>
                <a:latin typeface="Söhne"/>
              </a:rPr>
              <a:t>The relationship between government policy and technological innovation in the context of climate-related technologies is a critical aspect that drives progress and facilitates adaptation to climate change challenges:</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Θέση κειμένου 2">
            <a:extLst>
              <a:ext uri="{FF2B5EF4-FFF2-40B4-BE49-F238E27FC236}">
                <a16:creationId xmlns:a16="http://schemas.microsoft.com/office/drawing/2014/main" id="{E93218F6-9BFB-FC23-5BF8-D33E3A0A1476}"/>
              </a:ext>
            </a:extLst>
          </p:cNvPr>
          <p:cNvSpPr txBox="1">
            <a:spLocks/>
          </p:cNvSpPr>
          <p:nvPr/>
        </p:nvSpPr>
        <p:spPr>
          <a:xfrm>
            <a:off x="4796852" y="2252684"/>
            <a:ext cx="7287118" cy="3669239"/>
          </a:xfrm>
          <a:prstGeom prst="rect">
            <a:avLst/>
          </a:prstGeom>
          <a:solidFill>
            <a:schemeClr val="accent6">
              <a:lumMod val="40000"/>
              <a:lumOff val="60000"/>
            </a:schemeClr>
          </a:solidFill>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571500" indent="-342900" algn="just">
              <a:buFont typeface="+mj-lt"/>
              <a:buAutoNum type="arabicPeriod"/>
            </a:pPr>
            <a:r>
              <a:rPr lang="en-MY" sz="2000" b="1" dirty="0">
                <a:solidFill>
                  <a:srgbClr val="374151"/>
                </a:solidFill>
                <a:latin typeface="Söhne"/>
              </a:rPr>
              <a:t>Incentivizing Research and Development (R&amp;D):</a:t>
            </a:r>
            <a:r>
              <a:rPr lang="en-MY" sz="2000" dirty="0">
                <a:solidFill>
                  <a:srgbClr val="374151"/>
                </a:solidFill>
                <a:latin typeface="Söhne"/>
              </a:rPr>
              <a:t> Government policies play a pivotal role in stimulating R&amp;D efforts by offering grants, subsidies, tax incentives, and funding initiatives to research institutions, businesses, and startups engaged in developing climate-related technologies. These incentives encourage innovation and risk-taking in the pursuit of novel solutions.</a:t>
            </a:r>
          </a:p>
          <a:p>
            <a:pPr marL="571500" indent="-342900" algn="just">
              <a:buFont typeface="+mj-lt"/>
              <a:buAutoNum type="arabicPeriod"/>
            </a:pPr>
            <a:r>
              <a:rPr lang="en-MY" sz="2000" b="1" dirty="0">
                <a:solidFill>
                  <a:srgbClr val="374151"/>
                </a:solidFill>
                <a:latin typeface="Söhne"/>
              </a:rPr>
              <a:t>Regulatory Frameworks and Standards:</a:t>
            </a:r>
            <a:r>
              <a:rPr lang="en-MY" sz="2000" dirty="0">
                <a:solidFill>
                  <a:srgbClr val="374151"/>
                </a:solidFill>
                <a:latin typeface="Söhne"/>
              </a:rPr>
              <a:t> Governments establish regulatory frameworks and standards that guide and support the development, deployment, and adoption of climate-resilient technologies. This involves setting emissions targets, mandating energy efficiency standards, and establishing renewable energy portfolio standards to promote the uptake of sustainable technologies.</a:t>
            </a:r>
          </a:p>
        </p:txBody>
      </p:sp>
    </p:spTree>
    <p:extLst>
      <p:ext uri="{BB962C8B-B14F-4D97-AF65-F5344CB8AC3E}">
        <p14:creationId xmlns:p14="http://schemas.microsoft.com/office/powerpoint/2010/main" val="363768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4234" y="468080"/>
            <a:ext cx="11297416"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464233" y="1143001"/>
            <a:ext cx="11170093" cy="95794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br>
              <a:rPr lang="en-MY" sz="4800" b="0" i="0" dirty="0">
                <a:solidFill>
                  <a:srgbClr val="374151"/>
                </a:solidFill>
                <a:effectLst/>
                <a:latin typeface="Söhne"/>
              </a:rPr>
            </a:br>
            <a:r>
              <a:rPr lang="en-MY" sz="4800" b="0" i="0" dirty="0">
                <a:solidFill>
                  <a:srgbClr val="374151"/>
                </a:solidFill>
                <a:effectLst/>
                <a:latin typeface="Söhne"/>
              </a:rPr>
              <a:t>Importance of Technological Innovation</a:t>
            </a:r>
            <a:endParaRPr lang="LID4096" sz="1800" dirty="0">
              <a:latin typeface="Segoe UI" panose="020B0502040204020203" pitchFamily="34" charset="0"/>
              <a:cs typeface="Segoe UI" panose="020B0502040204020203"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4" name="Θέση κειμένου 2">
            <a:extLst>
              <a:ext uri="{FF2B5EF4-FFF2-40B4-BE49-F238E27FC236}">
                <a16:creationId xmlns:a16="http://schemas.microsoft.com/office/drawing/2014/main" id="{E93218F6-9BFB-FC23-5BF8-D33E3A0A1476}"/>
              </a:ext>
            </a:extLst>
          </p:cNvPr>
          <p:cNvSpPr txBox="1">
            <a:spLocks/>
          </p:cNvSpPr>
          <p:nvPr/>
        </p:nvSpPr>
        <p:spPr>
          <a:xfrm>
            <a:off x="4826833" y="2252684"/>
            <a:ext cx="7257137" cy="3669239"/>
          </a:xfrm>
          <a:prstGeom prst="rect">
            <a:avLst/>
          </a:prstGeom>
          <a:solidFill>
            <a:schemeClr val="accent6">
              <a:lumMod val="20000"/>
              <a:lumOff val="80000"/>
            </a:schemeClr>
          </a:solidFill>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228600" indent="0" algn="just"/>
            <a:r>
              <a:rPr lang="en-MY" sz="1800" b="1" i="0" dirty="0">
                <a:solidFill>
                  <a:srgbClr val="374151"/>
                </a:solidFill>
                <a:effectLst/>
                <a:latin typeface="Söhne"/>
              </a:rPr>
              <a:t>3. Public-Private Partnerships (PPPs):</a:t>
            </a:r>
            <a:r>
              <a:rPr lang="en-MY" sz="1800" b="0" i="0" dirty="0">
                <a:solidFill>
                  <a:srgbClr val="374151"/>
                </a:solidFill>
                <a:effectLst/>
                <a:latin typeface="Söhne"/>
              </a:rPr>
              <a:t> Collaboration between governments, private enterprises, and academia through PPPs encourages the sharing of resources, expertise, and risks in developing climate-related technologies. Such partnerships foster innovation ecosystems and accelerate the transition toward sustainable practices.</a:t>
            </a:r>
          </a:p>
          <a:p>
            <a:pPr marL="228600" indent="0" algn="just"/>
            <a:r>
              <a:rPr lang="en-MY" sz="1800" b="1" i="0" dirty="0">
                <a:solidFill>
                  <a:srgbClr val="374151"/>
                </a:solidFill>
                <a:effectLst/>
                <a:latin typeface="Söhne"/>
              </a:rPr>
              <a:t>4. Technology Transfer and Intellectual Property Rights (IPR):</a:t>
            </a:r>
            <a:r>
              <a:rPr lang="en-MY" sz="1800" b="0" i="0" dirty="0">
                <a:solidFill>
                  <a:srgbClr val="374151"/>
                </a:solidFill>
                <a:effectLst/>
                <a:latin typeface="Söhne"/>
              </a:rPr>
              <a:t> Governments often facilitate technology transfer mechanisms and address intellectual property rights issues to ensure fair access to climate-related technologies. This aids in disseminating innovations, especially to developing nations, fostering global collaboration in addressing climate challenges.</a:t>
            </a:r>
          </a:p>
          <a:p>
            <a:pPr marL="228600" indent="0" algn="just"/>
            <a:r>
              <a:rPr lang="en-MY" sz="1800" b="1" i="0" dirty="0">
                <a:solidFill>
                  <a:srgbClr val="374151"/>
                </a:solidFill>
                <a:effectLst/>
                <a:latin typeface="Söhne"/>
              </a:rPr>
              <a:t>5. Market Mechanisms and Funding Initiatives:</a:t>
            </a:r>
            <a:r>
              <a:rPr lang="en-MY" sz="1800" b="0" i="0" dirty="0">
                <a:solidFill>
                  <a:srgbClr val="374151"/>
                </a:solidFill>
                <a:effectLst/>
                <a:latin typeface="Söhne"/>
              </a:rPr>
              <a:t> Policy interventions such as carbon pricing, green bonds, and venture capital investments directed towards climate innovation create a conducive market environment. These mechanisms attract investment, drive commercialization, and ensure scalability of innovative climate solutions.</a:t>
            </a:r>
          </a:p>
        </p:txBody>
      </p:sp>
      <p:sp>
        <p:nvSpPr>
          <p:cNvPr id="8" name="Θέση κειμένου 2">
            <a:extLst>
              <a:ext uri="{FF2B5EF4-FFF2-40B4-BE49-F238E27FC236}">
                <a16:creationId xmlns:a16="http://schemas.microsoft.com/office/drawing/2014/main" id="{E5FBEDB7-AEA4-63EB-EE62-4029B938ACB6}"/>
              </a:ext>
            </a:extLst>
          </p:cNvPr>
          <p:cNvSpPr>
            <a:spLocks noGrp="1"/>
          </p:cNvSpPr>
          <p:nvPr>
            <p:ph type="body" idx="1"/>
          </p:nvPr>
        </p:nvSpPr>
        <p:spPr>
          <a:xfrm>
            <a:off x="464234" y="2225039"/>
            <a:ext cx="4197707" cy="366923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l">
              <a:buNone/>
            </a:pPr>
            <a:r>
              <a:rPr lang="en-MY" sz="3600" b="1" i="0" dirty="0">
                <a:effectLst/>
                <a:latin typeface="Söhne"/>
              </a:rPr>
              <a:t>Government Policy and Technological Innovation:</a:t>
            </a:r>
          </a:p>
          <a:p>
            <a:pPr marL="0" indent="0" algn="l">
              <a:buNone/>
            </a:pPr>
            <a:r>
              <a:rPr lang="en-MY" sz="1800" b="0" i="0" dirty="0">
                <a:solidFill>
                  <a:srgbClr val="374151"/>
                </a:solidFill>
                <a:effectLst/>
                <a:latin typeface="Söhne"/>
              </a:rPr>
              <a:t>The relationship between government policy and technological innovation in the context of climate-related technologies is a critical aspect that drives progress and facilitates adaptation to climate change challenges:</a:t>
            </a:r>
          </a:p>
        </p:txBody>
      </p:sp>
    </p:spTree>
    <p:extLst>
      <p:ext uri="{BB962C8B-B14F-4D97-AF65-F5344CB8AC3E}">
        <p14:creationId xmlns:p14="http://schemas.microsoft.com/office/powerpoint/2010/main" val="27131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4234" y="468080"/>
            <a:ext cx="11297416"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464233" y="1143001"/>
            <a:ext cx="11297416" cy="95794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br>
              <a:rPr lang="en-MY" sz="4800" b="0" i="0" dirty="0">
                <a:solidFill>
                  <a:srgbClr val="374151"/>
                </a:solidFill>
                <a:effectLst/>
                <a:latin typeface="Söhne"/>
              </a:rPr>
            </a:br>
            <a:r>
              <a:rPr lang="en-MY" sz="4800" b="0" i="0" dirty="0">
                <a:solidFill>
                  <a:srgbClr val="374151"/>
                </a:solidFill>
                <a:effectLst/>
                <a:latin typeface="Söhne"/>
              </a:rPr>
              <a:t>Resource Needs for Climate Innovation</a:t>
            </a:r>
            <a:endParaRPr lang="LID4096" sz="1800" dirty="0">
              <a:latin typeface="Segoe UI" panose="020B0502040204020203" pitchFamily="34" charset="0"/>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464235" y="2225039"/>
            <a:ext cx="6758368" cy="381694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l">
              <a:buFont typeface="Arial" panose="020B0604020202020204" pitchFamily="34" charset="0"/>
              <a:buChar char="•"/>
            </a:pPr>
            <a:r>
              <a:rPr lang="en-MY" b="1" i="0" dirty="0">
                <a:solidFill>
                  <a:srgbClr val="374151"/>
                </a:solidFill>
                <a:effectLst/>
                <a:latin typeface="Söhne"/>
              </a:rPr>
              <a:t>Financial Investment:</a:t>
            </a:r>
            <a:r>
              <a:rPr lang="en-MY" b="0" i="0" dirty="0">
                <a:solidFill>
                  <a:srgbClr val="374151"/>
                </a:solidFill>
                <a:effectLst/>
                <a:latin typeface="Söhne"/>
              </a:rPr>
              <a:t> Adequate funding is vital for R&amp;D in climate-resilient technologies. Both public and private investments are crucial for innovation and scaling up new solutions.</a:t>
            </a:r>
          </a:p>
          <a:p>
            <a:pPr algn="l">
              <a:buFont typeface="Arial" panose="020B0604020202020204" pitchFamily="34" charset="0"/>
              <a:buChar char="•"/>
            </a:pPr>
            <a:r>
              <a:rPr lang="en-MY" b="1" i="0" dirty="0">
                <a:solidFill>
                  <a:srgbClr val="374151"/>
                </a:solidFill>
                <a:effectLst/>
                <a:latin typeface="Söhne"/>
              </a:rPr>
              <a:t>R&amp;D and Skilled Human Resources:</a:t>
            </a:r>
            <a:r>
              <a:rPr lang="en-MY" b="0" i="0" dirty="0">
                <a:solidFill>
                  <a:srgbClr val="374151"/>
                </a:solidFill>
                <a:effectLst/>
                <a:latin typeface="Söhne"/>
              </a:rPr>
              <a:t> Increased support for R&amp;D and skilled personnel is essential, not just in energy technology but also in agriculture, forestry, and manufacturing sectors.</a:t>
            </a:r>
          </a:p>
          <a:p>
            <a:pPr algn="l">
              <a:buFont typeface="Arial" panose="020B0604020202020204" pitchFamily="34" charset="0"/>
              <a:buChar char="•"/>
            </a:pPr>
            <a:r>
              <a:rPr lang="en-MY" b="1" i="0" dirty="0">
                <a:solidFill>
                  <a:srgbClr val="374151"/>
                </a:solidFill>
                <a:effectLst/>
                <a:latin typeface="Söhne"/>
              </a:rPr>
              <a:t>Global Resource Allocation:</a:t>
            </a:r>
            <a:r>
              <a:rPr lang="en-MY" b="0" i="0" dirty="0">
                <a:solidFill>
                  <a:srgbClr val="374151"/>
                </a:solidFill>
                <a:effectLst/>
                <a:latin typeface="Söhne"/>
              </a:rPr>
              <a:t> Varies among nations; while countries like China invest heavily in 'green' technologies, the US faces a decline in government funding for energy R&amp;D.</a:t>
            </a:r>
          </a:p>
          <a:p>
            <a:pPr algn="l">
              <a:buFont typeface="Arial" panose="020B0604020202020204" pitchFamily="34" charset="0"/>
              <a:buChar char="•"/>
            </a:pPr>
            <a:r>
              <a:rPr lang="en-MY" b="1" i="0" dirty="0">
                <a:solidFill>
                  <a:srgbClr val="374151"/>
                </a:solidFill>
                <a:effectLst/>
                <a:latin typeface="Söhne"/>
              </a:rPr>
              <a:t>Private Sector Engagement:</a:t>
            </a:r>
            <a:r>
              <a:rPr lang="en-MY" b="0" i="0" dirty="0">
                <a:solidFill>
                  <a:srgbClr val="374151"/>
                </a:solidFill>
                <a:effectLst/>
                <a:latin typeface="Söhne"/>
              </a:rPr>
              <a:t> Private-sector investment is pivotal for developing and commercializing low-emission technologies. Governments must create incentives for private investment in emission reduction R&amp;D.</a:t>
            </a:r>
          </a:p>
          <a:p>
            <a:pPr algn="l">
              <a:buFont typeface="Arial" panose="020B0604020202020204" pitchFamily="34" charset="0"/>
              <a:buChar char="•"/>
            </a:pPr>
            <a:r>
              <a:rPr lang="en-MY" b="1" i="0" dirty="0">
                <a:solidFill>
                  <a:srgbClr val="374151"/>
                </a:solidFill>
                <a:effectLst/>
                <a:latin typeface="Söhne"/>
              </a:rPr>
              <a:t>Skilled Workforce Needs:</a:t>
            </a:r>
            <a:r>
              <a:rPr lang="en-MY" b="0" i="0" dirty="0">
                <a:solidFill>
                  <a:srgbClr val="374151"/>
                </a:solidFill>
                <a:effectLst/>
                <a:latin typeface="Söhne"/>
              </a:rPr>
              <a:t> More skilled workers, especially engineers and scientists, are necessary for climate innovation. Redirecting talent towards climate change solutions is crucial.</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1026" name="Picture 2" descr="SCIENCE INDUSTRY PLANT/PROCESS ENGINEER LEVEL 6 - ST0473 - Cogent Skills">
            <a:extLst>
              <a:ext uri="{FF2B5EF4-FFF2-40B4-BE49-F238E27FC236}">
                <a16:creationId xmlns:a16="http://schemas.microsoft.com/office/drawing/2014/main" id="{2F986473-EBAD-B17B-90D3-7C89F9C2C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5671" y="2536447"/>
            <a:ext cx="4620909" cy="308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69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87E1A-ABC4-10BD-E8D3-917EB288E68C}"/>
              </a:ext>
            </a:extLst>
          </p:cNvPr>
          <p:cNvSpPr>
            <a:spLocks noGrp="1"/>
          </p:cNvSpPr>
          <p:nvPr>
            <p:ph type="title"/>
          </p:nvPr>
        </p:nvSpPr>
        <p:spPr/>
        <p:txBody>
          <a:bodyPr/>
          <a:lstStyle/>
          <a:p>
            <a:r>
              <a:rPr lang="en-US" dirty="0" err="1"/>
              <a:t>Refernce</a:t>
            </a:r>
            <a:endParaRPr lang="en-US" dirty="0"/>
          </a:p>
        </p:txBody>
      </p:sp>
      <p:sp>
        <p:nvSpPr>
          <p:cNvPr id="3" name="Content Placeholder 2">
            <a:extLst>
              <a:ext uri="{FF2B5EF4-FFF2-40B4-BE49-F238E27FC236}">
                <a16:creationId xmlns:a16="http://schemas.microsoft.com/office/drawing/2014/main" id="{299FCE88-0D7D-04BC-DEFF-A105B6427972}"/>
              </a:ext>
            </a:extLst>
          </p:cNvPr>
          <p:cNvSpPr>
            <a:spLocks noGrp="1"/>
          </p:cNvSpPr>
          <p:nvPr>
            <p:ph idx="1"/>
          </p:nvPr>
        </p:nvSpPr>
        <p:spPr/>
        <p:txBody>
          <a:bodyPr/>
          <a:lstStyle/>
          <a:p>
            <a:r>
              <a:rPr lang="en-MY" b="0" i="0" dirty="0">
                <a:solidFill>
                  <a:srgbClr val="374151"/>
                </a:solidFill>
                <a:effectLst/>
                <a:latin typeface="Söhne"/>
              </a:rPr>
              <a:t>Matos, S., </a:t>
            </a:r>
            <a:r>
              <a:rPr lang="en-MY" b="0" i="0" dirty="0" err="1">
                <a:solidFill>
                  <a:srgbClr val="374151"/>
                </a:solidFill>
                <a:effectLst/>
                <a:latin typeface="Söhne"/>
              </a:rPr>
              <a:t>Viardot</a:t>
            </a:r>
            <a:r>
              <a:rPr lang="en-MY" b="0" i="0" dirty="0">
                <a:solidFill>
                  <a:srgbClr val="374151"/>
                </a:solidFill>
                <a:effectLst/>
                <a:latin typeface="Söhne"/>
              </a:rPr>
              <a:t>, E., </a:t>
            </a:r>
            <a:r>
              <a:rPr lang="en-MY" b="0" i="0" dirty="0" err="1">
                <a:solidFill>
                  <a:srgbClr val="374151"/>
                </a:solidFill>
                <a:effectLst/>
                <a:latin typeface="Söhne"/>
              </a:rPr>
              <a:t>Sovacool</a:t>
            </a:r>
            <a:r>
              <a:rPr lang="en-MY" b="0" i="0" dirty="0">
                <a:solidFill>
                  <a:srgbClr val="374151"/>
                </a:solidFill>
                <a:effectLst/>
                <a:latin typeface="Söhne"/>
              </a:rPr>
              <a:t>, B. K., Geels, F. W., &amp; </a:t>
            </a:r>
            <a:r>
              <a:rPr lang="en-MY" b="0" i="0" dirty="0" err="1">
                <a:solidFill>
                  <a:srgbClr val="374151"/>
                </a:solidFill>
                <a:effectLst/>
                <a:latin typeface="Söhne"/>
              </a:rPr>
              <a:t>Xiong</a:t>
            </a:r>
            <a:r>
              <a:rPr lang="en-MY" b="0" i="0" dirty="0">
                <a:solidFill>
                  <a:srgbClr val="374151"/>
                </a:solidFill>
                <a:effectLst/>
                <a:latin typeface="Söhne"/>
              </a:rPr>
              <a:t>, Y. (2022). Innovation and climate change: A review and introduction to the special issue. </a:t>
            </a:r>
            <a:r>
              <a:rPr lang="en-MY" b="0" i="1" dirty="0" err="1">
                <a:solidFill>
                  <a:srgbClr val="374151"/>
                </a:solidFill>
                <a:effectLst/>
                <a:latin typeface="Söhne"/>
              </a:rPr>
              <a:t>Technovation</a:t>
            </a:r>
            <a:r>
              <a:rPr lang="en-MY" b="0" i="1" dirty="0">
                <a:solidFill>
                  <a:srgbClr val="374151"/>
                </a:solidFill>
                <a:effectLst/>
                <a:latin typeface="Söhne"/>
              </a:rPr>
              <a:t>, 117</a:t>
            </a:r>
            <a:r>
              <a:rPr lang="en-MY" b="0" i="0" dirty="0">
                <a:solidFill>
                  <a:srgbClr val="374151"/>
                </a:solidFill>
                <a:effectLst/>
                <a:latin typeface="Söhne"/>
              </a:rPr>
              <a:t>, 102612. </a:t>
            </a:r>
            <a:r>
              <a:rPr lang="en-MY" b="0" i="0" u="none" strike="noStrike" dirty="0">
                <a:effectLst/>
                <a:latin typeface="Söhne"/>
                <a:hlinkClick r:id="rId2"/>
              </a:rPr>
              <a:t>https://doi.org/10.1016/j.technovation.2022.102612</a:t>
            </a:r>
            <a:endParaRPr lang="en-MY" b="0" i="0" u="none" strike="noStrike" dirty="0">
              <a:effectLst/>
              <a:latin typeface="Söhne"/>
            </a:endParaRPr>
          </a:p>
          <a:p>
            <a:r>
              <a:rPr lang="en-MY" b="0" i="0" dirty="0">
                <a:solidFill>
                  <a:srgbClr val="374151"/>
                </a:solidFill>
                <a:effectLst/>
                <a:latin typeface="Söhne"/>
              </a:rPr>
              <a:t>BBVA </a:t>
            </a:r>
            <a:r>
              <a:rPr lang="en-MY" b="0" i="0" dirty="0" err="1">
                <a:solidFill>
                  <a:srgbClr val="374151"/>
                </a:solidFill>
                <a:effectLst/>
                <a:latin typeface="Söhne"/>
              </a:rPr>
              <a:t>OpenMind</a:t>
            </a:r>
            <a:r>
              <a:rPr lang="en-MY" b="0" i="0" dirty="0">
                <a:solidFill>
                  <a:srgbClr val="374151"/>
                </a:solidFill>
                <a:effectLst/>
                <a:latin typeface="Söhne"/>
              </a:rPr>
              <a:t>. (n.d.). Innovation and climate change. </a:t>
            </a:r>
            <a:r>
              <a:rPr lang="en-MY" b="0" i="1" dirty="0">
                <a:solidFill>
                  <a:srgbClr val="374151"/>
                </a:solidFill>
                <a:effectLst/>
                <a:latin typeface="Söhne"/>
              </a:rPr>
              <a:t>BBVA </a:t>
            </a:r>
            <a:r>
              <a:rPr lang="en-MY" b="0" i="1" dirty="0" err="1">
                <a:solidFill>
                  <a:srgbClr val="374151"/>
                </a:solidFill>
                <a:effectLst/>
                <a:latin typeface="Söhne"/>
              </a:rPr>
              <a:t>OpenMind</a:t>
            </a:r>
            <a:r>
              <a:rPr lang="en-MY" b="0" i="0" dirty="0">
                <a:solidFill>
                  <a:srgbClr val="374151"/>
                </a:solidFill>
                <a:effectLst/>
                <a:latin typeface="Söhne"/>
              </a:rPr>
              <a:t>. Retrieved from </a:t>
            </a:r>
            <a:r>
              <a:rPr lang="en-MY" b="0" i="0" u="none" strike="noStrike" dirty="0">
                <a:effectLst/>
                <a:latin typeface="Söhne"/>
                <a:hlinkClick r:id="rId3"/>
              </a:rPr>
              <a:t>https://www.bbvaopenmind.com/en/articles/innovation-and-climate-change/</a:t>
            </a:r>
            <a:endParaRPr lang="en-US" dirty="0"/>
          </a:p>
        </p:txBody>
      </p:sp>
    </p:spTree>
    <p:extLst>
      <p:ext uri="{BB962C8B-B14F-4D97-AF65-F5344CB8AC3E}">
        <p14:creationId xmlns:p14="http://schemas.microsoft.com/office/powerpoint/2010/main" val="1737658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4234" y="468080"/>
            <a:ext cx="11297416"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464234" y="1143001"/>
            <a:ext cx="5753686" cy="95794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MY" sz="3600" b="1" i="0" dirty="0">
                <a:solidFill>
                  <a:srgbClr val="374151"/>
                </a:solidFill>
                <a:effectLst/>
                <a:latin typeface="Söhne"/>
              </a:rPr>
              <a:t>Key Climate Concepts</a:t>
            </a:r>
            <a:endParaRPr lang="LID4096" sz="2400" dirty="0">
              <a:latin typeface="Segoe UI" panose="020B0502040204020203" pitchFamily="34" charset="0"/>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464235" y="2225040"/>
            <a:ext cx="5753686"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228600" indent="0" algn="just"/>
            <a:r>
              <a:rPr lang="en-MY" sz="2000" b="1" i="0" dirty="0">
                <a:solidFill>
                  <a:srgbClr val="374151"/>
                </a:solidFill>
                <a:effectLst/>
                <a:latin typeface="Söhne"/>
              </a:rPr>
              <a:t>Climate Zones:</a:t>
            </a:r>
            <a:r>
              <a:rPr lang="en-MY" sz="2000" b="0" i="0" dirty="0">
                <a:solidFill>
                  <a:srgbClr val="374151"/>
                </a:solidFill>
                <a:effectLst/>
                <a:latin typeface="Söhne"/>
              </a:rPr>
              <a:t> Geographical areas characterized by specific climate patterns determined by factors like temperature, precipitation, latitude, and altitude. They include Tropical (warm and humid), Temperate (moderate), and Polar (cold) zones, each with distinct environmental conditions.</a:t>
            </a:r>
          </a:p>
          <a:p>
            <a:pPr marL="228600" indent="0" algn="just"/>
            <a:r>
              <a:rPr lang="en-MY" sz="2000" b="1" i="0" dirty="0">
                <a:solidFill>
                  <a:srgbClr val="374151"/>
                </a:solidFill>
                <a:effectLst/>
                <a:latin typeface="Söhne"/>
              </a:rPr>
              <a:t>Climate Classifications:</a:t>
            </a:r>
            <a:r>
              <a:rPr lang="en-MY" sz="2000" b="0" i="0" dirty="0">
                <a:solidFill>
                  <a:srgbClr val="374151"/>
                </a:solidFill>
                <a:effectLst/>
                <a:latin typeface="Söhne"/>
              </a:rPr>
              <a:t> Various classification systems exist, such as the </a:t>
            </a:r>
            <a:r>
              <a:rPr lang="en-MY" sz="2000" b="0" i="0" dirty="0" err="1">
                <a:solidFill>
                  <a:srgbClr val="374151"/>
                </a:solidFill>
                <a:effectLst/>
                <a:latin typeface="Söhne"/>
              </a:rPr>
              <a:t>Köppen</a:t>
            </a:r>
            <a:r>
              <a:rPr lang="en-MY" sz="2000" b="0" i="0" dirty="0">
                <a:solidFill>
                  <a:srgbClr val="374151"/>
                </a:solidFill>
                <a:effectLst/>
                <a:latin typeface="Söhne"/>
              </a:rPr>
              <a:t> climate classification, which categorizes climates based on temperature and precipitation patterns, resulting in symbols representing climate types globally.</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2" descr="A simplified map of the world's climate zones, showing tropical climates at the equator, with dry, temperate and continental, and polar climates between the tropics and the poles.">
            <a:extLst>
              <a:ext uri="{FF2B5EF4-FFF2-40B4-BE49-F238E27FC236}">
                <a16:creationId xmlns:a16="http://schemas.microsoft.com/office/drawing/2014/main" id="{EBC4B7C1-AD31-5C0C-AEFB-A301E5B5C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892" y="1804852"/>
            <a:ext cx="5044419" cy="28374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6D6160-E57E-8F32-1D63-480BD5ABEF51}"/>
              </a:ext>
            </a:extLst>
          </p:cNvPr>
          <p:cNvSpPr txBox="1"/>
          <p:nvPr/>
        </p:nvSpPr>
        <p:spPr>
          <a:xfrm>
            <a:off x="7086966" y="4802481"/>
            <a:ext cx="4387582" cy="523220"/>
          </a:xfrm>
          <a:prstGeom prst="rect">
            <a:avLst/>
          </a:prstGeom>
          <a:noFill/>
        </p:spPr>
        <p:txBody>
          <a:bodyPr wrap="square">
            <a:spAutoFit/>
          </a:bodyPr>
          <a:lstStyle/>
          <a:p>
            <a:r>
              <a:rPr lang="en-US" dirty="0">
                <a:hlinkClick r:id="rId5"/>
              </a:rPr>
              <a:t>https://www.metoffice.gov.uk/weather/climate/climate-explained/climate-zones</a:t>
            </a:r>
            <a:r>
              <a:rPr lang="en-US" dirty="0"/>
              <a:t> </a:t>
            </a:r>
          </a:p>
        </p:txBody>
      </p:sp>
    </p:spTree>
    <p:extLst>
      <p:ext uri="{BB962C8B-B14F-4D97-AF65-F5344CB8AC3E}">
        <p14:creationId xmlns:p14="http://schemas.microsoft.com/office/powerpoint/2010/main" val="207805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10683127"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MY" sz="3600" dirty="0">
                <a:latin typeface="Segoe UI" panose="020B0502040204020203" pitchFamily="34" charset="0"/>
                <a:cs typeface="Segoe UI" panose="020B0502040204020203" pitchFamily="34" charset="0"/>
              </a:rPr>
              <a:t>Climate vs. Weather</a:t>
            </a:r>
            <a:endParaRPr lang="LID4096" sz="36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2436046"/>
            <a:ext cx="4737182" cy="172799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114300" indent="0">
              <a:buNone/>
            </a:pPr>
            <a:r>
              <a:rPr lang="en-MY" b="0" i="0" dirty="0">
                <a:solidFill>
                  <a:srgbClr val="374151"/>
                </a:solidFill>
                <a:effectLst/>
                <a:latin typeface="Söhne"/>
              </a:rPr>
              <a:t>Climate: the average weather patterns observed in a region over an extended period, typically 30 years or more. </a:t>
            </a:r>
          </a:p>
          <a:p>
            <a:pPr marL="114300" indent="0">
              <a:buNone/>
            </a:pP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6096000" y="2326604"/>
            <a:ext cx="5468402" cy="18374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114300" indent="0">
              <a:buNone/>
            </a:pPr>
            <a:r>
              <a:rPr lang="en-MY" b="0" i="0" dirty="0">
                <a:solidFill>
                  <a:srgbClr val="374151"/>
                </a:solidFill>
                <a:effectLst/>
                <a:latin typeface="Söhne"/>
              </a:rPr>
              <a:t>Weather: denotes short-term atmospheric conditions that change rapidly over hours, days, or weeks and can include temperature, precipitation, wind, and humidity.</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
        <p:nvSpPr>
          <p:cNvPr id="3" name="TextBox 2">
            <a:extLst>
              <a:ext uri="{FF2B5EF4-FFF2-40B4-BE49-F238E27FC236}">
                <a16:creationId xmlns:a16="http://schemas.microsoft.com/office/drawing/2014/main" id="{5BBE3F7E-E196-933A-A054-4D74354337C3}"/>
              </a:ext>
            </a:extLst>
          </p:cNvPr>
          <p:cNvSpPr txBox="1"/>
          <p:nvPr/>
        </p:nvSpPr>
        <p:spPr>
          <a:xfrm>
            <a:off x="993058" y="4242179"/>
            <a:ext cx="10571344" cy="1815882"/>
          </a:xfrm>
          <a:prstGeom prst="rect">
            <a:avLst/>
          </a:prstGeom>
          <a:noFill/>
          <a:ln>
            <a:solidFill>
              <a:schemeClr val="accent6"/>
            </a:solidFill>
          </a:ln>
        </p:spPr>
        <p:txBody>
          <a:bodyPr wrap="square">
            <a:spAutoFit/>
          </a:bodyPr>
          <a:lstStyle/>
          <a:p>
            <a:pPr algn="ctr"/>
            <a:r>
              <a:rPr lang="en-MY" sz="2800" b="1" i="0" dirty="0">
                <a:solidFill>
                  <a:srgbClr val="374151"/>
                </a:solidFill>
                <a:effectLst/>
                <a:latin typeface="Söhne"/>
              </a:rPr>
              <a:t>Emphasis:</a:t>
            </a:r>
            <a:r>
              <a:rPr lang="en-MY" sz="2800" b="0" i="0" dirty="0">
                <a:solidFill>
                  <a:srgbClr val="374151"/>
                </a:solidFill>
                <a:effectLst/>
                <a:latin typeface="Söhne"/>
              </a:rPr>
              <a:t> Distinguishing between climate and weather aids in understanding long-term trends (climate) versus immediate conditions (weather), influencing societal planning, agriculture, and disaster preparedness.</a:t>
            </a:r>
          </a:p>
        </p:txBody>
      </p:sp>
    </p:spTree>
    <p:extLst>
      <p:ext uri="{BB962C8B-B14F-4D97-AF65-F5344CB8AC3E}">
        <p14:creationId xmlns:p14="http://schemas.microsoft.com/office/powerpoint/2010/main" val="184161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285750" algn="just">
              <a:lnSpc>
                <a:spcPct val="150000"/>
              </a:lnSpc>
              <a:buSzPts val="1600"/>
              <a:buFont typeface="Arial" panose="020B0604020202020204" pitchFamily="34" charset="0"/>
              <a:buChar char="•"/>
            </a:pPr>
            <a:r>
              <a:rPr lang="en-MY" sz="2800" dirty="0">
                <a:latin typeface="Söhne"/>
              </a:rPr>
              <a:t>Role of Technology and Innovation</a:t>
            </a:r>
          </a:p>
          <a:p>
            <a:pPr marL="742950" lvl="1" indent="-285750" algn="just">
              <a:lnSpc>
                <a:spcPct val="150000"/>
              </a:lnSpc>
              <a:buSzPts val="1600"/>
              <a:buFont typeface="Arial" panose="020B0604020202020204" pitchFamily="34" charset="0"/>
              <a:buChar char="•"/>
            </a:pPr>
            <a:r>
              <a:rPr lang="en-MY" sz="2800" dirty="0">
                <a:latin typeface="Söhne"/>
              </a:rPr>
              <a:t>Need for Technological Change and its Process</a:t>
            </a:r>
          </a:p>
          <a:p>
            <a:pPr marL="742950" lvl="1" indent="-285750" algn="just">
              <a:lnSpc>
                <a:spcPct val="150000"/>
              </a:lnSpc>
              <a:buSzPts val="1600"/>
              <a:buFont typeface="Arial" panose="020B0604020202020204" pitchFamily="34" charset="0"/>
              <a:buChar char="•"/>
            </a:pPr>
            <a:r>
              <a:rPr lang="en-US" sz="2800" dirty="0"/>
              <a:t>Importance of Technological Innovation</a:t>
            </a:r>
            <a:endParaRPr lang="en-MY" sz="2800" dirty="0">
              <a:latin typeface="Söhne"/>
            </a:endParaRPr>
          </a:p>
          <a:p>
            <a:pPr marL="742950" lvl="1" indent="-285750" algn="just">
              <a:lnSpc>
                <a:spcPct val="150000"/>
              </a:lnSpc>
              <a:buSzPts val="1600"/>
              <a:buFont typeface="Arial" panose="020B0604020202020204" pitchFamily="34" charset="0"/>
              <a:buChar char="•"/>
            </a:pPr>
            <a:r>
              <a:rPr lang="en-MY" sz="2800" dirty="0">
                <a:solidFill>
                  <a:srgbClr val="374151"/>
                </a:solidFill>
                <a:latin typeface="Söhne"/>
              </a:rPr>
              <a:t>Resource Needs for Climate Innovation</a:t>
            </a:r>
            <a:endParaRPr lang="en-US" sz="2800" dirty="0"/>
          </a:p>
          <a:p>
            <a:pPr marL="742950" lvl="1" indent="-285750" algn="just">
              <a:lnSpc>
                <a:spcPct val="150000"/>
              </a:lnSpc>
              <a:buSzPts val="1600"/>
              <a:buFont typeface="Arial" panose="020B0604020202020204" pitchFamily="34" charset="0"/>
              <a:buChar char="•"/>
            </a:pPr>
            <a:endParaRPr lang="en-US" sz="4400" dirty="0">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endParaRPr lang="en-US" sz="4400" dirty="0">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4234" y="468080"/>
            <a:ext cx="11297416"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464234" y="1143001"/>
            <a:ext cx="5753686" cy="95794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MY" sz="4800" b="1" i="0" dirty="0">
                <a:solidFill>
                  <a:srgbClr val="374151"/>
                </a:solidFill>
                <a:effectLst/>
                <a:latin typeface="Söhne"/>
              </a:rPr>
              <a:t>5 Climate Zones</a:t>
            </a:r>
            <a:endParaRPr lang="LID4096" sz="2400" dirty="0">
              <a:latin typeface="Segoe UI" panose="020B0502040204020203" pitchFamily="34" charset="0"/>
              <a:cs typeface="Segoe UI" panose="020B0502040204020203"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7" name="Picture 2" descr="An illustration of a globe with latitude and longitude lines ">
            <a:extLst>
              <a:ext uri="{FF2B5EF4-FFF2-40B4-BE49-F238E27FC236}">
                <a16:creationId xmlns:a16="http://schemas.microsoft.com/office/drawing/2014/main" id="{C8F59286-FC77-5303-EB97-E8111FC8D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154" y="1449243"/>
            <a:ext cx="5250022" cy="39595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Unit 2: World Climate Patterns Understanding Climate Zones - ppt video  online download">
            <a:extLst>
              <a:ext uri="{FF2B5EF4-FFF2-40B4-BE49-F238E27FC236}">
                <a16:creationId xmlns:a16="http://schemas.microsoft.com/office/drawing/2014/main" id="{D6EB69F1-CCCD-2410-B078-97B954883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66" y="2252684"/>
            <a:ext cx="5250022"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3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9" y="2000342"/>
            <a:ext cx="6758240" cy="39502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MY" sz="2200" b="1" dirty="0">
                <a:solidFill>
                  <a:srgbClr val="374151"/>
                </a:solidFill>
                <a:latin typeface="Söhne"/>
              </a:rPr>
              <a:t>Overview:</a:t>
            </a:r>
            <a:r>
              <a:rPr lang="en-MY" sz="2200" dirty="0">
                <a:solidFill>
                  <a:srgbClr val="374151"/>
                </a:solidFill>
                <a:latin typeface="Söhne"/>
              </a:rPr>
              <a:t> The </a:t>
            </a:r>
            <a:r>
              <a:rPr lang="en-MY" sz="2200" dirty="0" err="1">
                <a:solidFill>
                  <a:srgbClr val="374151"/>
                </a:solidFill>
                <a:latin typeface="Söhne"/>
              </a:rPr>
              <a:t>Köppen</a:t>
            </a:r>
            <a:r>
              <a:rPr lang="en-MY" sz="2200" dirty="0">
                <a:solidFill>
                  <a:srgbClr val="374151"/>
                </a:solidFill>
                <a:latin typeface="Söhne"/>
              </a:rPr>
              <a:t> climate classification system categorizes climates based on temperature, precipitation, and vegetation patterns. It identifies climate types using letters and symbols, facilitating the understanding and communication of climatic differences worldwide.</a:t>
            </a:r>
          </a:p>
          <a:p>
            <a:endParaRPr lang="en-MY" sz="2200" b="1" dirty="0">
              <a:solidFill>
                <a:srgbClr val="374151"/>
              </a:solidFill>
              <a:latin typeface="Söhne"/>
            </a:endParaRPr>
          </a:p>
          <a:p>
            <a:r>
              <a:rPr lang="en-MY" sz="2200" b="1" dirty="0">
                <a:solidFill>
                  <a:srgbClr val="374151"/>
                </a:solidFill>
                <a:latin typeface="Söhne"/>
              </a:rPr>
              <a:t>Classification Criteria:</a:t>
            </a:r>
            <a:r>
              <a:rPr lang="en-MY" sz="2200" dirty="0">
                <a:solidFill>
                  <a:srgbClr val="374151"/>
                </a:solidFill>
                <a:latin typeface="Söhne"/>
              </a:rPr>
              <a:t> </a:t>
            </a:r>
            <a:r>
              <a:rPr lang="en-MY" sz="2200" dirty="0" err="1">
                <a:solidFill>
                  <a:srgbClr val="374151"/>
                </a:solidFill>
                <a:latin typeface="Söhne"/>
              </a:rPr>
              <a:t>Köppen's</a:t>
            </a:r>
            <a:r>
              <a:rPr lang="en-MY" sz="2200" dirty="0">
                <a:solidFill>
                  <a:srgbClr val="374151"/>
                </a:solidFill>
                <a:latin typeface="Söhne"/>
              </a:rPr>
              <a:t> system includes categories like Tropical (A), Dry (B), Temperate (C), Continental (D), and Polar (E) climates, further divided into subcategories based on specific climate characteristics.</a:t>
            </a:r>
          </a:p>
          <a:p>
            <a:endParaRPr lang="en-MY" sz="2200" dirty="0">
              <a:solidFill>
                <a:srgbClr val="222222"/>
              </a:solidFill>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8800" b="1" i="0" dirty="0" err="1">
                <a:solidFill>
                  <a:srgbClr val="374151"/>
                </a:solidFill>
                <a:effectLst/>
                <a:latin typeface="Söhne"/>
              </a:rPr>
              <a:t>Köppen</a:t>
            </a:r>
            <a:r>
              <a:rPr lang="en-MY" sz="8800" b="1" i="0" dirty="0">
                <a:solidFill>
                  <a:srgbClr val="374151"/>
                </a:solidFill>
                <a:effectLst/>
                <a:latin typeface="Söhne"/>
              </a:rPr>
              <a:t> Climate Classification</a:t>
            </a:r>
            <a:endParaRPr lang="LID4096" sz="3600" dirty="0">
              <a:latin typeface="Segoe UI" panose="020B0502040204020203" pitchFamily="34" charset="0"/>
              <a:cs typeface="Segoe UI" panose="020B0502040204020203" pitchFamily="34" charset="0"/>
            </a:endParaRPr>
          </a:p>
        </p:txBody>
      </p:sp>
      <p:pic>
        <p:nvPicPr>
          <p:cNvPr id="4" name="Picture 4" descr="An illustration of climate zones on a US map">
            <a:extLst>
              <a:ext uri="{FF2B5EF4-FFF2-40B4-BE49-F238E27FC236}">
                <a16:creationId xmlns:a16="http://schemas.microsoft.com/office/drawing/2014/main" id="{31513B9C-D5C9-41B0-09F1-EC994E2CF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692" y="2746213"/>
            <a:ext cx="4220308" cy="269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02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Science</a:t>
            </a: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10683127"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MY" sz="3600" dirty="0">
                <a:latin typeface="Segoe UI" panose="020B0502040204020203" pitchFamily="34" charset="0"/>
                <a:cs typeface="Segoe UI" panose="020B0502040204020203" pitchFamily="34" charset="0"/>
              </a:rPr>
              <a:t>Climate vs. Weather Examples</a:t>
            </a:r>
            <a:endParaRPr lang="LID4096" sz="36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2245360"/>
            <a:ext cx="4971644" cy="355052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114300" indent="0" algn="l">
              <a:buNone/>
            </a:pPr>
            <a:r>
              <a:rPr lang="en-MY" sz="2600" b="1" dirty="0">
                <a:solidFill>
                  <a:srgbClr val="374151"/>
                </a:solidFill>
                <a:latin typeface="Söhne"/>
              </a:rPr>
              <a:t>C</a:t>
            </a:r>
            <a:r>
              <a:rPr lang="en-MY" sz="2600" b="1" i="0" dirty="0">
                <a:solidFill>
                  <a:srgbClr val="374151"/>
                </a:solidFill>
                <a:effectLst/>
                <a:latin typeface="Söhne"/>
              </a:rPr>
              <a:t>limate:</a:t>
            </a:r>
            <a:endParaRPr lang="en-MY" sz="2600" b="0" i="0" dirty="0">
              <a:solidFill>
                <a:srgbClr val="374151"/>
              </a:solidFill>
              <a:effectLst/>
              <a:latin typeface="Söhne"/>
            </a:endParaRPr>
          </a:p>
          <a:p>
            <a:pPr marL="285750" indent="-285750">
              <a:buFont typeface="Arial" panose="020B0604020202020204" pitchFamily="34" charset="0"/>
              <a:buChar char="•"/>
            </a:pPr>
            <a:r>
              <a:rPr lang="en-MY" sz="2600" b="1" i="0" dirty="0">
                <a:solidFill>
                  <a:srgbClr val="374151"/>
                </a:solidFill>
                <a:effectLst/>
                <a:latin typeface="Söhne"/>
              </a:rPr>
              <a:t>Visualization:</a:t>
            </a:r>
            <a:r>
              <a:rPr lang="en-MY" sz="2600" b="0" i="0" dirty="0">
                <a:solidFill>
                  <a:srgbClr val="374151"/>
                </a:solidFill>
                <a:effectLst/>
                <a:latin typeface="Söhne"/>
              </a:rPr>
              <a:t> Graph representing temperature averages and precipitation trends over several decades in a hypothetical region (Graph showing average temperatures and precipitation from 1950 to 2020).</a:t>
            </a:r>
          </a:p>
          <a:p>
            <a:pPr marL="285750" indent="-285750">
              <a:buFont typeface="Arial" panose="020B0604020202020204" pitchFamily="34" charset="0"/>
              <a:buChar char="•"/>
            </a:pPr>
            <a:r>
              <a:rPr lang="en-MY" sz="2600" b="1" i="0" dirty="0">
                <a:solidFill>
                  <a:srgbClr val="374151"/>
                </a:solidFill>
                <a:effectLst/>
                <a:latin typeface="Söhne"/>
              </a:rPr>
              <a:t>Description:</a:t>
            </a:r>
            <a:r>
              <a:rPr lang="en-MY" sz="2600" b="0" i="0" dirty="0">
                <a:solidFill>
                  <a:srgbClr val="374151"/>
                </a:solidFill>
                <a:effectLst/>
                <a:latin typeface="Söhne"/>
              </a:rPr>
              <a:t> The graph illustrates long-term climate trends, showcasing the average temperatures and precipitation levels recorded over many years, indicating patterns and variability</a:t>
            </a:r>
            <a:r>
              <a:rPr lang="en-MY" b="0" i="0" dirty="0">
                <a:solidFill>
                  <a:srgbClr val="374151"/>
                </a:solidFill>
                <a:effectLst/>
                <a:latin typeface="Söhne"/>
              </a:rPr>
              <a:t>.</a:t>
            </a:r>
          </a:p>
          <a:p>
            <a:pPr marL="114300" indent="0">
              <a:buNone/>
            </a:pP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6096000" y="2326603"/>
            <a:ext cx="5468402" cy="346928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114300" indent="0" algn="l">
              <a:buNone/>
            </a:pPr>
            <a:r>
              <a:rPr lang="en-MY" sz="2400" b="1" i="0" dirty="0">
                <a:solidFill>
                  <a:srgbClr val="374151"/>
                </a:solidFill>
                <a:effectLst/>
                <a:latin typeface="Söhne"/>
              </a:rPr>
              <a:t>Weather :</a:t>
            </a:r>
            <a:endParaRPr lang="en-MY" sz="2400" b="0" i="0" dirty="0">
              <a:solidFill>
                <a:srgbClr val="374151"/>
              </a:solidFill>
              <a:effectLst/>
              <a:latin typeface="Söhne"/>
            </a:endParaRPr>
          </a:p>
          <a:p>
            <a:pPr marL="285750" indent="-285750">
              <a:buFont typeface="Arial" panose="020B0604020202020204" pitchFamily="34" charset="0"/>
              <a:buChar char="•"/>
            </a:pPr>
            <a:r>
              <a:rPr lang="en-MY" sz="2400" b="1" i="0" dirty="0">
                <a:solidFill>
                  <a:srgbClr val="374151"/>
                </a:solidFill>
                <a:effectLst/>
                <a:latin typeface="Söhne"/>
              </a:rPr>
              <a:t>Visualization:</a:t>
            </a:r>
            <a:r>
              <a:rPr lang="en-MY" sz="2400" b="0" i="0" dirty="0">
                <a:solidFill>
                  <a:srgbClr val="374151"/>
                </a:solidFill>
                <a:effectLst/>
                <a:latin typeface="Söhne"/>
              </a:rPr>
              <a:t> Weekly bar graph or icons displaying day-to-day variations in temperature and rainfall for a specific week in the same hypothetical region (Bar graph showing daily temperature fluctuations and rainfall amounts for a week in 2021).</a:t>
            </a:r>
          </a:p>
          <a:p>
            <a:pPr marL="285750" indent="-285750">
              <a:buFont typeface="Arial" panose="020B0604020202020204" pitchFamily="34" charset="0"/>
              <a:buChar char="•"/>
            </a:pPr>
            <a:r>
              <a:rPr lang="en-MY" sz="2400" b="1" i="0" dirty="0">
                <a:solidFill>
                  <a:srgbClr val="374151"/>
                </a:solidFill>
                <a:effectLst/>
                <a:latin typeface="Söhne"/>
              </a:rPr>
              <a:t>Description:</a:t>
            </a:r>
            <a:r>
              <a:rPr lang="en-MY" sz="2400" b="0" i="0" dirty="0">
                <a:solidFill>
                  <a:srgbClr val="374151"/>
                </a:solidFill>
                <a:effectLst/>
                <a:latin typeface="Söhne"/>
              </a:rPr>
              <a:t> This visual representation highlights short-term variations in temperature and rainfall observed over a week, demonstrating day-to-day weather changes that differ from the long-term climate patterns depicted in the previous graph.</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420001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2000343"/>
            <a:ext cx="10528381" cy="37375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buFont typeface="Arial" panose="020B0604020202020204" pitchFamily="34" charset="0"/>
              <a:buChar char="•"/>
            </a:pPr>
            <a:r>
              <a:rPr lang="en-MY" sz="2400" b="1" dirty="0">
                <a:solidFill>
                  <a:srgbClr val="374151"/>
                </a:solidFill>
                <a:latin typeface="Segoe UI" panose="020B0502040204020203" pitchFamily="34" charset="0"/>
                <a:cs typeface="Segoe UI" panose="020B0502040204020203" pitchFamily="34" charset="0"/>
              </a:rPr>
              <a:t>Past 150 Years:</a:t>
            </a:r>
            <a:r>
              <a:rPr lang="en-MY" sz="2400" dirty="0">
                <a:solidFill>
                  <a:srgbClr val="374151"/>
                </a:solidFill>
                <a:latin typeface="Segoe UI" panose="020B0502040204020203" pitchFamily="34" charset="0"/>
                <a:cs typeface="Segoe UI" panose="020B0502040204020203" pitchFamily="34" charset="0"/>
              </a:rPr>
              <a:t> Significant increase in greenhouse gases (GHGs) like CO2, CH4, N2O, and industrial GHGs.</a:t>
            </a:r>
          </a:p>
          <a:p>
            <a:pPr>
              <a:buFont typeface="Arial" panose="020B0604020202020204" pitchFamily="34" charset="0"/>
              <a:buChar char="•"/>
            </a:pPr>
            <a:r>
              <a:rPr lang="en-MY" sz="2400" b="1" dirty="0">
                <a:solidFill>
                  <a:srgbClr val="374151"/>
                </a:solidFill>
                <a:latin typeface="Segoe UI" panose="020B0502040204020203" pitchFamily="34" charset="0"/>
                <a:cs typeface="Segoe UI" panose="020B0502040204020203" pitchFamily="34" charset="0"/>
              </a:rPr>
              <a:t>Impact on Climate:</a:t>
            </a:r>
            <a:r>
              <a:rPr lang="en-MY" sz="2400" dirty="0">
                <a:solidFill>
                  <a:srgbClr val="374151"/>
                </a:solidFill>
                <a:latin typeface="Segoe UI" panose="020B0502040204020203" pitchFamily="34" charset="0"/>
                <a:cs typeface="Segoe UI" panose="020B0502040204020203" pitchFamily="34" charset="0"/>
              </a:rPr>
              <a:t> GHGs trap heat, altering global climate, precipitation, and ocean currents.</a:t>
            </a:r>
          </a:p>
          <a:p>
            <a:pPr>
              <a:buFont typeface="Arial" panose="020B0604020202020204" pitchFamily="34" charset="0"/>
              <a:buChar char="•"/>
            </a:pPr>
            <a:r>
              <a:rPr lang="en-MY" sz="2400" b="1" dirty="0">
                <a:solidFill>
                  <a:srgbClr val="374151"/>
                </a:solidFill>
                <a:latin typeface="Segoe UI" panose="020B0502040204020203" pitchFamily="34" charset="0"/>
                <a:cs typeface="Segoe UI" panose="020B0502040204020203" pitchFamily="34" charset="0"/>
              </a:rPr>
              <a:t>Human Activity's Role:</a:t>
            </a:r>
            <a:r>
              <a:rPr lang="en-MY" sz="2400" dirty="0">
                <a:solidFill>
                  <a:srgbClr val="374151"/>
                </a:solidFill>
                <a:latin typeface="Segoe UI" panose="020B0502040204020203" pitchFamily="34" charset="0"/>
                <a:cs typeface="Segoe UI" panose="020B0502040204020203" pitchFamily="34" charset="0"/>
              </a:rPr>
              <a:t> Major GHG emissions from human activities, primarily fossil fuel combustion.</a:t>
            </a:r>
          </a:p>
          <a:p>
            <a:pPr>
              <a:buFont typeface="Arial" panose="020B0604020202020204" pitchFamily="34" charset="0"/>
              <a:buChar char="•"/>
            </a:pPr>
            <a:r>
              <a:rPr lang="en-MY" sz="2400" b="1" dirty="0">
                <a:solidFill>
                  <a:srgbClr val="374151"/>
                </a:solidFill>
                <a:latin typeface="Segoe UI" panose="020B0502040204020203" pitchFamily="34" charset="0"/>
                <a:cs typeface="Segoe UI" panose="020B0502040204020203" pitchFamily="34" charset="0"/>
              </a:rPr>
              <a:t>Rising Emissions:</a:t>
            </a:r>
            <a:r>
              <a:rPr lang="en-MY" sz="2400" dirty="0">
                <a:solidFill>
                  <a:srgbClr val="374151"/>
                </a:solidFill>
                <a:latin typeface="Segoe UI" panose="020B0502040204020203" pitchFamily="34" charset="0"/>
                <a:cs typeface="Segoe UI" panose="020B0502040204020203" pitchFamily="34" charset="0"/>
              </a:rPr>
              <a:t> Recent years show notable increases, especially from energy sources (85% of total GHGs).</a:t>
            </a:r>
          </a:p>
          <a:p>
            <a:pPr>
              <a:buFont typeface="Arial" panose="020B0604020202020204" pitchFamily="34" charset="0"/>
              <a:buChar char="•"/>
            </a:pPr>
            <a:r>
              <a:rPr lang="en-MY" sz="2400" b="1" dirty="0">
                <a:solidFill>
                  <a:srgbClr val="374151"/>
                </a:solidFill>
                <a:latin typeface="Segoe UI" panose="020B0502040204020203" pitchFamily="34" charset="0"/>
                <a:cs typeface="Segoe UI" panose="020B0502040204020203" pitchFamily="34" charset="0"/>
              </a:rPr>
              <a:t>Potential Future:</a:t>
            </a:r>
            <a:r>
              <a:rPr lang="en-MY" sz="2400" dirty="0">
                <a:solidFill>
                  <a:srgbClr val="374151"/>
                </a:solidFill>
                <a:latin typeface="Segoe UI" panose="020B0502040204020203" pitchFamily="34" charset="0"/>
                <a:cs typeface="Segoe UI" panose="020B0502040204020203" pitchFamily="34" charset="0"/>
              </a:rPr>
              <a:t> Current trends may lead to substantial temperature rises by the century's end.</a:t>
            </a: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8800" dirty="0"/>
              <a:t>Scenario: Historical Trends in Greenhouse Gases</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2319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64234" y="468080"/>
            <a:ext cx="11297416"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464234" y="1143001"/>
            <a:ext cx="5753686" cy="114878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MY" sz="3600" b="0" i="0" dirty="0">
                <a:solidFill>
                  <a:srgbClr val="374151"/>
                </a:solidFill>
                <a:effectLst/>
                <a:latin typeface="Söhne"/>
              </a:rPr>
              <a:t>Long-Term Challenge &amp; Impact</a:t>
            </a:r>
            <a:endParaRPr lang="LID4096" sz="1800" dirty="0">
              <a:latin typeface="Segoe UI" panose="020B0502040204020203" pitchFamily="34" charset="0"/>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6331350" y="1143001"/>
            <a:ext cx="5312782" cy="339344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algn="l">
              <a:buFont typeface="Arial" panose="020B0604020202020204" pitchFamily="34" charset="0"/>
              <a:buChar char="•"/>
            </a:pPr>
            <a:r>
              <a:rPr lang="en-MY" sz="3600" b="1" i="0" dirty="0">
                <a:solidFill>
                  <a:srgbClr val="374151"/>
                </a:solidFill>
                <a:effectLst/>
                <a:latin typeface="Söhne"/>
              </a:rPr>
              <a:t>Global Warming Impact:</a:t>
            </a:r>
            <a:r>
              <a:rPr lang="en-MY" sz="3600" b="0" i="0" dirty="0">
                <a:solidFill>
                  <a:srgbClr val="374151"/>
                </a:solidFill>
                <a:effectLst/>
                <a:latin typeface="Söhne"/>
              </a:rPr>
              <a:t> Expected risks to health, water supplies, agriculture, and coastal areas due to climate changes.</a:t>
            </a:r>
          </a:p>
          <a:p>
            <a:pPr algn="l">
              <a:buFont typeface="Arial" panose="020B0604020202020204" pitchFamily="34" charset="0"/>
              <a:buChar char="•"/>
            </a:pPr>
            <a:r>
              <a:rPr lang="en-MY" sz="3600" b="1" i="0" dirty="0">
                <a:solidFill>
                  <a:srgbClr val="374151"/>
                </a:solidFill>
                <a:effectLst/>
                <a:latin typeface="Söhne"/>
              </a:rPr>
              <a:t>Persistent GHGs:</a:t>
            </a:r>
            <a:r>
              <a:rPr lang="en-MY" sz="3600" b="0" i="0" dirty="0">
                <a:solidFill>
                  <a:srgbClr val="374151"/>
                </a:solidFill>
                <a:effectLst/>
                <a:latin typeface="Söhne"/>
              </a:rPr>
              <a:t> Greenhouse gases remain in the atmosphere for extended periods, contributing to prolonged global warming.</a:t>
            </a:r>
          </a:p>
          <a:p>
            <a:pPr algn="l">
              <a:buFont typeface="Arial" panose="020B0604020202020204" pitchFamily="34" charset="0"/>
              <a:buChar char="•"/>
            </a:pPr>
            <a:r>
              <a:rPr lang="en-MY" sz="3600" b="1" i="0" dirty="0">
                <a:solidFill>
                  <a:srgbClr val="374151"/>
                </a:solidFill>
                <a:effectLst/>
                <a:latin typeface="Söhne"/>
              </a:rPr>
              <a:t>Mitigation Challenges:</a:t>
            </a:r>
            <a:r>
              <a:rPr lang="en-MY" sz="3600" b="0" i="0" dirty="0">
                <a:solidFill>
                  <a:srgbClr val="374151"/>
                </a:solidFill>
                <a:effectLst/>
                <a:latin typeface="Söhne"/>
              </a:rPr>
              <a:t> Mitigating GHGs poses challenges due to their long-term presence, making prompt reduction difficult.</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a:extLst>
              <a:ext uri="{FF2B5EF4-FFF2-40B4-BE49-F238E27FC236}">
                <a16:creationId xmlns:a16="http://schemas.microsoft.com/office/drawing/2014/main" id="{8F6138F8-23F9-DE71-E219-D64E46044EB4}"/>
              </a:ext>
            </a:extLst>
          </p:cNvPr>
          <p:cNvPicPr>
            <a:picLocks noChangeAspect="1"/>
          </p:cNvPicPr>
          <p:nvPr/>
        </p:nvPicPr>
        <p:blipFill>
          <a:blip r:embed="rId4"/>
          <a:stretch>
            <a:fillRect/>
          </a:stretch>
        </p:blipFill>
        <p:spPr>
          <a:xfrm>
            <a:off x="136875" y="3460577"/>
            <a:ext cx="6137760" cy="1442912"/>
          </a:xfrm>
          <a:prstGeom prst="rect">
            <a:avLst/>
          </a:prstGeom>
        </p:spPr>
      </p:pic>
      <p:sp>
        <p:nvSpPr>
          <p:cNvPr id="5" name="TextBox 4">
            <a:extLst>
              <a:ext uri="{FF2B5EF4-FFF2-40B4-BE49-F238E27FC236}">
                <a16:creationId xmlns:a16="http://schemas.microsoft.com/office/drawing/2014/main" id="{3CEE1D46-D921-F2CD-2169-0A96469EC827}"/>
              </a:ext>
            </a:extLst>
          </p:cNvPr>
          <p:cNvSpPr txBox="1"/>
          <p:nvPr/>
        </p:nvSpPr>
        <p:spPr>
          <a:xfrm>
            <a:off x="606467" y="4961940"/>
            <a:ext cx="7644168" cy="369332"/>
          </a:xfrm>
          <a:prstGeom prst="rect">
            <a:avLst/>
          </a:prstGeom>
          <a:noFill/>
        </p:spPr>
        <p:txBody>
          <a:bodyPr wrap="square">
            <a:spAutoFit/>
          </a:bodyPr>
          <a:lstStyle/>
          <a:p>
            <a:r>
              <a:rPr lang="en-MY" i="1" dirty="0">
                <a:solidFill>
                  <a:srgbClr val="212529"/>
                </a:solidFill>
                <a:effectLst/>
                <a:latin typeface="Helvetica" pitchFamily="2" charset="0"/>
              </a:rPr>
              <a:t>Key linkages between human activities and global climate change</a:t>
            </a:r>
            <a:endParaRPr lang="en-MY" dirty="0">
              <a:solidFill>
                <a:srgbClr val="212529"/>
              </a:solidFill>
              <a:effectLst/>
              <a:latin typeface="Helvetica" pitchFamily="2" charset="0"/>
            </a:endParaRPr>
          </a:p>
        </p:txBody>
      </p:sp>
    </p:spTree>
    <p:extLst>
      <p:ext uri="{BB962C8B-B14F-4D97-AF65-F5344CB8AC3E}">
        <p14:creationId xmlns:p14="http://schemas.microsoft.com/office/powerpoint/2010/main" val="302387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2000343"/>
            <a:ext cx="10528381" cy="37375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MY" sz="1600" b="1" dirty="0">
                <a:solidFill>
                  <a:srgbClr val="374151"/>
                </a:solidFill>
                <a:latin typeface="Söhne"/>
              </a:rPr>
              <a:t>Understanding Technological Solutions</a:t>
            </a:r>
          </a:p>
          <a:p>
            <a:endParaRPr lang="en-MY" sz="1600" b="1" dirty="0">
              <a:solidFill>
                <a:srgbClr val="374151"/>
              </a:solidFill>
              <a:latin typeface="Söhne"/>
            </a:endParaRPr>
          </a:p>
          <a:p>
            <a:pPr marL="342900" indent="-342900">
              <a:buFont typeface="+mj-lt"/>
              <a:buAutoNum type="arabicPeriod"/>
            </a:pPr>
            <a:r>
              <a:rPr lang="en-MY" sz="1600" dirty="0">
                <a:solidFill>
                  <a:srgbClr val="374151"/>
                </a:solidFill>
                <a:latin typeface="Söhne"/>
              </a:rPr>
              <a:t>Technological solutions encompass a wide array of innovations specifically designed to mitigate and adapt to the impacts of climate change. </a:t>
            </a:r>
          </a:p>
          <a:p>
            <a:pPr marL="342900" indent="-342900">
              <a:buFont typeface="+mj-lt"/>
              <a:buAutoNum type="arabicPeriod"/>
            </a:pPr>
            <a:endParaRPr lang="en-MY" sz="1600" dirty="0">
              <a:solidFill>
                <a:srgbClr val="374151"/>
              </a:solidFill>
              <a:latin typeface="Söhne"/>
            </a:endParaRPr>
          </a:p>
          <a:p>
            <a:pPr marL="342900" indent="-342900">
              <a:buFont typeface="+mj-lt"/>
              <a:buAutoNum type="arabicPeriod"/>
            </a:pPr>
            <a:r>
              <a:rPr lang="en-MY" sz="1600" dirty="0">
                <a:solidFill>
                  <a:srgbClr val="374151"/>
                </a:solidFill>
                <a:latin typeface="Söhne"/>
              </a:rPr>
              <a:t>This section provides an inclusive overview of various technologies aimed at addressing climate challenges. It covers:</a:t>
            </a:r>
          </a:p>
          <a:p>
            <a:endParaRPr lang="en-MY" sz="1600" dirty="0">
              <a:solidFill>
                <a:srgbClr val="374151"/>
              </a:solidFill>
              <a:latin typeface="Söhne"/>
            </a:endParaRPr>
          </a:p>
          <a:p>
            <a:pPr marL="285750" lvl="1" indent="-285750">
              <a:buFont typeface="Arial" panose="020B0604020202020204" pitchFamily="34" charset="0"/>
              <a:buChar char="•"/>
            </a:pPr>
            <a:r>
              <a:rPr lang="en-MY" sz="1600" b="1" dirty="0">
                <a:solidFill>
                  <a:srgbClr val="374151"/>
                </a:solidFill>
                <a:latin typeface="Söhne"/>
              </a:rPr>
              <a:t>Renewable Energy Systems:</a:t>
            </a:r>
            <a:r>
              <a:rPr lang="en-MY" sz="1600" dirty="0">
                <a:solidFill>
                  <a:srgbClr val="374151"/>
                </a:solidFill>
                <a:latin typeface="Söhne"/>
              </a:rPr>
              <a:t> Such as solar, wind, hydroelectric, and geothermal energy, offering sustainable alternatives to fossil fuels.</a:t>
            </a:r>
          </a:p>
          <a:p>
            <a:pPr marL="285750" lvl="1" indent="-285750">
              <a:buFont typeface="Arial" panose="020B0604020202020204" pitchFamily="34" charset="0"/>
              <a:buChar char="•"/>
            </a:pPr>
            <a:r>
              <a:rPr lang="en-MY" sz="1600" b="1" dirty="0">
                <a:solidFill>
                  <a:srgbClr val="374151"/>
                </a:solidFill>
                <a:latin typeface="Söhne"/>
              </a:rPr>
              <a:t>Carbon Capture and Storage (CCS):</a:t>
            </a:r>
            <a:r>
              <a:rPr lang="en-MY" sz="1600" dirty="0">
                <a:solidFill>
                  <a:srgbClr val="374151"/>
                </a:solidFill>
                <a:latin typeface="Söhne"/>
              </a:rPr>
              <a:t> Technologies that capture carbon dioxide emissions from industries and store them underground, reducing greenhouse gas concentrations in the atmosphere.</a:t>
            </a:r>
          </a:p>
          <a:p>
            <a:pPr marL="285750" lvl="1" indent="-285750">
              <a:buFont typeface="Arial" panose="020B0604020202020204" pitchFamily="34" charset="0"/>
              <a:buChar char="•"/>
            </a:pPr>
            <a:r>
              <a:rPr lang="en-MY" sz="1600" b="1" dirty="0">
                <a:solidFill>
                  <a:srgbClr val="374151"/>
                </a:solidFill>
                <a:latin typeface="Söhne"/>
              </a:rPr>
              <a:t>Sustainable Agriculture Practices:</a:t>
            </a:r>
            <a:r>
              <a:rPr lang="en-MY" sz="1600" dirty="0">
                <a:solidFill>
                  <a:srgbClr val="374151"/>
                </a:solidFill>
                <a:latin typeface="Söhne"/>
              </a:rPr>
              <a:t> Innovations in precision farming, agroforestry, and soil management promoting resilience against changing climatic conditions.</a:t>
            </a:r>
          </a:p>
          <a:p>
            <a:pPr marL="285750" lvl="1" indent="-285750">
              <a:buFont typeface="Arial" panose="020B0604020202020204" pitchFamily="34" charset="0"/>
              <a:buChar char="•"/>
            </a:pPr>
            <a:r>
              <a:rPr lang="en-MY" sz="1600" b="1" dirty="0">
                <a:solidFill>
                  <a:srgbClr val="374151"/>
                </a:solidFill>
                <a:latin typeface="Söhne"/>
              </a:rPr>
              <a:t>Smart Grids and Energy Efficiency:</a:t>
            </a:r>
            <a:r>
              <a:rPr lang="en-MY" sz="1600" dirty="0">
                <a:solidFill>
                  <a:srgbClr val="374151"/>
                </a:solidFill>
                <a:latin typeface="Söhne"/>
              </a:rPr>
              <a:t> Technologies enhancing energy distribution, optimizing consumption, and minimizing wastage in electricity networks.</a:t>
            </a:r>
          </a:p>
          <a:p>
            <a:endParaRPr lang="en-MY" sz="2800" dirty="0">
              <a:solidFill>
                <a:srgbClr val="374151"/>
              </a:solidFill>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9600" b="1" i="0" dirty="0">
                <a:effectLst/>
                <a:latin typeface="Söhne"/>
              </a:rPr>
              <a:t>Role of Technology and Innovation</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1135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7" end="7"/>
                                            </p:txEl>
                                          </p:spTgt>
                                        </p:tgtEl>
                                        <p:attrNameLst>
                                          <p:attrName>style.visibility</p:attrName>
                                        </p:attrNameLst>
                                      </p:cBhvr>
                                      <p:to>
                                        <p:strVal val="visible"/>
                                      </p:to>
                                    </p:set>
                                    <p:animEffect transition="in" filter="fade">
                                      <p:cBhvr>
                                        <p:cTn id="27" dur="1000"/>
                                        <p:tgtEl>
                                          <p:spTgt spid="15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8" end="8"/>
                                            </p:txEl>
                                          </p:spTgt>
                                        </p:tgtEl>
                                        <p:attrNameLst>
                                          <p:attrName>style.visibility</p:attrName>
                                        </p:attrNameLst>
                                      </p:cBhvr>
                                      <p:to>
                                        <p:strVal val="visible"/>
                                      </p:to>
                                    </p:set>
                                    <p:animEffect transition="in" filter="fade">
                                      <p:cBhvr>
                                        <p:cTn id="32" dur="1000"/>
                                        <p:tgtEl>
                                          <p:spTgt spid="15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9" end="9"/>
                                            </p:txEl>
                                          </p:spTgt>
                                        </p:tgtEl>
                                        <p:attrNameLst>
                                          <p:attrName>style.visibility</p:attrName>
                                        </p:attrNameLst>
                                      </p:cBhvr>
                                      <p:to>
                                        <p:strVal val="visible"/>
                                      </p:to>
                                    </p:set>
                                    <p:animEffect transition="in" filter="fade">
                                      <p:cBhvr>
                                        <p:cTn id="37"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2000343"/>
            <a:ext cx="10528381" cy="37375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MY" sz="1600" b="1" dirty="0">
                <a:solidFill>
                  <a:srgbClr val="374151"/>
                </a:solidFill>
                <a:latin typeface="Söhne"/>
              </a:rPr>
              <a:t>Innovation and Advancements</a:t>
            </a:r>
            <a:r>
              <a:rPr lang="en-MY" sz="1600" dirty="0">
                <a:solidFill>
                  <a:srgbClr val="374151"/>
                </a:solidFill>
                <a:latin typeface="Söhne"/>
              </a:rPr>
              <a:t> </a:t>
            </a:r>
          </a:p>
          <a:p>
            <a:endParaRPr lang="en-MY" sz="1600" dirty="0">
              <a:solidFill>
                <a:srgbClr val="374151"/>
              </a:solidFill>
              <a:latin typeface="Söhne"/>
            </a:endParaRPr>
          </a:p>
          <a:p>
            <a:r>
              <a:rPr lang="en-MY" sz="1600" dirty="0">
                <a:solidFill>
                  <a:srgbClr val="374151"/>
                </a:solidFill>
                <a:latin typeface="Söhne"/>
              </a:rPr>
              <a:t>Technological innovation plays a pivotal role in combatting climate change by constantly evolving and addressing emerging challenges. It involves:</a:t>
            </a:r>
          </a:p>
          <a:p>
            <a:endParaRPr lang="en-MY" sz="1600" dirty="0">
              <a:solidFill>
                <a:srgbClr val="374151"/>
              </a:solidFill>
              <a:latin typeface="Söhne"/>
            </a:endParaRPr>
          </a:p>
          <a:p>
            <a:pPr marL="342900" lvl="1" indent="-342900">
              <a:buFont typeface="+mj-lt"/>
              <a:buAutoNum type="arabicPeriod"/>
            </a:pPr>
            <a:r>
              <a:rPr lang="en-MY" sz="1600" b="1" dirty="0">
                <a:solidFill>
                  <a:srgbClr val="374151"/>
                </a:solidFill>
                <a:latin typeface="Söhne"/>
              </a:rPr>
              <a:t>Continuous Advancements:</a:t>
            </a:r>
            <a:r>
              <a:rPr lang="en-MY" sz="1600" dirty="0">
                <a:solidFill>
                  <a:srgbClr val="374151"/>
                </a:solidFill>
                <a:latin typeface="Söhne"/>
              </a:rPr>
              <a:t> Ongoing technological advancements contribute to the refinement and development of climate-friendly solutions. These innovations often result in increased efficiency, decreased costs, and broader applicability of green technologies.</a:t>
            </a:r>
          </a:p>
          <a:p>
            <a:pPr marL="342900" lvl="1" indent="-342900">
              <a:buFont typeface="+mj-lt"/>
              <a:buAutoNum type="arabicPeriod"/>
            </a:pPr>
            <a:r>
              <a:rPr lang="en-MY" sz="1600" b="1" dirty="0">
                <a:solidFill>
                  <a:srgbClr val="374151"/>
                </a:solidFill>
                <a:latin typeface="Söhne"/>
              </a:rPr>
              <a:t>Adaptation to Climate Challenges:</a:t>
            </a:r>
            <a:r>
              <a:rPr lang="en-MY" sz="1600" dirty="0">
                <a:solidFill>
                  <a:srgbClr val="374151"/>
                </a:solidFill>
                <a:latin typeface="Söhne"/>
              </a:rPr>
              <a:t> Innovation helps in adapting existing technologies or developing new ones to address specific climate challenges. For instance, innovations in disaster-resilient infrastructure or climate-resilient crop varieties.</a:t>
            </a:r>
          </a:p>
          <a:p>
            <a:pPr marL="342900" lvl="1" indent="-342900">
              <a:buFont typeface="+mj-lt"/>
              <a:buAutoNum type="arabicPeriod"/>
            </a:pPr>
            <a:r>
              <a:rPr lang="en-MY" sz="1600" b="1" dirty="0">
                <a:solidFill>
                  <a:srgbClr val="374151"/>
                </a:solidFill>
                <a:latin typeface="Söhne"/>
              </a:rPr>
              <a:t>Importance of Collaboration:</a:t>
            </a:r>
            <a:r>
              <a:rPr lang="en-MY" sz="1600" dirty="0">
                <a:solidFill>
                  <a:srgbClr val="374151"/>
                </a:solidFill>
                <a:latin typeface="Söhne"/>
              </a:rPr>
              <a:t> Collaboration between research institutions, industries, governments, and communities is crucial in fostering innovation. It allows for the pooling of expertise, resources, and knowledge necessary for the development, refinement, and deployment of effective climate solutions. Open collaboration accelerates the pace of innovation and ensures the scalability and accessibility of technologies globally.</a:t>
            </a:r>
          </a:p>
          <a:p>
            <a:endParaRPr lang="en-MY" sz="1600" dirty="0">
              <a:solidFill>
                <a:srgbClr val="374151"/>
              </a:solidFill>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9600" b="1" i="0" dirty="0">
                <a:effectLst/>
                <a:latin typeface="Söhne"/>
              </a:rPr>
              <a:t>Role of Technology and Innovation</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901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2000343"/>
            <a:ext cx="10528381" cy="37375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MY" sz="1600" b="1" dirty="0">
                <a:solidFill>
                  <a:srgbClr val="374151"/>
                </a:solidFill>
                <a:latin typeface="Söhne"/>
              </a:rPr>
              <a:t>Innovation and Advancements</a:t>
            </a:r>
            <a:r>
              <a:rPr lang="en-MY" sz="1600" dirty="0">
                <a:solidFill>
                  <a:srgbClr val="374151"/>
                </a:solidFill>
                <a:latin typeface="Söhne"/>
              </a:rPr>
              <a:t> </a:t>
            </a:r>
          </a:p>
          <a:p>
            <a:endParaRPr lang="en-MY" sz="1600" dirty="0">
              <a:solidFill>
                <a:srgbClr val="374151"/>
              </a:solidFill>
              <a:latin typeface="Söhne"/>
            </a:endParaRPr>
          </a:p>
          <a:p>
            <a:r>
              <a:rPr lang="en-MY" sz="1600" dirty="0">
                <a:solidFill>
                  <a:srgbClr val="374151"/>
                </a:solidFill>
                <a:latin typeface="Söhne"/>
              </a:rPr>
              <a:t>Technological innovation plays a pivotal role in combatting climate change by constantly evolving and addressing emerging challenges. It involves:</a:t>
            </a:r>
          </a:p>
          <a:p>
            <a:endParaRPr lang="en-MY" sz="1600" dirty="0">
              <a:solidFill>
                <a:srgbClr val="374151"/>
              </a:solidFill>
              <a:latin typeface="Söhne"/>
            </a:endParaRPr>
          </a:p>
          <a:p>
            <a:pPr marL="342900" lvl="1" indent="-342900">
              <a:buFont typeface="+mj-lt"/>
              <a:buAutoNum type="arabicPeriod"/>
            </a:pPr>
            <a:r>
              <a:rPr lang="en-MY" sz="1600" b="1" dirty="0">
                <a:solidFill>
                  <a:srgbClr val="374151"/>
                </a:solidFill>
                <a:latin typeface="Söhne"/>
              </a:rPr>
              <a:t>Continuous Advancements:</a:t>
            </a:r>
            <a:r>
              <a:rPr lang="en-MY" sz="1600" dirty="0">
                <a:solidFill>
                  <a:srgbClr val="374151"/>
                </a:solidFill>
                <a:latin typeface="Söhne"/>
              </a:rPr>
              <a:t> Ongoing technological advancements contribute to the refinement and development of climate-friendly solutions. These innovations often result in increased efficiency, decreased costs, and broader applicability of green technologies.</a:t>
            </a:r>
          </a:p>
          <a:p>
            <a:pPr marL="342900" lvl="1" indent="-342900">
              <a:buFont typeface="+mj-lt"/>
              <a:buAutoNum type="arabicPeriod"/>
            </a:pPr>
            <a:r>
              <a:rPr lang="en-MY" sz="1600" b="1" dirty="0">
                <a:solidFill>
                  <a:srgbClr val="374151"/>
                </a:solidFill>
                <a:latin typeface="Söhne"/>
              </a:rPr>
              <a:t>Adaptation to Climate Challenges:</a:t>
            </a:r>
            <a:r>
              <a:rPr lang="en-MY" sz="1600" dirty="0">
                <a:solidFill>
                  <a:srgbClr val="374151"/>
                </a:solidFill>
                <a:latin typeface="Söhne"/>
              </a:rPr>
              <a:t> Innovation helps in adapting existing technologies or developing new ones to address specific climate challenges. For instance, innovations in disaster-resilient infrastructure or climate-resilient crop varieties.</a:t>
            </a:r>
          </a:p>
          <a:p>
            <a:pPr marL="342900" lvl="1" indent="-342900">
              <a:buFont typeface="+mj-lt"/>
              <a:buAutoNum type="arabicPeriod"/>
            </a:pPr>
            <a:r>
              <a:rPr lang="en-MY" sz="1600" b="1" dirty="0">
                <a:solidFill>
                  <a:srgbClr val="374151"/>
                </a:solidFill>
                <a:latin typeface="Söhne"/>
              </a:rPr>
              <a:t>Importance of Collaboration:</a:t>
            </a:r>
            <a:r>
              <a:rPr lang="en-MY" sz="1600" dirty="0">
                <a:solidFill>
                  <a:srgbClr val="374151"/>
                </a:solidFill>
                <a:latin typeface="Söhne"/>
              </a:rPr>
              <a:t> Collaboration between research institutions, industries, governments, and communities is crucial in fostering innovation. It allows for the pooling of expertise, resources, and knowledge necessary for the development, refinement, and deployment of effective climate solutions. Open collaboration accelerates the pace of innovation and ensures the scalability and accessibility of technologies globally.</a:t>
            </a:r>
          </a:p>
          <a:p>
            <a:endParaRPr lang="en-MY" sz="1600" dirty="0">
              <a:solidFill>
                <a:srgbClr val="374151"/>
              </a:solidFill>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9600" b="1" i="0" dirty="0">
                <a:effectLst/>
                <a:latin typeface="Söhne"/>
              </a:rPr>
              <a:t>Role of Technology and Innovation</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1373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2000343"/>
            <a:ext cx="10528381" cy="37375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MY" sz="1800" b="1" dirty="0">
                <a:latin typeface="Söhne"/>
              </a:rPr>
              <a:t>Importance of Technological Change</a:t>
            </a:r>
          </a:p>
          <a:p>
            <a:endParaRPr lang="en-MY" sz="1800" b="1" dirty="0">
              <a:latin typeface="Söhne"/>
            </a:endParaRPr>
          </a:p>
          <a:p>
            <a:r>
              <a:rPr lang="en-MY" sz="1800" dirty="0">
                <a:solidFill>
                  <a:srgbClr val="374151"/>
                </a:solidFill>
                <a:latin typeface="Söhne"/>
              </a:rPr>
              <a:t>Technological shifts play a pivotal role in addressing climate change due to various essential factors:</a:t>
            </a:r>
          </a:p>
          <a:p>
            <a:endParaRPr lang="en-MY" sz="1800" dirty="0">
              <a:solidFill>
                <a:srgbClr val="374151"/>
              </a:solidFill>
              <a:latin typeface="Söhne"/>
            </a:endParaRPr>
          </a:p>
          <a:p>
            <a:pPr marL="342900" lvl="2" indent="-342900">
              <a:buFont typeface="+mj-lt"/>
              <a:buAutoNum type="arabicPeriod"/>
            </a:pPr>
            <a:r>
              <a:rPr lang="en-MY" sz="1800" b="1" dirty="0">
                <a:solidFill>
                  <a:srgbClr val="374151"/>
                </a:solidFill>
                <a:latin typeface="Söhne"/>
              </a:rPr>
              <a:t>Mitigation and Adaptation:</a:t>
            </a:r>
            <a:r>
              <a:rPr lang="en-MY" sz="1800" dirty="0">
                <a:solidFill>
                  <a:srgbClr val="374151"/>
                </a:solidFill>
                <a:latin typeface="Söhne"/>
              </a:rPr>
              <a:t> Technologies are instrumental in mitigating greenhouse gas emissions, thus reducing their impact on the environment. Simultaneously, they aid in adapting to changing climatic conditions by offering innovative solutions.</a:t>
            </a:r>
          </a:p>
          <a:p>
            <a:pPr marL="342900" lvl="2" indent="-342900">
              <a:buFont typeface="+mj-lt"/>
              <a:buAutoNum type="arabicPeriod"/>
            </a:pPr>
            <a:r>
              <a:rPr lang="en-MY" sz="1800" b="1" dirty="0">
                <a:solidFill>
                  <a:srgbClr val="374151"/>
                </a:solidFill>
                <a:latin typeface="Söhne"/>
              </a:rPr>
              <a:t>Innovation for Sustainability:</a:t>
            </a:r>
            <a:r>
              <a:rPr lang="en-MY" sz="1800" dirty="0">
                <a:solidFill>
                  <a:srgbClr val="374151"/>
                </a:solidFill>
                <a:latin typeface="Söhne"/>
              </a:rPr>
              <a:t> Technological advancements drive innovations that foster sustainable practices. They enable advancements in energy efficiency, renewable energy sources, waste management, and ecosystem preservation, thereby reducing environmental degradation.</a:t>
            </a:r>
          </a:p>
          <a:p>
            <a:pPr marL="342900" lvl="2" indent="-342900">
              <a:buFont typeface="+mj-lt"/>
              <a:buAutoNum type="arabicPeriod"/>
            </a:pPr>
            <a:r>
              <a:rPr lang="en-MY" sz="1800" b="1" dirty="0">
                <a:solidFill>
                  <a:srgbClr val="374151"/>
                </a:solidFill>
                <a:latin typeface="Söhne"/>
              </a:rPr>
              <a:t>Addressing Global Challenges:</a:t>
            </a:r>
            <a:r>
              <a:rPr lang="en-MY" sz="1800" dirty="0">
                <a:solidFill>
                  <a:srgbClr val="374151"/>
                </a:solidFill>
                <a:latin typeface="Söhne"/>
              </a:rPr>
              <a:t> Technological solutions offer tangible approaches to resolve global environmental challenges. They ensure resilience against climate-related disruptions, enhance food security, promote sustainable urban development, and contribute to a harmonious coexistence with nature.</a:t>
            </a:r>
          </a:p>
          <a:p>
            <a:endParaRPr lang="en-MY" sz="2000" dirty="0">
              <a:solidFill>
                <a:srgbClr val="374151"/>
              </a:solidFill>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9600" b="0" i="0" dirty="0">
                <a:effectLst/>
                <a:latin typeface="Söhne"/>
              </a:rPr>
              <a:t>Need for Technological Change and its Process</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389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370390" y="1828800"/>
            <a:ext cx="11667281" cy="37375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endParaRPr lang="en-MY" sz="1200" dirty="0">
              <a:solidFill>
                <a:srgbClr val="374151"/>
              </a:solidFill>
              <a:latin typeface="Segoe UI" panose="020B0502040204020203" pitchFamily="34" charset="0"/>
              <a:cs typeface="Segoe UI" panose="020B0502040204020203" pitchFamily="34" charset="0"/>
            </a:endParaRPr>
          </a:p>
          <a:p>
            <a:r>
              <a:rPr lang="en-MY" sz="1200" dirty="0">
                <a:solidFill>
                  <a:srgbClr val="374151"/>
                </a:solidFill>
                <a:latin typeface="Segoe UI" panose="020B0502040204020203" pitchFamily="34" charset="0"/>
                <a:cs typeface="Segoe UI" panose="020B0502040204020203" pitchFamily="34" charset="0"/>
              </a:rPr>
              <a:t>The adoption of new technologies to address climate challenges encompasses several essential stages and mechanisms:</a:t>
            </a:r>
          </a:p>
          <a:p>
            <a:endParaRPr lang="en-MY" sz="1200" dirty="0">
              <a:solidFill>
                <a:srgbClr val="374151"/>
              </a:solidFill>
              <a:latin typeface="Segoe UI" panose="020B0502040204020203" pitchFamily="34" charset="0"/>
              <a:cs typeface="Segoe UI" panose="020B0502040204020203" pitchFamily="34" charset="0"/>
            </a:endParaRPr>
          </a:p>
          <a:p>
            <a:endParaRPr lang="en-MY" sz="1200" dirty="0">
              <a:solidFill>
                <a:srgbClr val="374151"/>
              </a:solidFill>
              <a:latin typeface="Segoe UI" panose="020B0502040204020203" pitchFamily="34" charset="0"/>
              <a:cs typeface="Segoe UI" panose="020B0502040204020203" pitchFamily="34" charset="0"/>
            </a:endParaRPr>
          </a:p>
          <a:p>
            <a:pPr marL="228600" indent="-228600">
              <a:buFont typeface="+mj-lt"/>
              <a:buAutoNum type="arabicPeriod"/>
            </a:pPr>
            <a:r>
              <a:rPr lang="en-MY" sz="1200" dirty="0">
                <a:solidFill>
                  <a:srgbClr val="374151"/>
                </a:solidFill>
                <a:latin typeface="Segoe UI" panose="020B0502040204020203" pitchFamily="34" charset="0"/>
                <a:cs typeface="Segoe UI" panose="020B0502040204020203" pitchFamily="34" charset="0"/>
              </a:rPr>
              <a:t>Research and Development (R&amp;D): Initiate extensive R&amp;D efforts to conceptualize, design, and create novel technological solutions that offer climate change mitigation and adaptation benefits.</a:t>
            </a:r>
          </a:p>
          <a:p>
            <a:pPr marL="228600" indent="-228600">
              <a:buFont typeface="+mj-lt"/>
              <a:buAutoNum type="arabicPeriod"/>
            </a:pPr>
            <a:endParaRPr lang="en-MY" sz="1200" dirty="0">
              <a:solidFill>
                <a:srgbClr val="374151"/>
              </a:solidFill>
              <a:latin typeface="Segoe UI" panose="020B0502040204020203" pitchFamily="34" charset="0"/>
              <a:cs typeface="Segoe UI" panose="020B0502040204020203" pitchFamily="34" charset="0"/>
            </a:endParaRPr>
          </a:p>
          <a:p>
            <a:pPr marL="228600" indent="-228600">
              <a:buFont typeface="+mj-lt"/>
              <a:buAutoNum type="arabicPeriod"/>
            </a:pPr>
            <a:r>
              <a:rPr lang="en-MY" sz="1200" dirty="0">
                <a:solidFill>
                  <a:srgbClr val="374151"/>
                </a:solidFill>
                <a:latin typeface="Segoe UI" panose="020B0502040204020203" pitchFamily="34" charset="0"/>
                <a:cs typeface="Segoe UI" panose="020B0502040204020203" pitchFamily="34" charset="0"/>
              </a:rPr>
              <a:t>Testing and Validation: Rigorous testing, validation, and prototyping of new technologies to assess their functionality, feasibility, and performance under various environmental conditions.</a:t>
            </a:r>
          </a:p>
          <a:p>
            <a:pPr marL="228600" indent="-228600">
              <a:buFont typeface="+mj-lt"/>
              <a:buAutoNum type="arabicPeriod"/>
            </a:pPr>
            <a:endParaRPr lang="en-MY" sz="1200" dirty="0">
              <a:solidFill>
                <a:srgbClr val="374151"/>
              </a:solidFill>
              <a:latin typeface="Segoe UI" panose="020B0502040204020203" pitchFamily="34" charset="0"/>
              <a:cs typeface="Segoe UI" panose="020B0502040204020203" pitchFamily="34" charset="0"/>
            </a:endParaRPr>
          </a:p>
          <a:p>
            <a:pPr marL="228600" indent="-228600">
              <a:buFont typeface="+mj-lt"/>
              <a:buAutoNum type="arabicPeriod"/>
            </a:pPr>
            <a:r>
              <a:rPr lang="en-MY" sz="1200" dirty="0">
                <a:solidFill>
                  <a:srgbClr val="374151"/>
                </a:solidFill>
                <a:latin typeface="Segoe UI" panose="020B0502040204020203" pitchFamily="34" charset="0"/>
                <a:cs typeface="Segoe UI" panose="020B0502040204020203" pitchFamily="34" charset="0"/>
              </a:rPr>
              <a:t>Scaling Up and Commercialization: Refinement of prototypes and technologies to enable mass production, making them more accessible and cost-effective for widespread use.</a:t>
            </a:r>
          </a:p>
          <a:p>
            <a:pPr marL="228600" indent="-228600">
              <a:buFont typeface="+mj-lt"/>
              <a:buAutoNum type="arabicPeriod"/>
            </a:pPr>
            <a:endParaRPr lang="en-MY" sz="1200" dirty="0">
              <a:solidFill>
                <a:srgbClr val="374151"/>
              </a:solidFill>
              <a:latin typeface="Segoe UI" panose="020B0502040204020203" pitchFamily="34" charset="0"/>
              <a:cs typeface="Segoe UI" panose="020B0502040204020203" pitchFamily="34" charset="0"/>
            </a:endParaRPr>
          </a:p>
          <a:p>
            <a:pPr marL="228600" indent="-228600">
              <a:buFont typeface="+mj-lt"/>
              <a:buAutoNum type="arabicPeriod"/>
            </a:pPr>
            <a:r>
              <a:rPr lang="en-MY" sz="1200" dirty="0">
                <a:solidFill>
                  <a:srgbClr val="374151"/>
                </a:solidFill>
                <a:latin typeface="Segoe UI" panose="020B0502040204020203" pitchFamily="34" charset="0"/>
                <a:cs typeface="Segoe UI" panose="020B0502040204020203" pitchFamily="34" charset="0"/>
              </a:rPr>
              <a:t>Market Adoption and Policy Incentives: Implement strategies for commercial viability, market penetration, and policy incentives (such as tax credits, subsidies, or regulatory frameworks) to encourage technology adoption.</a:t>
            </a:r>
          </a:p>
          <a:p>
            <a:pPr marL="228600" indent="-228600">
              <a:buFont typeface="+mj-lt"/>
              <a:buAutoNum type="arabicPeriod"/>
            </a:pPr>
            <a:endParaRPr lang="en-MY" sz="1200" dirty="0">
              <a:solidFill>
                <a:srgbClr val="374151"/>
              </a:solidFill>
              <a:latin typeface="Segoe UI" panose="020B0502040204020203" pitchFamily="34" charset="0"/>
              <a:cs typeface="Segoe UI" panose="020B0502040204020203" pitchFamily="34" charset="0"/>
            </a:endParaRPr>
          </a:p>
          <a:p>
            <a:pPr marL="228600" indent="-228600">
              <a:buFont typeface="+mj-lt"/>
              <a:buAutoNum type="arabicPeriod"/>
            </a:pPr>
            <a:r>
              <a:rPr lang="en-MY" sz="1200" dirty="0">
                <a:solidFill>
                  <a:srgbClr val="374151"/>
                </a:solidFill>
                <a:latin typeface="Segoe UI" panose="020B0502040204020203" pitchFamily="34" charset="0"/>
                <a:cs typeface="Segoe UI" panose="020B0502040204020203" pitchFamily="34" charset="0"/>
              </a:rPr>
              <a:t>Regulatory Support and Framework: Introduction of supportive regulations and standards that facilitate the integration of innovative technologies into existing systems, ensuring safety, efficiency, and sustainability.</a:t>
            </a:r>
          </a:p>
          <a:p>
            <a:pPr marL="228600" indent="-228600">
              <a:buFont typeface="+mj-lt"/>
              <a:buAutoNum type="arabicPeriod"/>
            </a:pPr>
            <a:endParaRPr lang="en-MY" sz="1200" dirty="0">
              <a:solidFill>
                <a:srgbClr val="374151"/>
              </a:solidFill>
              <a:latin typeface="Segoe UI" panose="020B0502040204020203" pitchFamily="34" charset="0"/>
              <a:cs typeface="Segoe UI" panose="020B0502040204020203" pitchFamily="34" charset="0"/>
            </a:endParaRPr>
          </a:p>
          <a:p>
            <a:pPr marL="228600" indent="-228600">
              <a:buFont typeface="+mj-lt"/>
              <a:buAutoNum type="arabicPeriod"/>
            </a:pPr>
            <a:r>
              <a:rPr lang="en-MY" sz="1200" dirty="0">
                <a:solidFill>
                  <a:srgbClr val="374151"/>
                </a:solidFill>
                <a:latin typeface="Segoe UI" panose="020B0502040204020203" pitchFamily="34" charset="0"/>
                <a:cs typeface="Segoe UI" panose="020B0502040204020203" pitchFamily="34" charset="0"/>
              </a:rPr>
              <a:t>Public Awareness and Education: Engage in public awareness campaigns and educational programs to create a positive attitude toward technological changes, fostering acceptance and adoption.</a:t>
            </a:r>
          </a:p>
          <a:p>
            <a:pPr marL="228600" indent="-228600">
              <a:buFont typeface="+mj-lt"/>
              <a:buAutoNum type="arabicPeriod"/>
            </a:pPr>
            <a:endParaRPr lang="en-MY" sz="1200" dirty="0">
              <a:solidFill>
                <a:srgbClr val="374151"/>
              </a:solidFill>
              <a:latin typeface="Segoe UI" panose="020B0502040204020203" pitchFamily="34" charset="0"/>
              <a:cs typeface="Segoe UI" panose="020B0502040204020203" pitchFamily="34" charset="0"/>
            </a:endParaRPr>
          </a:p>
          <a:p>
            <a:pPr marL="228600" indent="-228600">
              <a:buFont typeface="+mj-lt"/>
              <a:buAutoNum type="arabicPeriod"/>
            </a:pPr>
            <a:r>
              <a:rPr lang="en-MY" sz="1200" dirty="0">
                <a:solidFill>
                  <a:srgbClr val="374151"/>
                </a:solidFill>
                <a:latin typeface="Segoe UI" panose="020B0502040204020203" pitchFamily="34" charset="0"/>
                <a:cs typeface="Segoe UI" panose="020B0502040204020203" pitchFamily="34" charset="0"/>
              </a:rPr>
              <a:t>Continuous Innovation and Collaboration: Encourage continuous improvement, feedback mechanisms, and international collaborations to enhance technology effectiveness, sustainability, and relevance.</a:t>
            </a:r>
          </a:p>
          <a:p>
            <a:endParaRPr lang="en-MY" sz="1200" dirty="0">
              <a:solidFill>
                <a:srgbClr val="374151"/>
              </a:solidFill>
              <a:latin typeface="Segoe UI" panose="020B0502040204020203" pitchFamily="34" charset="0"/>
              <a:cs typeface="Segoe UI" panose="020B0502040204020203" pitchFamily="34" charset="0"/>
            </a:endParaRPr>
          </a:p>
        </p:txBody>
      </p:sp>
      <p:sp>
        <p:nvSpPr>
          <p:cNvPr id="2" name="Google Shape;157;p46">
            <a:extLst>
              <a:ext uri="{FF2B5EF4-FFF2-40B4-BE49-F238E27FC236}">
                <a16:creationId xmlns:a16="http://schemas.microsoft.com/office/drawing/2014/main" id="{373C1AA7-1521-4408-B620-D122BD244F1F}"/>
              </a:ext>
            </a:extLst>
          </p:cNvPr>
          <p:cNvSpPr/>
          <p:nvPr/>
        </p:nvSpPr>
        <p:spPr>
          <a:xfrm>
            <a:off x="993058" y="468080"/>
            <a:ext cx="10683127"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Technological solutions to climate change </a:t>
            </a:r>
          </a:p>
        </p:txBody>
      </p:sp>
      <p:sp>
        <p:nvSpPr>
          <p:cNvPr id="3" name="Τίτλος 4">
            <a:extLst>
              <a:ext uri="{FF2B5EF4-FFF2-40B4-BE49-F238E27FC236}">
                <a16:creationId xmlns:a16="http://schemas.microsoft.com/office/drawing/2014/main" id="{0C96E83D-9A54-BC61-BF5C-D6B72E845865}"/>
              </a:ext>
            </a:extLst>
          </p:cNvPr>
          <p:cNvSpPr txBox="1">
            <a:spLocks/>
          </p:cNvSpPr>
          <p:nvPr/>
        </p:nvSpPr>
        <p:spPr>
          <a:xfrm>
            <a:off x="993058" y="1162843"/>
            <a:ext cx="10683127" cy="66595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MY" sz="9600" b="0" i="0" dirty="0">
                <a:effectLst/>
                <a:latin typeface="Söhne"/>
              </a:rPr>
              <a:t>Need for Technological Change and its Process</a:t>
            </a:r>
            <a:endParaRPr lang="LID4096"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4299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4" end="4"/>
                                            </p:txEl>
                                          </p:spTgt>
                                        </p:tgtEl>
                                        <p:attrNameLst>
                                          <p:attrName>style.visibility</p:attrName>
                                        </p:attrNameLst>
                                      </p:cBhvr>
                                      <p:to>
                                        <p:strVal val="visible"/>
                                      </p:to>
                                    </p:set>
                                    <p:animEffect transition="in" filter="fade">
                                      <p:cBhvr>
                                        <p:cTn id="12" dur="1000"/>
                                        <p:tgtEl>
                                          <p:spTgt spid="15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6" end="6"/>
                                            </p:txEl>
                                          </p:spTgt>
                                        </p:tgtEl>
                                        <p:attrNameLst>
                                          <p:attrName>style.visibility</p:attrName>
                                        </p:attrNameLst>
                                      </p:cBhvr>
                                      <p:to>
                                        <p:strVal val="visible"/>
                                      </p:to>
                                    </p:set>
                                    <p:animEffect transition="in" filter="fade">
                                      <p:cBhvr>
                                        <p:cTn id="17" dur="1000"/>
                                        <p:tgtEl>
                                          <p:spTgt spid="15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8" end="8"/>
                                            </p:txEl>
                                          </p:spTgt>
                                        </p:tgtEl>
                                        <p:attrNameLst>
                                          <p:attrName>style.visibility</p:attrName>
                                        </p:attrNameLst>
                                      </p:cBhvr>
                                      <p:to>
                                        <p:strVal val="visible"/>
                                      </p:to>
                                    </p:set>
                                    <p:animEffect transition="in" filter="fade">
                                      <p:cBhvr>
                                        <p:cTn id="22" dur="1000"/>
                                        <p:tgtEl>
                                          <p:spTgt spid="15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10" end="10"/>
                                            </p:txEl>
                                          </p:spTgt>
                                        </p:tgtEl>
                                        <p:attrNameLst>
                                          <p:attrName>style.visibility</p:attrName>
                                        </p:attrNameLst>
                                      </p:cBhvr>
                                      <p:to>
                                        <p:strVal val="visible"/>
                                      </p:to>
                                    </p:set>
                                    <p:animEffect transition="in" filter="fade">
                                      <p:cBhvr>
                                        <p:cTn id="27" dur="1000"/>
                                        <p:tgtEl>
                                          <p:spTgt spid="158">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12" end="12"/>
                                            </p:txEl>
                                          </p:spTgt>
                                        </p:tgtEl>
                                        <p:attrNameLst>
                                          <p:attrName>style.visibility</p:attrName>
                                        </p:attrNameLst>
                                      </p:cBhvr>
                                      <p:to>
                                        <p:strVal val="visible"/>
                                      </p:to>
                                    </p:set>
                                    <p:animEffect transition="in" filter="fade">
                                      <p:cBhvr>
                                        <p:cTn id="32" dur="1000"/>
                                        <p:tgtEl>
                                          <p:spTgt spid="158">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4" end="14"/>
                                            </p:txEl>
                                          </p:spTgt>
                                        </p:tgtEl>
                                        <p:attrNameLst>
                                          <p:attrName>style.visibility</p:attrName>
                                        </p:attrNameLst>
                                      </p:cBhvr>
                                      <p:to>
                                        <p:strVal val="visible"/>
                                      </p:to>
                                    </p:set>
                                    <p:animEffect transition="in" filter="fade">
                                      <p:cBhvr>
                                        <p:cTn id="37" dur="1000"/>
                                        <p:tgtEl>
                                          <p:spTgt spid="158">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16" end="16"/>
                                            </p:txEl>
                                          </p:spTgt>
                                        </p:tgtEl>
                                        <p:attrNameLst>
                                          <p:attrName>style.visibility</p:attrName>
                                        </p:attrNameLst>
                                      </p:cBhvr>
                                      <p:to>
                                        <p:strVal val="visible"/>
                                      </p:to>
                                    </p:set>
                                    <p:animEffect transition="in" filter="fade">
                                      <p:cBhvr>
                                        <p:cTn id="42" dur="1000"/>
                                        <p:tgtEl>
                                          <p:spTgt spid="15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4461</TotalTime>
  <Words>2827</Words>
  <Application>Microsoft Macintosh PowerPoint</Application>
  <PresentationFormat>Widescreen</PresentationFormat>
  <Paragraphs>164</Paragraphs>
  <Slides>22</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Century Gothic</vt:lpstr>
      <vt:lpstr>Calibri</vt:lpstr>
      <vt:lpstr>YouTube Sans</vt:lpstr>
      <vt:lpstr>Segoe UI</vt:lpstr>
      <vt:lpstr>Arial</vt:lpstr>
      <vt:lpstr>Söhne</vt:lpstr>
      <vt:lpstr>Helvetica</vt:lpstr>
      <vt:lpstr>Office Theme</vt:lpstr>
      <vt:lpstr>Θέμα του Office</vt:lpstr>
      <vt:lpstr>PowerPoint Presentation</vt:lpstr>
      <vt:lpstr>PowerPoint Presentation</vt:lpstr>
      <vt:lpstr>PowerPoint Presentation</vt:lpstr>
      <vt:lpstr>Long-Term Challenge &amp; Impact</vt:lpstr>
      <vt:lpstr>PowerPoint Presentation</vt:lpstr>
      <vt:lpstr>PowerPoint Presentation</vt:lpstr>
      <vt:lpstr>PowerPoint Presentation</vt:lpstr>
      <vt:lpstr>PowerPoint Presentation</vt:lpstr>
      <vt:lpstr>PowerPoint Presentation</vt:lpstr>
      <vt:lpstr>Need for Technological Change and its Process</vt:lpstr>
      <vt:lpstr>Need for Technological Change &amp; its Process</vt:lpstr>
      <vt:lpstr>PowerPoint Presentation</vt:lpstr>
      <vt:lpstr>PowerPoint Presentation</vt:lpstr>
      <vt:lpstr> Importance of Technological Innovation</vt:lpstr>
      <vt:lpstr> Importance of Technological Innovation</vt:lpstr>
      <vt:lpstr> Resource Needs for Climate Innovation</vt:lpstr>
      <vt:lpstr>Refernce</vt:lpstr>
      <vt:lpstr>Key Climate Concepts</vt:lpstr>
      <vt:lpstr>Climate vs. Weather</vt:lpstr>
      <vt:lpstr>5 Climate Zones</vt:lpstr>
      <vt:lpstr>PowerPoint Presentation</vt:lpstr>
      <vt:lpstr>Climate vs. Weather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Dr. Mohamad Farhan Bin Mohamad Mohs</cp:lastModifiedBy>
  <cp:revision>8</cp:revision>
  <dcterms:created xsi:type="dcterms:W3CDTF">2020-01-02T01:56:26Z</dcterms:created>
  <dcterms:modified xsi:type="dcterms:W3CDTF">2024-07-15T15:03:32Z</dcterms:modified>
</cp:coreProperties>
</file>