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951663" cy="10082213"/>
  <p:embeddedFontLst>
    <p:embeddedFont>
      <p:font typeface="Calibri" panose="020F0502020204030204" pitchFamily="34" charset="0"/>
      <p:regular r:id="rId15"/>
      <p:bold r:id="rId16"/>
      <p:italic r:id="rId17"/>
      <p:boldItalic r:id="rId18"/>
    </p:embeddedFont>
    <p:embeddedFont>
      <p:font typeface="Century Gothic"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8" autoAdjust="0"/>
    <p:restoredTop sz="94660"/>
  </p:normalViewPr>
  <p:slideViewPr>
    <p:cSldViewPr snapToGrid="0">
      <p:cViewPr varScale="1">
        <p:scale>
          <a:sx n="39" d="100"/>
          <a:sy n="39" d="100"/>
        </p:scale>
        <p:origin x="40" y="6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51"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323842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31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231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841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7931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178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293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858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224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5787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507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28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04167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07000"/>
              </a:lnSpc>
              <a:spcBef>
                <a:spcPts val="800"/>
              </a:spcBef>
              <a:spcAft>
                <a:spcPts val="800"/>
              </a:spcAft>
              <a:buNone/>
              <a:defRPr sz="2700" b="1">
                <a:solidFill>
                  <a:srgbClr val="003399"/>
                </a:solidFill>
                <a:latin typeface="Century Gothic"/>
                <a:ea typeface="Century Gothic"/>
                <a:cs typeface="Century Gothic"/>
              </a:defRPr>
            </a:lvl1pPr>
          </a:lstStyle>
          <a:p>
            <a:r>
              <a:rPr lang="en-US" dirty="0">
                <a:sym typeface="Century Gothic"/>
              </a:rPr>
              <a:t>Subject title: </a:t>
            </a:r>
            <a:r>
              <a:rPr lang="en-GB" dirty="0"/>
              <a:t>CLIMATE CHANGE DISPUTE LITIGATION</a:t>
            </a:r>
            <a:endParaRPr lang="en-US" dirty="0">
              <a:sym typeface="Century Gothic"/>
            </a:endParaRPr>
          </a:p>
          <a:p>
            <a:endParaRPr lang="en-US" dirty="0">
              <a:sym typeface="Century Gothic"/>
            </a:endParaRPr>
          </a:p>
          <a:p>
            <a:r>
              <a:rPr lang="en-US" dirty="0">
                <a:sym typeface="Century Gothic"/>
              </a:rPr>
              <a:t>Instructor Name: </a:t>
            </a:r>
            <a:r>
              <a:rPr lang="en-US" dirty="0" err="1">
                <a:sym typeface="Century Gothic"/>
              </a:rPr>
              <a:t>Nguyễn</a:t>
            </a:r>
            <a:r>
              <a:rPr lang="en-US" dirty="0">
                <a:sym typeface="Century Gothic"/>
              </a:rPr>
              <a:t> </a:t>
            </a:r>
            <a:r>
              <a:rPr lang="en-US" dirty="0" err="1">
                <a:sym typeface="Century Gothic"/>
              </a:rPr>
              <a:t>Thị</a:t>
            </a:r>
            <a:r>
              <a:rPr lang="en-US" dirty="0">
                <a:sym typeface="Century Gothic"/>
              </a:rPr>
              <a:t> </a:t>
            </a:r>
            <a:r>
              <a:rPr lang="en-US" dirty="0" err="1">
                <a:sym typeface="Century Gothic"/>
              </a:rPr>
              <a:t>Hồng</a:t>
            </a:r>
            <a:r>
              <a:rPr lang="en-US" dirty="0">
                <a:sym typeface="Century Gothic"/>
              </a:rPr>
              <a:t> Trinh</a:t>
            </a:r>
            <a:endParaRPr dirty="0">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a:solidFill>
                  <a:srgbClr val="002060"/>
                </a:solidFill>
                <a:latin typeface="Arial" panose="020B0604020202020204" pitchFamily="34" charset="0"/>
                <a:cs typeface="Arial" panose="020B0604020202020204" pitchFamily="34" charset="0"/>
              </a:rPr>
              <a:t>b) Stakeholder expectations and the call for </a:t>
            </a:r>
            <a:r>
              <a:rPr lang="en-US" sz="2000" b="1" dirty="0" smtClean="0">
                <a:solidFill>
                  <a:srgbClr val="002060"/>
                </a:solidFill>
                <a:latin typeface="Arial" panose="020B0604020202020204" pitchFamily="34" charset="0"/>
                <a:cs typeface="Arial" panose="020B0604020202020204" pitchFamily="34" charset="0"/>
              </a:rPr>
              <a:t>transparency</a:t>
            </a:r>
          </a:p>
          <a:p>
            <a:r>
              <a:rPr lang="en-US" sz="2000" b="1" dirty="0">
                <a:solidFill>
                  <a:srgbClr val="002060"/>
                </a:solidFill>
                <a:latin typeface="Arial" panose="020B0604020202020204" pitchFamily="34" charset="0"/>
                <a:cs typeface="Arial" panose="020B0604020202020204" pitchFamily="34" charset="0"/>
              </a:rPr>
              <a:t>Regulatory Requirements</a:t>
            </a:r>
          </a:p>
          <a:p>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Governments and international bodies are tightening regulations on corporate sustainability reporting and emissions disclosures. This slide outlines key regulations that are pushing for greater transparency in climate accountability.</a:t>
            </a:r>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237837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a:solidFill>
                  <a:srgbClr val="002060"/>
                </a:solidFill>
                <a:latin typeface="Arial" panose="020B0604020202020204" pitchFamily="34" charset="0"/>
                <a:cs typeface="Arial" panose="020B0604020202020204" pitchFamily="34" charset="0"/>
              </a:rPr>
              <a:t>b) Stakeholder expectations and the call for </a:t>
            </a:r>
            <a:r>
              <a:rPr lang="en-US" sz="2000" b="1" dirty="0" smtClean="0">
                <a:solidFill>
                  <a:srgbClr val="002060"/>
                </a:solidFill>
                <a:latin typeface="Arial" panose="020B0604020202020204" pitchFamily="34" charset="0"/>
                <a:cs typeface="Arial" panose="020B0604020202020204" pitchFamily="34" charset="0"/>
              </a:rPr>
              <a:t>transparency</a:t>
            </a:r>
          </a:p>
          <a:p>
            <a:r>
              <a:rPr lang="en-US" sz="2000" b="1" dirty="0">
                <a:solidFill>
                  <a:srgbClr val="002060"/>
                </a:solidFill>
                <a:latin typeface="Arial" panose="020B0604020202020204" pitchFamily="34" charset="0"/>
                <a:cs typeface="Arial" panose="020B0604020202020204" pitchFamily="34" charset="0"/>
              </a:rPr>
              <a:t>Impact of Non-Governmental Organizations (NGOs)</a:t>
            </a:r>
          </a:p>
          <a:p>
            <a:r>
              <a:rPr lang="en-US" sz="2000" dirty="0" smtClean="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NGOs play a pivotal role in advocating for transparency and holding corporations accountable for their environmental impact. This slide discusses the influence of NGOs in shaping public and corporate policies.</a:t>
            </a:r>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1603005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a:solidFill>
                  <a:srgbClr val="002060"/>
                </a:solidFill>
                <a:latin typeface="Arial" panose="020B0604020202020204" pitchFamily="34" charset="0"/>
                <a:cs typeface="Arial" panose="020B0604020202020204" pitchFamily="34" charset="0"/>
              </a:rPr>
              <a:t>b) Stakeholder expectations and the call for </a:t>
            </a:r>
            <a:r>
              <a:rPr lang="en-US" sz="2000" b="1" dirty="0" smtClean="0">
                <a:solidFill>
                  <a:srgbClr val="002060"/>
                </a:solidFill>
                <a:latin typeface="Arial" panose="020B0604020202020204" pitchFamily="34" charset="0"/>
                <a:cs typeface="Arial" panose="020B0604020202020204" pitchFamily="34" charset="0"/>
              </a:rPr>
              <a:t>transparency</a:t>
            </a:r>
          </a:p>
          <a:p>
            <a:r>
              <a:rPr lang="en-US" sz="1800" b="1" dirty="0">
                <a:solidFill>
                  <a:srgbClr val="002060"/>
                </a:solidFill>
                <a:latin typeface="Arial" panose="020B0604020202020204" pitchFamily="34" charset="0"/>
                <a:cs typeface="Arial" panose="020B0604020202020204" pitchFamily="34" charset="0"/>
              </a:rPr>
              <a:t>Challenges in Achieving Transparency</a:t>
            </a:r>
          </a:p>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Despite the push for transparency, companies face challenges such as the complexity of supply chains, varying standards across regions, and potential trade-offs between profitability and sustainability. This slide examines these </a:t>
            </a:r>
            <a:r>
              <a:rPr lang="en-US" sz="1800" dirty="0" smtClean="0">
                <a:solidFill>
                  <a:srgbClr val="002060"/>
                </a:solidFill>
                <a:latin typeface="Arial" panose="020B0604020202020204" pitchFamily="34" charset="0"/>
                <a:cs typeface="Arial" panose="020B0604020202020204" pitchFamily="34" charset="0"/>
              </a:rPr>
              <a:t>challenges.</a:t>
            </a:r>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93747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71500" indent="-342900">
              <a:buAutoNum type="alphaLcParenR"/>
            </a:pPr>
            <a:r>
              <a:rPr lang="en-US" sz="1800" b="1" dirty="0" smtClean="0">
                <a:solidFill>
                  <a:srgbClr val="002060"/>
                </a:solidFill>
                <a:latin typeface="+mn-lt"/>
              </a:rPr>
              <a:t>Recent </a:t>
            </a:r>
            <a:r>
              <a:rPr lang="en-US" sz="1800" b="1" dirty="0">
                <a:solidFill>
                  <a:srgbClr val="002060"/>
                </a:solidFill>
                <a:latin typeface="+mn-lt"/>
              </a:rPr>
              <a:t>climate litigation cases and their business </a:t>
            </a:r>
            <a:r>
              <a:rPr lang="en-US" sz="1800" b="1" dirty="0" smtClean="0">
                <a:solidFill>
                  <a:srgbClr val="002060"/>
                </a:solidFill>
                <a:latin typeface="+mn-lt"/>
              </a:rPr>
              <a:t>implications</a:t>
            </a:r>
            <a:endParaRPr lang="en-US" sz="1800" b="1" dirty="0">
              <a:solidFill>
                <a:srgbClr val="002060"/>
              </a:solidFill>
              <a:latin typeface="+mn-lt"/>
              <a:cs typeface="Arial" panose="020B0604020202020204" pitchFamily="34" charset="0"/>
            </a:endParaRPr>
          </a:p>
          <a:p>
            <a:pPr marL="228600" indent="0"/>
            <a:r>
              <a:rPr lang="en-US" sz="1800" b="1" dirty="0">
                <a:solidFill>
                  <a:srgbClr val="002060"/>
                </a:solidFill>
                <a:latin typeface="Arial" panose="020B0604020202020204" pitchFamily="34" charset="0"/>
                <a:cs typeface="Arial" panose="020B0604020202020204" pitchFamily="34" charset="0"/>
              </a:rPr>
              <a:t>Case Study: Shell Ruling in the Netherlands (2021</a:t>
            </a:r>
            <a:r>
              <a:rPr lang="en-US" sz="1800" b="1" dirty="0" smtClean="0">
                <a:solidFill>
                  <a:srgbClr val="002060"/>
                </a:solidFill>
                <a:latin typeface="Arial" panose="020B0604020202020204" pitchFamily="34" charset="0"/>
                <a:cs typeface="Arial" panose="020B0604020202020204" pitchFamily="34" charset="0"/>
              </a:rPr>
              <a:t>)</a:t>
            </a:r>
          </a:p>
          <a:p>
            <a:pPr marL="228600" indent="0"/>
            <a:r>
              <a:rPr lang="en-US" sz="1800" dirty="0">
                <a:solidFill>
                  <a:srgbClr val="002060"/>
                </a:solidFill>
                <a:latin typeface="Arial" panose="020B0604020202020204" pitchFamily="34" charset="0"/>
                <a:cs typeface="Arial" panose="020B0604020202020204" pitchFamily="34" charset="0"/>
              </a:rPr>
              <a:t>In a landmark 2021 ruling, a Dutch court ordered Shell to cut its CO2 emissions by 45% by 2030 compared to 2019 levels. This case sets a precedent for holding companies legally responsible for contributing to climate change</a:t>
            </a:r>
            <a:endParaRPr lang="en-US" sz="1800" b="1" dirty="0">
              <a:solidFill>
                <a:srgbClr val="002060"/>
              </a:solidFill>
              <a:latin typeface="Arial" panose="020B0604020202020204" pitchFamily="34" charset="0"/>
              <a:cs typeface="Arial" panose="020B0604020202020204" pitchFamily="34" charset="0"/>
            </a:endParaRPr>
          </a:p>
          <a:p>
            <a:pPr marL="571500" indent="-342900">
              <a:buAutoNum type="alphaLcParenR"/>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302387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71500" indent="-342900">
              <a:buAutoNum type="alphaLcParenR"/>
            </a:pPr>
            <a:r>
              <a:rPr lang="en-US" sz="1800" b="1" dirty="0" smtClean="0">
                <a:solidFill>
                  <a:srgbClr val="002060"/>
                </a:solidFill>
                <a:latin typeface="+mn-lt"/>
              </a:rPr>
              <a:t>Recent </a:t>
            </a:r>
            <a:r>
              <a:rPr lang="en-US" sz="1800" b="1" dirty="0">
                <a:solidFill>
                  <a:srgbClr val="002060"/>
                </a:solidFill>
                <a:latin typeface="+mn-lt"/>
              </a:rPr>
              <a:t>climate litigation cases and their business </a:t>
            </a:r>
            <a:r>
              <a:rPr lang="en-US" sz="1800" b="1" dirty="0" smtClean="0">
                <a:solidFill>
                  <a:srgbClr val="002060"/>
                </a:solidFill>
                <a:latin typeface="+mn-lt"/>
              </a:rPr>
              <a:t>implications</a:t>
            </a:r>
            <a:endParaRPr lang="en-US" sz="1800" b="1" dirty="0">
              <a:solidFill>
                <a:srgbClr val="002060"/>
              </a:solidFill>
              <a:latin typeface="+mn-lt"/>
              <a:cs typeface="Arial" panose="020B0604020202020204" pitchFamily="34" charset="0"/>
            </a:endParaRPr>
          </a:p>
          <a:p>
            <a:r>
              <a:rPr lang="en-US" sz="1800" b="1" dirty="0">
                <a:solidFill>
                  <a:srgbClr val="002060"/>
                </a:solidFill>
                <a:latin typeface="Arial" panose="020B0604020202020204" pitchFamily="34" charset="0"/>
                <a:cs typeface="Arial" panose="020B0604020202020204" pitchFamily="34" charset="0"/>
              </a:rPr>
              <a:t>Case Study: ExxonMobil and Shareholder Activism (USA)</a:t>
            </a:r>
          </a:p>
          <a:p>
            <a:pPr marL="228600" indent="0"/>
            <a:r>
              <a:rPr lang="en-US" sz="1800" dirty="0">
                <a:solidFill>
                  <a:srgbClr val="002060"/>
                </a:solidFill>
                <a:latin typeface="Arial" panose="020B0604020202020204" pitchFamily="34" charset="0"/>
                <a:cs typeface="Arial" panose="020B0604020202020204" pitchFamily="34" charset="0"/>
              </a:rPr>
              <a:t>ExxonMobil faced a significant shift in 2021 when an activist hedge fund successfully placed three of its candidates on Exxon's board, pushing for more aggressive climate action. This highlights the rising influence of shareholders in steering corporate climate policies</a:t>
            </a:r>
            <a:endPar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pPr>
            <a:endParaRPr lang="en-US" sz="1800" dirty="0">
              <a:effectLst/>
              <a:latin typeface="Times New Roman" panose="02020603050405020304" pitchFamily="18" charset="0"/>
              <a:ea typeface="Times New Roman" panose="02020603050405020304" pitchFamily="18"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254991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71500" indent="-342900">
              <a:buAutoNum type="alphaLcParenR"/>
            </a:pPr>
            <a:r>
              <a:rPr lang="en-US" sz="1800" b="1" dirty="0" smtClean="0">
                <a:solidFill>
                  <a:srgbClr val="002060"/>
                </a:solidFill>
                <a:latin typeface="+mn-lt"/>
              </a:rPr>
              <a:t>Recent </a:t>
            </a:r>
            <a:r>
              <a:rPr lang="en-US" sz="1800" b="1" dirty="0">
                <a:solidFill>
                  <a:srgbClr val="002060"/>
                </a:solidFill>
                <a:latin typeface="+mn-lt"/>
              </a:rPr>
              <a:t>climate litigation cases and their business </a:t>
            </a:r>
            <a:r>
              <a:rPr lang="en-US" sz="1800" b="1" dirty="0" smtClean="0">
                <a:solidFill>
                  <a:srgbClr val="002060"/>
                </a:solidFill>
                <a:latin typeface="+mn-lt"/>
              </a:rPr>
              <a:t>implications</a:t>
            </a:r>
            <a:endParaRPr lang="en-US" sz="1800" b="1" dirty="0">
              <a:solidFill>
                <a:srgbClr val="002060"/>
              </a:solidFill>
              <a:latin typeface="+mn-lt"/>
              <a:cs typeface="Arial" panose="020B0604020202020204" pitchFamily="34" charset="0"/>
            </a:endParaRPr>
          </a:p>
          <a:p>
            <a:r>
              <a:rPr lang="en-US" sz="1800" b="1" dirty="0">
                <a:solidFill>
                  <a:srgbClr val="002060"/>
                </a:solidFill>
                <a:latin typeface="Arial" panose="020B0604020202020204" pitchFamily="34" charset="0"/>
                <a:cs typeface="Arial" panose="020B0604020202020204" pitchFamily="34" charset="0"/>
              </a:rPr>
              <a:t>Case Study: German Automakers and Emissions Scandals</a:t>
            </a:r>
          </a:p>
          <a:p>
            <a:pPr marL="228600" indent="0"/>
            <a:r>
              <a:rPr lang="en-US" sz="1800" dirty="0">
                <a:solidFill>
                  <a:srgbClr val="002060"/>
                </a:solidFill>
                <a:latin typeface="Arial" panose="020B0604020202020204" pitchFamily="34" charset="0"/>
                <a:cs typeface="Arial" panose="020B0604020202020204" pitchFamily="34" charset="0"/>
              </a:rPr>
              <a:t>German automakers have been implicated in emissions scandals, leading to massive financial and reputational damages. These cases emphasize the business risks of non-compliance with environmental standards.</a:t>
            </a:r>
            <a:endPar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129835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71500" indent="-342900">
              <a:buAutoNum type="alphaLcParenR"/>
            </a:pPr>
            <a:r>
              <a:rPr lang="en-US" sz="1800" b="1" dirty="0" smtClean="0">
                <a:solidFill>
                  <a:srgbClr val="002060"/>
                </a:solidFill>
                <a:latin typeface="+mn-lt"/>
              </a:rPr>
              <a:t>Recent </a:t>
            </a:r>
            <a:r>
              <a:rPr lang="en-US" sz="1800" b="1" dirty="0">
                <a:solidFill>
                  <a:srgbClr val="002060"/>
                </a:solidFill>
                <a:latin typeface="+mn-lt"/>
              </a:rPr>
              <a:t>climate litigation cases and their business </a:t>
            </a:r>
            <a:r>
              <a:rPr lang="en-US" sz="1800" b="1" dirty="0" smtClean="0">
                <a:solidFill>
                  <a:srgbClr val="002060"/>
                </a:solidFill>
                <a:latin typeface="+mn-lt"/>
              </a:rPr>
              <a:t>implications</a:t>
            </a:r>
            <a:endParaRPr lang="en-US" sz="1800" b="1" dirty="0">
              <a:solidFill>
                <a:srgbClr val="002060"/>
              </a:solidFill>
              <a:latin typeface="+mn-lt"/>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Impact on Insurance Industry</a:t>
            </a:r>
          </a:p>
          <a:p>
            <a:pPr marL="228600" indent="0" algn="just"/>
            <a:r>
              <a:rPr lang="en-US" sz="2000" dirty="0">
                <a:solidFill>
                  <a:srgbClr val="002060"/>
                </a:solidFill>
                <a:latin typeface="Arial" panose="020B0604020202020204" pitchFamily="34" charset="0"/>
                <a:cs typeface="Arial" panose="020B0604020202020204" pitchFamily="34" charset="0"/>
              </a:rPr>
              <a:t>Climate litigation poses new challenges for the insurance industry, forcing a reevaluation of risk assessment models and potentially leading to higher premiums for sectors with high environmental </a:t>
            </a:r>
            <a:r>
              <a:rPr lang="en-US" sz="2000" dirty="0" smtClean="0">
                <a:solidFill>
                  <a:srgbClr val="002060"/>
                </a:solidFill>
                <a:latin typeface="Arial" panose="020B0604020202020204" pitchFamily="34" charset="0"/>
                <a:cs typeface="Arial" panose="020B0604020202020204" pitchFamily="34" charset="0"/>
              </a:rPr>
              <a:t>risks.</a:t>
            </a:r>
            <a:endPar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80000"/>
              </a:lnSpc>
              <a:spcBef>
                <a:spcPts val="600"/>
              </a:spcBef>
              <a:spcAft>
                <a:spcPts val="600"/>
              </a:spcAft>
              <a:buNone/>
            </a:pPr>
            <a:endParaRPr lang="en-US" sz="1900" b="0" i="0" dirty="0">
              <a:solidFill>
                <a:srgbClr val="1F1F1F"/>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155633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571500" indent="-342900">
              <a:buAutoNum type="alphaLcParenR"/>
            </a:pPr>
            <a:r>
              <a:rPr lang="en-US" sz="1800" b="1" dirty="0" smtClean="0">
                <a:solidFill>
                  <a:srgbClr val="002060"/>
                </a:solidFill>
                <a:latin typeface="+mn-lt"/>
              </a:rPr>
              <a:t>Recent </a:t>
            </a:r>
            <a:r>
              <a:rPr lang="en-US" sz="1800" b="1" dirty="0">
                <a:solidFill>
                  <a:srgbClr val="002060"/>
                </a:solidFill>
                <a:latin typeface="+mn-lt"/>
              </a:rPr>
              <a:t>climate litigation cases and their business </a:t>
            </a:r>
            <a:r>
              <a:rPr lang="en-US" sz="1800" b="1" dirty="0" smtClean="0">
                <a:solidFill>
                  <a:srgbClr val="002060"/>
                </a:solidFill>
                <a:latin typeface="+mn-lt"/>
              </a:rPr>
              <a:t>implications</a:t>
            </a:r>
            <a:endParaRPr lang="en-US" sz="1800" b="1" dirty="0">
              <a:solidFill>
                <a:srgbClr val="002060"/>
              </a:solidFill>
              <a:latin typeface="+mn-lt"/>
              <a:cs typeface="Arial" panose="020B0604020202020204" pitchFamily="34" charset="0"/>
            </a:endParaRPr>
          </a:p>
          <a:p>
            <a:r>
              <a:rPr lang="en-US" sz="2000" b="1" dirty="0">
                <a:solidFill>
                  <a:srgbClr val="002060"/>
                </a:solidFill>
                <a:latin typeface="Arial" panose="020B0604020202020204" pitchFamily="34" charset="0"/>
                <a:cs typeface="Arial" panose="020B0604020202020204" pitchFamily="34" charset="0"/>
              </a:rPr>
              <a:t>Regulatory Changes and Business Adaptation</a:t>
            </a:r>
          </a:p>
          <a:p>
            <a:pPr marL="228600" indent="0" algn="just"/>
            <a:r>
              <a:rPr lang="en-US" sz="2000" dirty="0">
                <a:solidFill>
                  <a:srgbClr val="002060"/>
                </a:solidFill>
                <a:latin typeface="Arial" panose="020B0604020202020204" pitchFamily="34" charset="0"/>
                <a:cs typeface="Arial" panose="020B0604020202020204" pitchFamily="34" charset="0"/>
              </a:rPr>
              <a:t>This slide discusses how businesses are responding to the increasing regulatory changes driven by climate litigation. Companies are now more than ever focused on sustainability to mitigate legal risks and align with new regulations.</a:t>
            </a:r>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201361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a:solidFill>
                  <a:srgbClr val="002060"/>
                </a:solidFill>
                <a:latin typeface="Arial" panose="020B0604020202020204" pitchFamily="34" charset="0"/>
                <a:cs typeface="Arial" panose="020B0604020202020204" pitchFamily="34" charset="0"/>
              </a:rPr>
              <a:t>b) Stakeholder expectations and the call for </a:t>
            </a:r>
            <a:r>
              <a:rPr lang="en-US" sz="2000" b="1" dirty="0" smtClean="0">
                <a:solidFill>
                  <a:srgbClr val="002060"/>
                </a:solidFill>
                <a:latin typeface="Arial" panose="020B0604020202020204" pitchFamily="34" charset="0"/>
                <a:cs typeface="Arial" panose="020B0604020202020204" pitchFamily="34" charset="0"/>
              </a:rPr>
              <a:t>transparency</a:t>
            </a:r>
          </a:p>
          <a:p>
            <a:pPr marL="228600" indent="0"/>
            <a:r>
              <a:rPr lang="en-US" sz="2000" dirty="0">
                <a:solidFill>
                  <a:srgbClr val="002060"/>
                </a:solidFill>
                <a:latin typeface="Arial" panose="020B0604020202020204" pitchFamily="34" charset="0"/>
                <a:cs typeface="Arial" panose="020B0604020202020204" pitchFamily="34" charset="0"/>
              </a:rPr>
              <a:t>G</a:t>
            </a:r>
            <a:r>
              <a:rPr lang="en-US" sz="2000" dirty="0" smtClean="0">
                <a:solidFill>
                  <a:srgbClr val="002060"/>
                </a:solidFill>
                <a:latin typeface="Arial" panose="020B0604020202020204" pitchFamily="34" charset="0"/>
                <a:cs typeface="Arial" panose="020B0604020202020204" pitchFamily="34" charset="0"/>
              </a:rPr>
              <a:t>rowing </a:t>
            </a:r>
            <a:r>
              <a:rPr lang="en-US" sz="2000" dirty="0">
                <a:solidFill>
                  <a:srgbClr val="002060"/>
                </a:solidFill>
                <a:latin typeface="Arial" panose="020B0604020202020204" pitchFamily="34" charset="0"/>
                <a:cs typeface="Arial" panose="020B0604020202020204" pitchFamily="34" charset="0"/>
              </a:rPr>
              <a:t>demand for transparency in corporate environmental policies. Stakeholders across the board—from investors to consumers—are calling for clear, accountable actions on climate issues</a:t>
            </a:r>
            <a:endParaRPr lang="en-US" sz="2000" b="1" dirty="0">
              <a:solidFill>
                <a:srgbClr val="002060"/>
              </a:solidFill>
              <a:latin typeface="Arial" panose="020B0604020202020204" pitchFamily="34" charset="0"/>
              <a:cs typeface="Arial" panose="020B0604020202020204" pitchFamily="34" charset="0"/>
            </a:endParaRPr>
          </a:p>
          <a:p>
            <a:pPr marL="228600" indent="0"/>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3231863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a:solidFill>
                  <a:srgbClr val="002060"/>
                </a:solidFill>
                <a:latin typeface="Arial" panose="020B0604020202020204" pitchFamily="34" charset="0"/>
                <a:cs typeface="Arial" panose="020B0604020202020204" pitchFamily="34" charset="0"/>
              </a:rPr>
              <a:t>b) Stakeholder expectations and the call for </a:t>
            </a:r>
            <a:r>
              <a:rPr lang="en-US" sz="2000" b="1" dirty="0" smtClean="0">
                <a:solidFill>
                  <a:srgbClr val="002060"/>
                </a:solidFill>
                <a:latin typeface="Arial" panose="020B0604020202020204" pitchFamily="34" charset="0"/>
                <a:cs typeface="Arial" panose="020B0604020202020204" pitchFamily="34" charset="0"/>
              </a:rPr>
              <a:t>transparency</a:t>
            </a:r>
          </a:p>
          <a:p>
            <a:r>
              <a:rPr lang="en-US" sz="1800" b="1" dirty="0">
                <a:solidFill>
                  <a:srgbClr val="002060"/>
                </a:solidFill>
                <a:latin typeface="Arial" panose="020B0604020202020204" pitchFamily="34" charset="0"/>
                <a:cs typeface="Arial" panose="020B0604020202020204" pitchFamily="34" charset="0"/>
              </a:rPr>
              <a:t>The Role of </a:t>
            </a:r>
            <a:r>
              <a:rPr lang="en-US" sz="1800" b="1" dirty="0" smtClean="0">
                <a:solidFill>
                  <a:srgbClr val="002060"/>
                </a:solidFill>
                <a:latin typeface="Arial" panose="020B0604020202020204" pitchFamily="34" charset="0"/>
                <a:cs typeface="Arial" panose="020B0604020202020204" pitchFamily="34" charset="0"/>
              </a:rPr>
              <a:t>Investors</a:t>
            </a:r>
          </a:p>
          <a:p>
            <a:r>
              <a:rPr lang="en-US" sz="1800" dirty="0" smtClean="0">
                <a:solidFill>
                  <a:srgbClr val="002060"/>
                </a:solidFill>
                <a:latin typeface="Arial" panose="020B0604020202020204" pitchFamily="34" charset="0"/>
                <a:cs typeface="Arial" panose="020B0604020202020204" pitchFamily="34" charset="0"/>
              </a:rPr>
              <a:t>	Investors </a:t>
            </a:r>
            <a:r>
              <a:rPr lang="en-US" sz="1800" dirty="0">
                <a:solidFill>
                  <a:srgbClr val="002060"/>
                </a:solidFill>
                <a:latin typeface="Arial" panose="020B0604020202020204" pitchFamily="34" charset="0"/>
                <a:cs typeface="Arial" panose="020B0604020202020204" pitchFamily="34" charset="0"/>
              </a:rPr>
              <a:t>are increasingly scrutinizing companies' environmental strategies, recognizing that sustainable practices are crucial for long-term profitability. This slide discusses how investor expectations are shaping corporate transparency and governance.</a:t>
            </a:r>
            <a:endParaRPr lang="en-US" sz="1800" b="1" dirty="0">
              <a:solidFill>
                <a:srgbClr val="002060"/>
              </a:solidFill>
              <a:latin typeface="Arial" panose="020B0604020202020204" pitchFamily="34" charset="0"/>
              <a:cs typeface="Arial" panose="020B0604020202020204" pitchFamily="34" charset="0"/>
            </a:endParaRPr>
          </a:p>
          <a:p>
            <a:pPr marL="228600" indent="0"/>
            <a:endParaRPr lang="en-US" sz="20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4074123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379368"/>
            <a:ext cx="9488131" cy="461624"/>
          </a:xfrm>
          <a:prstGeom prst="rect">
            <a:avLst/>
          </a:prstGeom>
          <a:solidFill>
            <a:srgbClr val="003399"/>
          </a:solidFill>
          <a:ln>
            <a:noFill/>
          </a:ln>
        </p:spPr>
        <p:txBody>
          <a:bodyPr spcFirstLastPara="1" wrap="square" lIns="91425" tIns="45700" rIns="91425" bIns="45700" anchor="t" anchorCtr="0">
            <a:spAutoFit/>
          </a:bodyPr>
          <a:lstStyle/>
          <a:p>
            <a:pPr>
              <a:buClr>
                <a:srgbClr val="FFFFFF"/>
              </a:buClr>
              <a:buSzPts val="2800"/>
            </a:pPr>
            <a:r>
              <a:rPr lang="en-US" sz="2400" b="1" dirty="0" smtClean="0">
                <a:solidFill>
                  <a:srgbClr val="FFFF00"/>
                </a:solidFill>
                <a:latin typeface="Arial" panose="020B0604020202020204" pitchFamily="34" charset="0"/>
                <a:cs typeface="Arial" panose="020B0604020202020204" pitchFamily="34" charset="0"/>
              </a:rPr>
              <a:t>6. CLIMATE CHANGE LITIGATION, ESG and Business</a:t>
            </a:r>
            <a:endParaRPr lang="en-US" sz="2400" b="1" dirty="0">
              <a:solidFill>
                <a:srgbClr val="FFFF00"/>
              </a:solidFill>
              <a:latin typeface="Arial" panose="020B0604020202020204" pitchFamily="34" charset="0"/>
              <a:cs typeface="Arial" panose="020B0604020202020204" pitchFamily="34" charset="0"/>
              <a:sym typeface="Century Gothic"/>
            </a:endParaRPr>
          </a:p>
        </p:txBody>
      </p:sp>
      <p:sp>
        <p:nvSpPr>
          <p:cNvPr id="2" name="Τίτλος 1">
            <a:extLst>
              <a:ext uri="{FF2B5EF4-FFF2-40B4-BE49-F238E27FC236}">
                <a16:creationId xmlns:a16="http://schemas.microsoft.com/office/drawing/2014/main" id="{0C3FFF94-3A35-03DF-16F5-D36007A58D3D}"/>
              </a:ext>
            </a:extLst>
          </p:cNvPr>
          <p:cNvSpPr>
            <a:spLocks noGrp="1"/>
          </p:cNvSpPr>
          <p:nvPr>
            <p:ph type="title"/>
          </p:nvPr>
        </p:nvSpPr>
        <p:spPr>
          <a:xfrm>
            <a:off x="993057" y="1143001"/>
            <a:ext cx="6062836" cy="806241"/>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2400" b="1" dirty="0">
                <a:solidFill>
                  <a:srgbClr val="002060"/>
                </a:solidFill>
                <a:latin typeface="+mn-lt"/>
                <a:cs typeface="Arial" panose="020B0604020202020204" pitchFamily="34" charset="0"/>
              </a:rPr>
              <a:t>6</a:t>
            </a:r>
            <a:r>
              <a:rPr lang="en-GB" sz="2400" b="1" dirty="0" smtClean="0">
                <a:solidFill>
                  <a:srgbClr val="002060"/>
                </a:solidFill>
                <a:latin typeface="+mn-lt"/>
                <a:cs typeface="Arial" panose="020B0604020202020204" pitchFamily="34" charset="0"/>
              </a:rPr>
              <a:t>.1</a:t>
            </a:r>
            <a:r>
              <a:rPr lang="en-GB" sz="2400" b="1" dirty="0" smtClean="0">
                <a:solidFill>
                  <a:srgbClr val="002060"/>
                </a:solidFill>
                <a:latin typeface="+mn-lt"/>
                <a:cs typeface="Arial" panose="020B0604020202020204" pitchFamily="34" charset="0"/>
              </a:rPr>
              <a:t>. </a:t>
            </a:r>
            <a:r>
              <a:rPr lang="en-US" sz="2400" b="1" dirty="0">
                <a:solidFill>
                  <a:srgbClr val="002060"/>
                </a:solidFill>
                <a:latin typeface="+mn-lt"/>
              </a:rPr>
              <a:t>The Global Push for Climate Accountability</a:t>
            </a:r>
            <a:endParaRPr lang="x-none" sz="2400" b="1" dirty="0">
              <a:solidFill>
                <a:srgbClr val="002060"/>
              </a:solidFill>
              <a:latin typeface="+mn-lt"/>
              <a:cs typeface="Arial" panose="020B0604020202020204" pitchFamily="34" charset="0"/>
            </a:endParaRPr>
          </a:p>
        </p:txBody>
      </p:sp>
      <p:sp>
        <p:nvSpPr>
          <p:cNvPr id="3" name="Θέση κειμένου 2">
            <a:extLst>
              <a:ext uri="{FF2B5EF4-FFF2-40B4-BE49-F238E27FC236}">
                <a16:creationId xmlns:a16="http://schemas.microsoft.com/office/drawing/2014/main" id="{1F7B350A-9D1F-0464-C808-BCE2436CCF74}"/>
              </a:ext>
            </a:extLst>
          </p:cNvPr>
          <p:cNvSpPr>
            <a:spLocks noGrp="1"/>
          </p:cNvSpPr>
          <p:nvPr>
            <p:ph type="body" idx="1"/>
          </p:nvPr>
        </p:nvSpPr>
        <p:spPr>
          <a:xfrm>
            <a:off x="993057" y="2251251"/>
            <a:ext cx="6062836" cy="3038487"/>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marL="228600" indent="0"/>
            <a:r>
              <a:rPr lang="en-US" sz="2000" b="1" dirty="0">
                <a:solidFill>
                  <a:srgbClr val="002060"/>
                </a:solidFill>
                <a:latin typeface="Arial" panose="020B0604020202020204" pitchFamily="34" charset="0"/>
                <a:cs typeface="Arial" panose="020B0604020202020204" pitchFamily="34" charset="0"/>
              </a:rPr>
              <a:t>b) Stakeholder expectations and the call for </a:t>
            </a:r>
            <a:r>
              <a:rPr lang="en-US" sz="2000" b="1" dirty="0" smtClean="0">
                <a:solidFill>
                  <a:srgbClr val="002060"/>
                </a:solidFill>
                <a:latin typeface="Arial" panose="020B0604020202020204" pitchFamily="34" charset="0"/>
                <a:cs typeface="Arial" panose="020B0604020202020204" pitchFamily="34" charset="0"/>
              </a:rPr>
              <a:t>transparency</a:t>
            </a:r>
          </a:p>
          <a:p>
            <a:r>
              <a:rPr lang="en-US" sz="1800" b="1" dirty="0">
                <a:solidFill>
                  <a:srgbClr val="002060"/>
                </a:solidFill>
                <a:latin typeface="Arial" panose="020B0604020202020204" pitchFamily="34" charset="0"/>
                <a:cs typeface="Arial" panose="020B0604020202020204" pitchFamily="34" charset="0"/>
              </a:rPr>
              <a:t>Consumer Demand for Sustainability</a:t>
            </a:r>
          </a:p>
          <a:p>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Consumers are more environmentally conscious than ever, demanding products that are sustainably sourced and produced. This slide explores how consumer expectations are driving companies to adopt more transparent and greener practices</a:t>
            </a:r>
            <a:endParaRPr lang="en-US" sz="1800" b="0" i="0" dirty="0">
              <a:solidFill>
                <a:srgbClr val="002060"/>
              </a:solidFill>
              <a:effectLst/>
              <a:latin typeface="Arial" panose="020B0604020202020204" pitchFamily="34" charset="0"/>
              <a:cs typeface="Arial" panose="020B0604020202020204" pitchFamily="34" charset="0"/>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4" name="Picture 3"/>
          <p:cNvPicPr>
            <a:picLocks noChangeAspect="1"/>
          </p:cNvPicPr>
          <p:nvPr/>
        </p:nvPicPr>
        <p:blipFill>
          <a:blip r:embed="rId4"/>
          <a:stretch>
            <a:fillRect/>
          </a:stretch>
        </p:blipFill>
        <p:spPr>
          <a:xfrm>
            <a:off x="7985639" y="2677886"/>
            <a:ext cx="2495550" cy="1828800"/>
          </a:xfrm>
          <a:prstGeom prst="rect">
            <a:avLst/>
          </a:prstGeom>
        </p:spPr>
      </p:pic>
    </p:spTree>
    <p:extLst>
      <p:ext uri="{BB962C8B-B14F-4D97-AF65-F5344CB8AC3E}">
        <p14:creationId xmlns:p14="http://schemas.microsoft.com/office/powerpoint/2010/main" val="178254418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5594</TotalTime>
  <Words>620</Words>
  <Application>Microsoft Office PowerPoint</Application>
  <PresentationFormat>Widescreen</PresentationFormat>
  <Paragraphs>63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Arial</vt:lpstr>
      <vt:lpstr>Times New Roman</vt:lpstr>
      <vt:lpstr>Century Gothic</vt:lpstr>
      <vt:lpstr>Office Theme</vt:lpstr>
      <vt:lpstr>PowerPoint Presentation</vt:lpstr>
      <vt:lpstr>6.1. The Global Push for Climate Accountability</vt:lpstr>
      <vt:lpstr>6.1. The Global Push for Climate Accountability</vt:lpstr>
      <vt:lpstr>6.1. The Global Push for Climate Accountability</vt:lpstr>
      <vt:lpstr>6.1. The Global Push for Climate Accountability</vt:lpstr>
      <vt:lpstr>6.1. The Global Push for Climate Accountability</vt:lpstr>
      <vt:lpstr>6.1. The Global Push for Climate Accountability</vt:lpstr>
      <vt:lpstr>6.1. The Global Push for Climate Accountability</vt:lpstr>
      <vt:lpstr>6.1. The Global Push for Climate Accountability</vt:lpstr>
      <vt:lpstr>6.1. The Global Push for Climate Accountability</vt:lpstr>
      <vt:lpstr>6.1. The Global Push for Climate Accountability</vt:lpstr>
      <vt:lpstr>6.1. The Global Push for Climate Accountability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Admin</cp:lastModifiedBy>
  <cp:revision>65</cp:revision>
  <dcterms:created xsi:type="dcterms:W3CDTF">2020-01-02T01:56:26Z</dcterms:created>
  <dcterms:modified xsi:type="dcterms:W3CDTF">2024-04-13T16:40:25Z</dcterms:modified>
</cp:coreProperties>
</file>