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Varma" userId="d41cb37b9af96de3" providerId="LiveId" clId="{7C5E324A-2494-47E3-919E-B54E75C2B56A}"/>
    <pc:docChg chg="undo custSel modSld">
      <pc:chgData name="Raj Varma" userId="d41cb37b9af96de3" providerId="LiveId" clId="{7C5E324A-2494-47E3-919E-B54E75C2B56A}" dt="2024-02-28T04:54:27.555" v="102" actId="1076"/>
      <pc:docMkLst>
        <pc:docMk/>
      </pc:docMkLst>
      <pc:sldChg chg="delSp modSp mod">
        <pc:chgData name="Raj Varma" userId="d41cb37b9af96de3" providerId="LiveId" clId="{7C5E324A-2494-47E3-919E-B54E75C2B56A}" dt="2024-02-26T05:48:10.679" v="3" actId="255"/>
        <pc:sldMkLst>
          <pc:docMk/>
          <pc:sldMk cId="0" sldId="256"/>
        </pc:sldMkLst>
        <pc:spChg chg="mod">
          <ac:chgData name="Raj Varma" userId="d41cb37b9af96de3" providerId="LiveId" clId="{7C5E324A-2494-47E3-919E-B54E75C2B56A}" dt="2024-02-26T05:48:10.679" v="3" actId="255"/>
          <ac:spMkLst>
            <pc:docMk/>
            <pc:sldMk cId="0" sldId="256"/>
            <ac:spMk id="6" creationId="{00000000-0000-0000-0000-000000000000}"/>
          </ac:spMkLst>
        </pc:spChg>
        <pc:spChg chg="del">
          <ac:chgData name="Raj Varma" userId="d41cb37b9af96de3" providerId="LiveId" clId="{7C5E324A-2494-47E3-919E-B54E75C2B56A}" dt="2024-02-26T05:48:00.521" v="0" actId="478"/>
          <ac:spMkLst>
            <pc:docMk/>
            <pc:sldMk cId="0" sldId="256"/>
            <ac:spMk id="9" creationId="{00000000-0000-0000-0000-000000000000}"/>
          </ac:spMkLst>
        </pc:spChg>
        <pc:picChg chg="del">
          <ac:chgData name="Raj Varma" userId="d41cb37b9af96de3" providerId="LiveId" clId="{7C5E324A-2494-47E3-919E-B54E75C2B56A}" dt="2024-02-26T05:48:02.125" v="1" actId="478"/>
          <ac:picMkLst>
            <pc:docMk/>
            <pc:sldMk cId="0" sldId="256"/>
            <ac:picMk id="8" creationId="{00000000-0000-0000-0000-000000000000}"/>
          </ac:picMkLst>
        </pc:picChg>
      </pc:sldChg>
      <pc:sldChg chg="modSp mod">
        <pc:chgData name="Raj Varma" userId="d41cb37b9af96de3" providerId="LiveId" clId="{7C5E324A-2494-47E3-919E-B54E75C2B56A}" dt="2024-02-26T05:48:51.130" v="12" actId="255"/>
        <pc:sldMkLst>
          <pc:docMk/>
          <pc:sldMk cId="0" sldId="257"/>
        </pc:sldMkLst>
        <pc:spChg chg="mod">
          <ac:chgData name="Raj Varma" userId="d41cb37b9af96de3" providerId="LiveId" clId="{7C5E324A-2494-47E3-919E-B54E75C2B56A}" dt="2024-02-26T05:48:51.130" v="12" actId="255"/>
          <ac:spMkLst>
            <pc:docMk/>
            <pc:sldMk cId="0" sldId="257"/>
            <ac:spMk id="10" creationId="{00000000-0000-0000-0000-000000000000}"/>
          </ac:spMkLst>
        </pc:spChg>
        <pc:spChg chg="mod">
          <ac:chgData name="Raj Varma" userId="d41cb37b9af96de3" providerId="LiveId" clId="{7C5E324A-2494-47E3-919E-B54E75C2B56A}" dt="2024-02-26T05:48:37.050" v="9" actId="255"/>
          <ac:spMkLst>
            <pc:docMk/>
            <pc:sldMk cId="0" sldId="257"/>
            <ac:spMk id="14" creationId="{00000000-0000-0000-0000-000000000000}"/>
          </ac:spMkLst>
        </pc:spChg>
        <pc:spChg chg="mod">
          <ac:chgData name="Raj Varma" userId="d41cb37b9af96de3" providerId="LiveId" clId="{7C5E324A-2494-47E3-919E-B54E75C2B56A}" dt="2024-02-26T05:48:32.488" v="8" actId="255"/>
          <ac:spMkLst>
            <pc:docMk/>
            <pc:sldMk cId="0" sldId="257"/>
            <ac:spMk id="18" creationId="{00000000-0000-0000-0000-000000000000}"/>
          </ac:spMkLst>
        </pc:spChg>
      </pc:sldChg>
      <pc:sldChg chg="modSp mod">
        <pc:chgData name="Raj Varma" userId="d41cb37b9af96de3" providerId="LiveId" clId="{7C5E324A-2494-47E3-919E-B54E75C2B56A}" dt="2024-02-26T05:49:18.586" v="16" actId="255"/>
        <pc:sldMkLst>
          <pc:docMk/>
          <pc:sldMk cId="0" sldId="259"/>
        </pc:sldMkLst>
        <pc:spChg chg="mod">
          <ac:chgData name="Raj Varma" userId="d41cb37b9af96de3" providerId="LiveId" clId="{7C5E324A-2494-47E3-919E-B54E75C2B56A}" dt="2024-02-26T05:49:06.948" v="14" actId="255"/>
          <ac:spMkLst>
            <pc:docMk/>
            <pc:sldMk cId="0" sldId="259"/>
            <ac:spMk id="11" creationId="{00000000-0000-0000-0000-000000000000}"/>
          </ac:spMkLst>
        </pc:spChg>
        <pc:spChg chg="mod">
          <ac:chgData name="Raj Varma" userId="d41cb37b9af96de3" providerId="LiveId" clId="{7C5E324A-2494-47E3-919E-B54E75C2B56A}" dt="2024-02-26T05:49:12.742" v="15" actId="255"/>
          <ac:spMkLst>
            <pc:docMk/>
            <pc:sldMk cId="0" sldId="259"/>
            <ac:spMk id="16" creationId="{00000000-0000-0000-0000-000000000000}"/>
          </ac:spMkLst>
        </pc:spChg>
        <pc:spChg chg="mod">
          <ac:chgData name="Raj Varma" userId="d41cb37b9af96de3" providerId="LiveId" clId="{7C5E324A-2494-47E3-919E-B54E75C2B56A}" dt="2024-02-26T05:49:18.586" v="16" actId="255"/>
          <ac:spMkLst>
            <pc:docMk/>
            <pc:sldMk cId="0" sldId="259"/>
            <ac:spMk id="21" creationId="{00000000-0000-0000-0000-000000000000}"/>
          </ac:spMkLst>
        </pc:spChg>
      </pc:sldChg>
      <pc:sldChg chg="modSp mod">
        <pc:chgData name="Raj Varma" userId="d41cb37b9af96de3" providerId="LiveId" clId="{7C5E324A-2494-47E3-919E-B54E75C2B56A}" dt="2024-02-28T04:54:27.555" v="102" actId="1076"/>
        <pc:sldMkLst>
          <pc:docMk/>
          <pc:sldMk cId="0" sldId="260"/>
        </pc:sldMkLst>
        <pc:spChg chg="mod">
          <ac:chgData name="Raj Varma" userId="d41cb37b9af96de3" providerId="LiveId" clId="{7C5E324A-2494-47E3-919E-B54E75C2B56A}" dt="2024-02-26T05:49:29.469" v="17" actId="255"/>
          <ac:spMkLst>
            <pc:docMk/>
            <pc:sldMk cId="0" sldId="260"/>
            <ac:spMk id="6" creationId="{00000000-0000-0000-0000-000000000000}"/>
          </ac:spMkLst>
        </pc:spChg>
        <pc:picChg chg="mod">
          <ac:chgData name="Raj Varma" userId="d41cb37b9af96de3" providerId="LiveId" clId="{7C5E324A-2494-47E3-919E-B54E75C2B56A}" dt="2024-02-28T04:54:27.555" v="102" actId="1076"/>
          <ac:picMkLst>
            <pc:docMk/>
            <pc:sldMk cId="0" sldId="260"/>
            <ac:picMk id="4" creationId="{00000000-0000-0000-0000-000000000000}"/>
          </ac:picMkLst>
        </pc:picChg>
      </pc:sldChg>
      <pc:sldChg chg="modSp mod">
        <pc:chgData name="Raj Varma" userId="d41cb37b9af96de3" providerId="LiveId" clId="{7C5E324A-2494-47E3-919E-B54E75C2B56A}" dt="2024-02-26T05:49:47.946" v="20" actId="255"/>
        <pc:sldMkLst>
          <pc:docMk/>
          <pc:sldMk cId="0" sldId="261"/>
        </pc:sldMkLst>
        <pc:spChg chg="mod">
          <ac:chgData name="Raj Varma" userId="d41cb37b9af96de3" providerId="LiveId" clId="{7C5E324A-2494-47E3-919E-B54E75C2B56A}" dt="2024-02-26T05:49:47.946" v="20" actId="255"/>
          <ac:spMkLst>
            <pc:docMk/>
            <pc:sldMk cId="0" sldId="261"/>
            <ac:spMk id="6" creationId="{00000000-0000-0000-0000-000000000000}"/>
          </ac:spMkLst>
        </pc:spChg>
        <pc:spChg chg="mod">
          <ac:chgData name="Raj Varma" userId="d41cb37b9af96de3" providerId="LiveId" clId="{7C5E324A-2494-47E3-919E-B54E75C2B56A}" dt="2024-02-26T05:49:43.927" v="19" actId="255"/>
          <ac:spMkLst>
            <pc:docMk/>
            <pc:sldMk cId="0" sldId="261"/>
            <ac:spMk id="8" creationId="{00000000-0000-0000-0000-000000000000}"/>
          </ac:spMkLst>
        </pc:spChg>
        <pc:spChg chg="mod">
          <ac:chgData name="Raj Varma" userId="d41cb37b9af96de3" providerId="LiveId" clId="{7C5E324A-2494-47E3-919E-B54E75C2B56A}" dt="2024-02-26T05:49:37.147" v="18" actId="255"/>
          <ac:spMkLst>
            <pc:docMk/>
            <pc:sldMk cId="0" sldId="261"/>
            <ac:spMk id="10" creationId="{00000000-0000-0000-0000-000000000000}"/>
          </ac:spMkLst>
        </pc:spChg>
      </pc:sldChg>
      <pc:sldChg chg="delSp modSp mod">
        <pc:chgData name="Raj Varma" userId="d41cb37b9af96de3" providerId="LiveId" clId="{7C5E324A-2494-47E3-919E-B54E75C2B56A}" dt="2024-02-26T05:51:11.691" v="91" actId="255"/>
        <pc:sldMkLst>
          <pc:docMk/>
          <pc:sldMk cId="0" sldId="263"/>
        </pc:sldMkLst>
        <pc:spChg chg="mod">
          <ac:chgData name="Raj Varma" userId="d41cb37b9af96de3" providerId="LiveId" clId="{7C5E324A-2494-47E3-919E-B54E75C2B56A}" dt="2024-02-26T05:50:28.295" v="28" actId="1076"/>
          <ac:spMkLst>
            <pc:docMk/>
            <pc:sldMk cId="0" sldId="263"/>
            <ac:spMk id="3" creationId="{00000000-0000-0000-0000-000000000000}"/>
          </ac:spMkLst>
        </pc:spChg>
        <pc:spChg chg="del">
          <ac:chgData name="Raj Varma" userId="d41cb37b9af96de3" providerId="LiveId" clId="{7C5E324A-2494-47E3-919E-B54E75C2B56A}" dt="2024-02-26T05:50:04.215" v="21" actId="478"/>
          <ac:spMkLst>
            <pc:docMk/>
            <pc:sldMk cId="0" sldId="263"/>
            <ac:spMk id="5" creationId="{00000000-0000-0000-0000-000000000000}"/>
          </ac:spMkLst>
        </pc:spChg>
        <pc:spChg chg="mod">
          <ac:chgData name="Raj Varma" userId="d41cb37b9af96de3" providerId="LiveId" clId="{7C5E324A-2494-47E3-919E-B54E75C2B56A}" dt="2024-02-26T05:50:18.897" v="24" actId="1076"/>
          <ac:spMkLst>
            <pc:docMk/>
            <pc:sldMk cId="0" sldId="263"/>
            <ac:spMk id="6" creationId="{00000000-0000-0000-0000-000000000000}"/>
          </ac:spMkLst>
        </pc:spChg>
        <pc:spChg chg="mod">
          <ac:chgData name="Raj Varma" userId="d41cb37b9af96de3" providerId="LiveId" clId="{7C5E324A-2494-47E3-919E-B54E75C2B56A}" dt="2024-02-26T05:51:11.691" v="91" actId="255"/>
          <ac:spMkLst>
            <pc:docMk/>
            <pc:sldMk cId="0" sldId="263"/>
            <ac:spMk id="7" creationId="{00000000-0000-0000-0000-000000000000}"/>
          </ac:spMkLst>
        </pc:spChg>
        <pc:spChg chg="del">
          <ac:chgData name="Raj Varma" userId="d41cb37b9af96de3" providerId="LiveId" clId="{7C5E324A-2494-47E3-919E-B54E75C2B56A}" dt="2024-02-26T05:50:11.199" v="22" actId="478"/>
          <ac:spMkLst>
            <pc:docMk/>
            <pc:sldMk cId="0" sldId="263"/>
            <ac:spMk id="8" creationId="{00000000-0000-0000-0000-000000000000}"/>
          </ac:spMkLst>
        </pc:spChg>
        <pc:spChg chg="mod">
          <ac:chgData name="Raj Varma" userId="d41cb37b9af96de3" providerId="LiveId" clId="{7C5E324A-2494-47E3-919E-B54E75C2B56A}" dt="2024-02-26T05:50:33.171" v="51" actId="1035"/>
          <ac:spMkLst>
            <pc:docMk/>
            <pc:sldMk cId="0" sldId="263"/>
            <ac:spMk id="9" creationId="{00000000-0000-0000-0000-000000000000}"/>
          </ac:spMkLst>
        </pc:spChg>
        <pc:spChg chg="mod">
          <ac:chgData name="Raj Varma" userId="d41cb37b9af96de3" providerId="LiveId" clId="{7C5E324A-2494-47E3-919E-B54E75C2B56A}" dt="2024-02-26T05:51:03.777" v="90" actId="255"/>
          <ac:spMkLst>
            <pc:docMk/>
            <pc:sldMk cId="0" sldId="263"/>
            <ac:spMk id="10" creationId="{00000000-0000-0000-0000-000000000000}"/>
          </ac:spMkLst>
        </pc:spChg>
        <pc:spChg chg="del">
          <ac:chgData name="Raj Varma" userId="d41cb37b9af96de3" providerId="LiveId" clId="{7C5E324A-2494-47E3-919E-B54E75C2B56A}" dt="2024-02-26T05:50:14.158" v="23" actId="478"/>
          <ac:spMkLst>
            <pc:docMk/>
            <pc:sldMk cId="0" sldId="263"/>
            <ac:spMk id="11" creationId="{00000000-0000-0000-0000-000000000000}"/>
          </ac:spMkLst>
        </pc:spChg>
        <pc:spChg chg="mod">
          <ac:chgData name="Raj Varma" userId="d41cb37b9af96de3" providerId="LiveId" clId="{7C5E324A-2494-47E3-919E-B54E75C2B56A}" dt="2024-02-26T05:50:42.769" v="85" actId="1035"/>
          <ac:spMkLst>
            <pc:docMk/>
            <pc:sldMk cId="0" sldId="263"/>
            <ac:spMk id="12" creationId="{00000000-0000-0000-0000-000000000000}"/>
          </ac:spMkLst>
        </pc:spChg>
        <pc:spChg chg="mod">
          <ac:chgData name="Raj Varma" userId="d41cb37b9af96de3" providerId="LiveId" clId="{7C5E324A-2494-47E3-919E-B54E75C2B56A}" dt="2024-02-26T05:50:59.606" v="89" actId="255"/>
          <ac:spMkLst>
            <pc:docMk/>
            <pc:sldMk cId="0" sldId="263"/>
            <ac:spMk id="13" creationId="{00000000-0000-0000-0000-000000000000}"/>
          </ac:spMkLst>
        </pc:spChg>
      </pc:sldChg>
      <pc:sldChg chg="modSp mod">
        <pc:chgData name="Raj Varma" userId="d41cb37b9af96de3" providerId="LiveId" clId="{7C5E324A-2494-47E3-919E-B54E75C2B56A}" dt="2024-02-26T05:51:16.742" v="92" actId="255"/>
        <pc:sldMkLst>
          <pc:docMk/>
          <pc:sldMk cId="0" sldId="264"/>
        </pc:sldMkLst>
        <pc:spChg chg="mod">
          <ac:chgData name="Raj Varma" userId="d41cb37b9af96de3" providerId="LiveId" clId="{7C5E324A-2494-47E3-919E-B54E75C2B56A}" dt="2024-02-26T05:51:16.742" v="92" actId="255"/>
          <ac:spMkLst>
            <pc:docMk/>
            <pc:sldMk cId="0" sldId="264"/>
            <ac:spMk id="6" creationId="{00000000-0000-0000-0000-000000000000}"/>
          </ac:spMkLst>
        </pc:spChg>
      </pc:sldChg>
      <pc:sldChg chg="modSp mod">
        <pc:chgData name="Raj Varma" userId="d41cb37b9af96de3" providerId="LiveId" clId="{7C5E324A-2494-47E3-919E-B54E75C2B56A}" dt="2024-02-26T05:51:22.439" v="93" actId="255"/>
        <pc:sldMkLst>
          <pc:docMk/>
          <pc:sldMk cId="0" sldId="265"/>
        </pc:sldMkLst>
        <pc:spChg chg="mod">
          <ac:chgData name="Raj Varma" userId="d41cb37b9af96de3" providerId="LiveId" clId="{7C5E324A-2494-47E3-919E-B54E75C2B56A}" dt="2024-02-26T05:51:22.439" v="93" actId="255"/>
          <ac:spMkLst>
            <pc:docMk/>
            <pc:sldMk cId="0" sldId="265"/>
            <ac:spMk id="6" creationId="{00000000-0000-0000-0000-000000000000}"/>
          </ac:spMkLst>
        </pc:spChg>
      </pc:sldChg>
      <pc:sldChg chg="modSp mod">
        <pc:chgData name="Raj Varma" userId="d41cb37b9af96de3" providerId="LiveId" clId="{7C5E324A-2494-47E3-919E-B54E75C2B56A}" dt="2024-02-26T05:51:31.731" v="96" actId="255"/>
        <pc:sldMkLst>
          <pc:docMk/>
          <pc:sldMk cId="0" sldId="266"/>
        </pc:sldMkLst>
        <pc:spChg chg="mod">
          <ac:chgData name="Raj Varma" userId="d41cb37b9af96de3" providerId="LiveId" clId="{7C5E324A-2494-47E3-919E-B54E75C2B56A}" dt="2024-02-26T05:51:31.731" v="96" actId="255"/>
          <ac:spMkLst>
            <pc:docMk/>
            <pc:sldMk cId="0" sldId="266"/>
            <ac:spMk id="5" creationId="{00000000-0000-0000-0000-000000000000}"/>
          </ac:spMkLst>
        </pc:spChg>
      </pc:sldChg>
      <pc:sldChg chg="modSp mod">
        <pc:chgData name="Raj Varma" userId="d41cb37b9af96de3" providerId="LiveId" clId="{7C5E324A-2494-47E3-919E-B54E75C2B56A}" dt="2024-02-26T05:58:17.385" v="97" actId="1076"/>
        <pc:sldMkLst>
          <pc:docMk/>
          <pc:sldMk cId="0" sldId="267"/>
        </pc:sldMkLst>
        <pc:spChg chg="mod">
          <ac:chgData name="Raj Varma" userId="d41cb37b9af96de3" providerId="LiveId" clId="{7C5E324A-2494-47E3-919E-B54E75C2B56A}" dt="2024-02-26T05:58:17.385" v="97" actId="1076"/>
          <ac:spMkLst>
            <pc:docMk/>
            <pc:sldMk cId="0" sldId="267"/>
            <ac:spMk id="5" creationId="{00000000-0000-0000-0000-000000000000}"/>
          </ac:spMkLst>
        </pc:spChg>
      </pc:sldChg>
      <pc:sldChg chg="modSp mod">
        <pc:chgData name="Raj Varma" userId="d41cb37b9af96de3" providerId="LiveId" clId="{7C5E324A-2494-47E3-919E-B54E75C2B56A}" dt="2024-02-26T05:58:44.996" v="101" actId="255"/>
        <pc:sldMkLst>
          <pc:docMk/>
          <pc:sldMk cId="0" sldId="268"/>
        </pc:sldMkLst>
        <pc:spChg chg="mod">
          <ac:chgData name="Raj Varma" userId="d41cb37b9af96de3" providerId="LiveId" clId="{7C5E324A-2494-47E3-919E-B54E75C2B56A}" dt="2024-02-26T05:58:44.996" v="101" actId="255"/>
          <ac:spMkLst>
            <pc:docMk/>
            <pc:sldMk cId="0" sldId="268"/>
            <ac:spMk id="7" creationId="{00000000-0000-0000-0000-000000000000}"/>
          </ac:spMkLst>
        </pc:spChg>
      </pc:sldChg>
      <pc:sldChg chg="modSp mod">
        <pc:chgData name="Raj Varma" userId="d41cb37b9af96de3" providerId="LiveId" clId="{7C5E324A-2494-47E3-919E-B54E75C2B56A}" dt="2024-02-26T05:58:39.271" v="100" actId="255"/>
        <pc:sldMkLst>
          <pc:docMk/>
          <pc:sldMk cId="0" sldId="269"/>
        </pc:sldMkLst>
        <pc:spChg chg="mod">
          <ac:chgData name="Raj Varma" userId="d41cb37b9af96de3" providerId="LiveId" clId="{7C5E324A-2494-47E3-919E-B54E75C2B56A}" dt="2024-02-26T05:58:39.271" v="100" actId="255"/>
          <ac:spMkLst>
            <pc:docMk/>
            <pc:sldMk cId="0" sldId="269"/>
            <ac:spMk id="6" creationId="{00000000-0000-0000-0000-000000000000}"/>
          </ac:spMkLst>
        </pc:spChg>
      </pc:sldChg>
      <pc:sldChg chg="modSp mod">
        <pc:chgData name="Raj Varma" userId="d41cb37b9af96de3" providerId="LiveId" clId="{7C5E324A-2494-47E3-919E-B54E75C2B56A}" dt="2024-02-26T05:58:31.454" v="99" actId="255"/>
        <pc:sldMkLst>
          <pc:docMk/>
          <pc:sldMk cId="0" sldId="270"/>
        </pc:sldMkLst>
        <pc:spChg chg="mod">
          <ac:chgData name="Raj Varma" userId="d41cb37b9af96de3" providerId="LiveId" clId="{7C5E324A-2494-47E3-919E-B54E75C2B56A}" dt="2024-02-26T05:58:23.847" v="98" actId="1076"/>
          <ac:spMkLst>
            <pc:docMk/>
            <pc:sldMk cId="0" sldId="270"/>
            <ac:spMk id="5" creationId="{00000000-0000-0000-0000-000000000000}"/>
          </ac:spMkLst>
        </pc:spChg>
        <pc:spChg chg="mod">
          <ac:chgData name="Raj Varma" userId="d41cb37b9af96de3" providerId="LiveId" clId="{7C5E324A-2494-47E3-919E-B54E75C2B56A}" dt="2024-02-26T05:58:31.454" v="99" actId="255"/>
          <ac:spMkLst>
            <pc:docMk/>
            <pc:sldMk cId="0" sldId="270"/>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38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1212532"/>
            <a:ext cx="7477601" cy="2499598"/>
          </a:xfrm>
          <a:prstGeom prst="rect">
            <a:avLst/>
          </a:prstGeom>
          <a:noFill/>
          <a:ln/>
        </p:spPr>
        <p:txBody>
          <a:bodyPr wrap="square" rtlCol="0" anchor="t"/>
          <a:lstStyle/>
          <a:p>
            <a:pPr marL="0" indent="0">
              <a:lnSpc>
                <a:spcPts val="6561"/>
              </a:lnSpc>
              <a:buNone/>
            </a:pPr>
            <a:r>
              <a:rPr lang="en-US" sz="5249" b="1" kern="0" spc="-52" dirty="0">
                <a:solidFill>
                  <a:srgbClr val="000000"/>
                </a:solidFill>
                <a:latin typeface="Montserrat" pitchFamily="34" charset="0"/>
                <a:ea typeface="Montserrat" pitchFamily="34" charset="-122"/>
                <a:cs typeface="Montserrat" pitchFamily="34" charset="-120"/>
              </a:rPr>
              <a:t>The Paris Agreement: A Commitment to a Sustainable Future</a:t>
            </a:r>
            <a:endParaRPr lang="en-US" sz="5249" dirty="0"/>
          </a:p>
        </p:txBody>
      </p:sp>
      <p:sp>
        <p:nvSpPr>
          <p:cNvPr id="6" name="Text 3"/>
          <p:cNvSpPr/>
          <p:nvPr/>
        </p:nvSpPr>
        <p:spPr>
          <a:xfrm>
            <a:off x="6319599" y="4804469"/>
            <a:ext cx="7477601" cy="2332792"/>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At COP 21 in Paris, on 12 December 2015, a landmark agreement was reached by Parties to the UNFCCC to combat climate change and to accelerate and intensify the actions and investments needed for a sustainable low carbon future. This agreement, known as the Paris Agreement, unites all nations in a common cause to undertake ambitious efforts to combat climate change and adapt to its effects, with enhanced support to assist developing countries. It charts a new course in the global climate effort and builds upon the existing Convention.</a:t>
            </a:r>
            <a:endParaRPr lang="en-US" sz="2000" dirty="0"/>
          </a:p>
        </p:txBody>
      </p:sp>
      <p:sp>
        <p:nvSpPr>
          <p:cNvPr id="7" name="Shape 4"/>
          <p:cNvSpPr/>
          <p:nvPr/>
        </p:nvSpPr>
        <p:spPr>
          <a:xfrm>
            <a:off x="6319599" y="6644759"/>
            <a:ext cx="355402" cy="355402"/>
          </a:xfrm>
          <a:prstGeom prst="roundRect">
            <a:avLst>
              <a:gd name="adj" fmla="val 25726039"/>
            </a:avLst>
          </a:prstGeom>
          <a:noFill/>
          <a:ln w="7620">
            <a:solidFill>
              <a:srgbClr val="FFFFFF"/>
            </a:solidFill>
            <a:prstDash val="solid"/>
          </a:ln>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833199" y="2240042"/>
            <a:ext cx="7477601" cy="2083118"/>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Transparency, Implementation, and Compliance</a:t>
            </a:r>
            <a:endParaRPr lang="en-US" sz="4374" dirty="0"/>
          </a:p>
        </p:txBody>
      </p:sp>
      <p:sp>
        <p:nvSpPr>
          <p:cNvPr id="6" name="Text 3"/>
          <p:cNvSpPr/>
          <p:nvPr/>
        </p:nvSpPr>
        <p:spPr>
          <a:xfrm>
            <a:off x="833199" y="4656415"/>
            <a:ext cx="7477601" cy="1333024"/>
          </a:xfrm>
          <a:prstGeom prst="rect">
            <a:avLst/>
          </a:prstGeom>
          <a:noFill/>
          <a:ln/>
        </p:spPr>
        <p:txBody>
          <a:bodyPr wrap="square" rtlCol="0" anchor="t"/>
          <a:lstStyle/>
          <a:p>
            <a:pPr marL="0" indent="0">
              <a:lnSpc>
                <a:spcPts val="2624"/>
              </a:lnSpc>
              <a:buNone/>
            </a:pPr>
            <a:r>
              <a:rPr lang="en-US" sz="2100" dirty="0">
                <a:solidFill>
                  <a:srgbClr val="3D3838"/>
                </a:solidFill>
                <a:latin typeface="Source Sans Pro" pitchFamily="34" charset="0"/>
                <a:ea typeface="Source Sans Pro" pitchFamily="34" charset="-122"/>
                <a:cs typeface="Source Sans Pro" pitchFamily="34" charset="-120"/>
              </a:rPr>
              <a:t>The Paris Agreement relies on a robust transparency and accounting system to provide clarity on action and support by Parties. It includes a mechanism to facilitate implementation and promote compliance in a non-adversarial and non-punitive manner.</a:t>
            </a:r>
            <a:endParaRPr lang="en-U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sp>
        <p:nvSpPr>
          <p:cNvPr id="4" name="Text 2"/>
          <p:cNvSpPr/>
          <p:nvPr/>
        </p:nvSpPr>
        <p:spPr>
          <a:xfrm>
            <a:off x="2517696" y="2531745"/>
            <a:ext cx="9594890"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Global Stocktake and Pre-2020 Action</a:t>
            </a:r>
            <a:endParaRPr lang="en-US" sz="4374" dirty="0"/>
          </a:p>
        </p:txBody>
      </p:sp>
      <p:sp>
        <p:nvSpPr>
          <p:cNvPr id="5" name="Text 3"/>
          <p:cNvSpPr/>
          <p:nvPr/>
        </p:nvSpPr>
        <p:spPr>
          <a:xfrm>
            <a:off x="2517696" y="4364831"/>
            <a:ext cx="9594890" cy="1333024"/>
          </a:xfrm>
          <a:prstGeom prst="rect">
            <a:avLst/>
          </a:prstGeom>
          <a:noFill/>
          <a:ln/>
        </p:spPr>
        <p:txBody>
          <a:bodyPr wrap="square" rtlCol="0" anchor="t"/>
          <a:lstStyle/>
          <a:p>
            <a:pPr marL="0" indent="0">
              <a:lnSpc>
                <a:spcPts val="2624"/>
              </a:lnSpc>
              <a:buNone/>
            </a:pPr>
            <a:r>
              <a:rPr lang="en-US" sz="2100" dirty="0">
                <a:solidFill>
                  <a:srgbClr val="3D3838"/>
                </a:solidFill>
                <a:latin typeface="Source Sans Pro" pitchFamily="34" charset="0"/>
                <a:ea typeface="Source Sans Pro" pitchFamily="34" charset="-122"/>
                <a:cs typeface="Source Sans Pro" pitchFamily="34" charset="-120"/>
              </a:rPr>
              <a:t>A "global stocktake" will assess collective progress toward achieving the purpose of the Agreement. Decision 1/CP.21 also sets out measures to enhance action prior to 2020, including strengthening the technical examination process and enhancement of provision of urgent finance, technology, and support.</a:t>
            </a: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8" y="1722002"/>
            <a:ext cx="7477601"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Stakeholder Engagement and Non-Party Efforts</a:t>
            </a:r>
            <a:endParaRPr lang="en-US" sz="4374" dirty="0"/>
          </a:p>
        </p:txBody>
      </p:sp>
      <p:sp>
        <p:nvSpPr>
          <p:cNvPr id="6" name="Text 3"/>
          <p:cNvSpPr/>
          <p:nvPr/>
        </p:nvSpPr>
        <p:spPr>
          <a:xfrm>
            <a:off x="6319599" y="4142661"/>
            <a:ext cx="7477601" cy="1666280"/>
          </a:xfrm>
          <a:prstGeom prst="rect">
            <a:avLst/>
          </a:prstGeom>
          <a:noFill/>
          <a:ln/>
        </p:spPr>
        <p:txBody>
          <a:bodyPr wrap="square" rtlCol="0" anchor="t"/>
          <a:lstStyle/>
          <a:p>
            <a:pPr marL="0" indent="0">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Decision 1/CP.21 welcomes the efforts of all non-Party stakeholders to address and respond to climate change, including those of civil society, the private sector, financial institutions, cities, and other subnational authorities. These stakeholders are invited to scale up their efforts and showcase them via the Non-State Actor Zone for Climate Action platform.</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FFFFFF">
              <a:alpha val="85000"/>
            </a:srgbClr>
          </a:solidFill>
          <a:ln/>
        </p:spPr>
        <p:txBody>
          <a:bodyPr/>
          <a:lstStyle/>
          <a:p>
            <a:endParaRPr lang="en-IN"/>
          </a:p>
        </p:txBody>
      </p:sp>
      <p:sp>
        <p:nvSpPr>
          <p:cNvPr id="6" name="Text 3"/>
          <p:cNvSpPr/>
          <p:nvPr/>
        </p:nvSpPr>
        <p:spPr>
          <a:xfrm>
            <a:off x="2517696" y="2753916"/>
            <a:ext cx="9594890"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Supporting Local Communities and Indigenous Peoples</a:t>
            </a:r>
            <a:endParaRPr lang="en-US" sz="4374" dirty="0"/>
          </a:p>
        </p:txBody>
      </p:sp>
      <p:sp>
        <p:nvSpPr>
          <p:cNvPr id="7" name="Text 4"/>
          <p:cNvSpPr/>
          <p:nvPr/>
        </p:nvSpPr>
        <p:spPr>
          <a:xfrm>
            <a:off x="2517696" y="4475917"/>
            <a:ext cx="9594890" cy="999768"/>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Parties recognized the need to strengthen the knowledge, technologies, practices, and efforts of local communities and indigenous peoples, as well as the important role of providing incentives through tools such as domestic policies and carbon pricing.</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753916"/>
            <a:ext cx="7477601"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Facilitative Dialogue and High-Level Engagement</a:t>
            </a:r>
            <a:endParaRPr lang="en-US" sz="4374" dirty="0"/>
          </a:p>
        </p:txBody>
      </p:sp>
      <p:sp>
        <p:nvSpPr>
          <p:cNvPr id="6" name="Text 3"/>
          <p:cNvSpPr/>
          <p:nvPr/>
        </p:nvSpPr>
        <p:spPr>
          <a:xfrm>
            <a:off x="6319599" y="4475917"/>
            <a:ext cx="7477601" cy="999768"/>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For 2018, a facilitative dialogue is envisaged to take stock of collective progress towards the long-term emission reduction goal of Article 4. Measures to strengthen high-level engagement are also included in the decision.</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8" y="1892855"/>
            <a:ext cx="7477601"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Looking Forward: The Paris Agreement's Legacy</a:t>
            </a:r>
            <a:endParaRPr lang="en-US" sz="4374" dirty="0"/>
          </a:p>
        </p:txBody>
      </p:sp>
      <p:sp>
        <p:nvSpPr>
          <p:cNvPr id="6" name="Text 3"/>
          <p:cNvSpPr/>
          <p:nvPr/>
        </p:nvSpPr>
        <p:spPr>
          <a:xfrm>
            <a:off x="6319599" y="4309229"/>
            <a:ext cx="7477601" cy="1333024"/>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The Paris Agreement, through its comprehensive framework and global participation, sets a precedent for future climate action. It addresses crucial areas necessary to combat climate change and paves the way for a sustainable and resilient future.</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30433"/>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8230433"/>
          </a:xfrm>
          <a:prstGeom prst="rect">
            <a:avLst/>
          </a:prstGeom>
        </p:spPr>
      </p:pic>
      <p:sp>
        <p:nvSpPr>
          <p:cNvPr id="5" name="Shape 2"/>
          <p:cNvSpPr/>
          <p:nvPr/>
        </p:nvSpPr>
        <p:spPr>
          <a:xfrm>
            <a:off x="0" y="0"/>
            <a:ext cx="14630400" cy="8230433"/>
          </a:xfrm>
          <a:prstGeom prst="rect">
            <a:avLst/>
          </a:prstGeom>
          <a:solidFill>
            <a:srgbClr val="FFFFFF">
              <a:alpha val="85000"/>
            </a:srgbClr>
          </a:solidFill>
          <a:ln/>
        </p:spPr>
        <p:txBody>
          <a:bodyPr/>
          <a:lstStyle/>
          <a:p>
            <a:endParaRPr lang="en-IN"/>
          </a:p>
        </p:txBody>
      </p:sp>
      <p:sp>
        <p:nvSpPr>
          <p:cNvPr id="6" name="Text 3"/>
          <p:cNvSpPr/>
          <p:nvPr/>
        </p:nvSpPr>
        <p:spPr>
          <a:xfrm>
            <a:off x="2770227" y="578882"/>
            <a:ext cx="9089946" cy="1315641"/>
          </a:xfrm>
          <a:prstGeom prst="rect">
            <a:avLst/>
          </a:prstGeom>
          <a:noFill/>
          <a:ln/>
        </p:spPr>
        <p:txBody>
          <a:bodyPr wrap="square" rtlCol="0" anchor="t"/>
          <a:lstStyle/>
          <a:p>
            <a:pPr marL="0" indent="0">
              <a:lnSpc>
                <a:spcPts val="5180"/>
              </a:lnSpc>
              <a:buNone/>
            </a:pPr>
            <a:r>
              <a:rPr lang="en-US" sz="4144" b="1" kern="0" spc="-41" dirty="0">
                <a:solidFill>
                  <a:srgbClr val="000000"/>
                </a:solidFill>
                <a:latin typeface="Montserrat" pitchFamily="34" charset="0"/>
                <a:ea typeface="Montserrat" pitchFamily="34" charset="-122"/>
                <a:cs typeface="Montserrat" pitchFamily="34" charset="-120"/>
              </a:rPr>
              <a:t>Central Goals of the Paris Agreement</a:t>
            </a:r>
            <a:endParaRPr lang="en-US" sz="4144" dirty="0"/>
          </a:p>
        </p:txBody>
      </p:sp>
      <p:sp>
        <p:nvSpPr>
          <p:cNvPr id="7" name="Shape 4"/>
          <p:cNvSpPr/>
          <p:nvPr/>
        </p:nvSpPr>
        <p:spPr>
          <a:xfrm>
            <a:off x="2770227" y="2374702"/>
            <a:ext cx="473631" cy="473631"/>
          </a:xfrm>
          <a:prstGeom prst="roundRect">
            <a:avLst>
              <a:gd name="adj" fmla="val 26667"/>
            </a:avLst>
          </a:prstGeom>
          <a:solidFill>
            <a:srgbClr val="EDEDED"/>
          </a:solidFill>
          <a:ln/>
        </p:spPr>
        <p:txBody>
          <a:bodyPr/>
          <a:lstStyle/>
          <a:p>
            <a:endParaRPr lang="en-IN"/>
          </a:p>
        </p:txBody>
      </p:sp>
      <p:sp>
        <p:nvSpPr>
          <p:cNvPr id="8" name="Text 5"/>
          <p:cNvSpPr/>
          <p:nvPr/>
        </p:nvSpPr>
        <p:spPr>
          <a:xfrm>
            <a:off x="2945130" y="2414111"/>
            <a:ext cx="123825" cy="394692"/>
          </a:xfrm>
          <a:prstGeom prst="rect">
            <a:avLst/>
          </a:prstGeom>
          <a:noFill/>
          <a:ln/>
        </p:spPr>
        <p:txBody>
          <a:bodyPr wrap="none" rtlCol="0" anchor="t"/>
          <a:lstStyle/>
          <a:p>
            <a:pPr marL="0" indent="0" algn="ctr">
              <a:lnSpc>
                <a:spcPts val="3108"/>
              </a:lnSpc>
              <a:buNone/>
            </a:pPr>
            <a:r>
              <a:rPr lang="en-US" sz="2486" b="1" dirty="0">
                <a:solidFill>
                  <a:srgbClr val="000000"/>
                </a:solidFill>
                <a:latin typeface="Montserrat" pitchFamily="34" charset="0"/>
                <a:ea typeface="Montserrat" pitchFamily="34" charset="-122"/>
                <a:cs typeface="Montserrat" pitchFamily="34" charset="-120"/>
              </a:rPr>
              <a:t>1</a:t>
            </a:r>
            <a:endParaRPr lang="en-US" sz="2486" dirty="0"/>
          </a:p>
        </p:txBody>
      </p:sp>
      <p:sp>
        <p:nvSpPr>
          <p:cNvPr id="9" name="Text 6"/>
          <p:cNvSpPr/>
          <p:nvPr/>
        </p:nvSpPr>
        <p:spPr>
          <a:xfrm>
            <a:off x="3454360" y="2447092"/>
            <a:ext cx="2205514" cy="657701"/>
          </a:xfrm>
          <a:prstGeom prst="rect">
            <a:avLst/>
          </a:prstGeom>
          <a:noFill/>
          <a:ln/>
        </p:spPr>
        <p:txBody>
          <a:bodyPr wrap="square" rtlCol="0" anchor="t"/>
          <a:lstStyle/>
          <a:p>
            <a:pPr marL="0" indent="0">
              <a:lnSpc>
                <a:spcPts val="2590"/>
              </a:lnSpc>
              <a:buNone/>
            </a:pPr>
            <a:r>
              <a:rPr lang="en-US" sz="2072" b="1" kern="0" spc="-21" dirty="0">
                <a:solidFill>
                  <a:srgbClr val="000000"/>
                </a:solidFill>
                <a:latin typeface="Montserrat" pitchFamily="34" charset="0"/>
                <a:ea typeface="Montserrat" pitchFamily="34" charset="-122"/>
                <a:cs typeface="Montserrat" pitchFamily="34" charset="-120"/>
              </a:rPr>
              <a:t>Temperature Rise Limit</a:t>
            </a:r>
            <a:endParaRPr lang="en-US" sz="2072" dirty="0"/>
          </a:p>
        </p:txBody>
      </p:sp>
      <p:sp>
        <p:nvSpPr>
          <p:cNvPr id="10" name="Text 7"/>
          <p:cNvSpPr/>
          <p:nvPr/>
        </p:nvSpPr>
        <p:spPr>
          <a:xfrm>
            <a:off x="3243858" y="3230999"/>
            <a:ext cx="2416016" cy="3473291"/>
          </a:xfrm>
          <a:prstGeom prst="rect">
            <a:avLst/>
          </a:prstGeom>
          <a:noFill/>
          <a:ln/>
        </p:spPr>
        <p:txBody>
          <a:bodyPr wrap="square" rtlCol="0" anchor="t"/>
          <a:lstStyle/>
          <a:p>
            <a:pPr marL="0" indent="0">
              <a:lnSpc>
                <a:spcPts val="2486"/>
              </a:lnSpc>
              <a:buNone/>
            </a:pPr>
            <a:r>
              <a:rPr lang="en-US" sz="2000" dirty="0">
                <a:solidFill>
                  <a:srgbClr val="3D3838"/>
                </a:solidFill>
                <a:latin typeface="Source Sans Pro" pitchFamily="34" charset="0"/>
                <a:ea typeface="Source Sans Pro" pitchFamily="34" charset="-122"/>
                <a:cs typeface="Source Sans Pro" pitchFamily="34" charset="-120"/>
              </a:rPr>
              <a:t>The central aim of the Paris Agreement is to keep the global temperature rise this century well below 2 degrees Celsius above pre-industrial levels and to pursue efforts to limit the temperature increase even further to 1.5 degrees Celsius.</a:t>
            </a:r>
            <a:endParaRPr lang="en-US" sz="2000" dirty="0"/>
          </a:p>
        </p:txBody>
      </p:sp>
      <p:sp>
        <p:nvSpPr>
          <p:cNvPr id="11" name="Shape 8"/>
          <p:cNvSpPr/>
          <p:nvPr/>
        </p:nvSpPr>
        <p:spPr>
          <a:xfrm>
            <a:off x="5870377" y="2374702"/>
            <a:ext cx="473631" cy="473631"/>
          </a:xfrm>
          <a:prstGeom prst="roundRect">
            <a:avLst>
              <a:gd name="adj" fmla="val 26667"/>
            </a:avLst>
          </a:prstGeom>
          <a:solidFill>
            <a:srgbClr val="EDEDED"/>
          </a:solidFill>
          <a:ln/>
        </p:spPr>
        <p:txBody>
          <a:bodyPr/>
          <a:lstStyle/>
          <a:p>
            <a:endParaRPr lang="en-IN"/>
          </a:p>
        </p:txBody>
      </p:sp>
      <p:sp>
        <p:nvSpPr>
          <p:cNvPr id="12" name="Text 9"/>
          <p:cNvSpPr/>
          <p:nvPr/>
        </p:nvSpPr>
        <p:spPr>
          <a:xfrm>
            <a:off x="6013966" y="2414111"/>
            <a:ext cx="186333" cy="394692"/>
          </a:xfrm>
          <a:prstGeom prst="rect">
            <a:avLst/>
          </a:prstGeom>
          <a:noFill/>
          <a:ln/>
        </p:spPr>
        <p:txBody>
          <a:bodyPr wrap="none" rtlCol="0" anchor="t"/>
          <a:lstStyle/>
          <a:p>
            <a:pPr marL="0" indent="0" algn="ctr">
              <a:lnSpc>
                <a:spcPts val="3108"/>
              </a:lnSpc>
              <a:buNone/>
            </a:pPr>
            <a:r>
              <a:rPr lang="en-US" sz="2486" b="1" dirty="0">
                <a:solidFill>
                  <a:srgbClr val="000000"/>
                </a:solidFill>
                <a:latin typeface="Montserrat" pitchFamily="34" charset="0"/>
                <a:ea typeface="Montserrat" pitchFamily="34" charset="-122"/>
                <a:cs typeface="Montserrat" pitchFamily="34" charset="-120"/>
              </a:rPr>
              <a:t>2</a:t>
            </a:r>
            <a:endParaRPr lang="en-US" sz="2486" dirty="0"/>
          </a:p>
        </p:txBody>
      </p:sp>
      <p:sp>
        <p:nvSpPr>
          <p:cNvPr id="13" name="Text 10"/>
          <p:cNvSpPr/>
          <p:nvPr/>
        </p:nvSpPr>
        <p:spPr>
          <a:xfrm>
            <a:off x="6554510" y="2447092"/>
            <a:ext cx="2205514" cy="657701"/>
          </a:xfrm>
          <a:prstGeom prst="rect">
            <a:avLst/>
          </a:prstGeom>
          <a:noFill/>
          <a:ln/>
        </p:spPr>
        <p:txBody>
          <a:bodyPr wrap="square" rtlCol="0" anchor="t"/>
          <a:lstStyle/>
          <a:p>
            <a:pPr marL="0" indent="0">
              <a:lnSpc>
                <a:spcPts val="2590"/>
              </a:lnSpc>
              <a:buNone/>
            </a:pPr>
            <a:r>
              <a:rPr lang="en-US" sz="2072" b="1" kern="0" spc="-21" dirty="0">
                <a:solidFill>
                  <a:srgbClr val="000000"/>
                </a:solidFill>
                <a:latin typeface="Montserrat" pitchFamily="34" charset="0"/>
                <a:ea typeface="Montserrat" pitchFamily="34" charset="-122"/>
                <a:cs typeface="Montserrat" pitchFamily="34" charset="-120"/>
              </a:rPr>
              <a:t>Adaptation Enhancement</a:t>
            </a:r>
            <a:endParaRPr lang="en-US" sz="2072" dirty="0"/>
          </a:p>
        </p:txBody>
      </p:sp>
      <p:sp>
        <p:nvSpPr>
          <p:cNvPr id="14" name="Text 11"/>
          <p:cNvSpPr/>
          <p:nvPr/>
        </p:nvSpPr>
        <p:spPr>
          <a:xfrm>
            <a:off x="6344008" y="3230999"/>
            <a:ext cx="2559724" cy="3157538"/>
          </a:xfrm>
          <a:prstGeom prst="rect">
            <a:avLst/>
          </a:prstGeom>
          <a:noFill/>
          <a:ln/>
        </p:spPr>
        <p:txBody>
          <a:bodyPr wrap="square" rtlCol="0" anchor="t"/>
          <a:lstStyle/>
          <a:p>
            <a:pPr marL="0" indent="0">
              <a:lnSpc>
                <a:spcPts val="2486"/>
              </a:lnSpc>
              <a:buNone/>
            </a:pPr>
            <a:r>
              <a:rPr lang="en-US" sz="2000" dirty="0">
                <a:solidFill>
                  <a:srgbClr val="3D3838"/>
                </a:solidFill>
                <a:latin typeface="Source Sans Pro" pitchFamily="34" charset="0"/>
                <a:ea typeface="Source Sans Pro" pitchFamily="34" charset="-122"/>
                <a:cs typeface="Source Sans Pro" pitchFamily="34" charset="-120"/>
              </a:rPr>
              <a:t>The agreement also aims to increase the ability of countries to deal with the impacts of climate change and make finance flows consistent with a pathway towards low GHG emissions and climate-resilient development.</a:t>
            </a:r>
            <a:endParaRPr lang="en-US" sz="2000" dirty="0"/>
          </a:p>
        </p:txBody>
      </p:sp>
      <p:sp>
        <p:nvSpPr>
          <p:cNvPr id="15" name="Shape 12"/>
          <p:cNvSpPr/>
          <p:nvPr/>
        </p:nvSpPr>
        <p:spPr>
          <a:xfrm>
            <a:off x="8970526" y="2374702"/>
            <a:ext cx="473631" cy="473631"/>
          </a:xfrm>
          <a:prstGeom prst="roundRect">
            <a:avLst>
              <a:gd name="adj" fmla="val 26667"/>
            </a:avLst>
          </a:prstGeom>
          <a:solidFill>
            <a:srgbClr val="EDEDED"/>
          </a:solidFill>
          <a:ln/>
        </p:spPr>
        <p:txBody>
          <a:bodyPr/>
          <a:lstStyle/>
          <a:p>
            <a:endParaRPr lang="en-IN"/>
          </a:p>
        </p:txBody>
      </p:sp>
      <p:sp>
        <p:nvSpPr>
          <p:cNvPr id="16" name="Text 13"/>
          <p:cNvSpPr/>
          <p:nvPr/>
        </p:nvSpPr>
        <p:spPr>
          <a:xfrm>
            <a:off x="9113877" y="2414111"/>
            <a:ext cx="186928" cy="394692"/>
          </a:xfrm>
          <a:prstGeom prst="rect">
            <a:avLst/>
          </a:prstGeom>
          <a:noFill/>
          <a:ln/>
        </p:spPr>
        <p:txBody>
          <a:bodyPr wrap="none" rtlCol="0" anchor="t"/>
          <a:lstStyle/>
          <a:p>
            <a:pPr marL="0" indent="0" algn="ctr">
              <a:lnSpc>
                <a:spcPts val="3108"/>
              </a:lnSpc>
              <a:buNone/>
            </a:pPr>
            <a:r>
              <a:rPr lang="en-US" sz="2486" b="1" dirty="0">
                <a:solidFill>
                  <a:srgbClr val="000000"/>
                </a:solidFill>
                <a:latin typeface="Montserrat" pitchFamily="34" charset="0"/>
                <a:ea typeface="Montserrat" pitchFamily="34" charset="-122"/>
                <a:cs typeface="Montserrat" pitchFamily="34" charset="-120"/>
              </a:rPr>
              <a:t>3</a:t>
            </a:r>
            <a:endParaRPr lang="en-US" sz="2486" dirty="0"/>
          </a:p>
        </p:txBody>
      </p:sp>
      <p:sp>
        <p:nvSpPr>
          <p:cNvPr id="17" name="Text 14"/>
          <p:cNvSpPr/>
          <p:nvPr/>
        </p:nvSpPr>
        <p:spPr>
          <a:xfrm>
            <a:off x="9654659" y="2447092"/>
            <a:ext cx="2205514" cy="657701"/>
          </a:xfrm>
          <a:prstGeom prst="rect">
            <a:avLst/>
          </a:prstGeom>
          <a:noFill/>
          <a:ln/>
        </p:spPr>
        <p:txBody>
          <a:bodyPr wrap="square" rtlCol="0" anchor="t"/>
          <a:lstStyle/>
          <a:p>
            <a:pPr marL="0" indent="0">
              <a:lnSpc>
                <a:spcPts val="2590"/>
              </a:lnSpc>
              <a:buNone/>
            </a:pPr>
            <a:r>
              <a:rPr lang="en-US" sz="2072" b="1" kern="0" spc="-21" dirty="0">
                <a:solidFill>
                  <a:srgbClr val="000000"/>
                </a:solidFill>
                <a:latin typeface="Montserrat" pitchFamily="34" charset="0"/>
                <a:ea typeface="Montserrat" pitchFamily="34" charset="-122"/>
                <a:cs typeface="Montserrat" pitchFamily="34" charset="-120"/>
              </a:rPr>
              <a:t>Support Framework</a:t>
            </a:r>
            <a:endParaRPr lang="en-US" sz="2072" dirty="0"/>
          </a:p>
        </p:txBody>
      </p:sp>
      <p:sp>
        <p:nvSpPr>
          <p:cNvPr id="18" name="Text 15"/>
          <p:cNvSpPr/>
          <p:nvPr/>
        </p:nvSpPr>
        <p:spPr>
          <a:xfrm>
            <a:off x="9654658" y="3230999"/>
            <a:ext cx="2735461" cy="4420553"/>
          </a:xfrm>
          <a:prstGeom prst="rect">
            <a:avLst/>
          </a:prstGeom>
          <a:noFill/>
          <a:ln/>
        </p:spPr>
        <p:txBody>
          <a:bodyPr wrap="square" rtlCol="0" anchor="t"/>
          <a:lstStyle/>
          <a:p>
            <a:pPr marL="0" indent="0">
              <a:lnSpc>
                <a:spcPts val="2486"/>
              </a:lnSpc>
              <a:buNone/>
            </a:pPr>
            <a:r>
              <a:rPr lang="en-US" sz="2000" dirty="0">
                <a:solidFill>
                  <a:srgbClr val="3D3838"/>
                </a:solidFill>
                <a:latin typeface="Source Sans Pro" pitchFamily="34" charset="0"/>
                <a:ea typeface="Source Sans Pro" pitchFamily="34" charset="-122"/>
                <a:cs typeface="Source Sans Pro" pitchFamily="34" charset="-120"/>
              </a:rPr>
              <a:t>To reach these ambitious goals, the agreement plans for the mobilization and provision of financial resources, a new technology framework, and enhanced capacity-building to support action by developing countries and the most vulnerable countries, in line with their own national objectives.</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787718"/>
            <a:ext cx="8143637" cy="694373"/>
          </a:xfrm>
          <a:prstGeom prst="rect">
            <a:avLst/>
          </a:prstGeom>
          <a:noFill/>
          <a:ln/>
        </p:spPr>
        <p:txBody>
          <a:bodyPr wrap="non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Transparency and Reporting</a:t>
            </a:r>
            <a:endParaRPr lang="en-US" sz="4374" dirty="0"/>
          </a:p>
        </p:txBody>
      </p:sp>
      <p:pic>
        <p:nvPicPr>
          <p:cNvPr id="6" name="Image 1" descr="preencoded.png"/>
          <p:cNvPicPr>
            <a:picLocks noChangeAspect="1"/>
          </p:cNvPicPr>
          <p:nvPr/>
        </p:nvPicPr>
        <p:blipFill>
          <a:blip r:embed="rId4"/>
          <a:stretch>
            <a:fillRect/>
          </a:stretch>
        </p:blipFill>
        <p:spPr>
          <a:xfrm>
            <a:off x="4490799" y="1815346"/>
            <a:ext cx="1110972" cy="1924526"/>
          </a:xfrm>
          <a:prstGeom prst="rect">
            <a:avLst/>
          </a:prstGeom>
        </p:spPr>
      </p:pic>
      <p:sp>
        <p:nvSpPr>
          <p:cNvPr id="7" name="Text 3"/>
          <p:cNvSpPr/>
          <p:nvPr/>
        </p:nvSpPr>
        <p:spPr>
          <a:xfrm>
            <a:off x="5935028" y="2037517"/>
            <a:ext cx="5290423" cy="347186"/>
          </a:xfrm>
          <a:prstGeom prst="rect">
            <a:avLst/>
          </a:prstGeom>
          <a:noFill/>
          <a:ln/>
        </p:spPr>
        <p:txBody>
          <a:bodyPr wrap="none" rtlCol="0" anchor="t"/>
          <a:lstStyle/>
          <a:p>
            <a:pPr marL="0" indent="0" algn="l">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Nationally Determined Contributions</a:t>
            </a:r>
            <a:endParaRPr lang="en-US" sz="2187" dirty="0"/>
          </a:p>
        </p:txBody>
      </p:sp>
      <p:sp>
        <p:nvSpPr>
          <p:cNvPr id="8" name="Text 4"/>
          <p:cNvSpPr/>
          <p:nvPr/>
        </p:nvSpPr>
        <p:spPr>
          <a:xfrm>
            <a:off x="5935028" y="2517934"/>
            <a:ext cx="7862173" cy="999768"/>
          </a:xfrm>
          <a:prstGeom prst="rect">
            <a:avLst/>
          </a:prstGeom>
          <a:noFill/>
          <a:ln/>
        </p:spPr>
        <p:txBody>
          <a:bodyPr wrap="square" rtlCol="0" anchor="t"/>
          <a:lstStyle/>
          <a:p>
            <a:pPr marL="0" indent="0" algn="l">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The Paris Agreement requires all Parties to put forward their best efforts through "nationally determined contributions" (NDCs) and to strengthen these efforts in the years ahead.</a:t>
            </a:r>
            <a:endParaRPr lang="en-US" sz="1750" dirty="0"/>
          </a:p>
        </p:txBody>
      </p:sp>
      <p:pic>
        <p:nvPicPr>
          <p:cNvPr id="9" name="Image 2" descr="preencoded.png"/>
          <p:cNvPicPr>
            <a:picLocks noChangeAspect="1"/>
          </p:cNvPicPr>
          <p:nvPr/>
        </p:nvPicPr>
        <p:blipFill>
          <a:blip r:embed="rId5"/>
          <a:stretch>
            <a:fillRect/>
          </a:stretch>
        </p:blipFill>
        <p:spPr>
          <a:xfrm>
            <a:off x="4490799" y="3739872"/>
            <a:ext cx="1110972" cy="1777484"/>
          </a:xfrm>
          <a:prstGeom prst="rect">
            <a:avLst/>
          </a:prstGeom>
        </p:spPr>
      </p:pic>
      <p:sp>
        <p:nvSpPr>
          <p:cNvPr id="10" name="Text 5"/>
          <p:cNvSpPr/>
          <p:nvPr/>
        </p:nvSpPr>
        <p:spPr>
          <a:xfrm>
            <a:off x="5935028" y="3962043"/>
            <a:ext cx="2777490" cy="347186"/>
          </a:xfrm>
          <a:prstGeom prst="rect">
            <a:avLst/>
          </a:prstGeom>
          <a:noFill/>
          <a:ln/>
        </p:spPr>
        <p:txBody>
          <a:bodyPr wrap="none" rtlCol="0" anchor="t"/>
          <a:lstStyle/>
          <a:p>
            <a:pPr marL="0" indent="0" algn="l">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Regular Reporting</a:t>
            </a:r>
            <a:endParaRPr lang="en-US" sz="2187" dirty="0"/>
          </a:p>
        </p:txBody>
      </p:sp>
      <p:sp>
        <p:nvSpPr>
          <p:cNvPr id="11" name="Text 6"/>
          <p:cNvSpPr/>
          <p:nvPr/>
        </p:nvSpPr>
        <p:spPr>
          <a:xfrm>
            <a:off x="5935028" y="4442460"/>
            <a:ext cx="7862173" cy="666512"/>
          </a:xfrm>
          <a:prstGeom prst="rect">
            <a:avLst/>
          </a:prstGeom>
          <a:noFill/>
          <a:ln/>
        </p:spPr>
        <p:txBody>
          <a:bodyPr wrap="square" rtlCol="0" anchor="t"/>
          <a:lstStyle/>
          <a:p>
            <a:pPr marL="0" indent="0" algn="l">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It includes requirements that all Parties report regularly on their emissions and on their implementation efforts.</a:t>
            </a:r>
            <a:endParaRPr lang="en-US" sz="1750" dirty="0"/>
          </a:p>
        </p:txBody>
      </p:sp>
      <p:pic>
        <p:nvPicPr>
          <p:cNvPr id="12" name="Image 3" descr="preencoded.png"/>
          <p:cNvPicPr>
            <a:picLocks noChangeAspect="1"/>
          </p:cNvPicPr>
          <p:nvPr/>
        </p:nvPicPr>
        <p:blipFill>
          <a:blip r:embed="rId6"/>
          <a:stretch>
            <a:fillRect/>
          </a:stretch>
        </p:blipFill>
        <p:spPr>
          <a:xfrm>
            <a:off x="4490799" y="5517356"/>
            <a:ext cx="1110972" cy="1924526"/>
          </a:xfrm>
          <a:prstGeom prst="rect">
            <a:avLst/>
          </a:prstGeom>
        </p:spPr>
      </p:pic>
      <p:sp>
        <p:nvSpPr>
          <p:cNvPr id="13" name="Text 7"/>
          <p:cNvSpPr/>
          <p:nvPr/>
        </p:nvSpPr>
        <p:spPr>
          <a:xfrm>
            <a:off x="5935028" y="5739527"/>
            <a:ext cx="2777490" cy="347186"/>
          </a:xfrm>
          <a:prstGeom prst="rect">
            <a:avLst/>
          </a:prstGeom>
          <a:noFill/>
          <a:ln/>
        </p:spPr>
        <p:txBody>
          <a:bodyPr wrap="none" rtlCol="0" anchor="t"/>
          <a:lstStyle/>
          <a:p>
            <a:pPr marL="0" indent="0" algn="l">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Global Stocktake</a:t>
            </a:r>
            <a:endParaRPr lang="en-US" sz="2187" dirty="0"/>
          </a:p>
        </p:txBody>
      </p:sp>
      <p:sp>
        <p:nvSpPr>
          <p:cNvPr id="14" name="Text 8"/>
          <p:cNvSpPr/>
          <p:nvPr/>
        </p:nvSpPr>
        <p:spPr>
          <a:xfrm>
            <a:off x="5935028" y="6219944"/>
            <a:ext cx="7862173" cy="999768"/>
          </a:xfrm>
          <a:prstGeom prst="rect">
            <a:avLst/>
          </a:prstGeom>
          <a:noFill/>
          <a:ln/>
        </p:spPr>
        <p:txBody>
          <a:bodyPr wrap="square" rtlCol="0" anchor="t"/>
          <a:lstStyle/>
          <a:p>
            <a:pPr marL="0" indent="0" algn="l">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There will be a global stocktake every 5 years to assess collective progress towards achieving the purpose of the agreement and to inform further individual actions by Parties.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3091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14630400" cy="2161103"/>
          </a:xfrm>
          <a:prstGeom prst="rect">
            <a:avLst/>
          </a:prstGeom>
        </p:spPr>
      </p:pic>
      <p:sp>
        <p:nvSpPr>
          <p:cNvPr id="5" name="Text 2"/>
          <p:cNvSpPr/>
          <p:nvPr/>
        </p:nvSpPr>
        <p:spPr>
          <a:xfrm>
            <a:off x="3582233" y="2636520"/>
            <a:ext cx="7217688" cy="540187"/>
          </a:xfrm>
          <a:prstGeom prst="rect">
            <a:avLst/>
          </a:prstGeom>
          <a:noFill/>
          <a:ln/>
        </p:spPr>
        <p:txBody>
          <a:bodyPr wrap="none" rtlCol="0" anchor="t"/>
          <a:lstStyle/>
          <a:p>
            <a:pPr marL="0" indent="0">
              <a:lnSpc>
                <a:spcPts val="4254"/>
              </a:lnSpc>
              <a:buNone/>
            </a:pPr>
            <a:r>
              <a:rPr lang="en-US" sz="3403" b="1" kern="0" spc="-34" dirty="0">
                <a:solidFill>
                  <a:srgbClr val="000000"/>
                </a:solidFill>
                <a:latin typeface="Montserrat" pitchFamily="34" charset="0"/>
                <a:ea typeface="Montserrat" pitchFamily="34" charset="-122"/>
                <a:cs typeface="Montserrat" pitchFamily="34" charset="-120"/>
              </a:rPr>
              <a:t>Ratification and Entry into Force</a:t>
            </a:r>
            <a:endParaRPr lang="en-US" sz="3403" dirty="0"/>
          </a:p>
        </p:txBody>
      </p:sp>
      <p:sp>
        <p:nvSpPr>
          <p:cNvPr id="6" name="Shape 3"/>
          <p:cNvSpPr/>
          <p:nvPr/>
        </p:nvSpPr>
        <p:spPr>
          <a:xfrm>
            <a:off x="3824288" y="3436025"/>
            <a:ext cx="34528" cy="4319468"/>
          </a:xfrm>
          <a:prstGeom prst="rect">
            <a:avLst/>
          </a:prstGeom>
          <a:solidFill>
            <a:srgbClr val="EDEDED"/>
          </a:solidFill>
          <a:ln/>
        </p:spPr>
        <p:txBody>
          <a:bodyPr/>
          <a:lstStyle/>
          <a:p>
            <a:endParaRPr lang="en-IN"/>
          </a:p>
        </p:txBody>
      </p:sp>
      <p:sp>
        <p:nvSpPr>
          <p:cNvPr id="7" name="Shape 4"/>
          <p:cNvSpPr/>
          <p:nvPr/>
        </p:nvSpPr>
        <p:spPr>
          <a:xfrm>
            <a:off x="4036040" y="3748207"/>
            <a:ext cx="605076" cy="34528"/>
          </a:xfrm>
          <a:prstGeom prst="rect">
            <a:avLst/>
          </a:prstGeom>
          <a:solidFill>
            <a:srgbClr val="EDEDED"/>
          </a:solidFill>
          <a:ln/>
        </p:spPr>
        <p:txBody>
          <a:bodyPr/>
          <a:lstStyle/>
          <a:p>
            <a:endParaRPr lang="en-IN"/>
          </a:p>
        </p:txBody>
      </p:sp>
      <p:sp>
        <p:nvSpPr>
          <p:cNvPr id="8" name="Shape 5"/>
          <p:cNvSpPr/>
          <p:nvPr/>
        </p:nvSpPr>
        <p:spPr>
          <a:xfrm>
            <a:off x="3647063" y="3571042"/>
            <a:ext cx="388977" cy="388977"/>
          </a:xfrm>
          <a:prstGeom prst="roundRect">
            <a:avLst>
              <a:gd name="adj" fmla="val 26669"/>
            </a:avLst>
          </a:prstGeom>
          <a:solidFill>
            <a:srgbClr val="EDEDED"/>
          </a:solidFill>
          <a:ln/>
        </p:spPr>
        <p:txBody>
          <a:bodyPr/>
          <a:lstStyle/>
          <a:p>
            <a:endParaRPr lang="en-IN"/>
          </a:p>
        </p:txBody>
      </p:sp>
      <p:sp>
        <p:nvSpPr>
          <p:cNvPr id="9" name="Text 6"/>
          <p:cNvSpPr/>
          <p:nvPr/>
        </p:nvSpPr>
        <p:spPr>
          <a:xfrm>
            <a:off x="3790652" y="3603427"/>
            <a:ext cx="101679" cy="324088"/>
          </a:xfrm>
          <a:prstGeom prst="rect">
            <a:avLst/>
          </a:prstGeom>
          <a:noFill/>
          <a:ln/>
        </p:spPr>
        <p:txBody>
          <a:bodyPr wrap="none" rtlCol="0" anchor="t"/>
          <a:lstStyle/>
          <a:p>
            <a:pPr marL="0" indent="0" algn="ctr">
              <a:lnSpc>
                <a:spcPts val="2553"/>
              </a:lnSpc>
              <a:buNone/>
            </a:pPr>
            <a:r>
              <a:rPr lang="en-US" sz="2042" b="1" dirty="0">
                <a:solidFill>
                  <a:srgbClr val="000000"/>
                </a:solidFill>
                <a:latin typeface="Montserrat" pitchFamily="34" charset="0"/>
                <a:ea typeface="Montserrat" pitchFamily="34" charset="-122"/>
                <a:cs typeface="Montserrat" pitchFamily="34" charset="-120"/>
              </a:rPr>
              <a:t>1</a:t>
            </a:r>
            <a:endParaRPr lang="en-US" sz="2042" dirty="0"/>
          </a:p>
        </p:txBody>
      </p:sp>
      <p:sp>
        <p:nvSpPr>
          <p:cNvPr id="10" name="Text 7"/>
          <p:cNvSpPr/>
          <p:nvPr/>
        </p:nvSpPr>
        <p:spPr>
          <a:xfrm>
            <a:off x="4792385" y="3608903"/>
            <a:ext cx="2484358" cy="270034"/>
          </a:xfrm>
          <a:prstGeom prst="rect">
            <a:avLst/>
          </a:prstGeom>
          <a:noFill/>
          <a:ln/>
        </p:spPr>
        <p:txBody>
          <a:bodyPr wrap="none" rtlCol="0" anchor="t"/>
          <a:lstStyle/>
          <a:p>
            <a:pPr marL="0" indent="0" algn="l">
              <a:lnSpc>
                <a:spcPts val="2127"/>
              </a:lnSpc>
              <a:buNone/>
            </a:pPr>
            <a:r>
              <a:rPr lang="en-US" sz="1702" b="1" kern="0" spc="-17" dirty="0">
                <a:solidFill>
                  <a:srgbClr val="000000"/>
                </a:solidFill>
                <a:latin typeface="Montserrat" pitchFamily="34" charset="0"/>
                <a:ea typeface="Montserrat" pitchFamily="34" charset="-122"/>
                <a:cs typeface="Montserrat" pitchFamily="34" charset="-120"/>
              </a:rPr>
              <a:t>Opening for Signature</a:t>
            </a:r>
            <a:endParaRPr lang="en-US" sz="1702" dirty="0"/>
          </a:p>
        </p:txBody>
      </p:sp>
      <p:sp>
        <p:nvSpPr>
          <p:cNvPr id="11" name="Text 8"/>
          <p:cNvSpPr/>
          <p:nvPr/>
        </p:nvSpPr>
        <p:spPr>
          <a:xfrm>
            <a:off x="4792385" y="3982641"/>
            <a:ext cx="6255663" cy="518636"/>
          </a:xfrm>
          <a:prstGeom prst="rect">
            <a:avLst/>
          </a:prstGeom>
          <a:noFill/>
          <a:ln/>
        </p:spPr>
        <p:txBody>
          <a:bodyPr wrap="square" rtlCol="0" anchor="t"/>
          <a:lstStyle/>
          <a:p>
            <a:pPr marL="0" indent="0" algn="l">
              <a:lnSpc>
                <a:spcPts val="2042"/>
              </a:lnSpc>
              <a:buNone/>
            </a:pPr>
            <a:r>
              <a:rPr lang="en-US" dirty="0">
                <a:solidFill>
                  <a:srgbClr val="3D3838"/>
                </a:solidFill>
                <a:latin typeface="Source Sans Pro" pitchFamily="34" charset="0"/>
                <a:ea typeface="Source Sans Pro" pitchFamily="34" charset="-122"/>
                <a:cs typeface="Source Sans Pro" pitchFamily="34" charset="-120"/>
              </a:rPr>
              <a:t>The Paris Agreement opened for signature on 22 April 2016 – Earth Day – at UN Headquarters in New York.</a:t>
            </a:r>
            <a:endParaRPr lang="en-US" dirty="0"/>
          </a:p>
        </p:txBody>
      </p:sp>
      <p:sp>
        <p:nvSpPr>
          <p:cNvPr id="12" name="Shape 9"/>
          <p:cNvSpPr/>
          <p:nvPr/>
        </p:nvSpPr>
        <p:spPr>
          <a:xfrm>
            <a:off x="4036040" y="5159216"/>
            <a:ext cx="605076" cy="34528"/>
          </a:xfrm>
          <a:prstGeom prst="rect">
            <a:avLst/>
          </a:prstGeom>
          <a:solidFill>
            <a:srgbClr val="EDEDED"/>
          </a:solidFill>
          <a:ln/>
        </p:spPr>
        <p:txBody>
          <a:bodyPr/>
          <a:lstStyle/>
          <a:p>
            <a:endParaRPr lang="en-IN"/>
          </a:p>
        </p:txBody>
      </p:sp>
      <p:sp>
        <p:nvSpPr>
          <p:cNvPr id="13" name="Shape 10"/>
          <p:cNvSpPr/>
          <p:nvPr/>
        </p:nvSpPr>
        <p:spPr>
          <a:xfrm>
            <a:off x="3647063" y="4982051"/>
            <a:ext cx="388977" cy="388977"/>
          </a:xfrm>
          <a:prstGeom prst="roundRect">
            <a:avLst>
              <a:gd name="adj" fmla="val 26669"/>
            </a:avLst>
          </a:prstGeom>
          <a:solidFill>
            <a:srgbClr val="EDEDED"/>
          </a:solidFill>
          <a:ln/>
        </p:spPr>
        <p:txBody>
          <a:bodyPr/>
          <a:lstStyle/>
          <a:p>
            <a:endParaRPr lang="en-IN"/>
          </a:p>
        </p:txBody>
      </p:sp>
      <p:sp>
        <p:nvSpPr>
          <p:cNvPr id="14" name="Text 11"/>
          <p:cNvSpPr/>
          <p:nvPr/>
        </p:nvSpPr>
        <p:spPr>
          <a:xfrm>
            <a:off x="3765054" y="5014436"/>
            <a:ext cx="152995" cy="324088"/>
          </a:xfrm>
          <a:prstGeom prst="rect">
            <a:avLst/>
          </a:prstGeom>
          <a:noFill/>
          <a:ln/>
        </p:spPr>
        <p:txBody>
          <a:bodyPr wrap="none" rtlCol="0" anchor="t"/>
          <a:lstStyle/>
          <a:p>
            <a:pPr marL="0" indent="0" algn="ctr">
              <a:lnSpc>
                <a:spcPts val="2553"/>
              </a:lnSpc>
              <a:buNone/>
            </a:pPr>
            <a:r>
              <a:rPr lang="en-US" sz="2042" b="1" dirty="0">
                <a:solidFill>
                  <a:srgbClr val="000000"/>
                </a:solidFill>
                <a:latin typeface="Montserrat" pitchFamily="34" charset="0"/>
                <a:ea typeface="Montserrat" pitchFamily="34" charset="-122"/>
                <a:cs typeface="Montserrat" pitchFamily="34" charset="-120"/>
              </a:rPr>
              <a:t>2</a:t>
            </a:r>
            <a:endParaRPr lang="en-US" sz="2042" dirty="0"/>
          </a:p>
        </p:txBody>
      </p:sp>
      <p:sp>
        <p:nvSpPr>
          <p:cNvPr id="15" name="Text 12"/>
          <p:cNvSpPr/>
          <p:nvPr/>
        </p:nvSpPr>
        <p:spPr>
          <a:xfrm>
            <a:off x="4792385" y="5019913"/>
            <a:ext cx="2161103" cy="270034"/>
          </a:xfrm>
          <a:prstGeom prst="rect">
            <a:avLst/>
          </a:prstGeom>
          <a:noFill/>
          <a:ln/>
        </p:spPr>
        <p:txBody>
          <a:bodyPr wrap="none" rtlCol="0" anchor="t"/>
          <a:lstStyle/>
          <a:p>
            <a:pPr marL="0" indent="0" algn="l">
              <a:lnSpc>
                <a:spcPts val="2127"/>
              </a:lnSpc>
              <a:buNone/>
            </a:pPr>
            <a:r>
              <a:rPr lang="en-US" sz="1702" b="1" kern="0" spc="-17" dirty="0">
                <a:solidFill>
                  <a:srgbClr val="000000"/>
                </a:solidFill>
                <a:latin typeface="Montserrat" pitchFamily="34" charset="0"/>
                <a:ea typeface="Montserrat" pitchFamily="34" charset="-122"/>
                <a:cs typeface="Montserrat" pitchFamily="34" charset="-120"/>
              </a:rPr>
              <a:t>Entry into Force</a:t>
            </a:r>
            <a:endParaRPr lang="en-US" sz="1702" dirty="0"/>
          </a:p>
        </p:txBody>
      </p:sp>
      <p:sp>
        <p:nvSpPr>
          <p:cNvPr id="16" name="Text 13"/>
          <p:cNvSpPr/>
          <p:nvPr/>
        </p:nvSpPr>
        <p:spPr>
          <a:xfrm>
            <a:off x="4792385" y="5393650"/>
            <a:ext cx="6255663" cy="777954"/>
          </a:xfrm>
          <a:prstGeom prst="rect">
            <a:avLst/>
          </a:prstGeom>
          <a:noFill/>
          <a:ln/>
        </p:spPr>
        <p:txBody>
          <a:bodyPr wrap="square" rtlCol="0" anchor="t"/>
          <a:lstStyle/>
          <a:p>
            <a:pPr marL="0" indent="0" algn="l">
              <a:lnSpc>
                <a:spcPts val="2042"/>
              </a:lnSpc>
              <a:buNone/>
            </a:pPr>
            <a:r>
              <a:rPr lang="en-US" dirty="0">
                <a:solidFill>
                  <a:srgbClr val="3D3838"/>
                </a:solidFill>
                <a:latin typeface="Source Sans Pro" pitchFamily="34" charset="0"/>
                <a:ea typeface="Source Sans Pro" pitchFamily="34" charset="-122"/>
                <a:cs typeface="Source Sans Pro" pitchFamily="34" charset="-120"/>
              </a:rPr>
              <a:t>It entered into force on 4 November 2016, 30 days after the "double threshold" had been met, with ratification by 55 countries accounting for at least 55% of global emissions.</a:t>
            </a:r>
            <a:endParaRPr lang="en-US" dirty="0"/>
          </a:p>
        </p:txBody>
      </p:sp>
      <p:sp>
        <p:nvSpPr>
          <p:cNvPr id="17" name="Shape 14"/>
          <p:cNvSpPr/>
          <p:nvPr/>
        </p:nvSpPr>
        <p:spPr>
          <a:xfrm>
            <a:off x="4036040" y="6829544"/>
            <a:ext cx="605076" cy="34528"/>
          </a:xfrm>
          <a:prstGeom prst="rect">
            <a:avLst/>
          </a:prstGeom>
          <a:solidFill>
            <a:srgbClr val="EDEDED"/>
          </a:solidFill>
          <a:ln/>
        </p:spPr>
        <p:txBody>
          <a:bodyPr/>
          <a:lstStyle/>
          <a:p>
            <a:endParaRPr lang="en-IN"/>
          </a:p>
        </p:txBody>
      </p:sp>
      <p:sp>
        <p:nvSpPr>
          <p:cNvPr id="18" name="Shape 15"/>
          <p:cNvSpPr/>
          <p:nvPr/>
        </p:nvSpPr>
        <p:spPr>
          <a:xfrm>
            <a:off x="3647063" y="6652379"/>
            <a:ext cx="388977" cy="388977"/>
          </a:xfrm>
          <a:prstGeom prst="roundRect">
            <a:avLst>
              <a:gd name="adj" fmla="val 26669"/>
            </a:avLst>
          </a:prstGeom>
          <a:solidFill>
            <a:srgbClr val="EDEDED"/>
          </a:solidFill>
          <a:ln/>
        </p:spPr>
        <p:txBody>
          <a:bodyPr/>
          <a:lstStyle/>
          <a:p>
            <a:endParaRPr lang="en-IN"/>
          </a:p>
        </p:txBody>
      </p:sp>
      <p:sp>
        <p:nvSpPr>
          <p:cNvPr id="19" name="Text 16"/>
          <p:cNvSpPr/>
          <p:nvPr/>
        </p:nvSpPr>
        <p:spPr>
          <a:xfrm>
            <a:off x="3764816" y="6684764"/>
            <a:ext cx="153472" cy="324088"/>
          </a:xfrm>
          <a:prstGeom prst="rect">
            <a:avLst/>
          </a:prstGeom>
          <a:noFill/>
          <a:ln/>
        </p:spPr>
        <p:txBody>
          <a:bodyPr wrap="none" rtlCol="0" anchor="t"/>
          <a:lstStyle/>
          <a:p>
            <a:pPr marL="0" indent="0" algn="ctr">
              <a:lnSpc>
                <a:spcPts val="2553"/>
              </a:lnSpc>
              <a:buNone/>
            </a:pPr>
            <a:r>
              <a:rPr lang="en-US" sz="2042" b="1" dirty="0">
                <a:solidFill>
                  <a:srgbClr val="000000"/>
                </a:solidFill>
                <a:latin typeface="Montserrat" pitchFamily="34" charset="0"/>
                <a:ea typeface="Montserrat" pitchFamily="34" charset="-122"/>
                <a:cs typeface="Montserrat" pitchFamily="34" charset="-120"/>
              </a:rPr>
              <a:t>3</a:t>
            </a:r>
            <a:endParaRPr lang="en-US" sz="2042" dirty="0"/>
          </a:p>
        </p:txBody>
      </p:sp>
      <p:sp>
        <p:nvSpPr>
          <p:cNvPr id="20" name="Text 17"/>
          <p:cNvSpPr/>
          <p:nvPr/>
        </p:nvSpPr>
        <p:spPr>
          <a:xfrm>
            <a:off x="4792385" y="6690241"/>
            <a:ext cx="2434352" cy="270034"/>
          </a:xfrm>
          <a:prstGeom prst="rect">
            <a:avLst/>
          </a:prstGeom>
          <a:noFill/>
          <a:ln/>
        </p:spPr>
        <p:txBody>
          <a:bodyPr wrap="none" rtlCol="0" anchor="t"/>
          <a:lstStyle/>
          <a:p>
            <a:pPr marL="0" indent="0" algn="l">
              <a:lnSpc>
                <a:spcPts val="2127"/>
              </a:lnSpc>
              <a:buNone/>
            </a:pPr>
            <a:r>
              <a:rPr lang="en-US" sz="1702" b="1" kern="0" spc="-17" dirty="0">
                <a:solidFill>
                  <a:srgbClr val="000000"/>
                </a:solidFill>
                <a:latin typeface="Montserrat" pitchFamily="34" charset="0"/>
                <a:ea typeface="Montserrat" pitchFamily="34" charset="-122"/>
                <a:cs typeface="Montserrat" pitchFamily="34" charset="-120"/>
              </a:rPr>
              <a:t>Ongoing Ratifications</a:t>
            </a:r>
            <a:endParaRPr lang="en-US" sz="1702" dirty="0"/>
          </a:p>
        </p:txBody>
      </p:sp>
      <p:sp>
        <p:nvSpPr>
          <p:cNvPr id="21" name="Text 18"/>
          <p:cNvSpPr/>
          <p:nvPr/>
        </p:nvSpPr>
        <p:spPr>
          <a:xfrm>
            <a:off x="4792385" y="7063978"/>
            <a:ext cx="6255663" cy="518636"/>
          </a:xfrm>
          <a:prstGeom prst="rect">
            <a:avLst/>
          </a:prstGeom>
          <a:noFill/>
          <a:ln/>
        </p:spPr>
        <p:txBody>
          <a:bodyPr wrap="square" rtlCol="0" anchor="t"/>
          <a:lstStyle/>
          <a:p>
            <a:pPr marL="0" indent="0" algn="l">
              <a:lnSpc>
                <a:spcPts val="2042"/>
              </a:lnSpc>
              <a:buNone/>
            </a:pPr>
            <a:r>
              <a:rPr lang="en-US" dirty="0">
                <a:solidFill>
                  <a:srgbClr val="3D3838"/>
                </a:solidFill>
                <a:latin typeface="Source Sans Pro" pitchFamily="34" charset="0"/>
                <a:ea typeface="Source Sans Pro" pitchFamily="34" charset="-122"/>
                <a:cs typeface="Source Sans Pro" pitchFamily="34" charset="-120"/>
              </a:rPr>
              <a:t>Since then, more countries have ratified and continue to ratify the Agreement, reaching a total of 125 Parties in early 2017.</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148590" y="865227"/>
            <a:ext cx="14630400" cy="2777490"/>
          </a:xfrm>
          <a:prstGeom prst="rect">
            <a:avLst/>
          </a:prstGeom>
        </p:spPr>
      </p:pic>
      <p:sp>
        <p:nvSpPr>
          <p:cNvPr id="5" name="Text 2"/>
          <p:cNvSpPr/>
          <p:nvPr/>
        </p:nvSpPr>
        <p:spPr>
          <a:xfrm>
            <a:off x="2517696" y="3975973"/>
            <a:ext cx="9594890"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Operationalizing the Paris Agreement</a:t>
            </a:r>
            <a:endParaRPr lang="en-US" sz="4374" dirty="0"/>
          </a:p>
        </p:txBody>
      </p:sp>
      <p:sp>
        <p:nvSpPr>
          <p:cNvPr id="6" name="Text 3"/>
          <p:cNvSpPr/>
          <p:nvPr/>
        </p:nvSpPr>
        <p:spPr>
          <a:xfrm>
            <a:off x="2517696" y="5697974"/>
            <a:ext cx="9594890" cy="1333024"/>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In order to make the Paris Agreement fully operational, a work programme was launched in Paris to develop modalities, procedures and guidelines on a broad array of issues. Parties work together in the subsidiary bodies and various constituted bodies, with the first meeting of the CMA taking place in conjunction with COP 22 in Marrakesh in November 2016.</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sp>
        <p:nvSpPr>
          <p:cNvPr id="4" name="Text 2"/>
          <p:cNvSpPr/>
          <p:nvPr/>
        </p:nvSpPr>
        <p:spPr>
          <a:xfrm>
            <a:off x="2517696" y="1418034"/>
            <a:ext cx="9594890"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Key Aspects of the Paris Agreement</a:t>
            </a:r>
            <a:endParaRPr lang="en-US" sz="4374" dirty="0"/>
          </a:p>
        </p:txBody>
      </p:sp>
      <p:sp>
        <p:nvSpPr>
          <p:cNvPr id="5" name="Text 3"/>
          <p:cNvSpPr/>
          <p:nvPr/>
        </p:nvSpPr>
        <p:spPr>
          <a:xfrm>
            <a:off x="2517696" y="3362206"/>
            <a:ext cx="2836545" cy="694373"/>
          </a:xfrm>
          <a:prstGeom prst="rect">
            <a:avLst/>
          </a:prstGeom>
          <a:noFill/>
          <a:ln/>
        </p:spPr>
        <p:txBody>
          <a:bodyPr wrap="square" rtlCol="0" anchor="t"/>
          <a:lstStyle/>
          <a:p>
            <a:pPr marL="0" indent="0">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Long-term Temperature Goal</a:t>
            </a:r>
            <a:endParaRPr lang="en-US" sz="2187" dirty="0"/>
          </a:p>
        </p:txBody>
      </p:sp>
      <p:sp>
        <p:nvSpPr>
          <p:cNvPr id="6" name="Text 4"/>
          <p:cNvSpPr/>
          <p:nvPr/>
        </p:nvSpPr>
        <p:spPr>
          <a:xfrm>
            <a:off x="2517696" y="4278749"/>
            <a:ext cx="2836545" cy="1999536"/>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The Agreement reaffirms the goal of limiting global temperature increase to well below 2 degrees Celsius, while pursuing efforts to limit the increase to 1.5 degrees.</a:t>
            </a:r>
            <a:endParaRPr lang="en-US" sz="2000" dirty="0"/>
          </a:p>
        </p:txBody>
      </p:sp>
      <p:sp>
        <p:nvSpPr>
          <p:cNvPr id="7" name="Text 5"/>
          <p:cNvSpPr/>
          <p:nvPr/>
        </p:nvSpPr>
        <p:spPr>
          <a:xfrm>
            <a:off x="5903833" y="3362206"/>
            <a:ext cx="2836545" cy="694373"/>
          </a:xfrm>
          <a:prstGeom prst="rect">
            <a:avLst/>
          </a:prstGeom>
          <a:noFill/>
          <a:ln/>
        </p:spPr>
        <p:txBody>
          <a:bodyPr wrap="square" rtlCol="0" anchor="t"/>
          <a:lstStyle/>
          <a:p>
            <a:pPr marL="0" indent="0">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Global Peaking and Neutrality</a:t>
            </a:r>
            <a:endParaRPr lang="en-US" sz="2187" dirty="0"/>
          </a:p>
        </p:txBody>
      </p:sp>
      <p:sp>
        <p:nvSpPr>
          <p:cNvPr id="8" name="Text 6"/>
          <p:cNvSpPr/>
          <p:nvPr/>
        </p:nvSpPr>
        <p:spPr>
          <a:xfrm>
            <a:off x="5903833" y="4278749"/>
            <a:ext cx="2836545" cy="2332792"/>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Parties aim to reach global peaking of GHG emissions as soon as possible to achieve a balance between emissions by sources and removals by sinks of GHGs in the second half of the century.</a:t>
            </a:r>
            <a:endParaRPr lang="en-US" sz="2000" dirty="0"/>
          </a:p>
        </p:txBody>
      </p:sp>
      <p:sp>
        <p:nvSpPr>
          <p:cNvPr id="9" name="Text 7"/>
          <p:cNvSpPr/>
          <p:nvPr/>
        </p:nvSpPr>
        <p:spPr>
          <a:xfrm>
            <a:off x="9289971" y="3362206"/>
            <a:ext cx="2777490" cy="347186"/>
          </a:xfrm>
          <a:prstGeom prst="rect">
            <a:avLst/>
          </a:prstGeom>
          <a:noFill/>
          <a:ln/>
        </p:spPr>
        <p:txBody>
          <a:bodyPr wrap="none" rtlCol="0" anchor="t"/>
          <a:lstStyle/>
          <a:p>
            <a:pPr marL="0" indent="0">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Mitigation Efforts</a:t>
            </a:r>
            <a:endParaRPr lang="en-US" sz="2187" dirty="0"/>
          </a:p>
        </p:txBody>
      </p:sp>
      <p:sp>
        <p:nvSpPr>
          <p:cNvPr id="10" name="Text 8"/>
          <p:cNvSpPr/>
          <p:nvPr/>
        </p:nvSpPr>
        <p:spPr>
          <a:xfrm>
            <a:off x="9289971" y="3931563"/>
            <a:ext cx="2836545" cy="1999536"/>
          </a:xfrm>
          <a:prstGeom prst="rect">
            <a:avLst/>
          </a:prstGeom>
          <a:noFill/>
          <a:ln/>
        </p:spPr>
        <p:txBody>
          <a:bodyPr wrap="square" rtlCol="0" anchor="t"/>
          <a:lstStyle/>
          <a:p>
            <a:pPr marL="0" indent="0">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Binding commitments are established for all Parties to prepare, communicate, and maintain NDCs and to pursue domestic measures to achieve them.</a:t>
            </a: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5" name="Text 2"/>
          <p:cNvSpPr/>
          <p:nvPr/>
        </p:nvSpPr>
        <p:spPr>
          <a:xfrm>
            <a:off x="4490799" y="2472095"/>
            <a:ext cx="9019580" cy="694373"/>
          </a:xfrm>
          <a:prstGeom prst="rect">
            <a:avLst/>
          </a:prstGeom>
          <a:noFill/>
          <a:ln/>
        </p:spPr>
        <p:txBody>
          <a:bodyPr wrap="non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Adaptation and Loss &amp; Damage</a:t>
            </a:r>
            <a:endParaRPr lang="en-US" sz="4374" dirty="0"/>
          </a:p>
        </p:txBody>
      </p:sp>
      <p:sp>
        <p:nvSpPr>
          <p:cNvPr id="6" name="Shape 3"/>
          <p:cNvSpPr/>
          <p:nvPr/>
        </p:nvSpPr>
        <p:spPr>
          <a:xfrm>
            <a:off x="4490799" y="3499723"/>
            <a:ext cx="4542115" cy="2257782"/>
          </a:xfrm>
          <a:prstGeom prst="roundRect">
            <a:avLst>
              <a:gd name="adj" fmla="val 5905"/>
            </a:avLst>
          </a:prstGeom>
          <a:solidFill>
            <a:srgbClr val="EDEDED"/>
          </a:solidFill>
          <a:ln/>
        </p:spPr>
        <p:txBody>
          <a:bodyPr/>
          <a:lstStyle/>
          <a:p>
            <a:endParaRPr lang="en-IN"/>
          </a:p>
        </p:txBody>
      </p:sp>
      <p:sp>
        <p:nvSpPr>
          <p:cNvPr id="7" name="Text 4"/>
          <p:cNvSpPr/>
          <p:nvPr/>
        </p:nvSpPr>
        <p:spPr>
          <a:xfrm>
            <a:off x="4712970" y="3721894"/>
            <a:ext cx="2777490" cy="347186"/>
          </a:xfrm>
          <a:prstGeom prst="rect">
            <a:avLst/>
          </a:prstGeom>
          <a:noFill/>
          <a:ln/>
        </p:spPr>
        <p:txBody>
          <a:bodyPr wrap="none" rtlCol="0" anchor="t"/>
          <a:lstStyle/>
          <a:p>
            <a:pPr marL="0" indent="0">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Adaptation</a:t>
            </a:r>
            <a:endParaRPr lang="en-US" sz="2187" dirty="0"/>
          </a:p>
        </p:txBody>
      </p:sp>
      <p:sp>
        <p:nvSpPr>
          <p:cNvPr id="8" name="Text 5"/>
          <p:cNvSpPr/>
          <p:nvPr/>
        </p:nvSpPr>
        <p:spPr>
          <a:xfrm>
            <a:off x="4712970" y="4202311"/>
            <a:ext cx="4097774" cy="1333024"/>
          </a:xfrm>
          <a:prstGeom prst="rect">
            <a:avLst/>
          </a:prstGeom>
          <a:noFill/>
          <a:ln/>
        </p:spPr>
        <p:txBody>
          <a:bodyPr wrap="square" rtlCol="0" anchor="t"/>
          <a:lstStyle/>
          <a:p>
            <a:pPr marL="0" indent="0">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The Agreement establishes a global goal on adaptation to enhance adaptive capacity, strengthen resilience, and reduce vulnerability to climate change.</a:t>
            </a:r>
            <a:endParaRPr lang="en-US" sz="1750" dirty="0"/>
          </a:p>
        </p:txBody>
      </p:sp>
      <p:sp>
        <p:nvSpPr>
          <p:cNvPr id="9" name="Shape 6"/>
          <p:cNvSpPr/>
          <p:nvPr/>
        </p:nvSpPr>
        <p:spPr>
          <a:xfrm>
            <a:off x="9255085" y="3499723"/>
            <a:ext cx="4542115" cy="2257782"/>
          </a:xfrm>
          <a:prstGeom prst="roundRect">
            <a:avLst>
              <a:gd name="adj" fmla="val 5905"/>
            </a:avLst>
          </a:prstGeom>
          <a:solidFill>
            <a:srgbClr val="EDEDED"/>
          </a:solidFill>
          <a:ln/>
        </p:spPr>
        <p:txBody>
          <a:bodyPr/>
          <a:lstStyle/>
          <a:p>
            <a:endParaRPr lang="en-IN"/>
          </a:p>
        </p:txBody>
      </p:sp>
      <p:sp>
        <p:nvSpPr>
          <p:cNvPr id="10" name="Text 7"/>
          <p:cNvSpPr/>
          <p:nvPr/>
        </p:nvSpPr>
        <p:spPr>
          <a:xfrm>
            <a:off x="9477256" y="3721894"/>
            <a:ext cx="2777490" cy="347186"/>
          </a:xfrm>
          <a:prstGeom prst="rect">
            <a:avLst/>
          </a:prstGeom>
          <a:noFill/>
          <a:ln/>
        </p:spPr>
        <p:txBody>
          <a:bodyPr wrap="none" rtlCol="0" anchor="t"/>
          <a:lstStyle/>
          <a:p>
            <a:pPr marL="0" indent="0">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Loss and Damage</a:t>
            </a:r>
            <a:endParaRPr lang="en-US" sz="2187" dirty="0"/>
          </a:p>
        </p:txBody>
      </p:sp>
      <p:sp>
        <p:nvSpPr>
          <p:cNvPr id="11" name="Text 8"/>
          <p:cNvSpPr/>
          <p:nvPr/>
        </p:nvSpPr>
        <p:spPr>
          <a:xfrm>
            <a:off x="9477256" y="4202311"/>
            <a:ext cx="4097774" cy="1333024"/>
          </a:xfrm>
          <a:prstGeom prst="rect">
            <a:avLst/>
          </a:prstGeom>
          <a:noFill/>
          <a:ln/>
        </p:spPr>
        <p:txBody>
          <a:bodyPr wrap="square" rtlCol="0" anchor="t"/>
          <a:lstStyle/>
          <a:p>
            <a:pPr marL="0" indent="0">
              <a:lnSpc>
                <a:spcPts val="2624"/>
              </a:lnSpc>
              <a:buNone/>
            </a:pPr>
            <a:r>
              <a:rPr lang="en-US" sz="1750" dirty="0">
                <a:solidFill>
                  <a:srgbClr val="3D3838"/>
                </a:solidFill>
                <a:latin typeface="Source Sans Pro" pitchFamily="34" charset="0"/>
                <a:ea typeface="Source Sans Pro" pitchFamily="34" charset="-122"/>
                <a:cs typeface="Source Sans Pro" pitchFamily="34" charset="-120"/>
              </a:rPr>
              <a:t>It recognizes the importance of averting, minimizing, and addressing loss and damage associated with the adverse effects of climate change.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119" y="-1090791"/>
            <a:ext cx="14630400" cy="8229600"/>
          </a:xfrm>
          <a:prstGeom prst="rect">
            <a:avLst/>
          </a:prstGeom>
          <a:solidFill>
            <a:srgbClr val="FFFFFF"/>
          </a:solidFill>
          <a:ln/>
        </p:spPr>
        <p:txBody>
          <a:bodyPr/>
          <a:lstStyle/>
          <a:p>
            <a:r>
              <a:rPr lang="en-IN" dirty="0"/>
              <a:t>z</a:t>
            </a:r>
          </a:p>
        </p:txBody>
      </p:sp>
      <p:sp>
        <p:nvSpPr>
          <p:cNvPr id="4" name="Text 2"/>
          <p:cNvSpPr/>
          <p:nvPr/>
        </p:nvSpPr>
        <p:spPr>
          <a:xfrm>
            <a:off x="2517696" y="1777841"/>
            <a:ext cx="6069687" cy="694373"/>
          </a:xfrm>
          <a:prstGeom prst="rect">
            <a:avLst/>
          </a:prstGeom>
          <a:noFill/>
          <a:ln/>
        </p:spPr>
        <p:txBody>
          <a:bodyPr wrap="non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Support Mechanisms</a:t>
            </a:r>
            <a:endParaRPr lang="en-US" sz="4374" dirty="0"/>
          </a:p>
        </p:txBody>
      </p:sp>
      <p:sp>
        <p:nvSpPr>
          <p:cNvPr id="6" name="Text 4"/>
          <p:cNvSpPr/>
          <p:nvPr/>
        </p:nvSpPr>
        <p:spPr>
          <a:xfrm>
            <a:off x="2517696" y="3024009"/>
            <a:ext cx="2777490" cy="347186"/>
          </a:xfrm>
          <a:prstGeom prst="rect">
            <a:avLst/>
          </a:prstGeom>
          <a:noFill/>
          <a:ln/>
        </p:spPr>
        <p:txBody>
          <a:bodyPr wrap="none" rtlCol="0" anchor="t"/>
          <a:lstStyle/>
          <a:p>
            <a:pPr marL="0" indent="0" algn="ctr">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Finance</a:t>
            </a:r>
            <a:endParaRPr lang="en-US" sz="2187" dirty="0"/>
          </a:p>
        </p:txBody>
      </p:sp>
      <p:sp>
        <p:nvSpPr>
          <p:cNvPr id="7" name="Text 5"/>
          <p:cNvSpPr/>
          <p:nvPr/>
        </p:nvSpPr>
        <p:spPr>
          <a:xfrm>
            <a:off x="2517696" y="3563005"/>
            <a:ext cx="2976086" cy="2555498"/>
          </a:xfrm>
          <a:prstGeom prst="rect">
            <a:avLst/>
          </a:prstGeom>
          <a:noFill/>
          <a:ln/>
        </p:spPr>
        <p:txBody>
          <a:bodyPr wrap="square" rtlCol="0" anchor="t"/>
          <a:lstStyle/>
          <a:p>
            <a:pPr marL="0" indent="0" algn="ctr">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The Agreement reaffirms the obligations of developed countries to support developing country Parties to build clean, climate-resilient futures.</a:t>
            </a:r>
            <a:endParaRPr lang="en-US" sz="2000" dirty="0"/>
          </a:p>
        </p:txBody>
      </p:sp>
      <p:sp>
        <p:nvSpPr>
          <p:cNvPr id="9" name="Text 7"/>
          <p:cNvSpPr/>
          <p:nvPr/>
        </p:nvSpPr>
        <p:spPr>
          <a:xfrm>
            <a:off x="5926336" y="3057406"/>
            <a:ext cx="2777490" cy="347186"/>
          </a:xfrm>
          <a:prstGeom prst="rect">
            <a:avLst/>
          </a:prstGeom>
          <a:noFill/>
          <a:ln/>
        </p:spPr>
        <p:txBody>
          <a:bodyPr wrap="none" rtlCol="0" anchor="t"/>
          <a:lstStyle/>
          <a:p>
            <a:pPr marL="0" indent="0" algn="ctr">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Technology</a:t>
            </a:r>
            <a:endParaRPr lang="en-US" sz="2187" dirty="0"/>
          </a:p>
        </p:txBody>
      </p:sp>
      <p:sp>
        <p:nvSpPr>
          <p:cNvPr id="10" name="Text 8"/>
          <p:cNvSpPr/>
          <p:nvPr/>
        </p:nvSpPr>
        <p:spPr>
          <a:xfrm>
            <a:off x="5827038" y="3563005"/>
            <a:ext cx="2976086" cy="2555498"/>
          </a:xfrm>
          <a:prstGeom prst="rect">
            <a:avLst/>
          </a:prstGeom>
          <a:noFill/>
          <a:ln/>
        </p:spPr>
        <p:txBody>
          <a:bodyPr wrap="square" rtlCol="0" anchor="t"/>
          <a:lstStyle/>
          <a:p>
            <a:pPr marL="0" indent="0" algn="ctr">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It encourages voluntary contributions by other Parties and aims for a balance between adaptation and mitigation in the provision of resources.</a:t>
            </a:r>
            <a:endParaRPr lang="en-US" sz="2000" dirty="0"/>
          </a:p>
        </p:txBody>
      </p:sp>
      <p:sp>
        <p:nvSpPr>
          <p:cNvPr id="12" name="Text 10"/>
          <p:cNvSpPr/>
          <p:nvPr/>
        </p:nvSpPr>
        <p:spPr>
          <a:xfrm>
            <a:off x="9235678" y="3103126"/>
            <a:ext cx="2777490" cy="347186"/>
          </a:xfrm>
          <a:prstGeom prst="rect">
            <a:avLst/>
          </a:prstGeom>
          <a:noFill/>
          <a:ln/>
        </p:spPr>
        <p:txBody>
          <a:bodyPr wrap="none" rtlCol="0" anchor="t"/>
          <a:lstStyle/>
          <a:p>
            <a:pPr marL="0" indent="0" algn="ctr">
              <a:lnSpc>
                <a:spcPts val="2734"/>
              </a:lnSpc>
              <a:buNone/>
            </a:pPr>
            <a:r>
              <a:rPr lang="en-US" sz="2187" b="1" kern="0" spc="-22" dirty="0">
                <a:solidFill>
                  <a:srgbClr val="000000"/>
                </a:solidFill>
                <a:latin typeface="Montserrat" pitchFamily="34" charset="0"/>
                <a:ea typeface="Montserrat" pitchFamily="34" charset="-122"/>
                <a:cs typeface="Montserrat" pitchFamily="34" charset="-120"/>
              </a:rPr>
              <a:t>Capacity-Building</a:t>
            </a:r>
            <a:endParaRPr lang="en-US" sz="2187" dirty="0"/>
          </a:p>
        </p:txBody>
      </p:sp>
      <p:sp>
        <p:nvSpPr>
          <p:cNvPr id="13" name="Text 11"/>
          <p:cNvSpPr/>
          <p:nvPr/>
        </p:nvSpPr>
        <p:spPr>
          <a:xfrm>
            <a:off x="9136380" y="3563005"/>
            <a:ext cx="2976205" cy="2888754"/>
          </a:xfrm>
          <a:prstGeom prst="rect">
            <a:avLst/>
          </a:prstGeom>
          <a:noFill/>
          <a:ln/>
        </p:spPr>
        <p:txBody>
          <a:bodyPr wrap="square" rtlCol="0" anchor="t"/>
          <a:lstStyle/>
          <a:p>
            <a:pPr marL="0" indent="0" algn="ctr">
              <a:lnSpc>
                <a:spcPts val="2624"/>
              </a:lnSpc>
              <a:buNone/>
            </a:pPr>
            <a:r>
              <a:rPr lang="en-US" sz="2000" dirty="0">
                <a:solidFill>
                  <a:srgbClr val="3D3838"/>
                </a:solidFill>
                <a:latin typeface="Source Sans Pro" pitchFamily="34" charset="0"/>
                <a:ea typeface="Source Sans Pro" pitchFamily="34" charset="-122"/>
                <a:cs typeface="Source Sans Pro" pitchFamily="34" charset="-120"/>
              </a:rPr>
              <a:t>International cooperation on climate-safe technology development and transfer and capacity-building in the developing world are strengthened.</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EDED"/>
          </a:solidFill>
          <a:ln/>
        </p:spPr>
        <p:txBody>
          <a:bodyPr/>
          <a:lstStyle/>
          <a:p>
            <a:endParaRPr lang="en-IN"/>
          </a:p>
        </p:txBody>
      </p:sp>
      <p:sp>
        <p:nvSpPr>
          <p:cNvPr id="3" name="Shape 1"/>
          <p:cNvSpPr/>
          <p:nvPr/>
        </p:nvSpPr>
        <p:spPr>
          <a:xfrm>
            <a:off x="0" y="0"/>
            <a:ext cx="14630400" cy="8229600"/>
          </a:xfrm>
          <a:prstGeom prst="rect">
            <a:avLst/>
          </a:prstGeom>
          <a:solidFill>
            <a:srgbClr val="FFFFFF"/>
          </a:solidFill>
          <a:ln/>
        </p:spPr>
        <p:txBody>
          <a:bodyPr/>
          <a:lstStyle/>
          <a:p>
            <a:endParaRPr lang="en-IN"/>
          </a:p>
        </p:txBody>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19599" y="2753916"/>
            <a:ext cx="7477601" cy="1388745"/>
          </a:xfrm>
          <a:prstGeom prst="rect">
            <a:avLst/>
          </a:prstGeom>
          <a:noFill/>
          <a:ln/>
        </p:spPr>
        <p:txBody>
          <a:bodyPr wrap="square" rtlCol="0" anchor="t"/>
          <a:lstStyle/>
          <a:p>
            <a:pPr marL="0" indent="0">
              <a:lnSpc>
                <a:spcPts val="5468"/>
              </a:lnSpc>
              <a:buNone/>
            </a:pPr>
            <a:r>
              <a:rPr lang="en-US" sz="4374" b="1" kern="0" spc="-44" dirty="0">
                <a:solidFill>
                  <a:srgbClr val="000000"/>
                </a:solidFill>
                <a:latin typeface="Montserrat" pitchFamily="34" charset="0"/>
                <a:ea typeface="Montserrat" pitchFamily="34" charset="-122"/>
                <a:cs typeface="Montserrat" pitchFamily="34" charset="-120"/>
              </a:rPr>
              <a:t>Education and Public Engagement</a:t>
            </a:r>
            <a:endParaRPr lang="en-US" sz="4374" dirty="0"/>
          </a:p>
        </p:txBody>
      </p:sp>
      <p:sp>
        <p:nvSpPr>
          <p:cNvPr id="6" name="Text 3"/>
          <p:cNvSpPr/>
          <p:nvPr/>
        </p:nvSpPr>
        <p:spPr>
          <a:xfrm>
            <a:off x="6319599" y="4475917"/>
            <a:ext cx="7477601" cy="999768"/>
          </a:xfrm>
          <a:prstGeom prst="rect">
            <a:avLst/>
          </a:prstGeom>
          <a:noFill/>
          <a:ln/>
        </p:spPr>
        <p:txBody>
          <a:bodyPr wrap="square" rtlCol="0" anchor="t"/>
          <a:lstStyle/>
          <a:p>
            <a:pPr marL="0" indent="0">
              <a:lnSpc>
                <a:spcPts val="2624"/>
              </a:lnSpc>
              <a:buNone/>
            </a:pPr>
            <a:r>
              <a:rPr lang="en-US" sz="2100" dirty="0">
                <a:solidFill>
                  <a:srgbClr val="3D3838"/>
                </a:solidFill>
                <a:latin typeface="Source Sans Pro" pitchFamily="34" charset="0"/>
                <a:ea typeface="Source Sans Pro" pitchFamily="34" charset="-122"/>
                <a:cs typeface="Source Sans Pro" pitchFamily="34" charset="-120"/>
              </a:rPr>
              <a:t>Climate change education, training, public awareness, public participation, and public access to information are to be enhanced under the Agreement, as outlined in Article 12.</a:t>
            </a:r>
            <a:endParaRPr lang="en-US" sz="2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1071</Words>
  <Application>Microsoft Office PowerPoint</Application>
  <PresentationFormat>Custom</PresentationFormat>
  <Paragraphs>80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Montserrat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Raj Varma</cp:lastModifiedBy>
  <cp:revision>1</cp:revision>
  <dcterms:created xsi:type="dcterms:W3CDTF">2024-02-26T05:46:55Z</dcterms:created>
  <dcterms:modified xsi:type="dcterms:W3CDTF">2024-02-28T04:54:28Z</dcterms:modified>
</cp:coreProperties>
</file>