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Lst>
  <p:notesMasterIdLst>
    <p:notesMasterId r:id="rId10"/>
  </p:notesMasterIdLst>
  <p:sldIdLst>
    <p:sldId id="256" r:id="rId3"/>
    <p:sldId id="257" r:id="rId4"/>
    <p:sldId id="271" r:id="rId5"/>
    <p:sldId id="272" r:id="rId6"/>
    <p:sldId id="273" r:id="rId7"/>
    <p:sldId id="274" r:id="rId8"/>
    <p:sldId id="275" r:id="rId9"/>
  </p:sldIdLst>
  <p:sldSz cx="12192000" cy="6858000"/>
  <p:notesSz cx="6951663" cy="10082213"/>
  <p:embeddedFontLst>
    <p:embeddedFont>
      <p:font typeface="Calibri" panose="020F0502020204030204" pitchFamily="34" charset="0"/>
      <p:regular r:id="rId11"/>
      <p:bold r:id="rId12"/>
      <p:italic r:id="rId13"/>
      <p:boldItalic r:id="rId14"/>
    </p:embeddedFont>
    <p:embeddedFont>
      <p:font typeface="Century Gothic" panose="020B0502020202020204" pitchFamily="3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gieKAtMPmBYII9V0guHbfKbrp7l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4B45B8F-DFE5-447A-A711-3C89EE7ACD08}">
  <a:tblStyle styleId="{C4B45B8F-DFE5-447A-A711-3C89EE7ACD08}"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83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2.fntdata"/><Relationship Id="rId17" Type="http://schemas.openxmlformats.org/officeDocument/2006/relationships/font" Target="fonts/font7.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6.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1.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5.fntdata"/><Relationship Id="rId10"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4.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825" y="756150"/>
            <a:ext cx="4634650" cy="3780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3" name="Google Shape;73;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46: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4" name="Google Shape;94;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46: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4" name="Google Shape;94;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08339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46: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4" name="Google Shape;94;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15927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46: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4" name="Google Shape;94;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81647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46: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4" name="Google Shape;94;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02615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46: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4" name="Google Shape;94;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47330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1"/>
        <p:cNvGrpSpPr/>
        <p:nvPr/>
      </p:nvGrpSpPr>
      <p:grpSpPr>
        <a:xfrm>
          <a:off x="0" y="0"/>
          <a:ext cx="0" cy="0"/>
          <a:chOff x="0" y="0"/>
          <a:chExt cx="0" cy="0"/>
        </a:xfrm>
      </p:grpSpPr>
      <p:sp>
        <p:nvSpPr>
          <p:cNvPr id="32" name="Google Shape;32;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4" name="Google Shape;34;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 name="Google Shape;36;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
        <p:cNvGrpSpPr/>
        <p:nvPr/>
      </p:nvGrpSpPr>
      <p:grpSpPr>
        <a:xfrm>
          <a:off x="0" y="0"/>
          <a:ext cx="0" cy="0"/>
          <a:chOff x="0" y="0"/>
          <a:chExt cx="0" cy="0"/>
        </a:xfrm>
      </p:grpSpPr>
      <p:sp>
        <p:nvSpPr>
          <p:cNvPr id="41" name="Google Shape;4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4"/>
        <p:cNvGrpSpPr/>
        <p:nvPr/>
      </p:nvGrpSpPr>
      <p:grpSpPr>
        <a:xfrm>
          <a:off x="0" y="0"/>
          <a:ext cx="0" cy="0"/>
          <a:chOff x="0" y="0"/>
          <a:chExt cx="0" cy="0"/>
        </a:xfrm>
      </p:grpSpPr>
      <p:sp>
        <p:nvSpPr>
          <p:cNvPr id="45" name="Google Shape;4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7" name="Google Shape;4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8" name="Google Shape;4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66"/>
        <p:cNvGrpSpPr/>
        <p:nvPr/>
      </p:nvGrpSpPr>
      <p:grpSpPr>
        <a:xfrm>
          <a:off x="0" y="0"/>
          <a:ext cx="0" cy="0"/>
          <a:chOff x="0" y="0"/>
          <a:chExt cx="0" cy="0"/>
        </a:xfrm>
      </p:grpSpPr>
      <p:sp>
        <p:nvSpPr>
          <p:cNvPr id="67" name="Google Shape;67;p48"/>
          <p:cNvSpPr txBox="1"/>
          <p:nvPr/>
        </p:nvSpPr>
        <p:spPr>
          <a:xfrm>
            <a:off x="1538742" y="6251419"/>
            <a:ext cx="3760845" cy="5142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595959"/>
              </a:solidFill>
              <a:latin typeface="Century Gothic"/>
              <a:ea typeface="Century Gothic"/>
              <a:cs typeface="Century Gothic"/>
              <a:sym typeface="Century Gothic"/>
            </a:endParaRPr>
          </a:p>
        </p:txBody>
      </p:sp>
      <p:graphicFrame>
        <p:nvGraphicFramePr>
          <p:cNvPr id="68" name="Google Shape;68;p48"/>
          <p:cNvGraphicFramePr/>
          <p:nvPr/>
        </p:nvGraphicFramePr>
        <p:xfrm>
          <a:off x="1189871" y="6101850"/>
          <a:ext cx="4136700" cy="471869"/>
        </p:xfrm>
        <a:graphic>
          <a:graphicData uri="http://schemas.openxmlformats.org/drawingml/2006/table">
            <a:tbl>
              <a:tblPr>
                <a:noFill/>
                <a:tableStyleId>{C4B45B8F-DFE5-447A-A711-3C89EE7ACD08}</a:tableStyleId>
              </a:tblPr>
              <a:tblGrid>
                <a:gridCol w="717225">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tblGrid>
              <a:tr h="114300">
                <a:tc>
                  <a:txBody>
                    <a:bodyPr/>
                    <a:lstStyle/>
                    <a:p>
                      <a:pPr marL="0" marR="0" lvl="0" indent="0" algn="l" rtl="0">
                        <a:lnSpc>
                          <a:spcPct val="107000"/>
                        </a:lnSpc>
                        <a:spcBef>
                          <a:spcPts val="0"/>
                        </a:spcBef>
                        <a:spcAft>
                          <a:spcPts val="0"/>
                        </a:spcAft>
                        <a:buClr>
                          <a:srgbClr val="000000"/>
                        </a:buClr>
                        <a:buSzPts val="1100"/>
                        <a:buFont typeface="Arial"/>
                        <a:buNone/>
                      </a:pP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900"/>
                        <a:buFont typeface="Arial"/>
                        <a:buNone/>
                      </a:pPr>
                      <a:r>
                        <a:rPr lang="en-US" sz="900" b="0" u="none" strike="noStrike" cap="none">
                          <a:solidFill>
                            <a:srgbClr val="003399"/>
                          </a:solidFill>
                          <a:latin typeface="Century Gothic"/>
                          <a:ea typeface="Century Gothic"/>
                          <a:cs typeface="Century Gothic"/>
                          <a:sym typeface="Century Gothic"/>
                        </a:rPr>
                        <a:t>CCP-LAW |</a:t>
                      </a:r>
                      <a:r>
                        <a:rPr lang="en-US" sz="900" b="0" u="none" strike="noStrike" cap="none">
                          <a:solidFill>
                            <a:srgbClr val="2683C6"/>
                          </a:solidFill>
                          <a:latin typeface="Century Gothic"/>
                          <a:ea typeface="Century Gothic"/>
                          <a:cs typeface="Century Gothic"/>
                          <a:sym typeface="Century Gothic"/>
                        </a:rPr>
                        <a:t>Curricula development on Climate Change Policy and Law</a:t>
                      </a:r>
                      <a:endParaRPr sz="900" b="0" u="none" strike="noStrike" cap="none">
                        <a:latin typeface="Calibri"/>
                        <a:ea typeface="Calibri"/>
                        <a:cs typeface="Calibri"/>
                        <a:sym typeface="Calibri"/>
                      </a:endParaRPr>
                    </a:p>
                    <a:p>
                      <a:pPr marL="0" marR="0" lvl="0" indent="0" algn="l" rtl="0">
                        <a:lnSpc>
                          <a:spcPct val="107000"/>
                        </a:lnSpc>
                        <a:spcBef>
                          <a:spcPts val="300"/>
                        </a:spcBef>
                        <a:spcAft>
                          <a:spcPts val="0"/>
                        </a:spcAft>
                        <a:buClr>
                          <a:srgbClr val="000000"/>
                        </a:buClr>
                        <a:buSzPts val="900"/>
                        <a:buFont typeface="Arial"/>
                        <a:buNone/>
                      </a:pPr>
                      <a:r>
                        <a:rPr lang="en-US" sz="900" u="none" strike="noStrike" cap="none">
                          <a:solidFill>
                            <a:srgbClr val="3B3838"/>
                          </a:solidFill>
                          <a:latin typeface="Calibri"/>
                          <a:ea typeface="Calibri"/>
                          <a:cs typeface="Calibri"/>
                          <a:sym typeface="Calibri"/>
                        </a:rPr>
                        <a:t>Project No of Reference: 618874-EPP-1-2020-1-VN-EPPKA2-CBHE-JP</a:t>
                      </a: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9" name="Google Shape;69;p48"/>
          <p:cNvPicPr preferRelativeResize="0"/>
          <p:nvPr/>
        </p:nvPicPr>
        <p:blipFill rotWithShape="1">
          <a:blip r:embed="rId2">
            <a:alphaModFix/>
          </a:blip>
          <a:srcRect/>
          <a:stretch/>
        </p:blipFill>
        <p:spPr>
          <a:xfrm>
            <a:off x="1189871" y="6000290"/>
            <a:ext cx="697742" cy="674990"/>
          </a:xfrm>
          <a:prstGeom prst="rect">
            <a:avLst/>
          </a:prstGeom>
          <a:noFill/>
          <a:ln>
            <a:noFill/>
          </a:ln>
        </p:spPr>
      </p:pic>
      <p:pic>
        <p:nvPicPr>
          <p:cNvPr id="70" name="Google Shape;70;p48"/>
          <p:cNvPicPr preferRelativeResize="0"/>
          <p:nvPr/>
        </p:nvPicPr>
        <p:blipFill rotWithShape="1">
          <a:blip r:embed="rId3">
            <a:alphaModFix/>
          </a:blip>
          <a:srcRect/>
          <a:stretch/>
        </p:blipFill>
        <p:spPr>
          <a:xfrm>
            <a:off x="9126747" y="6078678"/>
            <a:ext cx="1526511" cy="4298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5" name="Google Shape;65;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76" name="Google Shape;76;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77" name="Google Shape;77;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000000"/>
              </a:buClr>
              <a:buSzPts val="2700"/>
              <a:buFont typeface="Arial"/>
              <a:buNone/>
            </a:pPr>
            <a:r>
              <a:rPr lang="en-US" sz="2700" b="1" i="0" u="none" strike="noStrike" cap="none">
                <a:solidFill>
                  <a:srgbClr val="003399"/>
                </a:solidFill>
                <a:latin typeface="Century Gothic"/>
                <a:ea typeface="Century Gothic"/>
                <a:cs typeface="Century Gothic"/>
                <a:sym typeface="Century Gothic"/>
              </a:rPr>
              <a:t>CCP-LAW</a:t>
            </a:r>
            <a:endParaRPr sz="2700" b="0" i="0" u="none" strike="noStrike" cap="none">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Clr>
                <a:srgbClr val="000000"/>
              </a:buClr>
              <a:buSzPts val="2700"/>
              <a:buFont typeface="Arial"/>
              <a:buNone/>
            </a:pPr>
            <a:r>
              <a:rPr lang="en-US" sz="2700" b="1" i="0" u="none" strike="noStrike" cap="none">
                <a:solidFill>
                  <a:srgbClr val="2683C6"/>
                </a:solidFill>
                <a:latin typeface="Century Gothic"/>
                <a:ea typeface="Century Gothic"/>
                <a:cs typeface="Century Gothic"/>
                <a:sym typeface="Century Gothic"/>
              </a:rPr>
              <a:t>Curricula development on Climate Change Policy and Law</a:t>
            </a:r>
            <a:endParaRPr sz="2700" b="0" i="0" u="none" strike="noStrike" cap="none">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pic>
        <p:nvPicPr>
          <p:cNvPr id="78" name="Google Shape;78;p1"/>
          <p:cNvPicPr preferRelativeResize="0"/>
          <p:nvPr/>
        </p:nvPicPr>
        <p:blipFill rotWithShape="1">
          <a:blip r:embed="rId4">
            <a:alphaModFix/>
          </a:blip>
          <a:srcRect l="26643" t="10967" r="39273" b="27095"/>
          <a:stretch/>
        </p:blipFill>
        <p:spPr>
          <a:xfrm>
            <a:off x="10737335" y="339087"/>
            <a:ext cx="1305303" cy="1266981"/>
          </a:xfrm>
          <a:prstGeom prst="rect">
            <a:avLst/>
          </a:prstGeom>
          <a:noFill/>
          <a:ln>
            <a:noFill/>
          </a:ln>
        </p:spPr>
      </p:pic>
      <p:sp>
        <p:nvSpPr>
          <p:cNvPr id="79" name="Google Shape;79;p1"/>
          <p:cNvSpPr txBox="1"/>
          <p:nvPr/>
        </p:nvSpPr>
        <p:spPr>
          <a:xfrm>
            <a:off x="239643" y="2908665"/>
            <a:ext cx="11150343" cy="1309549"/>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800"/>
              </a:spcBef>
              <a:spcAft>
                <a:spcPts val="0"/>
              </a:spcAft>
              <a:buNone/>
            </a:pPr>
            <a:r>
              <a:rPr lang="en-US" sz="2700" b="1" i="0" u="none" strike="noStrike" cap="none" dirty="0">
                <a:solidFill>
                  <a:srgbClr val="003399"/>
                </a:solidFill>
                <a:latin typeface="Century Gothic"/>
                <a:ea typeface="Century Gothic"/>
                <a:cs typeface="Century Gothic"/>
                <a:sym typeface="Century Gothic"/>
              </a:rPr>
              <a:t>Subject title: Climate Change and Migration</a:t>
            </a:r>
            <a:endParaRPr sz="2700" b="1" i="0" u="none" strike="noStrike" cap="none" dirty="0">
              <a:solidFill>
                <a:srgbClr val="003399"/>
              </a:solidFill>
              <a:latin typeface="Century Gothic"/>
              <a:ea typeface="Century Gothic"/>
              <a:cs typeface="Century Gothic"/>
              <a:sym typeface="Century Gothic"/>
            </a:endParaRPr>
          </a:p>
          <a:p>
            <a:pPr marL="0" marR="0" lvl="0" indent="0" algn="l" rtl="0">
              <a:lnSpc>
                <a:spcPct val="107000"/>
              </a:lnSpc>
              <a:spcBef>
                <a:spcPts val="1600"/>
              </a:spcBef>
              <a:spcAft>
                <a:spcPts val="800"/>
              </a:spcAft>
              <a:buNone/>
            </a:pPr>
            <a:r>
              <a:rPr lang="en-US" sz="2200" b="1" i="0" u="none" strike="noStrike" cap="none" dirty="0">
                <a:solidFill>
                  <a:srgbClr val="003399"/>
                </a:solidFill>
                <a:latin typeface="Century Gothic"/>
                <a:ea typeface="Century Gothic"/>
                <a:cs typeface="Century Gothic"/>
                <a:sym typeface="Century Gothic"/>
              </a:rPr>
              <a:t>Instructor Name: Dr. Shashikala </a:t>
            </a:r>
            <a:r>
              <a:rPr lang="en-US" sz="2200" b="1" i="0" u="none" strike="noStrike" cap="none" dirty="0" err="1">
                <a:solidFill>
                  <a:srgbClr val="003399"/>
                </a:solidFill>
                <a:latin typeface="Century Gothic"/>
                <a:ea typeface="Century Gothic"/>
                <a:cs typeface="Century Gothic"/>
                <a:sym typeface="Century Gothic"/>
              </a:rPr>
              <a:t>Gurpur</a:t>
            </a:r>
            <a:endParaRPr sz="2200" b="0" i="0" u="none" strike="noStrike" cap="none" dirty="0">
              <a:solidFill>
                <a:srgbClr val="000000"/>
              </a:solidFill>
              <a:latin typeface="Century Gothic"/>
              <a:ea typeface="Century Gothic"/>
              <a:cs typeface="Century Gothic"/>
              <a:sym typeface="Century Gothic"/>
            </a:endParaRPr>
          </a:p>
        </p:txBody>
      </p:sp>
      <p:grpSp>
        <p:nvGrpSpPr>
          <p:cNvPr id="80" name="Google Shape;80;p1"/>
          <p:cNvGrpSpPr/>
          <p:nvPr/>
        </p:nvGrpSpPr>
        <p:grpSpPr>
          <a:xfrm>
            <a:off x="0" y="5223940"/>
            <a:ext cx="12192000" cy="1634061"/>
            <a:chOff x="0" y="5223940"/>
            <a:chExt cx="12192000" cy="1634061"/>
          </a:xfrm>
        </p:grpSpPr>
        <p:sp>
          <p:nvSpPr>
            <p:cNvPr id="81" name="Google Shape;81;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1200" b="1" i="0" u="none" strike="noStrike" cap="none">
                  <a:solidFill>
                    <a:srgbClr val="000000"/>
                  </a:solidFill>
                  <a:latin typeface="Calibri"/>
                  <a:ea typeface="Calibri"/>
                  <a:cs typeface="Calibri"/>
                  <a:sym typeface="Calibri"/>
                </a:rPr>
                <a:t>Project No of Reference: 618874-EPP-1-2020-1-VN-EPPKA2-CBHE-JP:</a:t>
              </a:r>
              <a:r>
                <a:rPr lang="en-US" sz="1200" b="0" i="0" u="none" strike="noStrike" cap="none">
                  <a:solidFill>
                    <a:srgbClr val="000000"/>
                  </a:solidFill>
                  <a:latin typeface="Calibri"/>
                  <a:ea typeface="Calibri"/>
                  <a:cs typeface="Calibri"/>
                  <a:sym typeface="Calibri"/>
                </a:rPr>
                <a:t> </a:t>
              </a:r>
              <a:endParaRPr/>
            </a:p>
            <a:p>
              <a:pPr marL="0" marR="0" lvl="0" indent="0" algn="just" rtl="0">
                <a:lnSpc>
                  <a:spcPct val="100000"/>
                </a:lnSpc>
                <a:spcBef>
                  <a:spcPts val="0"/>
                </a:spcBef>
                <a:spcAft>
                  <a:spcPts val="0"/>
                </a:spcAft>
                <a:buNone/>
              </a:pPr>
              <a:r>
                <a:rPr lang="en-US" sz="1200" b="0" i="0" u="none" strike="noStrike" cap="none">
                  <a:solidFill>
                    <a:srgbClr val="00000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000" b="0" i="0" u="none" strike="noStrike" cap="none">
                <a:solidFill>
                  <a:srgbClr val="FFFFFF"/>
                </a:solidFill>
                <a:latin typeface="Calibri"/>
                <a:ea typeface="Calibri"/>
                <a:cs typeface="Calibri"/>
                <a:sym typeface="Calibri"/>
              </a:endParaRPr>
            </a:p>
          </p:txBody>
        </p:sp>
        <p:pic>
          <p:nvPicPr>
            <p:cNvPr id="82" name="Google Shape;82;p1"/>
            <p:cNvPicPr preferRelativeResize="0"/>
            <p:nvPr/>
          </p:nvPicPr>
          <p:blipFill rotWithShape="1">
            <a:blip r:embed="rId5">
              <a:alphaModFix/>
            </a:blip>
            <a:srcRect/>
            <a:stretch/>
          </p:blipFill>
          <p:spPr>
            <a:xfrm>
              <a:off x="2259248" y="5288834"/>
              <a:ext cx="1448292" cy="404478"/>
            </a:xfrm>
            <a:prstGeom prst="rect">
              <a:avLst/>
            </a:prstGeom>
            <a:noFill/>
            <a:ln>
              <a:noFill/>
            </a:ln>
          </p:spPr>
        </p:pic>
        <p:pic>
          <p:nvPicPr>
            <p:cNvPr id="83" name="Google Shape;83;p1"/>
            <p:cNvPicPr preferRelativeResize="0"/>
            <p:nvPr/>
          </p:nvPicPr>
          <p:blipFill rotWithShape="1">
            <a:blip r:embed="rId6">
              <a:alphaModFix/>
            </a:blip>
            <a:srcRect r="20177"/>
            <a:stretch/>
          </p:blipFill>
          <p:spPr>
            <a:xfrm>
              <a:off x="10603618" y="5288834"/>
              <a:ext cx="1533649" cy="419377"/>
            </a:xfrm>
            <a:prstGeom prst="rect">
              <a:avLst/>
            </a:prstGeom>
            <a:noFill/>
            <a:ln>
              <a:noFill/>
            </a:ln>
          </p:spPr>
        </p:pic>
        <p:pic>
          <p:nvPicPr>
            <p:cNvPr id="84" name="Google Shape;84;p1"/>
            <p:cNvPicPr preferRelativeResize="0"/>
            <p:nvPr/>
          </p:nvPicPr>
          <p:blipFill rotWithShape="1">
            <a:blip r:embed="rId7">
              <a:alphaModFix/>
            </a:blip>
            <a:srcRect/>
            <a:stretch/>
          </p:blipFill>
          <p:spPr>
            <a:xfrm>
              <a:off x="7460330" y="5245638"/>
              <a:ext cx="485416" cy="490870"/>
            </a:xfrm>
            <a:prstGeom prst="rect">
              <a:avLst/>
            </a:prstGeom>
            <a:noFill/>
            <a:ln>
              <a:noFill/>
            </a:ln>
          </p:spPr>
        </p:pic>
        <p:pic>
          <p:nvPicPr>
            <p:cNvPr id="85" name="Google Shape;85;p1"/>
            <p:cNvPicPr preferRelativeResize="0"/>
            <p:nvPr/>
          </p:nvPicPr>
          <p:blipFill rotWithShape="1">
            <a:blip r:embed="rId8">
              <a:alphaModFix/>
            </a:blip>
            <a:srcRect/>
            <a:stretch/>
          </p:blipFill>
          <p:spPr>
            <a:xfrm>
              <a:off x="54733" y="5223940"/>
              <a:ext cx="485417" cy="509388"/>
            </a:xfrm>
            <a:prstGeom prst="rect">
              <a:avLst/>
            </a:prstGeom>
            <a:noFill/>
            <a:ln>
              <a:noFill/>
            </a:ln>
          </p:spPr>
        </p:pic>
        <p:pic>
          <p:nvPicPr>
            <p:cNvPr id="86" name="Google Shape;86;p1"/>
            <p:cNvPicPr preferRelativeResize="0"/>
            <p:nvPr/>
          </p:nvPicPr>
          <p:blipFill rotWithShape="1">
            <a:blip r:embed="rId9">
              <a:alphaModFix/>
            </a:blip>
            <a:srcRect/>
            <a:stretch/>
          </p:blipFill>
          <p:spPr>
            <a:xfrm>
              <a:off x="540150" y="5259686"/>
              <a:ext cx="1638414" cy="419377"/>
            </a:xfrm>
            <a:prstGeom prst="rect">
              <a:avLst/>
            </a:prstGeom>
            <a:noFill/>
            <a:ln>
              <a:noFill/>
            </a:ln>
          </p:spPr>
        </p:pic>
        <p:pic>
          <p:nvPicPr>
            <p:cNvPr id="87" name="Google Shape;87;p1"/>
            <p:cNvPicPr preferRelativeResize="0"/>
            <p:nvPr/>
          </p:nvPicPr>
          <p:blipFill rotWithShape="1">
            <a:blip r:embed="rId10">
              <a:alphaModFix/>
            </a:blip>
            <a:srcRect/>
            <a:stretch/>
          </p:blipFill>
          <p:spPr>
            <a:xfrm>
              <a:off x="4914914" y="5357692"/>
              <a:ext cx="1489026" cy="367595"/>
            </a:xfrm>
            <a:prstGeom prst="rect">
              <a:avLst/>
            </a:prstGeom>
            <a:noFill/>
            <a:ln>
              <a:noFill/>
            </a:ln>
          </p:spPr>
        </p:pic>
        <p:pic>
          <p:nvPicPr>
            <p:cNvPr id="88" name="Google Shape;88;p1"/>
            <p:cNvPicPr preferRelativeResize="0"/>
            <p:nvPr/>
          </p:nvPicPr>
          <p:blipFill rotWithShape="1">
            <a:blip r:embed="rId11">
              <a:alphaModFix/>
            </a:blip>
            <a:srcRect r="10406" b="8448"/>
            <a:stretch/>
          </p:blipFill>
          <p:spPr>
            <a:xfrm>
              <a:off x="8705701" y="5233834"/>
              <a:ext cx="1795277" cy="489486"/>
            </a:xfrm>
            <a:prstGeom prst="rect">
              <a:avLst/>
            </a:prstGeom>
            <a:noFill/>
            <a:ln>
              <a:noFill/>
            </a:ln>
          </p:spPr>
        </p:pic>
        <p:pic>
          <p:nvPicPr>
            <p:cNvPr id="89" name="Google Shape;89;p1"/>
            <p:cNvPicPr preferRelativeResize="0"/>
            <p:nvPr/>
          </p:nvPicPr>
          <p:blipFill rotWithShape="1">
            <a:blip r:embed="rId12">
              <a:alphaModFix/>
            </a:blip>
            <a:srcRect/>
            <a:stretch/>
          </p:blipFill>
          <p:spPr>
            <a:xfrm>
              <a:off x="6451188" y="5331800"/>
              <a:ext cx="980435" cy="419377"/>
            </a:xfrm>
            <a:prstGeom prst="rect">
              <a:avLst/>
            </a:prstGeom>
            <a:noFill/>
            <a:ln>
              <a:noFill/>
            </a:ln>
          </p:spPr>
        </p:pic>
        <p:pic>
          <p:nvPicPr>
            <p:cNvPr id="90" name="Google Shape;90;p1"/>
            <p:cNvPicPr preferRelativeResize="0"/>
            <p:nvPr/>
          </p:nvPicPr>
          <p:blipFill rotWithShape="1">
            <a:blip r:embed="rId13">
              <a:alphaModFix/>
            </a:blip>
            <a:srcRect/>
            <a:stretch/>
          </p:blipFill>
          <p:spPr>
            <a:xfrm>
              <a:off x="8018929" y="5259686"/>
              <a:ext cx="719168" cy="489486"/>
            </a:xfrm>
            <a:prstGeom prst="rect">
              <a:avLst/>
            </a:prstGeom>
            <a:noFill/>
            <a:ln>
              <a:noFill/>
            </a:ln>
          </p:spPr>
        </p:pic>
        <p:pic>
          <p:nvPicPr>
            <p:cNvPr id="91" name="Google Shape;91;p1"/>
            <p:cNvPicPr preferRelativeResize="0"/>
            <p:nvPr/>
          </p:nvPicPr>
          <p:blipFill rotWithShape="1">
            <a:blip r:embed="rId14">
              <a:alphaModFix/>
            </a:blip>
            <a:srcRect/>
            <a:stretch/>
          </p:blipFill>
          <p:spPr>
            <a:xfrm>
              <a:off x="3774016" y="5265789"/>
              <a:ext cx="1131082" cy="502703"/>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46"/>
          <p:cNvSpPr/>
          <p:nvPr/>
        </p:nvSpPr>
        <p:spPr>
          <a:xfrm>
            <a:off x="993058" y="468080"/>
            <a:ext cx="9488131" cy="738623"/>
          </a:xfrm>
          <a:prstGeom prst="rect">
            <a:avLst/>
          </a:prstGeom>
          <a:solidFill>
            <a:srgbClr val="003399"/>
          </a:solidFill>
          <a:ln>
            <a:noFill/>
          </a:ln>
        </p:spPr>
        <p:txBody>
          <a:bodyPr spcFirstLastPara="1" wrap="square" lIns="91425" tIns="45700" rIns="91425" bIns="45700" anchor="t" anchorCtr="0">
            <a:spAutoFit/>
          </a:bodyPr>
          <a:lstStyle/>
          <a:p>
            <a:pPr lvl="0"/>
            <a:r>
              <a:rPr lang="en-US" sz="2800" b="1" dirty="0">
                <a:solidFill>
                  <a:schemeClr val="bg1"/>
                </a:solidFill>
              </a:rPr>
              <a:t>The legal dimensions of climate migrants</a:t>
            </a:r>
            <a:br>
              <a:rPr lang="en-IN" sz="2800" dirty="0"/>
            </a:br>
            <a:endParaRPr dirty="0"/>
          </a:p>
        </p:txBody>
      </p:sp>
      <p:sp>
        <p:nvSpPr>
          <p:cNvPr id="97" name="Google Shape;97;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r>
              <a:rPr lang="en-US" dirty="0"/>
              <a:t>4.1. Human Rights of Migrants- UDHR</a:t>
            </a:r>
          </a:p>
          <a:p>
            <a:endParaRPr lang="en-US" dirty="0"/>
          </a:p>
          <a:p>
            <a:pPr marL="285750" indent="-285750">
              <a:buFont typeface="Arial" panose="020B0604020202020204" pitchFamily="34" charset="0"/>
              <a:buChar char="•"/>
            </a:pPr>
            <a:r>
              <a:rPr lang="en-US" dirty="0"/>
              <a:t>Background Significance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Right to Free Movement in and out of a Country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Right to Asylum in other Countries Free of Persecution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Right </a:t>
            </a:r>
            <a:r>
              <a:rPr lang="en-US"/>
              <a:t>of Nationality</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Right to Marriage, Family Property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Freedom of Religion</a:t>
            </a:r>
          </a:p>
          <a:p>
            <a:pPr marL="285750" indent="-285750">
              <a:buFont typeface="Arial" panose="020B0604020202020204" pitchFamily="34" charset="0"/>
              <a:buChar char="•"/>
            </a:pP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
                                            <p:txEl>
                                              <p:pRg st="0" end="0"/>
                                            </p:txEl>
                                          </p:spTgt>
                                        </p:tgtEl>
                                        <p:attrNameLst>
                                          <p:attrName>style.visibility</p:attrName>
                                        </p:attrNameLst>
                                      </p:cBhvr>
                                      <p:to>
                                        <p:strVal val="visible"/>
                                      </p:to>
                                    </p:set>
                                    <p:animEffect transition="in" filter="fade">
                                      <p:cBhvr>
                                        <p:cTn id="7" dur="1000"/>
                                        <p:tgtEl>
                                          <p:spTgt spid="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7">
                                            <p:txEl>
                                              <p:pRg st="2" end="2"/>
                                            </p:txEl>
                                          </p:spTgt>
                                        </p:tgtEl>
                                        <p:attrNameLst>
                                          <p:attrName>style.visibility</p:attrName>
                                        </p:attrNameLst>
                                      </p:cBhvr>
                                      <p:to>
                                        <p:strVal val="visible"/>
                                      </p:to>
                                    </p:set>
                                    <p:animEffect transition="in" filter="fade">
                                      <p:cBhvr>
                                        <p:cTn id="12" dur="1000"/>
                                        <p:tgtEl>
                                          <p:spTgt spid="9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7">
                                            <p:txEl>
                                              <p:pRg st="4" end="4"/>
                                            </p:txEl>
                                          </p:spTgt>
                                        </p:tgtEl>
                                        <p:attrNameLst>
                                          <p:attrName>style.visibility</p:attrName>
                                        </p:attrNameLst>
                                      </p:cBhvr>
                                      <p:to>
                                        <p:strVal val="visible"/>
                                      </p:to>
                                    </p:set>
                                    <p:animEffect transition="in" filter="fade">
                                      <p:cBhvr>
                                        <p:cTn id="17" dur="1000"/>
                                        <p:tgtEl>
                                          <p:spTgt spid="9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7">
                                            <p:txEl>
                                              <p:pRg st="6" end="6"/>
                                            </p:txEl>
                                          </p:spTgt>
                                        </p:tgtEl>
                                        <p:attrNameLst>
                                          <p:attrName>style.visibility</p:attrName>
                                        </p:attrNameLst>
                                      </p:cBhvr>
                                      <p:to>
                                        <p:strVal val="visible"/>
                                      </p:to>
                                    </p:set>
                                    <p:animEffect transition="in" filter="fade">
                                      <p:cBhvr>
                                        <p:cTn id="22" dur="1000"/>
                                        <p:tgtEl>
                                          <p:spTgt spid="97">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7">
                                            <p:txEl>
                                              <p:pRg st="8" end="8"/>
                                            </p:txEl>
                                          </p:spTgt>
                                        </p:tgtEl>
                                        <p:attrNameLst>
                                          <p:attrName>style.visibility</p:attrName>
                                        </p:attrNameLst>
                                      </p:cBhvr>
                                      <p:to>
                                        <p:strVal val="visible"/>
                                      </p:to>
                                    </p:set>
                                    <p:animEffect transition="in" filter="fade">
                                      <p:cBhvr>
                                        <p:cTn id="27" dur="1000"/>
                                        <p:tgtEl>
                                          <p:spTgt spid="97">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7">
                                            <p:txEl>
                                              <p:pRg st="10" end="10"/>
                                            </p:txEl>
                                          </p:spTgt>
                                        </p:tgtEl>
                                        <p:attrNameLst>
                                          <p:attrName>style.visibility</p:attrName>
                                        </p:attrNameLst>
                                      </p:cBhvr>
                                      <p:to>
                                        <p:strVal val="visible"/>
                                      </p:to>
                                    </p:set>
                                    <p:animEffect transition="in" filter="fade">
                                      <p:cBhvr>
                                        <p:cTn id="32" dur="1000"/>
                                        <p:tgtEl>
                                          <p:spTgt spid="97">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7">
                                            <p:txEl>
                                              <p:pRg st="12" end="12"/>
                                            </p:txEl>
                                          </p:spTgt>
                                        </p:tgtEl>
                                        <p:attrNameLst>
                                          <p:attrName>style.visibility</p:attrName>
                                        </p:attrNameLst>
                                      </p:cBhvr>
                                      <p:to>
                                        <p:strVal val="visible"/>
                                      </p:to>
                                    </p:set>
                                    <p:animEffect transition="in" filter="fade">
                                      <p:cBhvr>
                                        <p:cTn id="37" dur="1000"/>
                                        <p:tgtEl>
                                          <p:spTgt spid="9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46"/>
          <p:cNvSpPr/>
          <p:nvPr/>
        </p:nvSpPr>
        <p:spPr>
          <a:xfrm>
            <a:off x="993058" y="468080"/>
            <a:ext cx="9488131" cy="738623"/>
          </a:xfrm>
          <a:prstGeom prst="rect">
            <a:avLst/>
          </a:prstGeom>
          <a:solidFill>
            <a:srgbClr val="003399"/>
          </a:solidFill>
          <a:ln>
            <a:noFill/>
          </a:ln>
        </p:spPr>
        <p:txBody>
          <a:bodyPr spcFirstLastPara="1" wrap="square" lIns="91425" tIns="45700" rIns="91425" bIns="45700" anchor="t" anchorCtr="0">
            <a:spAutoFit/>
          </a:bodyPr>
          <a:lstStyle/>
          <a:p>
            <a:pPr lvl="0"/>
            <a:r>
              <a:rPr lang="en-US" sz="2800" b="1" dirty="0">
                <a:solidFill>
                  <a:schemeClr val="bg1"/>
                </a:solidFill>
              </a:rPr>
              <a:t>The legal dimensions of climate migrants</a:t>
            </a:r>
            <a:br>
              <a:rPr lang="en-IN" sz="2800" dirty="0"/>
            </a:br>
            <a:endParaRPr dirty="0"/>
          </a:p>
        </p:txBody>
      </p:sp>
      <p:sp>
        <p:nvSpPr>
          <p:cNvPr id="97" name="Google Shape;97;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77500" lnSpcReduction="20000"/>
          </a:bodyPr>
          <a:lstStyle/>
          <a:p>
            <a:pPr marL="228600" lvl="0" indent="-228600">
              <a:lnSpc>
                <a:spcPct val="90000"/>
              </a:lnSpc>
              <a:spcBef>
                <a:spcPts val="1000"/>
              </a:spcBef>
              <a:buClrTx/>
              <a:buFont typeface="Arial" panose="020B0604020202020204" pitchFamily="34" charset="0"/>
              <a:buChar char="•"/>
            </a:pPr>
            <a:r>
              <a:rPr lang="en-GB" sz="2800" kern="1200" dirty="0">
                <a:solidFill>
                  <a:prstClr val="black"/>
                </a:solidFill>
                <a:latin typeface="Calibri" panose="020F0502020204030204"/>
                <a:ea typeface="+mn-ea"/>
                <a:cs typeface="+mn-cs"/>
              </a:rPr>
              <a:t>4.2 Protection under International Refugee Law (IRL) – UNHCR</a:t>
            </a:r>
          </a:p>
          <a:p>
            <a:pPr marL="228600" lvl="0" indent="-228600">
              <a:lnSpc>
                <a:spcPct val="90000"/>
              </a:lnSpc>
              <a:spcBef>
                <a:spcPts val="1000"/>
              </a:spcBef>
              <a:buClrTx/>
              <a:buFont typeface="Arial" panose="020B0604020202020204" pitchFamily="34" charset="0"/>
              <a:buChar char="•"/>
            </a:pPr>
            <a:r>
              <a:rPr lang="en-US" sz="2800" kern="1200" dirty="0">
                <a:solidFill>
                  <a:prstClr val="black"/>
                </a:solidFill>
                <a:latin typeface="Calibri" panose="020F0502020204030204"/>
                <a:ea typeface="+mn-ea"/>
                <a:cs typeface="+mn-cs"/>
              </a:rPr>
              <a:t>International refugee law and standard</a:t>
            </a:r>
          </a:p>
          <a:p>
            <a:pPr marL="228600" lvl="0" indent="-228600">
              <a:lnSpc>
                <a:spcPct val="90000"/>
              </a:lnSpc>
              <a:spcBef>
                <a:spcPts val="1000"/>
              </a:spcBef>
              <a:buClrTx/>
              <a:buFont typeface="Arial" panose="020B0604020202020204" pitchFamily="34" charset="0"/>
              <a:buChar char="•"/>
            </a:pPr>
            <a:r>
              <a:rPr lang="en-US" sz="2800" kern="1200" dirty="0">
                <a:solidFill>
                  <a:prstClr val="black"/>
                </a:solidFill>
                <a:latin typeface="Calibri" panose="020F0502020204030204"/>
                <a:ea typeface="+mn-ea"/>
                <a:cs typeface="+mn-cs"/>
              </a:rPr>
              <a:t>Regional refugee laws and standards</a:t>
            </a:r>
          </a:p>
          <a:p>
            <a:pPr marL="228600" lvl="0" indent="-228600">
              <a:lnSpc>
                <a:spcPct val="90000"/>
              </a:lnSpc>
              <a:spcBef>
                <a:spcPts val="1000"/>
              </a:spcBef>
              <a:buClrTx/>
              <a:buFont typeface="Arial" panose="020B0604020202020204" pitchFamily="34" charset="0"/>
              <a:buChar char="•"/>
            </a:pPr>
            <a:r>
              <a:rPr lang="en-US" sz="2800" kern="1200" dirty="0">
                <a:solidFill>
                  <a:prstClr val="black"/>
                </a:solidFill>
                <a:latin typeface="Calibri" panose="020F0502020204030204"/>
                <a:ea typeface="+mn-ea"/>
                <a:cs typeface="+mn-cs"/>
              </a:rPr>
              <a:t>Other international legal standards that protect asylum-seekers and refugees</a:t>
            </a:r>
          </a:p>
          <a:p>
            <a:pPr marL="228600" lvl="0" indent="-228600">
              <a:lnSpc>
                <a:spcPct val="90000"/>
              </a:lnSpc>
              <a:spcBef>
                <a:spcPts val="1000"/>
              </a:spcBef>
              <a:buClrTx/>
              <a:buFont typeface="Arial" panose="020B0604020202020204" pitchFamily="34" charset="0"/>
              <a:buChar char="•"/>
            </a:pPr>
            <a:r>
              <a:rPr lang="en-US" sz="2800" kern="1200" dirty="0">
                <a:solidFill>
                  <a:prstClr val="black"/>
                </a:solidFill>
                <a:latin typeface="Calibri" panose="020F0502020204030204"/>
                <a:ea typeface="+mn-ea"/>
                <a:cs typeface="+mn-cs"/>
              </a:rPr>
              <a:t>The roles and responsibilities of State</a:t>
            </a:r>
          </a:p>
          <a:p>
            <a:pPr marL="228600" lvl="0" indent="-228600">
              <a:lnSpc>
                <a:spcPct val="90000"/>
              </a:lnSpc>
              <a:spcBef>
                <a:spcPts val="1000"/>
              </a:spcBef>
              <a:buClrTx/>
              <a:buFont typeface="Arial" panose="020B0604020202020204" pitchFamily="34" charset="0"/>
              <a:buChar char="•"/>
            </a:pPr>
            <a:r>
              <a:rPr lang="en-US" sz="2800" kern="1200" dirty="0">
                <a:solidFill>
                  <a:prstClr val="black"/>
                </a:solidFill>
                <a:latin typeface="Calibri" panose="020F0502020204030204"/>
                <a:ea typeface="+mn-ea"/>
                <a:cs typeface="+mn-cs"/>
              </a:rPr>
              <a:t>The role of executive and administrative bodies</a:t>
            </a:r>
          </a:p>
          <a:p>
            <a:pPr marL="228600" lvl="0" indent="-228600">
              <a:lnSpc>
                <a:spcPct val="90000"/>
              </a:lnSpc>
              <a:spcBef>
                <a:spcPts val="1000"/>
              </a:spcBef>
              <a:buClrTx/>
              <a:buFont typeface="Arial" panose="020B0604020202020204" pitchFamily="34" charset="0"/>
              <a:buChar char="•"/>
            </a:pPr>
            <a:r>
              <a:rPr lang="en-IN" sz="2800" kern="1200" dirty="0">
                <a:solidFill>
                  <a:prstClr val="black"/>
                </a:solidFill>
                <a:latin typeface="Calibri" panose="020F0502020204030204"/>
                <a:ea typeface="+mn-ea"/>
                <a:cs typeface="+mn-cs"/>
              </a:rPr>
              <a:t>Regional parliaments</a:t>
            </a:r>
          </a:p>
          <a:p>
            <a:pPr marL="228600" lvl="0" indent="-228600">
              <a:lnSpc>
                <a:spcPct val="90000"/>
              </a:lnSpc>
              <a:spcBef>
                <a:spcPts val="1000"/>
              </a:spcBef>
              <a:buClrTx/>
              <a:buFont typeface="Arial" panose="020B0604020202020204" pitchFamily="34" charset="0"/>
              <a:buChar char="•"/>
            </a:pPr>
            <a:r>
              <a:rPr lang="en-IN" sz="2800" kern="1200" dirty="0">
                <a:solidFill>
                  <a:prstClr val="black"/>
                </a:solidFill>
                <a:latin typeface="Calibri" panose="020F0502020204030204"/>
                <a:ea typeface="+mn-ea"/>
                <a:cs typeface="+mn-cs"/>
              </a:rPr>
              <a:t>The judiciary</a:t>
            </a:r>
          </a:p>
          <a:p>
            <a:pPr marL="228600" lvl="0" indent="-228600">
              <a:lnSpc>
                <a:spcPct val="90000"/>
              </a:lnSpc>
              <a:spcBef>
                <a:spcPts val="1000"/>
              </a:spcBef>
              <a:buClrTx/>
              <a:buFont typeface="Arial" panose="020B0604020202020204" pitchFamily="34" charset="0"/>
              <a:buChar char="•"/>
            </a:pPr>
            <a:r>
              <a:rPr lang="en-US" sz="2800" kern="1200" dirty="0">
                <a:solidFill>
                  <a:prstClr val="black"/>
                </a:solidFill>
                <a:latin typeface="Calibri" panose="020F0502020204030204"/>
                <a:ea typeface="+mn-ea"/>
                <a:cs typeface="+mn-cs"/>
              </a:rPr>
              <a:t>Responsibilities towards particular categories of refugees</a:t>
            </a:r>
          </a:p>
          <a:p>
            <a:pPr marL="228600" lvl="0" indent="-228600">
              <a:lnSpc>
                <a:spcPct val="90000"/>
              </a:lnSpc>
              <a:spcBef>
                <a:spcPts val="1000"/>
              </a:spcBef>
              <a:buClrTx/>
              <a:buFont typeface="Arial" panose="020B0604020202020204" pitchFamily="34" charset="0"/>
              <a:buChar char="•"/>
            </a:pPr>
            <a:r>
              <a:rPr lang="en-IN" sz="2800" kern="1200" dirty="0">
                <a:solidFill>
                  <a:prstClr val="black"/>
                </a:solidFill>
                <a:latin typeface="Calibri" panose="020F0502020204030204"/>
                <a:ea typeface="+mn-ea"/>
                <a:cs typeface="+mn-cs"/>
              </a:rPr>
              <a:t>The role of UNHCR</a:t>
            </a:r>
            <a:endParaRPr lang="en-GB" sz="2800" kern="1200" dirty="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1051284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
                                            <p:txEl>
                                              <p:pRg st="0" end="0"/>
                                            </p:txEl>
                                          </p:spTgt>
                                        </p:tgtEl>
                                        <p:attrNameLst>
                                          <p:attrName>style.visibility</p:attrName>
                                        </p:attrNameLst>
                                      </p:cBhvr>
                                      <p:to>
                                        <p:strVal val="visible"/>
                                      </p:to>
                                    </p:set>
                                    <p:animEffect transition="in" filter="fade">
                                      <p:cBhvr>
                                        <p:cTn id="7" dur="1000"/>
                                        <p:tgtEl>
                                          <p:spTgt spid="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7">
                                            <p:txEl>
                                              <p:pRg st="1" end="1"/>
                                            </p:txEl>
                                          </p:spTgt>
                                        </p:tgtEl>
                                        <p:attrNameLst>
                                          <p:attrName>style.visibility</p:attrName>
                                        </p:attrNameLst>
                                      </p:cBhvr>
                                      <p:to>
                                        <p:strVal val="visible"/>
                                      </p:to>
                                    </p:set>
                                    <p:animEffect transition="in" filter="fade">
                                      <p:cBhvr>
                                        <p:cTn id="12" dur="1000"/>
                                        <p:tgtEl>
                                          <p:spTgt spid="9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7">
                                            <p:txEl>
                                              <p:pRg st="2" end="2"/>
                                            </p:txEl>
                                          </p:spTgt>
                                        </p:tgtEl>
                                        <p:attrNameLst>
                                          <p:attrName>style.visibility</p:attrName>
                                        </p:attrNameLst>
                                      </p:cBhvr>
                                      <p:to>
                                        <p:strVal val="visible"/>
                                      </p:to>
                                    </p:set>
                                    <p:animEffect transition="in" filter="fade">
                                      <p:cBhvr>
                                        <p:cTn id="17" dur="1000"/>
                                        <p:tgtEl>
                                          <p:spTgt spid="9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7">
                                            <p:txEl>
                                              <p:pRg st="3" end="3"/>
                                            </p:txEl>
                                          </p:spTgt>
                                        </p:tgtEl>
                                        <p:attrNameLst>
                                          <p:attrName>style.visibility</p:attrName>
                                        </p:attrNameLst>
                                      </p:cBhvr>
                                      <p:to>
                                        <p:strVal val="visible"/>
                                      </p:to>
                                    </p:set>
                                    <p:animEffect transition="in" filter="fade">
                                      <p:cBhvr>
                                        <p:cTn id="22" dur="1000"/>
                                        <p:tgtEl>
                                          <p:spTgt spid="9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7">
                                            <p:txEl>
                                              <p:pRg st="4" end="4"/>
                                            </p:txEl>
                                          </p:spTgt>
                                        </p:tgtEl>
                                        <p:attrNameLst>
                                          <p:attrName>style.visibility</p:attrName>
                                        </p:attrNameLst>
                                      </p:cBhvr>
                                      <p:to>
                                        <p:strVal val="visible"/>
                                      </p:to>
                                    </p:set>
                                    <p:animEffect transition="in" filter="fade">
                                      <p:cBhvr>
                                        <p:cTn id="27" dur="1000"/>
                                        <p:tgtEl>
                                          <p:spTgt spid="9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7">
                                            <p:txEl>
                                              <p:pRg st="5" end="5"/>
                                            </p:txEl>
                                          </p:spTgt>
                                        </p:tgtEl>
                                        <p:attrNameLst>
                                          <p:attrName>style.visibility</p:attrName>
                                        </p:attrNameLst>
                                      </p:cBhvr>
                                      <p:to>
                                        <p:strVal val="visible"/>
                                      </p:to>
                                    </p:set>
                                    <p:animEffect transition="in" filter="fade">
                                      <p:cBhvr>
                                        <p:cTn id="32" dur="1000"/>
                                        <p:tgtEl>
                                          <p:spTgt spid="9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7">
                                            <p:txEl>
                                              <p:pRg st="6" end="6"/>
                                            </p:txEl>
                                          </p:spTgt>
                                        </p:tgtEl>
                                        <p:attrNameLst>
                                          <p:attrName>style.visibility</p:attrName>
                                        </p:attrNameLst>
                                      </p:cBhvr>
                                      <p:to>
                                        <p:strVal val="visible"/>
                                      </p:to>
                                    </p:set>
                                    <p:animEffect transition="in" filter="fade">
                                      <p:cBhvr>
                                        <p:cTn id="37" dur="1000"/>
                                        <p:tgtEl>
                                          <p:spTgt spid="9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7">
                                            <p:txEl>
                                              <p:pRg st="7" end="7"/>
                                            </p:txEl>
                                          </p:spTgt>
                                        </p:tgtEl>
                                        <p:attrNameLst>
                                          <p:attrName>style.visibility</p:attrName>
                                        </p:attrNameLst>
                                      </p:cBhvr>
                                      <p:to>
                                        <p:strVal val="visible"/>
                                      </p:to>
                                    </p:set>
                                    <p:animEffect transition="in" filter="fade">
                                      <p:cBhvr>
                                        <p:cTn id="42" dur="1000"/>
                                        <p:tgtEl>
                                          <p:spTgt spid="9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7">
                                            <p:txEl>
                                              <p:pRg st="8" end="8"/>
                                            </p:txEl>
                                          </p:spTgt>
                                        </p:tgtEl>
                                        <p:attrNameLst>
                                          <p:attrName>style.visibility</p:attrName>
                                        </p:attrNameLst>
                                      </p:cBhvr>
                                      <p:to>
                                        <p:strVal val="visible"/>
                                      </p:to>
                                    </p:set>
                                    <p:animEffect transition="in" filter="fade">
                                      <p:cBhvr>
                                        <p:cTn id="47" dur="1000"/>
                                        <p:tgtEl>
                                          <p:spTgt spid="9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97">
                                            <p:txEl>
                                              <p:pRg st="9" end="9"/>
                                            </p:txEl>
                                          </p:spTgt>
                                        </p:tgtEl>
                                        <p:attrNameLst>
                                          <p:attrName>style.visibility</p:attrName>
                                        </p:attrNameLst>
                                      </p:cBhvr>
                                      <p:to>
                                        <p:strVal val="visible"/>
                                      </p:to>
                                    </p:set>
                                    <p:animEffect transition="in" filter="fade">
                                      <p:cBhvr>
                                        <p:cTn id="52" dur="1000"/>
                                        <p:tgtEl>
                                          <p:spTgt spid="9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46"/>
          <p:cNvSpPr/>
          <p:nvPr/>
        </p:nvSpPr>
        <p:spPr>
          <a:xfrm>
            <a:off x="993058" y="468080"/>
            <a:ext cx="9488131" cy="738623"/>
          </a:xfrm>
          <a:prstGeom prst="rect">
            <a:avLst/>
          </a:prstGeom>
          <a:solidFill>
            <a:srgbClr val="003399"/>
          </a:solidFill>
          <a:ln>
            <a:noFill/>
          </a:ln>
        </p:spPr>
        <p:txBody>
          <a:bodyPr spcFirstLastPara="1" wrap="square" lIns="91425" tIns="45700" rIns="91425" bIns="45700" anchor="t" anchorCtr="0">
            <a:spAutoFit/>
          </a:bodyPr>
          <a:lstStyle/>
          <a:p>
            <a:pPr lvl="0"/>
            <a:r>
              <a:rPr lang="en-US" sz="2800" b="1" dirty="0">
                <a:solidFill>
                  <a:schemeClr val="bg1"/>
                </a:solidFill>
              </a:rPr>
              <a:t>The legal dimensions of climate migrants</a:t>
            </a:r>
            <a:br>
              <a:rPr lang="en-IN" sz="2800" dirty="0"/>
            </a:br>
            <a:endParaRPr dirty="0"/>
          </a:p>
        </p:txBody>
      </p:sp>
      <p:sp>
        <p:nvSpPr>
          <p:cNvPr id="97" name="Google Shape;97;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lnSpcReduction="10000"/>
          </a:bodyPr>
          <a:lstStyle/>
          <a:p>
            <a:r>
              <a:rPr lang="en-GB" sz="2800" dirty="0"/>
              <a:t>4.3 1969 OAU Convention</a:t>
            </a:r>
          </a:p>
          <a:p>
            <a:pPr marL="457200" indent="-457200">
              <a:buFont typeface="Arial" panose="020B0604020202020204" pitchFamily="34" charset="0"/>
              <a:buChar char="•"/>
            </a:pPr>
            <a:r>
              <a:rPr lang="en-US" sz="2800" dirty="0"/>
              <a:t>Definition of the term “refugee”</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IN" sz="2800" dirty="0"/>
              <a:t>Asylum</a:t>
            </a:r>
          </a:p>
          <a:p>
            <a:pPr marL="457200" indent="-457200">
              <a:buFont typeface="Arial" panose="020B0604020202020204" pitchFamily="34" charset="0"/>
              <a:buChar char="•"/>
            </a:pPr>
            <a:endParaRPr lang="en-IN" sz="2800" dirty="0"/>
          </a:p>
          <a:p>
            <a:pPr marL="457200" indent="-457200">
              <a:buFont typeface="Arial" panose="020B0604020202020204" pitchFamily="34" charset="0"/>
              <a:buChar char="•"/>
            </a:pPr>
            <a:r>
              <a:rPr lang="en-US" sz="2800" dirty="0"/>
              <a:t>Co-operation of the national authorities with the organization of </a:t>
            </a:r>
            <a:r>
              <a:rPr lang="en-US" sz="2800" dirty="0" err="1"/>
              <a:t>african</a:t>
            </a:r>
            <a:r>
              <a:rPr lang="en-US" sz="2800" dirty="0"/>
              <a:t> unity</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Co-operation with the office of the united nations high commissioner for refugees</a:t>
            </a:r>
            <a:endParaRPr lang="en-IN" sz="2800" dirty="0"/>
          </a:p>
        </p:txBody>
      </p:sp>
    </p:spTree>
    <p:extLst>
      <p:ext uri="{BB962C8B-B14F-4D97-AF65-F5344CB8AC3E}">
        <p14:creationId xmlns:p14="http://schemas.microsoft.com/office/powerpoint/2010/main" val="359281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
                                            <p:txEl>
                                              <p:pRg st="0" end="0"/>
                                            </p:txEl>
                                          </p:spTgt>
                                        </p:tgtEl>
                                        <p:attrNameLst>
                                          <p:attrName>style.visibility</p:attrName>
                                        </p:attrNameLst>
                                      </p:cBhvr>
                                      <p:to>
                                        <p:strVal val="visible"/>
                                      </p:to>
                                    </p:set>
                                    <p:animEffect transition="in" filter="fade">
                                      <p:cBhvr>
                                        <p:cTn id="7" dur="1000"/>
                                        <p:tgtEl>
                                          <p:spTgt spid="9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46"/>
          <p:cNvSpPr/>
          <p:nvPr/>
        </p:nvSpPr>
        <p:spPr>
          <a:xfrm>
            <a:off x="993058" y="468080"/>
            <a:ext cx="9488131" cy="738623"/>
          </a:xfrm>
          <a:prstGeom prst="rect">
            <a:avLst/>
          </a:prstGeom>
          <a:solidFill>
            <a:srgbClr val="003399"/>
          </a:solidFill>
          <a:ln>
            <a:noFill/>
          </a:ln>
        </p:spPr>
        <p:txBody>
          <a:bodyPr spcFirstLastPara="1" wrap="square" lIns="91425" tIns="45700" rIns="91425" bIns="45700" anchor="t" anchorCtr="0">
            <a:spAutoFit/>
          </a:bodyPr>
          <a:lstStyle/>
          <a:p>
            <a:pPr lvl="0"/>
            <a:r>
              <a:rPr lang="en-US" sz="2800" b="1" dirty="0">
                <a:solidFill>
                  <a:schemeClr val="bg1"/>
                </a:solidFill>
              </a:rPr>
              <a:t>The legal dimensions of climate migrants</a:t>
            </a:r>
            <a:br>
              <a:rPr lang="en-IN" sz="2800" dirty="0"/>
            </a:br>
            <a:endParaRPr dirty="0"/>
          </a:p>
        </p:txBody>
      </p:sp>
      <p:sp>
        <p:nvSpPr>
          <p:cNvPr id="97" name="Google Shape;97;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85000" lnSpcReduction="20000"/>
          </a:bodyPr>
          <a:lstStyle/>
          <a:p>
            <a:pPr marL="228600" lvl="0" indent="-228600">
              <a:lnSpc>
                <a:spcPct val="90000"/>
              </a:lnSpc>
              <a:spcBef>
                <a:spcPts val="1000"/>
              </a:spcBef>
              <a:buClrTx/>
              <a:buFont typeface="Arial" panose="020B0604020202020204" pitchFamily="34" charset="0"/>
              <a:buChar char="•"/>
            </a:pPr>
            <a:r>
              <a:rPr lang="en-US" sz="2800" kern="1200" dirty="0">
                <a:solidFill>
                  <a:prstClr val="black"/>
                </a:solidFill>
                <a:latin typeface="Calibri" panose="020F0502020204030204"/>
                <a:ea typeface="+mn-ea"/>
                <a:cs typeface="+mn-cs"/>
              </a:rPr>
              <a:t>4.4 1984 Cartagena Declaration</a:t>
            </a:r>
          </a:p>
          <a:p>
            <a:pPr marL="228600" lvl="0" indent="-228600">
              <a:lnSpc>
                <a:spcPct val="90000"/>
              </a:lnSpc>
              <a:spcBef>
                <a:spcPts val="1000"/>
              </a:spcBef>
              <a:buClrTx/>
              <a:buFont typeface="Arial" panose="020B0604020202020204" pitchFamily="34" charset="0"/>
              <a:buChar char="•"/>
            </a:pPr>
            <a:r>
              <a:rPr lang="en-US" sz="2800" kern="1200" dirty="0">
                <a:solidFill>
                  <a:prstClr val="black"/>
                </a:solidFill>
                <a:latin typeface="Calibri" panose="020F0502020204030204"/>
                <a:ea typeface="+mn-ea"/>
                <a:cs typeface="+mn-cs"/>
              </a:rPr>
              <a:t>Acknowledging the objectives adopted previously and parallel initiatives</a:t>
            </a:r>
          </a:p>
          <a:p>
            <a:pPr marL="228600" lvl="0" indent="-228600">
              <a:lnSpc>
                <a:spcPct val="90000"/>
              </a:lnSpc>
              <a:spcBef>
                <a:spcPts val="1000"/>
              </a:spcBef>
              <a:buClrTx/>
              <a:buFont typeface="Arial" panose="020B0604020202020204" pitchFamily="34" charset="0"/>
              <a:buChar char="•"/>
            </a:pPr>
            <a:r>
              <a:rPr lang="en-US" sz="2800" kern="1200" dirty="0">
                <a:solidFill>
                  <a:prstClr val="black"/>
                </a:solidFill>
                <a:latin typeface="Calibri" panose="020F0502020204030204"/>
                <a:ea typeface="+mn-ea"/>
                <a:cs typeface="+mn-cs"/>
              </a:rPr>
              <a:t>Promotion and adoption of national laws</a:t>
            </a:r>
          </a:p>
          <a:p>
            <a:pPr marL="228600" lvl="0" indent="-228600">
              <a:lnSpc>
                <a:spcPct val="90000"/>
              </a:lnSpc>
              <a:spcBef>
                <a:spcPts val="1000"/>
              </a:spcBef>
              <a:buClrTx/>
              <a:buFont typeface="Arial" panose="020B0604020202020204" pitchFamily="34" charset="0"/>
              <a:buChar char="•"/>
            </a:pPr>
            <a:r>
              <a:rPr lang="en-US" sz="2800" kern="1200" dirty="0">
                <a:solidFill>
                  <a:prstClr val="black"/>
                </a:solidFill>
                <a:latin typeface="Calibri" panose="020F0502020204030204"/>
                <a:ea typeface="+mn-ea"/>
                <a:cs typeface="+mn-cs"/>
              </a:rPr>
              <a:t>Ensure accession and ratification of instruments</a:t>
            </a:r>
          </a:p>
          <a:p>
            <a:pPr marL="228600" lvl="0" indent="-228600">
              <a:lnSpc>
                <a:spcPct val="90000"/>
              </a:lnSpc>
              <a:spcBef>
                <a:spcPts val="1000"/>
              </a:spcBef>
              <a:buClrTx/>
              <a:buFont typeface="Arial" panose="020B0604020202020204" pitchFamily="34" charset="0"/>
              <a:buChar char="•"/>
            </a:pPr>
            <a:r>
              <a:rPr lang="en-US" sz="2800" kern="1200" dirty="0">
                <a:solidFill>
                  <a:prstClr val="black"/>
                </a:solidFill>
                <a:latin typeface="Calibri" panose="020F0502020204030204"/>
                <a:ea typeface="+mn-ea"/>
                <a:cs typeface="+mn-cs"/>
              </a:rPr>
              <a:t>Broadening and redefining the term refugee, to make it inclusive</a:t>
            </a:r>
          </a:p>
          <a:p>
            <a:pPr marL="228600" lvl="0" indent="-228600">
              <a:lnSpc>
                <a:spcPct val="90000"/>
              </a:lnSpc>
              <a:spcBef>
                <a:spcPts val="1000"/>
              </a:spcBef>
              <a:buClrTx/>
              <a:buFont typeface="Arial" panose="020B0604020202020204" pitchFamily="34" charset="0"/>
              <a:buChar char="•"/>
            </a:pPr>
            <a:r>
              <a:rPr lang="en-US" sz="2800" kern="1200" dirty="0">
                <a:solidFill>
                  <a:prstClr val="black"/>
                </a:solidFill>
                <a:latin typeface="Calibri" panose="020F0502020204030204"/>
                <a:ea typeface="+mn-ea"/>
                <a:cs typeface="+mn-cs"/>
              </a:rPr>
              <a:t>Humanitarian basis for grant of asylum</a:t>
            </a:r>
          </a:p>
          <a:p>
            <a:pPr marL="228600" lvl="0" indent="-228600">
              <a:lnSpc>
                <a:spcPct val="90000"/>
              </a:lnSpc>
              <a:spcBef>
                <a:spcPts val="1000"/>
              </a:spcBef>
              <a:buClrTx/>
              <a:buFont typeface="Arial" panose="020B0604020202020204" pitchFamily="34" charset="0"/>
              <a:buChar char="•"/>
            </a:pPr>
            <a:r>
              <a:rPr lang="en-US" sz="2800" kern="1200" dirty="0">
                <a:solidFill>
                  <a:prstClr val="black"/>
                </a:solidFill>
                <a:latin typeface="Calibri" panose="020F0502020204030204"/>
                <a:ea typeface="+mn-ea"/>
                <a:cs typeface="+mn-cs"/>
              </a:rPr>
              <a:t>Refugee camps, safety</a:t>
            </a:r>
          </a:p>
          <a:p>
            <a:pPr marL="228600" lvl="0" indent="-228600">
              <a:lnSpc>
                <a:spcPct val="90000"/>
              </a:lnSpc>
              <a:spcBef>
                <a:spcPts val="1000"/>
              </a:spcBef>
              <a:buClrTx/>
              <a:buFont typeface="Arial" panose="020B0604020202020204" pitchFamily="34" charset="0"/>
              <a:buChar char="•"/>
            </a:pPr>
            <a:r>
              <a:rPr lang="en-US" sz="2800" kern="1200" dirty="0">
                <a:solidFill>
                  <a:prstClr val="black"/>
                </a:solidFill>
                <a:latin typeface="Calibri" panose="020F0502020204030204"/>
                <a:ea typeface="+mn-ea"/>
                <a:cs typeface="+mn-cs"/>
              </a:rPr>
              <a:t>Call upon State duties</a:t>
            </a:r>
          </a:p>
          <a:p>
            <a:pPr marL="228600" lvl="0" indent="-228600">
              <a:lnSpc>
                <a:spcPct val="90000"/>
              </a:lnSpc>
              <a:spcBef>
                <a:spcPts val="1000"/>
              </a:spcBef>
              <a:buClrTx/>
              <a:buFont typeface="Arial" panose="020B0604020202020204" pitchFamily="34" charset="0"/>
              <a:buChar char="•"/>
            </a:pPr>
            <a:r>
              <a:rPr lang="en-US" sz="2800" kern="1200" dirty="0">
                <a:solidFill>
                  <a:prstClr val="black"/>
                </a:solidFill>
                <a:latin typeface="Calibri" panose="020F0502020204030204"/>
                <a:ea typeface="+mn-ea"/>
                <a:cs typeface="+mn-cs"/>
              </a:rPr>
              <a:t>Role of UNHCR call upon co-operation</a:t>
            </a:r>
          </a:p>
          <a:p>
            <a:pPr marL="228600" lvl="0" indent="-228600">
              <a:lnSpc>
                <a:spcPct val="90000"/>
              </a:lnSpc>
              <a:spcBef>
                <a:spcPts val="1000"/>
              </a:spcBef>
              <a:buClrTx/>
              <a:buFont typeface="Arial" panose="020B0604020202020204" pitchFamily="34" charset="0"/>
              <a:buChar char="•"/>
            </a:pPr>
            <a:r>
              <a:rPr lang="en-US" sz="2800" kern="1200" dirty="0">
                <a:solidFill>
                  <a:prstClr val="black"/>
                </a:solidFill>
                <a:latin typeface="Calibri" panose="020F0502020204030204"/>
                <a:ea typeface="+mn-ea"/>
                <a:cs typeface="+mn-cs"/>
              </a:rPr>
              <a:t>Recommendations</a:t>
            </a:r>
          </a:p>
        </p:txBody>
      </p:sp>
    </p:spTree>
    <p:extLst>
      <p:ext uri="{BB962C8B-B14F-4D97-AF65-F5344CB8AC3E}">
        <p14:creationId xmlns:p14="http://schemas.microsoft.com/office/powerpoint/2010/main" val="1696620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
                                            <p:txEl>
                                              <p:pRg st="0" end="0"/>
                                            </p:txEl>
                                          </p:spTgt>
                                        </p:tgtEl>
                                        <p:attrNameLst>
                                          <p:attrName>style.visibility</p:attrName>
                                        </p:attrNameLst>
                                      </p:cBhvr>
                                      <p:to>
                                        <p:strVal val="visible"/>
                                      </p:to>
                                    </p:set>
                                    <p:animEffect transition="in" filter="fade">
                                      <p:cBhvr>
                                        <p:cTn id="7" dur="1000"/>
                                        <p:tgtEl>
                                          <p:spTgt spid="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7">
                                            <p:txEl>
                                              <p:pRg st="1" end="1"/>
                                            </p:txEl>
                                          </p:spTgt>
                                        </p:tgtEl>
                                        <p:attrNameLst>
                                          <p:attrName>style.visibility</p:attrName>
                                        </p:attrNameLst>
                                      </p:cBhvr>
                                      <p:to>
                                        <p:strVal val="visible"/>
                                      </p:to>
                                    </p:set>
                                    <p:animEffect transition="in" filter="fade">
                                      <p:cBhvr>
                                        <p:cTn id="12" dur="1000"/>
                                        <p:tgtEl>
                                          <p:spTgt spid="9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7">
                                            <p:txEl>
                                              <p:pRg st="2" end="2"/>
                                            </p:txEl>
                                          </p:spTgt>
                                        </p:tgtEl>
                                        <p:attrNameLst>
                                          <p:attrName>style.visibility</p:attrName>
                                        </p:attrNameLst>
                                      </p:cBhvr>
                                      <p:to>
                                        <p:strVal val="visible"/>
                                      </p:to>
                                    </p:set>
                                    <p:animEffect transition="in" filter="fade">
                                      <p:cBhvr>
                                        <p:cTn id="17" dur="1000"/>
                                        <p:tgtEl>
                                          <p:spTgt spid="9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7">
                                            <p:txEl>
                                              <p:pRg st="3" end="3"/>
                                            </p:txEl>
                                          </p:spTgt>
                                        </p:tgtEl>
                                        <p:attrNameLst>
                                          <p:attrName>style.visibility</p:attrName>
                                        </p:attrNameLst>
                                      </p:cBhvr>
                                      <p:to>
                                        <p:strVal val="visible"/>
                                      </p:to>
                                    </p:set>
                                    <p:animEffect transition="in" filter="fade">
                                      <p:cBhvr>
                                        <p:cTn id="22" dur="1000"/>
                                        <p:tgtEl>
                                          <p:spTgt spid="9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7">
                                            <p:txEl>
                                              <p:pRg st="4" end="4"/>
                                            </p:txEl>
                                          </p:spTgt>
                                        </p:tgtEl>
                                        <p:attrNameLst>
                                          <p:attrName>style.visibility</p:attrName>
                                        </p:attrNameLst>
                                      </p:cBhvr>
                                      <p:to>
                                        <p:strVal val="visible"/>
                                      </p:to>
                                    </p:set>
                                    <p:animEffect transition="in" filter="fade">
                                      <p:cBhvr>
                                        <p:cTn id="27" dur="1000"/>
                                        <p:tgtEl>
                                          <p:spTgt spid="9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7">
                                            <p:txEl>
                                              <p:pRg st="5" end="5"/>
                                            </p:txEl>
                                          </p:spTgt>
                                        </p:tgtEl>
                                        <p:attrNameLst>
                                          <p:attrName>style.visibility</p:attrName>
                                        </p:attrNameLst>
                                      </p:cBhvr>
                                      <p:to>
                                        <p:strVal val="visible"/>
                                      </p:to>
                                    </p:set>
                                    <p:animEffect transition="in" filter="fade">
                                      <p:cBhvr>
                                        <p:cTn id="32" dur="1000"/>
                                        <p:tgtEl>
                                          <p:spTgt spid="9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7">
                                            <p:txEl>
                                              <p:pRg st="6" end="6"/>
                                            </p:txEl>
                                          </p:spTgt>
                                        </p:tgtEl>
                                        <p:attrNameLst>
                                          <p:attrName>style.visibility</p:attrName>
                                        </p:attrNameLst>
                                      </p:cBhvr>
                                      <p:to>
                                        <p:strVal val="visible"/>
                                      </p:to>
                                    </p:set>
                                    <p:animEffect transition="in" filter="fade">
                                      <p:cBhvr>
                                        <p:cTn id="37" dur="1000"/>
                                        <p:tgtEl>
                                          <p:spTgt spid="9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7">
                                            <p:txEl>
                                              <p:pRg st="7" end="7"/>
                                            </p:txEl>
                                          </p:spTgt>
                                        </p:tgtEl>
                                        <p:attrNameLst>
                                          <p:attrName>style.visibility</p:attrName>
                                        </p:attrNameLst>
                                      </p:cBhvr>
                                      <p:to>
                                        <p:strVal val="visible"/>
                                      </p:to>
                                    </p:set>
                                    <p:animEffect transition="in" filter="fade">
                                      <p:cBhvr>
                                        <p:cTn id="42" dur="1000"/>
                                        <p:tgtEl>
                                          <p:spTgt spid="9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7">
                                            <p:txEl>
                                              <p:pRg st="8" end="8"/>
                                            </p:txEl>
                                          </p:spTgt>
                                        </p:tgtEl>
                                        <p:attrNameLst>
                                          <p:attrName>style.visibility</p:attrName>
                                        </p:attrNameLst>
                                      </p:cBhvr>
                                      <p:to>
                                        <p:strVal val="visible"/>
                                      </p:to>
                                    </p:set>
                                    <p:animEffect transition="in" filter="fade">
                                      <p:cBhvr>
                                        <p:cTn id="47" dur="1000"/>
                                        <p:tgtEl>
                                          <p:spTgt spid="9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97">
                                            <p:txEl>
                                              <p:pRg st="9" end="9"/>
                                            </p:txEl>
                                          </p:spTgt>
                                        </p:tgtEl>
                                        <p:attrNameLst>
                                          <p:attrName>style.visibility</p:attrName>
                                        </p:attrNameLst>
                                      </p:cBhvr>
                                      <p:to>
                                        <p:strVal val="visible"/>
                                      </p:to>
                                    </p:set>
                                    <p:animEffect transition="in" filter="fade">
                                      <p:cBhvr>
                                        <p:cTn id="52" dur="1000"/>
                                        <p:tgtEl>
                                          <p:spTgt spid="9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46"/>
          <p:cNvSpPr/>
          <p:nvPr/>
        </p:nvSpPr>
        <p:spPr>
          <a:xfrm>
            <a:off x="993058" y="468080"/>
            <a:ext cx="9488131" cy="738623"/>
          </a:xfrm>
          <a:prstGeom prst="rect">
            <a:avLst/>
          </a:prstGeom>
          <a:solidFill>
            <a:srgbClr val="003399"/>
          </a:solidFill>
          <a:ln>
            <a:noFill/>
          </a:ln>
        </p:spPr>
        <p:txBody>
          <a:bodyPr spcFirstLastPara="1" wrap="square" lIns="91425" tIns="45700" rIns="91425" bIns="45700" anchor="t" anchorCtr="0">
            <a:spAutoFit/>
          </a:bodyPr>
          <a:lstStyle/>
          <a:p>
            <a:pPr lvl="0"/>
            <a:r>
              <a:rPr lang="en-US" sz="2800" b="1" dirty="0">
                <a:solidFill>
                  <a:schemeClr val="bg1"/>
                </a:solidFill>
              </a:rPr>
              <a:t>The legal dimensions of climate migrants</a:t>
            </a:r>
            <a:br>
              <a:rPr lang="en-IN" sz="2800" dirty="0"/>
            </a:br>
            <a:endParaRPr dirty="0"/>
          </a:p>
        </p:txBody>
      </p:sp>
      <p:sp>
        <p:nvSpPr>
          <p:cNvPr id="97" name="Google Shape;97;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85000" lnSpcReduction="20000"/>
          </a:bodyPr>
          <a:lstStyle/>
          <a:p>
            <a:pPr marL="228600" lvl="0" indent="-228600">
              <a:lnSpc>
                <a:spcPct val="90000"/>
              </a:lnSpc>
              <a:spcBef>
                <a:spcPts val="1000"/>
              </a:spcBef>
              <a:buClrTx/>
              <a:buFont typeface="Arial" panose="020B0604020202020204" pitchFamily="34" charset="0"/>
              <a:buChar char="•"/>
            </a:pPr>
            <a:r>
              <a:rPr lang="en-US" sz="2800" kern="1200" dirty="0">
                <a:solidFill>
                  <a:prstClr val="black"/>
                </a:solidFill>
                <a:latin typeface="Calibri" panose="020F0502020204030204"/>
                <a:ea typeface="+mn-ea"/>
                <a:cs typeface="+mn-cs"/>
              </a:rPr>
              <a:t>4.5. International Convention on the Protection of the Rights of All Migrant Workers and Members of Their Families</a:t>
            </a:r>
          </a:p>
          <a:p>
            <a:pPr marL="228600" lvl="0" indent="-228600">
              <a:lnSpc>
                <a:spcPct val="90000"/>
              </a:lnSpc>
              <a:spcBef>
                <a:spcPts val="1000"/>
              </a:spcBef>
              <a:buClrTx/>
              <a:buFont typeface="Arial" panose="020B0604020202020204" pitchFamily="34" charset="0"/>
              <a:buChar char="•"/>
            </a:pPr>
            <a:r>
              <a:rPr lang="en-US" sz="2800" kern="1200" dirty="0">
                <a:solidFill>
                  <a:prstClr val="black"/>
                </a:solidFill>
                <a:latin typeface="Calibri" panose="020F0502020204030204"/>
                <a:ea typeface="+mn-ea"/>
                <a:cs typeface="+mn-cs"/>
              </a:rPr>
              <a:t>Concept of Migrant worker</a:t>
            </a:r>
          </a:p>
          <a:p>
            <a:pPr marL="228600" lvl="0" indent="-228600">
              <a:lnSpc>
                <a:spcPct val="90000"/>
              </a:lnSpc>
              <a:spcBef>
                <a:spcPts val="1000"/>
              </a:spcBef>
              <a:buClrTx/>
              <a:buFont typeface="Arial" panose="020B0604020202020204" pitchFamily="34" charset="0"/>
              <a:buChar char="•"/>
            </a:pPr>
            <a:r>
              <a:rPr lang="en-US" sz="2800" kern="1200" dirty="0">
                <a:solidFill>
                  <a:prstClr val="black"/>
                </a:solidFill>
                <a:latin typeface="Calibri" panose="020F0502020204030204"/>
                <a:ea typeface="+mn-ea"/>
                <a:cs typeface="+mn-cs"/>
              </a:rPr>
              <a:t>Human Rights of All Migrant Workers and Members of their Families</a:t>
            </a:r>
          </a:p>
          <a:p>
            <a:pPr marL="228600" lvl="0" indent="-228600">
              <a:lnSpc>
                <a:spcPct val="90000"/>
              </a:lnSpc>
              <a:spcBef>
                <a:spcPts val="1000"/>
              </a:spcBef>
              <a:buClrTx/>
              <a:buFont typeface="Arial" panose="020B0604020202020204" pitchFamily="34" charset="0"/>
              <a:buChar char="•"/>
            </a:pPr>
            <a:r>
              <a:rPr lang="en-US" sz="2800" kern="1200" dirty="0">
                <a:solidFill>
                  <a:prstClr val="black"/>
                </a:solidFill>
                <a:latin typeface="Calibri" panose="020F0502020204030204"/>
                <a:ea typeface="+mn-ea"/>
                <a:cs typeface="+mn-cs"/>
              </a:rPr>
              <a:t>Other Rights of Migrant Workers and Members of their Families who are Documented or </a:t>
            </a:r>
            <a:r>
              <a:rPr lang="en-US" sz="2800" kern="1200" dirty="0" err="1">
                <a:solidFill>
                  <a:prstClr val="black"/>
                </a:solidFill>
                <a:latin typeface="Calibri" panose="020F0502020204030204"/>
                <a:ea typeface="+mn-ea"/>
                <a:cs typeface="+mn-cs"/>
              </a:rPr>
              <a:t>ina</a:t>
            </a:r>
            <a:r>
              <a:rPr lang="en-US" sz="2800" kern="1200" dirty="0">
                <a:solidFill>
                  <a:prstClr val="black"/>
                </a:solidFill>
                <a:latin typeface="Calibri" panose="020F0502020204030204"/>
                <a:ea typeface="+mn-ea"/>
                <a:cs typeface="+mn-cs"/>
              </a:rPr>
              <a:t> Regular Situation</a:t>
            </a:r>
          </a:p>
          <a:p>
            <a:pPr marL="228600" lvl="0" indent="-228600">
              <a:lnSpc>
                <a:spcPct val="90000"/>
              </a:lnSpc>
              <a:spcBef>
                <a:spcPts val="1000"/>
              </a:spcBef>
              <a:buClrTx/>
              <a:buFont typeface="Arial" panose="020B0604020202020204" pitchFamily="34" charset="0"/>
              <a:buChar char="•"/>
            </a:pPr>
            <a:r>
              <a:rPr lang="en-US" sz="2800" kern="1200" dirty="0">
                <a:solidFill>
                  <a:prstClr val="black"/>
                </a:solidFill>
                <a:latin typeface="Calibri" panose="020F0502020204030204"/>
                <a:ea typeface="+mn-ea"/>
                <a:cs typeface="+mn-cs"/>
              </a:rPr>
              <a:t>Provisions Applicable to Particular Categories of Migrant Workers and Members of their Families</a:t>
            </a:r>
          </a:p>
          <a:p>
            <a:pPr marL="228600" lvl="0" indent="-228600">
              <a:lnSpc>
                <a:spcPct val="90000"/>
              </a:lnSpc>
              <a:spcBef>
                <a:spcPts val="1000"/>
              </a:spcBef>
              <a:buClrTx/>
              <a:buFont typeface="Arial" panose="020B0604020202020204" pitchFamily="34" charset="0"/>
              <a:buChar char="•"/>
            </a:pPr>
            <a:r>
              <a:rPr lang="en-US" sz="2800" kern="1200" dirty="0">
                <a:solidFill>
                  <a:prstClr val="black"/>
                </a:solidFill>
                <a:latin typeface="Calibri" panose="020F0502020204030204"/>
                <a:ea typeface="+mn-ea"/>
                <a:cs typeface="+mn-cs"/>
              </a:rPr>
              <a:t>Promotion of sound, equitable, humane and lawful conditions in connection with international migration of workers and members of their families</a:t>
            </a:r>
          </a:p>
          <a:p>
            <a:pPr marL="228600" lvl="0" indent="-228600">
              <a:lnSpc>
                <a:spcPct val="90000"/>
              </a:lnSpc>
              <a:spcBef>
                <a:spcPts val="1000"/>
              </a:spcBef>
              <a:buClrTx/>
              <a:buFont typeface="Arial" panose="020B0604020202020204" pitchFamily="34" charset="0"/>
              <a:buChar char="•"/>
            </a:pPr>
            <a:r>
              <a:rPr lang="en-IN" sz="2800" kern="1200" dirty="0">
                <a:solidFill>
                  <a:prstClr val="black"/>
                </a:solidFill>
                <a:latin typeface="Calibri" panose="020F0502020204030204"/>
                <a:ea typeface="+mn-ea"/>
                <a:cs typeface="+mn-cs"/>
              </a:rPr>
              <a:t>Application of the Convention</a:t>
            </a:r>
          </a:p>
        </p:txBody>
      </p:sp>
    </p:spTree>
    <p:extLst>
      <p:ext uri="{BB962C8B-B14F-4D97-AF65-F5344CB8AC3E}">
        <p14:creationId xmlns:p14="http://schemas.microsoft.com/office/powerpoint/2010/main" val="3537804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
                                            <p:txEl>
                                              <p:pRg st="0" end="0"/>
                                            </p:txEl>
                                          </p:spTgt>
                                        </p:tgtEl>
                                        <p:attrNameLst>
                                          <p:attrName>style.visibility</p:attrName>
                                        </p:attrNameLst>
                                      </p:cBhvr>
                                      <p:to>
                                        <p:strVal val="visible"/>
                                      </p:to>
                                    </p:set>
                                    <p:animEffect transition="in" filter="fade">
                                      <p:cBhvr>
                                        <p:cTn id="7" dur="1000"/>
                                        <p:tgtEl>
                                          <p:spTgt spid="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7">
                                            <p:txEl>
                                              <p:pRg st="1" end="1"/>
                                            </p:txEl>
                                          </p:spTgt>
                                        </p:tgtEl>
                                        <p:attrNameLst>
                                          <p:attrName>style.visibility</p:attrName>
                                        </p:attrNameLst>
                                      </p:cBhvr>
                                      <p:to>
                                        <p:strVal val="visible"/>
                                      </p:to>
                                    </p:set>
                                    <p:animEffect transition="in" filter="fade">
                                      <p:cBhvr>
                                        <p:cTn id="12" dur="1000"/>
                                        <p:tgtEl>
                                          <p:spTgt spid="9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7">
                                            <p:txEl>
                                              <p:pRg st="2" end="2"/>
                                            </p:txEl>
                                          </p:spTgt>
                                        </p:tgtEl>
                                        <p:attrNameLst>
                                          <p:attrName>style.visibility</p:attrName>
                                        </p:attrNameLst>
                                      </p:cBhvr>
                                      <p:to>
                                        <p:strVal val="visible"/>
                                      </p:to>
                                    </p:set>
                                    <p:animEffect transition="in" filter="fade">
                                      <p:cBhvr>
                                        <p:cTn id="17" dur="1000"/>
                                        <p:tgtEl>
                                          <p:spTgt spid="9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7">
                                            <p:txEl>
                                              <p:pRg st="3" end="3"/>
                                            </p:txEl>
                                          </p:spTgt>
                                        </p:tgtEl>
                                        <p:attrNameLst>
                                          <p:attrName>style.visibility</p:attrName>
                                        </p:attrNameLst>
                                      </p:cBhvr>
                                      <p:to>
                                        <p:strVal val="visible"/>
                                      </p:to>
                                    </p:set>
                                    <p:animEffect transition="in" filter="fade">
                                      <p:cBhvr>
                                        <p:cTn id="22" dur="1000"/>
                                        <p:tgtEl>
                                          <p:spTgt spid="9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7">
                                            <p:txEl>
                                              <p:pRg st="4" end="4"/>
                                            </p:txEl>
                                          </p:spTgt>
                                        </p:tgtEl>
                                        <p:attrNameLst>
                                          <p:attrName>style.visibility</p:attrName>
                                        </p:attrNameLst>
                                      </p:cBhvr>
                                      <p:to>
                                        <p:strVal val="visible"/>
                                      </p:to>
                                    </p:set>
                                    <p:animEffect transition="in" filter="fade">
                                      <p:cBhvr>
                                        <p:cTn id="27" dur="1000"/>
                                        <p:tgtEl>
                                          <p:spTgt spid="9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7">
                                            <p:txEl>
                                              <p:pRg st="5" end="5"/>
                                            </p:txEl>
                                          </p:spTgt>
                                        </p:tgtEl>
                                        <p:attrNameLst>
                                          <p:attrName>style.visibility</p:attrName>
                                        </p:attrNameLst>
                                      </p:cBhvr>
                                      <p:to>
                                        <p:strVal val="visible"/>
                                      </p:to>
                                    </p:set>
                                    <p:animEffect transition="in" filter="fade">
                                      <p:cBhvr>
                                        <p:cTn id="32" dur="1000"/>
                                        <p:tgtEl>
                                          <p:spTgt spid="9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7">
                                            <p:txEl>
                                              <p:pRg st="6" end="6"/>
                                            </p:txEl>
                                          </p:spTgt>
                                        </p:tgtEl>
                                        <p:attrNameLst>
                                          <p:attrName>style.visibility</p:attrName>
                                        </p:attrNameLst>
                                      </p:cBhvr>
                                      <p:to>
                                        <p:strVal val="visible"/>
                                      </p:to>
                                    </p:set>
                                    <p:animEffect transition="in" filter="fade">
                                      <p:cBhvr>
                                        <p:cTn id="37" dur="1000"/>
                                        <p:tgtEl>
                                          <p:spTgt spid="9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46"/>
          <p:cNvSpPr/>
          <p:nvPr/>
        </p:nvSpPr>
        <p:spPr>
          <a:xfrm>
            <a:off x="993058" y="468080"/>
            <a:ext cx="9488131" cy="738623"/>
          </a:xfrm>
          <a:prstGeom prst="rect">
            <a:avLst/>
          </a:prstGeom>
          <a:solidFill>
            <a:srgbClr val="003399"/>
          </a:solidFill>
          <a:ln>
            <a:noFill/>
          </a:ln>
        </p:spPr>
        <p:txBody>
          <a:bodyPr spcFirstLastPara="1" wrap="square" lIns="91425" tIns="45700" rIns="91425" bIns="45700" anchor="t" anchorCtr="0">
            <a:spAutoFit/>
          </a:bodyPr>
          <a:lstStyle/>
          <a:p>
            <a:pPr lvl="0"/>
            <a:r>
              <a:rPr lang="en-US" sz="2800" b="1" dirty="0">
                <a:solidFill>
                  <a:schemeClr val="bg1"/>
                </a:solidFill>
              </a:rPr>
              <a:t>The legal dimensions of climate migrants</a:t>
            </a:r>
            <a:br>
              <a:rPr lang="en-IN" sz="2800" dirty="0"/>
            </a:br>
            <a:endParaRPr dirty="0"/>
          </a:p>
        </p:txBody>
      </p:sp>
      <p:sp>
        <p:nvSpPr>
          <p:cNvPr id="97" name="Google Shape;97;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85000" lnSpcReduction="20000"/>
          </a:bodyPr>
          <a:lstStyle/>
          <a:p>
            <a:pPr marL="228600" lvl="0" indent="-228600">
              <a:lnSpc>
                <a:spcPct val="90000"/>
              </a:lnSpc>
              <a:spcBef>
                <a:spcPts val="1000"/>
              </a:spcBef>
              <a:buClrTx/>
              <a:buFont typeface="Arial" panose="020B0604020202020204" pitchFamily="34" charset="0"/>
              <a:buChar char="•"/>
            </a:pPr>
            <a:r>
              <a:rPr lang="en-US" sz="2800" kern="1200" dirty="0">
                <a:solidFill>
                  <a:prstClr val="black"/>
                </a:solidFill>
                <a:latin typeface="Calibri" panose="020F0502020204030204"/>
                <a:ea typeface="+mn-ea"/>
                <a:cs typeface="+mn-cs"/>
              </a:rPr>
              <a:t>4.5. International Convention on the Protection of the Rights of All Migrant Workers and Members of Their Families</a:t>
            </a:r>
          </a:p>
          <a:p>
            <a:pPr marL="228600" lvl="0" indent="-228600">
              <a:lnSpc>
                <a:spcPct val="90000"/>
              </a:lnSpc>
              <a:spcBef>
                <a:spcPts val="1000"/>
              </a:spcBef>
              <a:buClrTx/>
              <a:buFont typeface="Arial" panose="020B0604020202020204" pitchFamily="34" charset="0"/>
              <a:buChar char="•"/>
            </a:pPr>
            <a:r>
              <a:rPr lang="en-US" sz="2800" kern="1200" dirty="0">
                <a:solidFill>
                  <a:prstClr val="black"/>
                </a:solidFill>
                <a:latin typeface="Calibri" panose="020F0502020204030204"/>
                <a:ea typeface="+mn-ea"/>
                <a:cs typeface="+mn-cs"/>
              </a:rPr>
              <a:t>Concept of Migrant worker</a:t>
            </a:r>
          </a:p>
          <a:p>
            <a:pPr marL="228600" lvl="0" indent="-228600">
              <a:lnSpc>
                <a:spcPct val="90000"/>
              </a:lnSpc>
              <a:spcBef>
                <a:spcPts val="1000"/>
              </a:spcBef>
              <a:buClrTx/>
              <a:buFont typeface="Arial" panose="020B0604020202020204" pitchFamily="34" charset="0"/>
              <a:buChar char="•"/>
            </a:pPr>
            <a:r>
              <a:rPr lang="en-US" sz="2800" kern="1200" dirty="0">
                <a:solidFill>
                  <a:prstClr val="black"/>
                </a:solidFill>
                <a:latin typeface="Calibri" panose="020F0502020204030204"/>
                <a:ea typeface="+mn-ea"/>
                <a:cs typeface="+mn-cs"/>
              </a:rPr>
              <a:t>Human Rights of All Migrant Workers and Members of their Families</a:t>
            </a:r>
          </a:p>
          <a:p>
            <a:pPr marL="228600" lvl="0" indent="-228600">
              <a:lnSpc>
                <a:spcPct val="90000"/>
              </a:lnSpc>
              <a:spcBef>
                <a:spcPts val="1000"/>
              </a:spcBef>
              <a:buClrTx/>
              <a:buFont typeface="Arial" panose="020B0604020202020204" pitchFamily="34" charset="0"/>
              <a:buChar char="•"/>
            </a:pPr>
            <a:r>
              <a:rPr lang="en-US" sz="2800" kern="1200" dirty="0">
                <a:solidFill>
                  <a:prstClr val="black"/>
                </a:solidFill>
                <a:latin typeface="Calibri" panose="020F0502020204030204"/>
                <a:ea typeface="+mn-ea"/>
                <a:cs typeface="+mn-cs"/>
              </a:rPr>
              <a:t>Other Rights of Migrant Workers and Members of their Families who are Documented or </a:t>
            </a:r>
            <a:r>
              <a:rPr lang="en-US" sz="2800" kern="1200" dirty="0" err="1">
                <a:solidFill>
                  <a:prstClr val="black"/>
                </a:solidFill>
                <a:latin typeface="Calibri" panose="020F0502020204030204"/>
                <a:ea typeface="+mn-ea"/>
                <a:cs typeface="+mn-cs"/>
              </a:rPr>
              <a:t>ina</a:t>
            </a:r>
            <a:r>
              <a:rPr lang="en-US" sz="2800" kern="1200" dirty="0">
                <a:solidFill>
                  <a:prstClr val="black"/>
                </a:solidFill>
                <a:latin typeface="Calibri" panose="020F0502020204030204"/>
                <a:ea typeface="+mn-ea"/>
                <a:cs typeface="+mn-cs"/>
              </a:rPr>
              <a:t> Regular Situation</a:t>
            </a:r>
          </a:p>
          <a:p>
            <a:pPr marL="228600" lvl="0" indent="-228600">
              <a:lnSpc>
                <a:spcPct val="90000"/>
              </a:lnSpc>
              <a:spcBef>
                <a:spcPts val="1000"/>
              </a:spcBef>
              <a:buClrTx/>
              <a:buFont typeface="Arial" panose="020B0604020202020204" pitchFamily="34" charset="0"/>
              <a:buChar char="•"/>
            </a:pPr>
            <a:r>
              <a:rPr lang="en-US" sz="2800" kern="1200" dirty="0">
                <a:solidFill>
                  <a:prstClr val="black"/>
                </a:solidFill>
                <a:latin typeface="Calibri" panose="020F0502020204030204"/>
                <a:ea typeface="+mn-ea"/>
                <a:cs typeface="+mn-cs"/>
              </a:rPr>
              <a:t>Provisions Applicable to Particular Categories of Migrant Workers and Members of their Families</a:t>
            </a:r>
          </a:p>
          <a:p>
            <a:pPr marL="228600" lvl="0" indent="-228600">
              <a:lnSpc>
                <a:spcPct val="90000"/>
              </a:lnSpc>
              <a:spcBef>
                <a:spcPts val="1000"/>
              </a:spcBef>
              <a:buClrTx/>
              <a:buFont typeface="Arial" panose="020B0604020202020204" pitchFamily="34" charset="0"/>
              <a:buChar char="•"/>
            </a:pPr>
            <a:r>
              <a:rPr lang="en-US" sz="2800" kern="1200" dirty="0">
                <a:solidFill>
                  <a:prstClr val="black"/>
                </a:solidFill>
                <a:latin typeface="Calibri" panose="020F0502020204030204"/>
                <a:ea typeface="+mn-ea"/>
                <a:cs typeface="+mn-cs"/>
              </a:rPr>
              <a:t>Promotion of sound, equitable, humane and lawful conditions in connection with international migration of workers and members of their families</a:t>
            </a:r>
          </a:p>
          <a:p>
            <a:pPr marL="228600" lvl="0" indent="-228600">
              <a:lnSpc>
                <a:spcPct val="90000"/>
              </a:lnSpc>
              <a:spcBef>
                <a:spcPts val="1000"/>
              </a:spcBef>
              <a:buClrTx/>
              <a:buFont typeface="Arial" panose="020B0604020202020204" pitchFamily="34" charset="0"/>
              <a:buChar char="•"/>
            </a:pPr>
            <a:r>
              <a:rPr lang="en-IN" sz="2800" kern="1200" dirty="0">
                <a:solidFill>
                  <a:prstClr val="black"/>
                </a:solidFill>
                <a:latin typeface="Calibri" panose="020F0502020204030204"/>
                <a:ea typeface="+mn-ea"/>
                <a:cs typeface="+mn-cs"/>
              </a:rPr>
              <a:t>Application of the Convention</a:t>
            </a:r>
          </a:p>
        </p:txBody>
      </p:sp>
    </p:spTree>
    <p:extLst>
      <p:ext uri="{BB962C8B-B14F-4D97-AF65-F5344CB8AC3E}">
        <p14:creationId xmlns:p14="http://schemas.microsoft.com/office/powerpoint/2010/main" val="3165735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
                                            <p:txEl>
                                              <p:pRg st="0" end="0"/>
                                            </p:txEl>
                                          </p:spTgt>
                                        </p:tgtEl>
                                        <p:attrNameLst>
                                          <p:attrName>style.visibility</p:attrName>
                                        </p:attrNameLst>
                                      </p:cBhvr>
                                      <p:to>
                                        <p:strVal val="visible"/>
                                      </p:to>
                                    </p:set>
                                    <p:animEffect transition="in" filter="fade">
                                      <p:cBhvr>
                                        <p:cTn id="7" dur="1000"/>
                                        <p:tgtEl>
                                          <p:spTgt spid="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7">
                                            <p:txEl>
                                              <p:pRg st="1" end="1"/>
                                            </p:txEl>
                                          </p:spTgt>
                                        </p:tgtEl>
                                        <p:attrNameLst>
                                          <p:attrName>style.visibility</p:attrName>
                                        </p:attrNameLst>
                                      </p:cBhvr>
                                      <p:to>
                                        <p:strVal val="visible"/>
                                      </p:to>
                                    </p:set>
                                    <p:animEffect transition="in" filter="fade">
                                      <p:cBhvr>
                                        <p:cTn id="12" dur="1000"/>
                                        <p:tgtEl>
                                          <p:spTgt spid="9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7">
                                            <p:txEl>
                                              <p:pRg st="2" end="2"/>
                                            </p:txEl>
                                          </p:spTgt>
                                        </p:tgtEl>
                                        <p:attrNameLst>
                                          <p:attrName>style.visibility</p:attrName>
                                        </p:attrNameLst>
                                      </p:cBhvr>
                                      <p:to>
                                        <p:strVal val="visible"/>
                                      </p:to>
                                    </p:set>
                                    <p:animEffect transition="in" filter="fade">
                                      <p:cBhvr>
                                        <p:cTn id="17" dur="1000"/>
                                        <p:tgtEl>
                                          <p:spTgt spid="9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7">
                                            <p:txEl>
                                              <p:pRg st="3" end="3"/>
                                            </p:txEl>
                                          </p:spTgt>
                                        </p:tgtEl>
                                        <p:attrNameLst>
                                          <p:attrName>style.visibility</p:attrName>
                                        </p:attrNameLst>
                                      </p:cBhvr>
                                      <p:to>
                                        <p:strVal val="visible"/>
                                      </p:to>
                                    </p:set>
                                    <p:animEffect transition="in" filter="fade">
                                      <p:cBhvr>
                                        <p:cTn id="22" dur="1000"/>
                                        <p:tgtEl>
                                          <p:spTgt spid="9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7">
                                            <p:txEl>
                                              <p:pRg st="4" end="4"/>
                                            </p:txEl>
                                          </p:spTgt>
                                        </p:tgtEl>
                                        <p:attrNameLst>
                                          <p:attrName>style.visibility</p:attrName>
                                        </p:attrNameLst>
                                      </p:cBhvr>
                                      <p:to>
                                        <p:strVal val="visible"/>
                                      </p:to>
                                    </p:set>
                                    <p:animEffect transition="in" filter="fade">
                                      <p:cBhvr>
                                        <p:cTn id="27" dur="1000"/>
                                        <p:tgtEl>
                                          <p:spTgt spid="9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7">
                                            <p:txEl>
                                              <p:pRg st="5" end="5"/>
                                            </p:txEl>
                                          </p:spTgt>
                                        </p:tgtEl>
                                        <p:attrNameLst>
                                          <p:attrName>style.visibility</p:attrName>
                                        </p:attrNameLst>
                                      </p:cBhvr>
                                      <p:to>
                                        <p:strVal val="visible"/>
                                      </p:to>
                                    </p:set>
                                    <p:animEffect transition="in" filter="fade">
                                      <p:cBhvr>
                                        <p:cTn id="32" dur="1000"/>
                                        <p:tgtEl>
                                          <p:spTgt spid="9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7">
                                            <p:txEl>
                                              <p:pRg st="6" end="6"/>
                                            </p:txEl>
                                          </p:spTgt>
                                        </p:tgtEl>
                                        <p:attrNameLst>
                                          <p:attrName>style.visibility</p:attrName>
                                        </p:attrNameLst>
                                      </p:cBhvr>
                                      <p:to>
                                        <p:strVal val="visible"/>
                                      </p:to>
                                    </p:set>
                                    <p:animEffect transition="in" filter="fade">
                                      <p:cBhvr>
                                        <p:cTn id="37" dur="1000"/>
                                        <p:tgtEl>
                                          <p:spTgt spid="9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488</Words>
  <Application>Microsoft Office PowerPoint</Application>
  <PresentationFormat>Widescreen</PresentationFormat>
  <Paragraphs>68</Paragraphs>
  <Slides>7</Slides>
  <Notes>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7</vt:i4>
      </vt:variant>
    </vt:vector>
  </HeadingPairs>
  <TitlesOfParts>
    <vt:vector size="12" baseType="lpstr">
      <vt:lpstr>Century Gothic</vt:lpstr>
      <vt:lpstr>Calibri</vt:lpstr>
      <vt:lpstr>Arial</vt:lpstr>
      <vt:lpstr>Office Theme</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c:creator>
  <cp:lastModifiedBy>Prof. Amol  Sapatnekar</cp:lastModifiedBy>
  <cp:revision>3</cp:revision>
  <dcterms:created xsi:type="dcterms:W3CDTF">2020-01-02T01:56:26Z</dcterms:created>
  <dcterms:modified xsi:type="dcterms:W3CDTF">2024-04-01T09:55:34Z</dcterms:modified>
</cp:coreProperties>
</file>