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0"/>
  </p:notesMasterIdLst>
  <p:sldIdLst>
    <p:sldId id="256" r:id="rId3"/>
    <p:sldId id="257" r:id="rId4"/>
    <p:sldId id="271" r:id="rId5"/>
    <p:sldId id="272" r:id="rId6"/>
    <p:sldId id="273" r:id="rId7"/>
    <p:sldId id="274" r:id="rId8"/>
    <p:sldId id="275" r:id="rId9"/>
  </p:sldIdLst>
  <p:sldSz cx="12192000" cy="6858000"/>
  <p:notesSz cx="6951663" cy="10082213"/>
  <p:embeddedFontLst>
    <p:embeddedFont>
      <p:font typeface="Calibri" panose="020F0502020204030204" pitchFamily="34" charset="0"/>
      <p:regular r:id="rId11"/>
      <p:bold r:id="rId12"/>
      <p:italic r:id="rId13"/>
      <p:boldItalic r:id="rId14"/>
    </p:embeddedFont>
    <p:embeddedFont>
      <p:font typeface="Century Gothic" panose="020B050202020202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ieKAtMPmBYII9V0guHbfKbrp7l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B45B8F-DFE5-447A-A711-3C89EE7ACD08}">
  <a:tblStyle styleId="{C4B45B8F-DFE5-447A-A711-3C89EE7ACD08}"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6.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5.fntdata"/><Relationship Id="rId10"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3" name="Google Shape;73;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0833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5927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16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02615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7330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{C4B45B8F-DFE5-447A-A711-3C89EE7ACD08}</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76" name="Google Shape;76;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77" name="Google Shape;77;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a:solidFill>
                <a:srgbClr val="000000"/>
              </a:solidFill>
              <a:latin typeface="Century Gothic"/>
              <a:ea typeface="Century Gothic"/>
              <a:cs typeface="Century Gothic"/>
              <a:sym typeface="Century Gothic"/>
            </a:endParaRPr>
          </a:p>
        </p:txBody>
      </p:sp>
      <p:pic>
        <p:nvPicPr>
          <p:cNvPr id="78" name="Google Shape;78;p1"/>
          <p:cNvPicPr preferRelativeResize="0"/>
          <p:nvPr/>
        </p:nvPicPr>
        <p:blipFill rotWithShape="1">
          <a:blip r:embed="rId4">
            <a:alphaModFix/>
          </a:blip>
          <a:srcRect l="26643" t="10967" r="39273" b="27095"/>
          <a:stretch/>
        </p:blipFill>
        <p:spPr>
          <a:xfrm>
            <a:off x="10737335" y="339087"/>
            <a:ext cx="1305303" cy="1266981"/>
          </a:xfrm>
          <a:prstGeom prst="rect">
            <a:avLst/>
          </a:prstGeom>
          <a:noFill/>
          <a:ln>
            <a:noFill/>
          </a:ln>
        </p:spPr>
      </p:pic>
      <p:sp>
        <p:nvSpPr>
          <p:cNvPr id="79" name="Google Shape;79;p1"/>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None/>
            </a:pPr>
            <a:r>
              <a:rPr lang="en-US" sz="2700" b="1" i="0" u="none" strike="noStrike" cap="none" dirty="0">
                <a:solidFill>
                  <a:srgbClr val="003399"/>
                </a:solidFill>
                <a:latin typeface="Century Gothic"/>
                <a:ea typeface="Century Gothic"/>
                <a:cs typeface="Century Gothic"/>
                <a:sym typeface="Century Gothic"/>
              </a:rPr>
              <a:t>Subject title: Climate Change and Migration</a:t>
            </a:r>
            <a:endParaRPr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None/>
            </a:pPr>
            <a:r>
              <a:rPr lang="en-US" sz="2200" b="1" i="0" u="none" strike="noStrike" cap="none" dirty="0">
                <a:solidFill>
                  <a:srgbClr val="003399"/>
                </a:solidFill>
                <a:latin typeface="Century Gothic"/>
                <a:ea typeface="Century Gothic"/>
                <a:cs typeface="Century Gothic"/>
                <a:sym typeface="Century Gothic"/>
              </a:rPr>
              <a:t>Instructor Name: Dr. Shashikala </a:t>
            </a:r>
            <a:r>
              <a:rPr lang="en-US" sz="2200" b="1" i="0" u="none" strike="noStrike" cap="none" dirty="0" err="1">
                <a:solidFill>
                  <a:srgbClr val="003399"/>
                </a:solidFill>
                <a:latin typeface="Century Gothic"/>
                <a:ea typeface="Century Gothic"/>
                <a:cs typeface="Century Gothic"/>
                <a:sym typeface="Century Gothic"/>
              </a:rPr>
              <a:t>Gurpur</a:t>
            </a:r>
            <a:endParaRPr sz="2200" b="0" i="0" u="none" strike="noStrike" cap="none" dirty="0">
              <a:solidFill>
                <a:srgbClr val="000000"/>
              </a:solidFill>
              <a:latin typeface="Century Gothic"/>
              <a:ea typeface="Century Gothic"/>
              <a:cs typeface="Century Gothic"/>
              <a:sym typeface="Century Gothic"/>
            </a:endParaRPr>
          </a:p>
        </p:txBody>
      </p:sp>
      <p:grpSp>
        <p:nvGrpSpPr>
          <p:cNvPr id="80" name="Google Shape;80;p1"/>
          <p:cNvGrpSpPr/>
          <p:nvPr/>
        </p:nvGrpSpPr>
        <p:grpSpPr>
          <a:xfrm>
            <a:off x="0" y="5223940"/>
            <a:ext cx="12192000" cy="1634061"/>
            <a:chOff x="0" y="5223940"/>
            <a:chExt cx="12192000" cy="1634061"/>
          </a:xfrm>
        </p:grpSpPr>
        <p:sp>
          <p:nvSpPr>
            <p:cNvPr id="81" name="Google Shape;8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82" name="Google Shape;82;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83" name="Google Shape;83;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84" name="Google Shape;84;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85" name="Google Shape;85;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86" name="Google Shape;86;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87" name="Google Shape;87;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88" name="Google Shape;88;p1"/>
            <p:cNvPicPr preferRelativeResize="0"/>
            <p:nvPr/>
          </p:nvPicPr>
          <p:blipFill rotWithShape="1">
            <a:blip r:embed="rId11">
              <a:alphaModFix/>
            </a:blip>
            <a:srcRect r="10406" b="8448"/>
            <a:stretch/>
          </p:blipFill>
          <p:spPr>
            <a:xfrm>
              <a:off x="8705701" y="5233834"/>
              <a:ext cx="1795277" cy="489486"/>
            </a:xfrm>
            <a:prstGeom prst="rect">
              <a:avLst/>
            </a:prstGeom>
            <a:noFill/>
            <a:ln>
              <a:noFill/>
            </a:ln>
          </p:spPr>
        </p:pic>
        <p:pic>
          <p:nvPicPr>
            <p:cNvPr id="89" name="Google Shape;89;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90" name="Google Shape;90;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91" name="Google Shape;91;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r>
              <a:rPr lang="en-US" sz="2800" b="1" dirty="0">
                <a:solidFill>
                  <a:schemeClr val="bg1"/>
                </a:solidFill>
              </a:rPr>
              <a:t>The legal dimensions of climate migrants</a:t>
            </a:r>
            <a:br>
              <a:rPr lang="en-IN" sz="2800" dirty="0"/>
            </a:br>
            <a:endParaRPr dirty="0"/>
          </a:p>
        </p:txBody>
      </p:sp>
      <p:sp>
        <p:nvSpPr>
          <p:cNvPr id="97" name="Google Shape;97;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dirty="0"/>
              <a:t>4.1. Human Rights of Migrants- UDHR</a:t>
            </a:r>
          </a:p>
          <a:p>
            <a:endParaRPr lang="en-US" dirty="0"/>
          </a:p>
          <a:p>
            <a:pPr marL="285750" indent="-285750">
              <a:buFont typeface="Arial" panose="020B0604020202020204" pitchFamily="34" charset="0"/>
              <a:buChar char="•"/>
            </a:pPr>
            <a:r>
              <a:rPr lang="en-US" dirty="0"/>
              <a:t>Background Significance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Right to Free Movement in and out of a Country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Right to Asylum in other Countries Free of Persecution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Right </a:t>
            </a:r>
            <a:r>
              <a:rPr lang="en-US"/>
              <a:t>of Nationality</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Right to Marriage, Family Property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Freedom of Religion</a:t>
            </a:r>
          </a:p>
          <a:p>
            <a:pPr marL="285750" indent="-285750">
              <a:buFont typeface="Arial" panose="020B0604020202020204" pitchFamily="34" charset="0"/>
              <a:buChar char="•"/>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1000"/>
                                        <p:tgtEl>
                                          <p:spTgt spid="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xEl>
                                              <p:pRg st="2" end="2"/>
                                            </p:txEl>
                                          </p:spTgt>
                                        </p:tgtEl>
                                        <p:attrNameLst>
                                          <p:attrName>style.visibility</p:attrName>
                                        </p:attrNameLst>
                                      </p:cBhvr>
                                      <p:to>
                                        <p:strVal val="visible"/>
                                      </p:to>
                                    </p:set>
                                    <p:animEffect transition="in" filter="fade">
                                      <p:cBhvr>
                                        <p:cTn id="12" dur="1000"/>
                                        <p:tgtEl>
                                          <p:spTgt spid="9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
                                            <p:txEl>
                                              <p:pRg st="4" end="4"/>
                                            </p:txEl>
                                          </p:spTgt>
                                        </p:tgtEl>
                                        <p:attrNameLst>
                                          <p:attrName>style.visibility</p:attrName>
                                        </p:attrNameLst>
                                      </p:cBhvr>
                                      <p:to>
                                        <p:strVal val="visible"/>
                                      </p:to>
                                    </p:set>
                                    <p:animEffect transition="in" filter="fade">
                                      <p:cBhvr>
                                        <p:cTn id="17" dur="1000"/>
                                        <p:tgtEl>
                                          <p:spTgt spid="9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7">
                                            <p:txEl>
                                              <p:pRg st="6" end="6"/>
                                            </p:txEl>
                                          </p:spTgt>
                                        </p:tgtEl>
                                        <p:attrNameLst>
                                          <p:attrName>style.visibility</p:attrName>
                                        </p:attrNameLst>
                                      </p:cBhvr>
                                      <p:to>
                                        <p:strVal val="visible"/>
                                      </p:to>
                                    </p:set>
                                    <p:animEffect transition="in" filter="fade">
                                      <p:cBhvr>
                                        <p:cTn id="22" dur="1000"/>
                                        <p:tgtEl>
                                          <p:spTgt spid="9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7">
                                            <p:txEl>
                                              <p:pRg st="8" end="8"/>
                                            </p:txEl>
                                          </p:spTgt>
                                        </p:tgtEl>
                                        <p:attrNameLst>
                                          <p:attrName>style.visibility</p:attrName>
                                        </p:attrNameLst>
                                      </p:cBhvr>
                                      <p:to>
                                        <p:strVal val="visible"/>
                                      </p:to>
                                    </p:set>
                                    <p:animEffect transition="in" filter="fade">
                                      <p:cBhvr>
                                        <p:cTn id="27" dur="1000"/>
                                        <p:tgtEl>
                                          <p:spTgt spid="97">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7">
                                            <p:txEl>
                                              <p:pRg st="10" end="10"/>
                                            </p:txEl>
                                          </p:spTgt>
                                        </p:tgtEl>
                                        <p:attrNameLst>
                                          <p:attrName>style.visibility</p:attrName>
                                        </p:attrNameLst>
                                      </p:cBhvr>
                                      <p:to>
                                        <p:strVal val="visible"/>
                                      </p:to>
                                    </p:set>
                                    <p:animEffect transition="in" filter="fade">
                                      <p:cBhvr>
                                        <p:cTn id="32" dur="1000"/>
                                        <p:tgtEl>
                                          <p:spTgt spid="97">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7">
                                            <p:txEl>
                                              <p:pRg st="12" end="12"/>
                                            </p:txEl>
                                          </p:spTgt>
                                        </p:tgtEl>
                                        <p:attrNameLst>
                                          <p:attrName>style.visibility</p:attrName>
                                        </p:attrNameLst>
                                      </p:cBhvr>
                                      <p:to>
                                        <p:strVal val="visible"/>
                                      </p:to>
                                    </p:set>
                                    <p:animEffect transition="in" filter="fade">
                                      <p:cBhvr>
                                        <p:cTn id="37" dur="1000"/>
                                        <p:tgtEl>
                                          <p:spTgt spid="9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r>
              <a:rPr lang="en-US" sz="2800" b="1" dirty="0">
                <a:solidFill>
                  <a:schemeClr val="bg1"/>
                </a:solidFill>
              </a:rPr>
              <a:t>The legal dimensions of climate migrants</a:t>
            </a:r>
            <a:br>
              <a:rPr lang="en-IN" sz="2800" dirty="0"/>
            </a:br>
            <a:endParaRPr dirty="0"/>
          </a:p>
        </p:txBody>
      </p:sp>
      <p:sp>
        <p:nvSpPr>
          <p:cNvPr id="97" name="Google Shape;97;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228600" lvl="0" indent="-228600">
              <a:lnSpc>
                <a:spcPct val="90000"/>
              </a:lnSpc>
              <a:spcBef>
                <a:spcPts val="1000"/>
              </a:spcBef>
              <a:buClrTx/>
              <a:buFont typeface="Arial" panose="020B0604020202020204" pitchFamily="34" charset="0"/>
              <a:buChar char="•"/>
            </a:pPr>
            <a:r>
              <a:rPr lang="en-GB" sz="2800" kern="1200" dirty="0">
                <a:solidFill>
                  <a:prstClr val="black"/>
                </a:solidFill>
                <a:latin typeface="Calibri" panose="020F0502020204030204"/>
                <a:ea typeface="+mn-ea"/>
                <a:cs typeface="+mn-cs"/>
              </a:rPr>
              <a:t>4.2 Protection under International Refugee Law (IRL) – UNHCR</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International refugee law and standard</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Regional refugee laws and standards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Other international legal standards that protect asylum-seekers and refugees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The roles and responsibilities of State</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The role of executive and administrative bodies</a:t>
            </a:r>
          </a:p>
          <a:p>
            <a:pPr marL="228600" lvl="0" indent="-228600">
              <a:lnSpc>
                <a:spcPct val="90000"/>
              </a:lnSpc>
              <a:spcBef>
                <a:spcPts val="1000"/>
              </a:spcBef>
              <a:buClrTx/>
              <a:buFont typeface="Arial" panose="020B0604020202020204" pitchFamily="34" charset="0"/>
              <a:buChar char="•"/>
            </a:pPr>
            <a:r>
              <a:rPr lang="en-IN" sz="2800" kern="1200" dirty="0">
                <a:solidFill>
                  <a:prstClr val="black"/>
                </a:solidFill>
                <a:latin typeface="Calibri" panose="020F0502020204030204"/>
                <a:ea typeface="+mn-ea"/>
                <a:cs typeface="+mn-cs"/>
              </a:rPr>
              <a:t>Regional parliaments</a:t>
            </a:r>
          </a:p>
          <a:p>
            <a:pPr marL="228600" lvl="0" indent="-228600">
              <a:lnSpc>
                <a:spcPct val="90000"/>
              </a:lnSpc>
              <a:spcBef>
                <a:spcPts val="1000"/>
              </a:spcBef>
              <a:buClrTx/>
              <a:buFont typeface="Arial" panose="020B0604020202020204" pitchFamily="34" charset="0"/>
              <a:buChar char="•"/>
            </a:pPr>
            <a:r>
              <a:rPr lang="en-IN" sz="2800" kern="1200" dirty="0">
                <a:solidFill>
                  <a:prstClr val="black"/>
                </a:solidFill>
                <a:latin typeface="Calibri" panose="020F0502020204030204"/>
                <a:ea typeface="+mn-ea"/>
                <a:cs typeface="+mn-cs"/>
              </a:rPr>
              <a:t>The judiciary</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Responsibilities towards particular categories of refugees</a:t>
            </a:r>
          </a:p>
          <a:p>
            <a:pPr marL="228600" lvl="0" indent="-228600">
              <a:lnSpc>
                <a:spcPct val="90000"/>
              </a:lnSpc>
              <a:spcBef>
                <a:spcPts val="1000"/>
              </a:spcBef>
              <a:buClrTx/>
              <a:buFont typeface="Arial" panose="020B0604020202020204" pitchFamily="34" charset="0"/>
              <a:buChar char="•"/>
            </a:pPr>
            <a:r>
              <a:rPr lang="en-IN" sz="2800" kern="1200" dirty="0">
                <a:solidFill>
                  <a:prstClr val="black"/>
                </a:solidFill>
                <a:latin typeface="Calibri" panose="020F0502020204030204"/>
                <a:ea typeface="+mn-ea"/>
                <a:cs typeface="+mn-cs"/>
              </a:rPr>
              <a:t>The role of UNHCR</a:t>
            </a:r>
            <a:endParaRPr lang="en-GB" sz="28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05128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1000"/>
                                        <p:tgtEl>
                                          <p:spTgt spid="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xEl>
                                              <p:pRg st="1" end="1"/>
                                            </p:txEl>
                                          </p:spTgt>
                                        </p:tgtEl>
                                        <p:attrNameLst>
                                          <p:attrName>style.visibility</p:attrName>
                                        </p:attrNameLst>
                                      </p:cBhvr>
                                      <p:to>
                                        <p:strVal val="visible"/>
                                      </p:to>
                                    </p:set>
                                    <p:animEffect transition="in" filter="fade">
                                      <p:cBhvr>
                                        <p:cTn id="12" dur="1000"/>
                                        <p:tgtEl>
                                          <p:spTgt spid="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
                                            <p:txEl>
                                              <p:pRg st="2" end="2"/>
                                            </p:txEl>
                                          </p:spTgt>
                                        </p:tgtEl>
                                        <p:attrNameLst>
                                          <p:attrName>style.visibility</p:attrName>
                                        </p:attrNameLst>
                                      </p:cBhvr>
                                      <p:to>
                                        <p:strVal val="visible"/>
                                      </p:to>
                                    </p:set>
                                    <p:animEffect transition="in" filter="fade">
                                      <p:cBhvr>
                                        <p:cTn id="17" dur="1000"/>
                                        <p:tgtEl>
                                          <p:spTgt spid="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7">
                                            <p:txEl>
                                              <p:pRg st="3" end="3"/>
                                            </p:txEl>
                                          </p:spTgt>
                                        </p:tgtEl>
                                        <p:attrNameLst>
                                          <p:attrName>style.visibility</p:attrName>
                                        </p:attrNameLst>
                                      </p:cBhvr>
                                      <p:to>
                                        <p:strVal val="visible"/>
                                      </p:to>
                                    </p:set>
                                    <p:animEffect transition="in" filter="fade">
                                      <p:cBhvr>
                                        <p:cTn id="22" dur="1000"/>
                                        <p:tgtEl>
                                          <p:spTgt spid="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7">
                                            <p:txEl>
                                              <p:pRg st="4" end="4"/>
                                            </p:txEl>
                                          </p:spTgt>
                                        </p:tgtEl>
                                        <p:attrNameLst>
                                          <p:attrName>style.visibility</p:attrName>
                                        </p:attrNameLst>
                                      </p:cBhvr>
                                      <p:to>
                                        <p:strVal val="visible"/>
                                      </p:to>
                                    </p:set>
                                    <p:animEffect transition="in" filter="fade">
                                      <p:cBhvr>
                                        <p:cTn id="27" dur="1000"/>
                                        <p:tgtEl>
                                          <p:spTgt spid="9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7">
                                            <p:txEl>
                                              <p:pRg st="5" end="5"/>
                                            </p:txEl>
                                          </p:spTgt>
                                        </p:tgtEl>
                                        <p:attrNameLst>
                                          <p:attrName>style.visibility</p:attrName>
                                        </p:attrNameLst>
                                      </p:cBhvr>
                                      <p:to>
                                        <p:strVal val="visible"/>
                                      </p:to>
                                    </p:set>
                                    <p:animEffect transition="in" filter="fade">
                                      <p:cBhvr>
                                        <p:cTn id="32" dur="1000"/>
                                        <p:tgtEl>
                                          <p:spTgt spid="9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7">
                                            <p:txEl>
                                              <p:pRg st="6" end="6"/>
                                            </p:txEl>
                                          </p:spTgt>
                                        </p:tgtEl>
                                        <p:attrNameLst>
                                          <p:attrName>style.visibility</p:attrName>
                                        </p:attrNameLst>
                                      </p:cBhvr>
                                      <p:to>
                                        <p:strVal val="visible"/>
                                      </p:to>
                                    </p:set>
                                    <p:animEffect transition="in" filter="fade">
                                      <p:cBhvr>
                                        <p:cTn id="37" dur="1000"/>
                                        <p:tgtEl>
                                          <p:spTgt spid="9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7">
                                            <p:txEl>
                                              <p:pRg st="7" end="7"/>
                                            </p:txEl>
                                          </p:spTgt>
                                        </p:tgtEl>
                                        <p:attrNameLst>
                                          <p:attrName>style.visibility</p:attrName>
                                        </p:attrNameLst>
                                      </p:cBhvr>
                                      <p:to>
                                        <p:strVal val="visible"/>
                                      </p:to>
                                    </p:set>
                                    <p:animEffect transition="in" filter="fade">
                                      <p:cBhvr>
                                        <p:cTn id="42" dur="1000"/>
                                        <p:tgtEl>
                                          <p:spTgt spid="9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7">
                                            <p:txEl>
                                              <p:pRg st="8" end="8"/>
                                            </p:txEl>
                                          </p:spTgt>
                                        </p:tgtEl>
                                        <p:attrNameLst>
                                          <p:attrName>style.visibility</p:attrName>
                                        </p:attrNameLst>
                                      </p:cBhvr>
                                      <p:to>
                                        <p:strVal val="visible"/>
                                      </p:to>
                                    </p:set>
                                    <p:animEffect transition="in" filter="fade">
                                      <p:cBhvr>
                                        <p:cTn id="47" dur="1000"/>
                                        <p:tgtEl>
                                          <p:spTgt spid="9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7">
                                            <p:txEl>
                                              <p:pRg st="9" end="9"/>
                                            </p:txEl>
                                          </p:spTgt>
                                        </p:tgtEl>
                                        <p:attrNameLst>
                                          <p:attrName>style.visibility</p:attrName>
                                        </p:attrNameLst>
                                      </p:cBhvr>
                                      <p:to>
                                        <p:strVal val="visible"/>
                                      </p:to>
                                    </p:set>
                                    <p:animEffect transition="in" filter="fade">
                                      <p:cBhvr>
                                        <p:cTn id="52" dur="1000"/>
                                        <p:tgtEl>
                                          <p:spTgt spid="9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r>
              <a:rPr lang="en-US" sz="2800" b="1" dirty="0">
                <a:solidFill>
                  <a:schemeClr val="bg1"/>
                </a:solidFill>
              </a:rPr>
              <a:t>The legal dimensions of climate migrants</a:t>
            </a:r>
            <a:br>
              <a:rPr lang="en-IN" sz="2800" dirty="0"/>
            </a:br>
            <a:endParaRPr dirty="0"/>
          </a:p>
        </p:txBody>
      </p:sp>
      <p:sp>
        <p:nvSpPr>
          <p:cNvPr id="97" name="Google Shape;97;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r>
              <a:rPr lang="en-GB" sz="2800" dirty="0"/>
              <a:t>4.3 1969 OAU Convention</a:t>
            </a:r>
          </a:p>
          <a:p>
            <a:pPr marL="457200" indent="-457200">
              <a:buFont typeface="Arial" panose="020B0604020202020204" pitchFamily="34" charset="0"/>
              <a:buChar char="•"/>
            </a:pPr>
            <a:r>
              <a:rPr lang="en-US" sz="2800" dirty="0"/>
              <a:t>Definition of the term “refugee”</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IN" sz="2800" dirty="0"/>
              <a:t>Asylum</a:t>
            </a:r>
          </a:p>
          <a:p>
            <a:pPr marL="457200" indent="-457200">
              <a:buFont typeface="Arial" panose="020B0604020202020204" pitchFamily="34" charset="0"/>
              <a:buChar char="•"/>
            </a:pPr>
            <a:endParaRPr lang="en-IN" sz="2800" dirty="0"/>
          </a:p>
          <a:p>
            <a:pPr marL="457200" indent="-457200">
              <a:buFont typeface="Arial" panose="020B0604020202020204" pitchFamily="34" charset="0"/>
              <a:buChar char="•"/>
            </a:pPr>
            <a:r>
              <a:rPr lang="en-US" sz="2800" dirty="0"/>
              <a:t>Co-operation of the national authorities with the organization of </a:t>
            </a:r>
            <a:r>
              <a:rPr lang="en-US" sz="2800" dirty="0" err="1"/>
              <a:t>african</a:t>
            </a:r>
            <a:r>
              <a:rPr lang="en-US" sz="2800" dirty="0"/>
              <a:t> unity</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Co-operation with the office of the united nations high commissioner for refugees</a:t>
            </a:r>
            <a:endParaRPr lang="en-IN" sz="2800" dirty="0"/>
          </a:p>
        </p:txBody>
      </p:sp>
    </p:spTree>
    <p:extLst>
      <p:ext uri="{BB962C8B-B14F-4D97-AF65-F5344CB8AC3E}">
        <p14:creationId xmlns:p14="http://schemas.microsoft.com/office/powerpoint/2010/main" val="359281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1000"/>
                                        <p:tgtEl>
                                          <p:spTgt spid="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r>
              <a:rPr lang="en-US" sz="2800" b="1" dirty="0">
                <a:solidFill>
                  <a:schemeClr val="bg1"/>
                </a:solidFill>
              </a:rPr>
              <a:t>The legal dimensions of climate migrants</a:t>
            </a:r>
            <a:br>
              <a:rPr lang="en-IN" sz="2800" dirty="0"/>
            </a:br>
            <a:endParaRPr dirty="0"/>
          </a:p>
        </p:txBody>
      </p:sp>
      <p:sp>
        <p:nvSpPr>
          <p:cNvPr id="97" name="Google Shape;97;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4.4 1984 Cartagena Declaration</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Acknowledging the objectives adopted previously and parallel initiatives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Promotion and adoption of national laws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Ensure accession and ratification of instruments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Broadening and redefining the term refugee, to make it inclusive</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Humanitarian basis for grant of asylum</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Refugee camps, safety</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Call upon State duties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Role of UNHCR call upon co-operation</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Recommendations</a:t>
            </a:r>
          </a:p>
        </p:txBody>
      </p:sp>
    </p:spTree>
    <p:extLst>
      <p:ext uri="{BB962C8B-B14F-4D97-AF65-F5344CB8AC3E}">
        <p14:creationId xmlns:p14="http://schemas.microsoft.com/office/powerpoint/2010/main" val="169662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1000"/>
                                        <p:tgtEl>
                                          <p:spTgt spid="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xEl>
                                              <p:pRg st="1" end="1"/>
                                            </p:txEl>
                                          </p:spTgt>
                                        </p:tgtEl>
                                        <p:attrNameLst>
                                          <p:attrName>style.visibility</p:attrName>
                                        </p:attrNameLst>
                                      </p:cBhvr>
                                      <p:to>
                                        <p:strVal val="visible"/>
                                      </p:to>
                                    </p:set>
                                    <p:animEffect transition="in" filter="fade">
                                      <p:cBhvr>
                                        <p:cTn id="12" dur="1000"/>
                                        <p:tgtEl>
                                          <p:spTgt spid="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
                                            <p:txEl>
                                              <p:pRg st="2" end="2"/>
                                            </p:txEl>
                                          </p:spTgt>
                                        </p:tgtEl>
                                        <p:attrNameLst>
                                          <p:attrName>style.visibility</p:attrName>
                                        </p:attrNameLst>
                                      </p:cBhvr>
                                      <p:to>
                                        <p:strVal val="visible"/>
                                      </p:to>
                                    </p:set>
                                    <p:animEffect transition="in" filter="fade">
                                      <p:cBhvr>
                                        <p:cTn id="17" dur="1000"/>
                                        <p:tgtEl>
                                          <p:spTgt spid="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7">
                                            <p:txEl>
                                              <p:pRg st="3" end="3"/>
                                            </p:txEl>
                                          </p:spTgt>
                                        </p:tgtEl>
                                        <p:attrNameLst>
                                          <p:attrName>style.visibility</p:attrName>
                                        </p:attrNameLst>
                                      </p:cBhvr>
                                      <p:to>
                                        <p:strVal val="visible"/>
                                      </p:to>
                                    </p:set>
                                    <p:animEffect transition="in" filter="fade">
                                      <p:cBhvr>
                                        <p:cTn id="22" dur="1000"/>
                                        <p:tgtEl>
                                          <p:spTgt spid="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7">
                                            <p:txEl>
                                              <p:pRg st="4" end="4"/>
                                            </p:txEl>
                                          </p:spTgt>
                                        </p:tgtEl>
                                        <p:attrNameLst>
                                          <p:attrName>style.visibility</p:attrName>
                                        </p:attrNameLst>
                                      </p:cBhvr>
                                      <p:to>
                                        <p:strVal val="visible"/>
                                      </p:to>
                                    </p:set>
                                    <p:animEffect transition="in" filter="fade">
                                      <p:cBhvr>
                                        <p:cTn id="27" dur="1000"/>
                                        <p:tgtEl>
                                          <p:spTgt spid="9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7">
                                            <p:txEl>
                                              <p:pRg st="5" end="5"/>
                                            </p:txEl>
                                          </p:spTgt>
                                        </p:tgtEl>
                                        <p:attrNameLst>
                                          <p:attrName>style.visibility</p:attrName>
                                        </p:attrNameLst>
                                      </p:cBhvr>
                                      <p:to>
                                        <p:strVal val="visible"/>
                                      </p:to>
                                    </p:set>
                                    <p:animEffect transition="in" filter="fade">
                                      <p:cBhvr>
                                        <p:cTn id="32" dur="1000"/>
                                        <p:tgtEl>
                                          <p:spTgt spid="9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7">
                                            <p:txEl>
                                              <p:pRg st="6" end="6"/>
                                            </p:txEl>
                                          </p:spTgt>
                                        </p:tgtEl>
                                        <p:attrNameLst>
                                          <p:attrName>style.visibility</p:attrName>
                                        </p:attrNameLst>
                                      </p:cBhvr>
                                      <p:to>
                                        <p:strVal val="visible"/>
                                      </p:to>
                                    </p:set>
                                    <p:animEffect transition="in" filter="fade">
                                      <p:cBhvr>
                                        <p:cTn id="37" dur="1000"/>
                                        <p:tgtEl>
                                          <p:spTgt spid="9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7">
                                            <p:txEl>
                                              <p:pRg st="7" end="7"/>
                                            </p:txEl>
                                          </p:spTgt>
                                        </p:tgtEl>
                                        <p:attrNameLst>
                                          <p:attrName>style.visibility</p:attrName>
                                        </p:attrNameLst>
                                      </p:cBhvr>
                                      <p:to>
                                        <p:strVal val="visible"/>
                                      </p:to>
                                    </p:set>
                                    <p:animEffect transition="in" filter="fade">
                                      <p:cBhvr>
                                        <p:cTn id="42" dur="1000"/>
                                        <p:tgtEl>
                                          <p:spTgt spid="9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7">
                                            <p:txEl>
                                              <p:pRg st="8" end="8"/>
                                            </p:txEl>
                                          </p:spTgt>
                                        </p:tgtEl>
                                        <p:attrNameLst>
                                          <p:attrName>style.visibility</p:attrName>
                                        </p:attrNameLst>
                                      </p:cBhvr>
                                      <p:to>
                                        <p:strVal val="visible"/>
                                      </p:to>
                                    </p:set>
                                    <p:animEffect transition="in" filter="fade">
                                      <p:cBhvr>
                                        <p:cTn id="47" dur="1000"/>
                                        <p:tgtEl>
                                          <p:spTgt spid="9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7">
                                            <p:txEl>
                                              <p:pRg st="9" end="9"/>
                                            </p:txEl>
                                          </p:spTgt>
                                        </p:tgtEl>
                                        <p:attrNameLst>
                                          <p:attrName>style.visibility</p:attrName>
                                        </p:attrNameLst>
                                      </p:cBhvr>
                                      <p:to>
                                        <p:strVal val="visible"/>
                                      </p:to>
                                    </p:set>
                                    <p:animEffect transition="in" filter="fade">
                                      <p:cBhvr>
                                        <p:cTn id="52" dur="1000"/>
                                        <p:tgtEl>
                                          <p:spTgt spid="9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r>
              <a:rPr lang="en-US" sz="2800" b="1" dirty="0">
                <a:solidFill>
                  <a:schemeClr val="bg1"/>
                </a:solidFill>
              </a:rPr>
              <a:t>The legal dimensions of climate migrants</a:t>
            </a:r>
            <a:br>
              <a:rPr lang="en-IN" sz="2800" dirty="0"/>
            </a:br>
            <a:endParaRPr dirty="0"/>
          </a:p>
        </p:txBody>
      </p:sp>
      <p:sp>
        <p:nvSpPr>
          <p:cNvPr id="97" name="Google Shape;97;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4.5. International Convention on the Protection of the Rights of All Migrant Workers and Members of Their Families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Concept of Migrant worker</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Human Rights of All Migrant Workers and Members of their Families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Other Rights of Migrant Workers and Members of their Families who are Documented or </a:t>
            </a:r>
            <a:r>
              <a:rPr lang="en-US" sz="2800" kern="1200" dirty="0" err="1">
                <a:solidFill>
                  <a:prstClr val="black"/>
                </a:solidFill>
                <a:latin typeface="Calibri" panose="020F0502020204030204"/>
                <a:ea typeface="+mn-ea"/>
                <a:cs typeface="+mn-cs"/>
              </a:rPr>
              <a:t>ina</a:t>
            </a:r>
            <a:r>
              <a:rPr lang="en-US" sz="2800" kern="1200" dirty="0">
                <a:solidFill>
                  <a:prstClr val="black"/>
                </a:solidFill>
                <a:latin typeface="Calibri" panose="020F0502020204030204"/>
                <a:ea typeface="+mn-ea"/>
                <a:cs typeface="+mn-cs"/>
              </a:rPr>
              <a:t> Regular Situation</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Provisions Applicable to Particular Categories of Migrant Workers and Members of their Families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Promotion of sound, equitable, humane and lawful conditions in connection with international migration of workers and members of their families</a:t>
            </a:r>
          </a:p>
          <a:p>
            <a:pPr marL="228600" lvl="0" indent="-228600">
              <a:lnSpc>
                <a:spcPct val="90000"/>
              </a:lnSpc>
              <a:spcBef>
                <a:spcPts val="1000"/>
              </a:spcBef>
              <a:buClrTx/>
              <a:buFont typeface="Arial" panose="020B0604020202020204" pitchFamily="34" charset="0"/>
              <a:buChar char="•"/>
            </a:pPr>
            <a:r>
              <a:rPr lang="en-IN" sz="2800" kern="1200" dirty="0">
                <a:solidFill>
                  <a:prstClr val="black"/>
                </a:solidFill>
                <a:latin typeface="Calibri" panose="020F0502020204030204"/>
                <a:ea typeface="+mn-ea"/>
                <a:cs typeface="+mn-cs"/>
              </a:rPr>
              <a:t>Application of the Convention</a:t>
            </a:r>
          </a:p>
        </p:txBody>
      </p:sp>
    </p:spTree>
    <p:extLst>
      <p:ext uri="{BB962C8B-B14F-4D97-AF65-F5344CB8AC3E}">
        <p14:creationId xmlns:p14="http://schemas.microsoft.com/office/powerpoint/2010/main" val="353780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1000"/>
                                        <p:tgtEl>
                                          <p:spTgt spid="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xEl>
                                              <p:pRg st="1" end="1"/>
                                            </p:txEl>
                                          </p:spTgt>
                                        </p:tgtEl>
                                        <p:attrNameLst>
                                          <p:attrName>style.visibility</p:attrName>
                                        </p:attrNameLst>
                                      </p:cBhvr>
                                      <p:to>
                                        <p:strVal val="visible"/>
                                      </p:to>
                                    </p:set>
                                    <p:animEffect transition="in" filter="fade">
                                      <p:cBhvr>
                                        <p:cTn id="12" dur="1000"/>
                                        <p:tgtEl>
                                          <p:spTgt spid="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
                                            <p:txEl>
                                              <p:pRg st="2" end="2"/>
                                            </p:txEl>
                                          </p:spTgt>
                                        </p:tgtEl>
                                        <p:attrNameLst>
                                          <p:attrName>style.visibility</p:attrName>
                                        </p:attrNameLst>
                                      </p:cBhvr>
                                      <p:to>
                                        <p:strVal val="visible"/>
                                      </p:to>
                                    </p:set>
                                    <p:animEffect transition="in" filter="fade">
                                      <p:cBhvr>
                                        <p:cTn id="17" dur="1000"/>
                                        <p:tgtEl>
                                          <p:spTgt spid="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7">
                                            <p:txEl>
                                              <p:pRg st="3" end="3"/>
                                            </p:txEl>
                                          </p:spTgt>
                                        </p:tgtEl>
                                        <p:attrNameLst>
                                          <p:attrName>style.visibility</p:attrName>
                                        </p:attrNameLst>
                                      </p:cBhvr>
                                      <p:to>
                                        <p:strVal val="visible"/>
                                      </p:to>
                                    </p:set>
                                    <p:animEffect transition="in" filter="fade">
                                      <p:cBhvr>
                                        <p:cTn id="22" dur="1000"/>
                                        <p:tgtEl>
                                          <p:spTgt spid="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7">
                                            <p:txEl>
                                              <p:pRg st="4" end="4"/>
                                            </p:txEl>
                                          </p:spTgt>
                                        </p:tgtEl>
                                        <p:attrNameLst>
                                          <p:attrName>style.visibility</p:attrName>
                                        </p:attrNameLst>
                                      </p:cBhvr>
                                      <p:to>
                                        <p:strVal val="visible"/>
                                      </p:to>
                                    </p:set>
                                    <p:animEffect transition="in" filter="fade">
                                      <p:cBhvr>
                                        <p:cTn id="27" dur="1000"/>
                                        <p:tgtEl>
                                          <p:spTgt spid="9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7">
                                            <p:txEl>
                                              <p:pRg st="5" end="5"/>
                                            </p:txEl>
                                          </p:spTgt>
                                        </p:tgtEl>
                                        <p:attrNameLst>
                                          <p:attrName>style.visibility</p:attrName>
                                        </p:attrNameLst>
                                      </p:cBhvr>
                                      <p:to>
                                        <p:strVal val="visible"/>
                                      </p:to>
                                    </p:set>
                                    <p:animEffect transition="in" filter="fade">
                                      <p:cBhvr>
                                        <p:cTn id="32" dur="1000"/>
                                        <p:tgtEl>
                                          <p:spTgt spid="9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7">
                                            <p:txEl>
                                              <p:pRg st="6" end="6"/>
                                            </p:txEl>
                                          </p:spTgt>
                                        </p:tgtEl>
                                        <p:attrNameLst>
                                          <p:attrName>style.visibility</p:attrName>
                                        </p:attrNameLst>
                                      </p:cBhvr>
                                      <p:to>
                                        <p:strVal val="visible"/>
                                      </p:to>
                                    </p:set>
                                    <p:animEffect transition="in" filter="fade">
                                      <p:cBhvr>
                                        <p:cTn id="37" dur="1000"/>
                                        <p:tgtEl>
                                          <p:spTgt spid="9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46"/>
          <p:cNvSpPr/>
          <p:nvPr/>
        </p:nvSpPr>
        <p:spPr>
          <a:xfrm>
            <a:off x="993058" y="468080"/>
            <a:ext cx="9488131" cy="738623"/>
          </a:xfrm>
          <a:prstGeom prst="rect">
            <a:avLst/>
          </a:prstGeom>
          <a:solidFill>
            <a:srgbClr val="003399"/>
          </a:solidFill>
          <a:ln>
            <a:noFill/>
          </a:ln>
        </p:spPr>
        <p:txBody>
          <a:bodyPr spcFirstLastPara="1" wrap="square" lIns="91425" tIns="45700" rIns="91425" bIns="45700" anchor="t" anchorCtr="0">
            <a:spAutoFit/>
          </a:bodyPr>
          <a:lstStyle/>
          <a:p>
            <a:pPr lvl="0"/>
            <a:r>
              <a:rPr lang="en-US" sz="2800" b="1" dirty="0">
                <a:solidFill>
                  <a:schemeClr val="bg1"/>
                </a:solidFill>
              </a:rPr>
              <a:t>The legal dimensions of climate migrants</a:t>
            </a:r>
            <a:br>
              <a:rPr lang="en-IN" sz="2800" dirty="0"/>
            </a:br>
            <a:endParaRPr dirty="0"/>
          </a:p>
        </p:txBody>
      </p:sp>
      <p:sp>
        <p:nvSpPr>
          <p:cNvPr id="97" name="Google Shape;97;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4.5. International Convention on the Protection of the Rights of All Migrant Workers and Members of Their Families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Concept of Migrant worker</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Human Rights of All Migrant Workers and Members of their Families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Other Rights of Migrant Workers and Members of their Families who are Documented or </a:t>
            </a:r>
            <a:r>
              <a:rPr lang="en-US" sz="2800" kern="1200" dirty="0" err="1">
                <a:solidFill>
                  <a:prstClr val="black"/>
                </a:solidFill>
                <a:latin typeface="Calibri" panose="020F0502020204030204"/>
                <a:ea typeface="+mn-ea"/>
                <a:cs typeface="+mn-cs"/>
              </a:rPr>
              <a:t>ina</a:t>
            </a:r>
            <a:r>
              <a:rPr lang="en-US" sz="2800" kern="1200" dirty="0">
                <a:solidFill>
                  <a:prstClr val="black"/>
                </a:solidFill>
                <a:latin typeface="Calibri" panose="020F0502020204030204"/>
                <a:ea typeface="+mn-ea"/>
                <a:cs typeface="+mn-cs"/>
              </a:rPr>
              <a:t> Regular Situation</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Provisions Applicable to Particular Categories of Migrant Workers and Members of their Families</a:t>
            </a:r>
          </a:p>
          <a:p>
            <a:pPr marL="228600" lvl="0" indent="-228600">
              <a:lnSpc>
                <a:spcPct val="90000"/>
              </a:lnSpc>
              <a:spcBef>
                <a:spcPts val="1000"/>
              </a:spcBef>
              <a:buClrTx/>
              <a:buFont typeface="Arial" panose="020B0604020202020204" pitchFamily="34" charset="0"/>
              <a:buChar char="•"/>
            </a:pPr>
            <a:r>
              <a:rPr lang="en-US" sz="2800" kern="1200" dirty="0">
                <a:solidFill>
                  <a:prstClr val="black"/>
                </a:solidFill>
                <a:latin typeface="Calibri" panose="020F0502020204030204"/>
                <a:ea typeface="+mn-ea"/>
                <a:cs typeface="+mn-cs"/>
              </a:rPr>
              <a:t>Promotion of sound, equitable, humane and lawful conditions in connection with international migration of workers and members of their families</a:t>
            </a:r>
          </a:p>
          <a:p>
            <a:pPr marL="228600" lvl="0" indent="-228600">
              <a:lnSpc>
                <a:spcPct val="90000"/>
              </a:lnSpc>
              <a:spcBef>
                <a:spcPts val="1000"/>
              </a:spcBef>
              <a:buClrTx/>
              <a:buFont typeface="Arial" panose="020B0604020202020204" pitchFamily="34" charset="0"/>
              <a:buChar char="•"/>
            </a:pPr>
            <a:r>
              <a:rPr lang="en-IN" sz="2800" kern="1200" dirty="0">
                <a:solidFill>
                  <a:prstClr val="black"/>
                </a:solidFill>
                <a:latin typeface="Calibri" panose="020F0502020204030204"/>
                <a:ea typeface="+mn-ea"/>
                <a:cs typeface="+mn-cs"/>
              </a:rPr>
              <a:t>Application of the Convention</a:t>
            </a:r>
          </a:p>
        </p:txBody>
      </p:sp>
    </p:spTree>
    <p:extLst>
      <p:ext uri="{BB962C8B-B14F-4D97-AF65-F5344CB8AC3E}">
        <p14:creationId xmlns:p14="http://schemas.microsoft.com/office/powerpoint/2010/main" val="316573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1000"/>
                                        <p:tgtEl>
                                          <p:spTgt spid="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xEl>
                                              <p:pRg st="1" end="1"/>
                                            </p:txEl>
                                          </p:spTgt>
                                        </p:tgtEl>
                                        <p:attrNameLst>
                                          <p:attrName>style.visibility</p:attrName>
                                        </p:attrNameLst>
                                      </p:cBhvr>
                                      <p:to>
                                        <p:strVal val="visible"/>
                                      </p:to>
                                    </p:set>
                                    <p:animEffect transition="in" filter="fade">
                                      <p:cBhvr>
                                        <p:cTn id="12" dur="1000"/>
                                        <p:tgtEl>
                                          <p:spTgt spid="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
                                            <p:txEl>
                                              <p:pRg st="2" end="2"/>
                                            </p:txEl>
                                          </p:spTgt>
                                        </p:tgtEl>
                                        <p:attrNameLst>
                                          <p:attrName>style.visibility</p:attrName>
                                        </p:attrNameLst>
                                      </p:cBhvr>
                                      <p:to>
                                        <p:strVal val="visible"/>
                                      </p:to>
                                    </p:set>
                                    <p:animEffect transition="in" filter="fade">
                                      <p:cBhvr>
                                        <p:cTn id="17" dur="1000"/>
                                        <p:tgtEl>
                                          <p:spTgt spid="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7">
                                            <p:txEl>
                                              <p:pRg st="3" end="3"/>
                                            </p:txEl>
                                          </p:spTgt>
                                        </p:tgtEl>
                                        <p:attrNameLst>
                                          <p:attrName>style.visibility</p:attrName>
                                        </p:attrNameLst>
                                      </p:cBhvr>
                                      <p:to>
                                        <p:strVal val="visible"/>
                                      </p:to>
                                    </p:set>
                                    <p:animEffect transition="in" filter="fade">
                                      <p:cBhvr>
                                        <p:cTn id="22" dur="1000"/>
                                        <p:tgtEl>
                                          <p:spTgt spid="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7">
                                            <p:txEl>
                                              <p:pRg st="4" end="4"/>
                                            </p:txEl>
                                          </p:spTgt>
                                        </p:tgtEl>
                                        <p:attrNameLst>
                                          <p:attrName>style.visibility</p:attrName>
                                        </p:attrNameLst>
                                      </p:cBhvr>
                                      <p:to>
                                        <p:strVal val="visible"/>
                                      </p:to>
                                    </p:set>
                                    <p:animEffect transition="in" filter="fade">
                                      <p:cBhvr>
                                        <p:cTn id="27" dur="1000"/>
                                        <p:tgtEl>
                                          <p:spTgt spid="9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7">
                                            <p:txEl>
                                              <p:pRg st="5" end="5"/>
                                            </p:txEl>
                                          </p:spTgt>
                                        </p:tgtEl>
                                        <p:attrNameLst>
                                          <p:attrName>style.visibility</p:attrName>
                                        </p:attrNameLst>
                                      </p:cBhvr>
                                      <p:to>
                                        <p:strVal val="visible"/>
                                      </p:to>
                                    </p:set>
                                    <p:animEffect transition="in" filter="fade">
                                      <p:cBhvr>
                                        <p:cTn id="32" dur="1000"/>
                                        <p:tgtEl>
                                          <p:spTgt spid="9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7">
                                            <p:txEl>
                                              <p:pRg st="6" end="6"/>
                                            </p:txEl>
                                          </p:spTgt>
                                        </p:tgtEl>
                                        <p:attrNameLst>
                                          <p:attrName>style.visibility</p:attrName>
                                        </p:attrNameLst>
                                      </p:cBhvr>
                                      <p:to>
                                        <p:strVal val="visible"/>
                                      </p:to>
                                    </p:set>
                                    <p:animEffect transition="in" filter="fade">
                                      <p:cBhvr>
                                        <p:cTn id="37" dur="1000"/>
                                        <p:tgtEl>
                                          <p:spTgt spid="9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488</Words>
  <Application>Microsoft Office PowerPoint</Application>
  <PresentationFormat>Widescreen</PresentationFormat>
  <Paragraphs>68</Paragraphs>
  <Slides>7</Slides>
  <Notes>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Century Gothic</vt:lpstr>
      <vt:lpstr>Calibri</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Prof. Amol  Sapatnekar</cp:lastModifiedBy>
  <cp:revision>3</cp:revision>
  <dcterms:created xsi:type="dcterms:W3CDTF">2020-01-02T01:56:26Z</dcterms:created>
  <dcterms:modified xsi:type="dcterms:W3CDTF">2024-04-01T09:55:34Z</dcterms:modified>
</cp:coreProperties>
</file>