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5"/>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Lst>
  <p:sldSz cx="12192000" cy="6858000"/>
  <p:notesSz cx="6951663" cy="10082213"/>
  <p:embeddedFontLst>
    <p:embeddedFont>
      <p:font typeface="Century Gothic" panose="020B0502020202020204" pitchFamily="34" charset="0"/>
      <p:regular r:id="rId16"/>
      <p:bold r:id="rId17"/>
      <p:italic r:id="rId18"/>
      <p:boldItalic r:id="rId19"/>
    </p:embeddedFont>
    <p:embeddedFont>
      <p:font typeface="Segoe UI" panose="020B05020402040202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32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459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81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14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078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176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1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943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8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8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library.fes.de/libalt/journals/swetsfulltext/16957014.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algn="l"/>
            <a:r>
              <a:rPr lang="en-IN" sz="2000" b="0" i="0" u="none" strike="noStrike" baseline="0" dirty="0">
                <a:solidFill>
                  <a:schemeClr val="bg1"/>
                </a:solidFill>
                <a:latin typeface="Segoe UI" panose="020B0502040204020203" pitchFamily="34" charset="0"/>
                <a:cs typeface="Segoe UI" panose="020B0502040204020203" pitchFamily="34" charset="0"/>
              </a:rPr>
              <a:t>Negotiating international cooperation: </a:t>
            </a:r>
            <a:r>
              <a:rPr lang="en-US" sz="2000" b="0" i="0" u="none" strike="noStrike" baseline="0" dirty="0">
                <a:solidFill>
                  <a:schemeClr val="bg1"/>
                </a:solidFill>
                <a:latin typeface="Segoe UI" panose="020B0502040204020203" pitchFamily="34" charset="0"/>
                <a:cs typeface="Segoe UI" panose="020B0502040204020203" pitchFamily="34" charset="0"/>
              </a:rPr>
              <a:t>global public goods and fairness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38774"/>
            <a:ext cx="9488131" cy="478045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600" b="1" i="1" dirty="0">
                <a:latin typeface="Segoe UI" panose="020B0502040204020203" pitchFamily="34" charset="0"/>
                <a:cs typeface="Segoe UI" panose="020B0502040204020203" pitchFamily="34" charset="0"/>
              </a:rPr>
              <a:t>The justice and fairness of the outcome</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This concerns, firstly, </a:t>
            </a:r>
            <a:r>
              <a:rPr lang="en-US" sz="1600" i="1" dirty="0">
                <a:latin typeface="Segoe UI" panose="020B0502040204020203" pitchFamily="34" charset="0"/>
                <a:cs typeface="Segoe UI" panose="020B0502040204020203" pitchFamily="34" charset="0"/>
              </a:rPr>
              <a:t>the principles guiding the distribution of benefits and burdens in </a:t>
            </a:r>
            <a:r>
              <a:rPr lang="en-IN" sz="1600" i="1" dirty="0">
                <a:latin typeface="Segoe UI" panose="020B0502040204020203" pitchFamily="34" charset="0"/>
                <a:cs typeface="Segoe UI" panose="020B0502040204020203" pitchFamily="34" charset="0"/>
              </a:rPr>
              <a:t>an agreement.</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practice is seen as right and reasonable, not only as required on pragmatic grounds, and corresponds well</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with the notion of justice as a balanced settlement of conflicting claims. For example, the 1994 Uruguay Round agreements.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But of concern is also </a:t>
            </a:r>
            <a:r>
              <a:rPr lang="en-US" sz="1600" i="1" dirty="0">
                <a:latin typeface="Segoe UI" panose="020B0502040204020203" pitchFamily="34" charset="0"/>
                <a:cs typeface="Segoe UI" panose="020B0502040204020203" pitchFamily="34" charset="0"/>
              </a:rPr>
              <a:t>fairness after the agreement</a:t>
            </a:r>
            <a:r>
              <a:rPr lang="en-US" sz="1600" dirty="0">
                <a:latin typeface="Segoe UI" panose="020B0502040204020203" pitchFamily="34" charset="0"/>
                <a:cs typeface="Segoe UI" panose="020B0502040204020203" pitchFamily="34" charset="0"/>
              </a:rPr>
              <a:t>, that is, actual implementation and compliance with its terms and principles, and the soundness of these over time </a:t>
            </a:r>
            <a:r>
              <a:rPr lang="en-IN" sz="1600" dirty="0">
                <a:latin typeface="Segoe UI" panose="020B0502040204020203" pitchFamily="34" charset="0"/>
                <a:cs typeface="Segoe UI" panose="020B0502040204020203" pitchFamily="34" charset="0"/>
              </a:rPr>
              <a:t>with changing circumstances.</a:t>
            </a: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This stage often determines </a:t>
            </a:r>
            <a:r>
              <a:rPr lang="en-US" sz="1600" dirty="0">
                <a:latin typeface="Segoe UI" panose="020B0502040204020203" pitchFamily="34" charset="0"/>
                <a:cs typeface="Segoe UI" panose="020B0502040204020203" pitchFamily="34" charset="0"/>
              </a:rPr>
              <a:t>whether an agreement on paper will actually result in effective – and fair – cooperation</a:t>
            </a:r>
            <a:r>
              <a:rPr lang="en-IN" sz="1600" dirty="0">
                <a:latin typeface="Segoe UI" panose="020B0502040204020203" pitchFamily="34" charset="0"/>
                <a:cs typeface="Segoe UI" panose="020B0502040204020203" pitchFamily="34" charset="0"/>
              </a:rPr>
              <a:t>on the ground.</a:t>
            </a:r>
          </a:p>
          <a:p>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r>
              <a:rPr lang="en-IN" sz="1600" b="1" dirty="0">
                <a:latin typeface="Segoe UI" panose="020B0502040204020203" pitchFamily="34" charset="0"/>
                <a:cs typeface="Segoe UI" panose="020B0502040204020203" pitchFamily="34" charset="0"/>
              </a:rPr>
              <a:t>Promoting fair negotiation practice</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Like conflicts of interests, these issues can undermine the capacity of negotiation to produce acceptable and durable </a:t>
            </a:r>
            <a:r>
              <a:rPr lang="en-IN" sz="1600" dirty="0">
                <a:latin typeface="Segoe UI" panose="020B0502040204020203" pitchFamily="34" charset="0"/>
                <a:cs typeface="Segoe UI" panose="020B0502040204020203" pitchFamily="34" charset="0"/>
              </a:rPr>
              <a:t>solutions.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notion of justice as a balanced settlement of conflicting claims offers guidelines as to what is required in negotiations over GPGs.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Few of these ambitious criteria have been met fully in negotiations over GPGs to date. What then can be done to promote fair negotiation practice, and thereby better cooperation? By way of conclusion, we will discuss four sets of strategies.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76213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9" end="9"/>
                                            </p:txEl>
                                          </p:spTgt>
                                        </p:tgtEl>
                                        <p:attrNameLst>
                                          <p:attrName>style.visibility</p:attrName>
                                        </p:attrNameLst>
                                      </p:cBhvr>
                                      <p:to>
                                        <p:strVal val="visible"/>
                                      </p:to>
                                    </p:set>
                                    <p:animEffect transition="in" filter="fade">
                                      <p:cBhvr>
                                        <p:cTn id="37" dur="1000"/>
                                        <p:tgtEl>
                                          <p:spTgt spid="15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10" end="10"/>
                                            </p:txEl>
                                          </p:spTgt>
                                        </p:tgtEl>
                                        <p:attrNameLst>
                                          <p:attrName>style.visibility</p:attrName>
                                        </p:attrNameLst>
                                      </p:cBhvr>
                                      <p:to>
                                        <p:strVal val="visible"/>
                                      </p:to>
                                    </p:set>
                                    <p:animEffect transition="in" filter="fade">
                                      <p:cBhvr>
                                        <p:cTn id="42" dur="1000"/>
                                        <p:tgtEl>
                                          <p:spTgt spid="15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5" end="5"/>
                                            </p:txEl>
                                          </p:spTgt>
                                        </p:tgtEl>
                                        <p:attrNameLst>
                                          <p:attrName>style.visibility</p:attrName>
                                        </p:attrNameLst>
                                      </p:cBhvr>
                                      <p:to>
                                        <p:strVal val="visible"/>
                                      </p:to>
                                    </p:set>
                                    <p:animEffect transition="in" filter="fade">
                                      <p:cBhvr>
                                        <p:cTn id="5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algn="l"/>
            <a:r>
              <a:rPr lang="en-IN" sz="2000" b="0" i="0" u="none" strike="noStrike" baseline="0" dirty="0">
                <a:solidFill>
                  <a:schemeClr val="bg1"/>
                </a:solidFill>
                <a:latin typeface="Segoe UI" panose="020B0502040204020203" pitchFamily="34" charset="0"/>
                <a:cs typeface="Segoe UI" panose="020B0502040204020203" pitchFamily="34" charset="0"/>
              </a:rPr>
              <a:t>Negotiating international cooperation: </a:t>
            </a:r>
            <a:r>
              <a:rPr lang="en-US" sz="2000" b="0" i="0" u="none" strike="noStrike" baseline="0" dirty="0">
                <a:solidFill>
                  <a:schemeClr val="bg1"/>
                </a:solidFill>
                <a:latin typeface="Segoe UI" panose="020B0502040204020203" pitchFamily="34" charset="0"/>
                <a:cs typeface="Segoe UI" panose="020B0502040204020203" pitchFamily="34" charset="0"/>
              </a:rPr>
              <a:t>global public goods and fairness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38774"/>
            <a:ext cx="9488131" cy="478045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600" b="1" dirty="0">
                <a:latin typeface="Segoe UI" panose="020B0502040204020203" pitchFamily="34" charset="0"/>
                <a:cs typeface="Segoe UI" panose="020B0502040204020203" pitchFamily="34" charset="0"/>
              </a:rPr>
              <a:t>The first concerns </a:t>
            </a:r>
            <a:r>
              <a:rPr lang="en-US" sz="1600" b="1" i="1" dirty="0">
                <a:latin typeface="Segoe UI" panose="020B0502040204020203" pitchFamily="34" charset="0"/>
                <a:cs typeface="Segoe UI" panose="020B0502040204020203" pitchFamily="34" charset="0"/>
              </a:rPr>
              <a:t>improving negotiating and decision-making methods.</a:t>
            </a:r>
          </a:p>
          <a:p>
            <a:pPr marL="285750" indent="-285750">
              <a:buFont typeface="Arial" panose="020B0604020202020204" pitchFamily="34" charset="0"/>
              <a:buChar char="•"/>
            </a:pPr>
            <a:r>
              <a:rPr lang="en-US" sz="1600" i="1" dirty="0">
                <a:latin typeface="Segoe UI" panose="020B0502040204020203" pitchFamily="34" charset="0"/>
                <a:cs typeface="Segoe UI" panose="020B0502040204020203" pitchFamily="34" charset="0"/>
              </a:rPr>
              <a:t>Providing training, research and technical support, and policy advice </a:t>
            </a:r>
            <a:r>
              <a:rPr lang="en-US" sz="1600" dirty="0">
                <a:latin typeface="Segoe UI" panose="020B0502040204020203" pitchFamily="34" charset="0"/>
                <a:cs typeface="Segoe UI" panose="020B0502040204020203" pitchFamily="34" charset="0"/>
              </a:rPr>
              <a:t>to disadvantaged parties is another way to promote fairness. Some </a:t>
            </a:r>
            <a:r>
              <a:rPr lang="en-US" sz="1600" i="1" dirty="0">
                <a:latin typeface="Segoe UI" panose="020B0502040204020203" pitchFamily="34" charset="0"/>
                <a:cs typeface="Segoe UI" panose="020B0502040204020203" pitchFamily="34" charset="0"/>
              </a:rPr>
              <a:t>expansion of the opportunities for non-state actors to be consulted and participate </a:t>
            </a:r>
            <a:r>
              <a:rPr lang="en-US" sz="1600" dirty="0">
                <a:latin typeface="Segoe UI" panose="020B0502040204020203" pitchFamily="34" charset="0"/>
                <a:cs typeface="Segoe UI" panose="020B0502040204020203" pitchFamily="34" charset="0"/>
              </a:rPr>
              <a:t>in negotiations over GPGs could enhance their legitimacy and effectiveness.</a:t>
            </a:r>
          </a:p>
          <a:p>
            <a:endParaRPr lang="en-US" sz="1600" dirty="0">
              <a:latin typeface="Segoe UI" panose="020B0502040204020203" pitchFamily="34" charset="0"/>
              <a:cs typeface="Segoe UI" panose="020B0502040204020203" pitchFamily="34" charset="0"/>
            </a:endParaRPr>
          </a:p>
          <a:p>
            <a:r>
              <a:rPr lang="en-US" sz="1600" b="1" dirty="0">
                <a:latin typeface="Segoe UI" panose="020B0502040204020203" pitchFamily="34" charset="0"/>
                <a:cs typeface="Segoe UI" panose="020B0502040204020203" pitchFamily="34" charset="0"/>
              </a:rPr>
              <a:t>The second stage at which non-state actors, alone or in cooperation with governments, could make a real difference is in the international negotiation process itself. </a:t>
            </a:r>
          </a:p>
          <a:p>
            <a:endParaRPr lang="en-US" sz="1600" b="1" dirty="0">
              <a:latin typeface="Segoe UI" panose="020B0502040204020203" pitchFamily="34" charset="0"/>
              <a:cs typeface="Segoe UI" panose="020B0502040204020203" pitchFamily="34" charset="0"/>
            </a:endParaRPr>
          </a:p>
          <a:p>
            <a:r>
              <a:rPr lang="en-US" sz="1600" b="1" dirty="0">
                <a:latin typeface="Segoe UI" panose="020B0502040204020203" pitchFamily="34" charset="0"/>
                <a:cs typeface="Segoe UI" panose="020B0502040204020203" pitchFamily="34" charset="0"/>
              </a:rPr>
              <a:t>Finally, </a:t>
            </a:r>
            <a:r>
              <a:rPr lang="en-US" sz="1600" b="1" i="1" dirty="0">
                <a:latin typeface="Segoe UI" panose="020B0502040204020203" pitchFamily="34" charset="0"/>
                <a:cs typeface="Segoe UI" panose="020B0502040204020203" pitchFamily="34" charset="0"/>
              </a:rPr>
              <a:t>linkage of issues </a:t>
            </a:r>
            <a:r>
              <a:rPr lang="en-US" sz="1600" b="1" dirty="0">
                <a:latin typeface="Segoe UI" panose="020B0502040204020203" pitchFamily="34" charset="0"/>
                <a:cs typeface="Segoe UI" panose="020B0502040204020203" pitchFamily="34" charset="0"/>
              </a:rPr>
              <a:t>can enhance the fairness of negotiations over GPGs to the ultimate benefit of all. It allows a party or coalition of parties to exchange concessions on their supposedly lower-priority issues, which to another party may be of utmost significance, for concessions on other issues they value more.</a:t>
            </a:r>
          </a:p>
          <a:p>
            <a:endParaRPr lang="en-US" sz="1600" dirty="0">
              <a:latin typeface="Segoe UI" panose="020B0502040204020203" pitchFamily="34" charset="0"/>
              <a:cs typeface="Segoe UI" panose="020B0502040204020203" pitchFamily="34" charset="0"/>
            </a:endParaRPr>
          </a:p>
          <a:p>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8367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r>
              <a:rPr lang="en-US" sz="2200" dirty="0">
                <a:solidFill>
                  <a:schemeClr val="bg1"/>
                </a:solidFill>
                <a:latin typeface="Segoe UI" panose="020B0502040204020203" pitchFamily="34" charset="0"/>
                <a:cs typeface="Segoe UI" panose="020B0502040204020203" pitchFamily="34" charset="0"/>
              </a:rPr>
              <a:t>Further Reading </a:t>
            </a:r>
          </a:p>
        </p:txBody>
      </p:sp>
      <p:sp>
        <p:nvSpPr>
          <p:cNvPr id="158" name="Google Shape;158;p46"/>
          <p:cNvSpPr txBox="1"/>
          <p:nvPr/>
        </p:nvSpPr>
        <p:spPr>
          <a:xfrm>
            <a:off x="993058" y="1038774"/>
            <a:ext cx="9488131" cy="478045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Negotiating international cooperation: </a:t>
            </a:r>
            <a:r>
              <a:rPr lang="en-US" sz="1600" dirty="0">
                <a:latin typeface="Segoe UI" panose="020B0502040204020203" pitchFamily="34" charset="0"/>
                <a:cs typeface="Segoe UI" panose="020B0502040204020203" pitchFamily="34" charset="0"/>
              </a:rPr>
              <a:t>global public goods and fairness by </a:t>
            </a:r>
            <a:r>
              <a:rPr lang="en-IN" sz="1600" dirty="0">
                <a:latin typeface="Segoe UI" panose="020B0502040204020203" pitchFamily="34" charset="0"/>
                <a:cs typeface="Segoe UI" panose="020B0502040204020203" pitchFamily="34" charset="0"/>
              </a:rPr>
              <a:t>CECILIA ALBIN </a:t>
            </a:r>
            <a:r>
              <a:rPr lang="en-IN" sz="1600" dirty="0">
                <a:latin typeface="Segoe UI" panose="020B0502040204020203" pitchFamily="34" charset="0"/>
                <a:cs typeface="Segoe UI" panose="020B0502040204020203" pitchFamily="34" charset="0"/>
                <a:hlinkClick r:id="rId3"/>
              </a:rPr>
              <a:t>https://library.fes.de/libalt/journals/swetsfulltext/16957014.pdf</a:t>
            </a:r>
            <a:r>
              <a:rPr lang="en-IN" sz="1600" dirty="0">
                <a:latin typeface="Segoe UI" panose="020B0502040204020203" pitchFamily="34" charset="0"/>
                <a:cs typeface="Segoe UI" panose="020B0502040204020203" pitchFamily="34" charset="0"/>
              </a:rPr>
              <a:t> </a:t>
            </a:r>
          </a:p>
          <a:p>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7213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algn="l"/>
            <a:r>
              <a:rPr lang="en-IN" sz="2000" b="0" i="0" u="none" strike="noStrike" baseline="0" dirty="0">
                <a:solidFill>
                  <a:schemeClr val="bg1"/>
                </a:solidFill>
                <a:latin typeface="Segoe UI" panose="020B0502040204020203" pitchFamily="34" charset="0"/>
                <a:cs typeface="Segoe UI" panose="020B0502040204020203" pitchFamily="34" charset="0"/>
              </a:rPr>
              <a:t>Negotiating international cooperation: </a:t>
            </a:r>
            <a:r>
              <a:rPr lang="en-US" sz="2000" b="0" i="0" u="none" strike="noStrike" baseline="0" dirty="0">
                <a:solidFill>
                  <a:schemeClr val="bg1"/>
                </a:solidFill>
                <a:latin typeface="Segoe UI" panose="020B0502040204020203" pitchFamily="34" charset="0"/>
                <a:cs typeface="Segoe UI" panose="020B0502040204020203" pitchFamily="34" charset="0"/>
              </a:rPr>
              <a:t>global public goods and fairness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cs typeface="Segoe UI" panose="020B0502040204020203" pitchFamily="34" charset="0"/>
              </a:rPr>
              <a:t>Global public goods (GPGs) are vital to human welfare and security worldwide.</a:t>
            </a: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Yet </a:t>
            </a:r>
            <a:r>
              <a:rPr lang="en-US" sz="1600" dirty="0">
                <a:latin typeface="Segoe UI" panose="020B0502040204020203" pitchFamily="34" charset="0"/>
                <a:cs typeface="Segoe UI" panose="020B0502040204020203" pitchFamily="34" charset="0"/>
              </a:rPr>
              <a:t>often they suffer from under-provision and free-riding, and are not accessible or beneficial to everyone. They illustrate starkly problems of collective action.</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Why do countries so often fail to cooperate sufficiently on peace and security issues, even when the consequences are known to harm everyone in the long term?</a:t>
            </a: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Any </a:t>
            </a:r>
            <a:r>
              <a:rPr lang="en-US" sz="1600" dirty="0">
                <a:latin typeface="Segoe UI" panose="020B0502040204020203" pitchFamily="34" charset="0"/>
                <a:cs typeface="Segoe UI" panose="020B0502040204020203" pitchFamily="34" charset="0"/>
              </a:rPr>
              <a:t>observer of world affairs will have noticed the steady proliferation of problems </a:t>
            </a:r>
            <a:r>
              <a:rPr lang="en-IN" sz="1600" dirty="0">
                <a:latin typeface="Segoe UI" panose="020B0502040204020203" pitchFamily="34" charset="0"/>
                <a:cs typeface="Segoe UI" panose="020B0502040204020203" pitchFamily="34" charset="0"/>
              </a:rPr>
              <a:t>which defy unilateral solutions.</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Are political leaders blind to the mutual gains to be reaped, and the dangers to be avoided, through collaboration?</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Do they fear exploitation and ‘free riding’, that other parties cannot be trusted?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Or cannot government representatives be expected to look beyond shorter-term domestic considerations, such as the next election?</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algn="l"/>
            <a:r>
              <a:rPr lang="en-IN" sz="2000" b="0" i="0" u="none" strike="noStrike" baseline="0" dirty="0">
                <a:solidFill>
                  <a:schemeClr val="bg1"/>
                </a:solidFill>
                <a:latin typeface="Segoe UI" panose="020B0502040204020203" pitchFamily="34" charset="0"/>
                <a:cs typeface="Segoe UI" panose="020B0502040204020203" pitchFamily="34" charset="0"/>
              </a:rPr>
              <a:t>Negotiating international cooperation: </a:t>
            </a:r>
            <a:r>
              <a:rPr lang="en-US" sz="2000" b="0" i="0" u="none" strike="noStrike" baseline="0" dirty="0">
                <a:solidFill>
                  <a:schemeClr val="bg1"/>
                </a:solidFill>
                <a:latin typeface="Segoe UI" panose="020B0502040204020203" pitchFamily="34" charset="0"/>
                <a:cs typeface="Segoe UI" panose="020B0502040204020203" pitchFamily="34" charset="0"/>
              </a:rPr>
              <a:t>global public goods and fairness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b="1" dirty="0"/>
              <a:t>Negotiating global public goods: why fairness matters</a:t>
            </a: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96D0629F-5827-5964-6B89-5ADB540F88BF}"/>
              </a:ext>
            </a:extLst>
          </p:cNvPr>
          <p:cNvPicPr>
            <a:picLocks noChangeAspect="1"/>
          </p:cNvPicPr>
          <p:nvPr/>
        </p:nvPicPr>
        <p:blipFill>
          <a:blip r:embed="rId3"/>
          <a:stretch>
            <a:fillRect/>
          </a:stretch>
        </p:blipFill>
        <p:spPr>
          <a:xfrm>
            <a:off x="1263340" y="2104382"/>
            <a:ext cx="8599035" cy="2850173"/>
          </a:xfrm>
          <a:prstGeom prst="rect">
            <a:avLst/>
          </a:prstGeom>
        </p:spPr>
      </p:pic>
    </p:spTree>
    <p:extLst>
      <p:ext uri="{BB962C8B-B14F-4D97-AF65-F5344CB8AC3E}">
        <p14:creationId xmlns:p14="http://schemas.microsoft.com/office/powerpoint/2010/main" val="298533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algn="l"/>
            <a:r>
              <a:rPr lang="en-IN" sz="2000" b="0" i="0" u="none" strike="noStrike" baseline="0" dirty="0">
                <a:solidFill>
                  <a:schemeClr val="bg1"/>
                </a:solidFill>
                <a:latin typeface="Segoe UI" panose="020B0502040204020203" pitchFamily="34" charset="0"/>
                <a:cs typeface="Segoe UI" panose="020B0502040204020203" pitchFamily="34" charset="0"/>
              </a:rPr>
              <a:t>Negotiating international cooperation: </a:t>
            </a:r>
            <a:r>
              <a:rPr lang="en-US" sz="2000" b="0" i="0" u="none" strike="noStrike" baseline="0" dirty="0">
                <a:solidFill>
                  <a:schemeClr val="bg1"/>
                </a:solidFill>
                <a:latin typeface="Segoe UI" panose="020B0502040204020203" pitchFamily="34" charset="0"/>
                <a:cs typeface="Segoe UI" panose="020B0502040204020203" pitchFamily="34" charset="0"/>
              </a:rPr>
              <a:t>global public goods and fairness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41850"/>
            <a:ext cx="2829326" cy="478045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nSpc>
                <a:spcPct val="150000"/>
              </a:lnSpc>
              <a:buSzPts val="1600"/>
            </a:pPr>
            <a:r>
              <a:rPr lang="en-US" b="1" dirty="0"/>
              <a:t>Coping with moral ambiguity: the practice of negotiation today</a:t>
            </a:r>
          </a:p>
          <a:p>
            <a:r>
              <a:rPr lang="en-US" dirty="0"/>
              <a:t>Moral ambiguity plagues negotiations over GPGs. We lack one overarching standard which defines justice and fairness in concrete situations. Moreover, there is no consensus on priorities among </a:t>
            </a:r>
            <a:r>
              <a:rPr lang="en-US" dirty="0" err="1"/>
              <a:t>recognised</a:t>
            </a:r>
            <a:r>
              <a:rPr lang="en-US" dirty="0"/>
              <a:t> principles. </a:t>
            </a:r>
          </a:p>
          <a:p>
            <a:endParaRPr lang="en-US" dirty="0"/>
          </a:p>
          <a:p>
            <a:r>
              <a:rPr lang="en-IN" i="1" dirty="0"/>
              <a:t>Competing criteria: see table 2</a:t>
            </a:r>
          </a:p>
          <a:p>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4BDC8B4B-B58A-8D59-2C40-4BE89F49B18D}"/>
              </a:ext>
            </a:extLst>
          </p:cNvPr>
          <p:cNvPicPr>
            <a:picLocks noChangeAspect="1"/>
          </p:cNvPicPr>
          <p:nvPr/>
        </p:nvPicPr>
        <p:blipFill>
          <a:blip r:embed="rId3"/>
          <a:stretch>
            <a:fillRect/>
          </a:stretch>
        </p:blipFill>
        <p:spPr>
          <a:xfrm>
            <a:off x="3831715" y="1054360"/>
            <a:ext cx="6658805" cy="4711959"/>
          </a:xfrm>
          <a:prstGeom prst="rect">
            <a:avLst/>
          </a:prstGeom>
        </p:spPr>
      </p:pic>
    </p:spTree>
    <p:extLst>
      <p:ext uri="{BB962C8B-B14F-4D97-AF65-F5344CB8AC3E}">
        <p14:creationId xmlns:p14="http://schemas.microsoft.com/office/powerpoint/2010/main" val="172905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algn="l"/>
            <a:r>
              <a:rPr lang="en-IN" sz="2000" b="0" i="0" u="none" strike="noStrike" baseline="0" dirty="0">
                <a:solidFill>
                  <a:schemeClr val="bg1"/>
                </a:solidFill>
                <a:latin typeface="Segoe UI" panose="020B0502040204020203" pitchFamily="34" charset="0"/>
                <a:cs typeface="Segoe UI" panose="020B0502040204020203" pitchFamily="34" charset="0"/>
              </a:rPr>
              <a:t>Negotiating international cooperation: </a:t>
            </a:r>
            <a:r>
              <a:rPr lang="en-US" sz="2000" b="0" i="0" u="none" strike="noStrike" baseline="0" dirty="0">
                <a:solidFill>
                  <a:schemeClr val="bg1"/>
                </a:solidFill>
                <a:latin typeface="Segoe UI" panose="020B0502040204020203" pitchFamily="34" charset="0"/>
                <a:cs typeface="Segoe UI" panose="020B0502040204020203" pitchFamily="34" charset="0"/>
              </a:rPr>
              <a:t>global public goods and fairness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7" y="1041850"/>
            <a:ext cx="9488131" cy="478045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77593D30-2B86-8FC9-22CC-CB921A9E8BA7}"/>
              </a:ext>
            </a:extLst>
          </p:cNvPr>
          <p:cNvPicPr>
            <a:picLocks noChangeAspect="1"/>
          </p:cNvPicPr>
          <p:nvPr/>
        </p:nvPicPr>
        <p:blipFill>
          <a:blip r:embed="rId3"/>
          <a:stretch>
            <a:fillRect/>
          </a:stretch>
        </p:blipFill>
        <p:spPr>
          <a:xfrm>
            <a:off x="1710812" y="1194318"/>
            <a:ext cx="7143939" cy="4189445"/>
          </a:xfrm>
          <a:prstGeom prst="rect">
            <a:avLst/>
          </a:prstGeom>
        </p:spPr>
      </p:pic>
    </p:spTree>
    <p:extLst>
      <p:ext uri="{BB962C8B-B14F-4D97-AF65-F5344CB8AC3E}">
        <p14:creationId xmlns:p14="http://schemas.microsoft.com/office/powerpoint/2010/main" val="289936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algn="l"/>
            <a:r>
              <a:rPr lang="en-IN" sz="2000" b="0" i="0" u="none" strike="noStrike" baseline="0" dirty="0">
                <a:solidFill>
                  <a:schemeClr val="bg1"/>
                </a:solidFill>
                <a:latin typeface="Segoe UI" panose="020B0502040204020203" pitchFamily="34" charset="0"/>
                <a:cs typeface="Segoe UI" panose="020B0502040204020203" pitchFamily="34" charset="0"/>
              </a:rPr>
              <a:t>Negotiating international cooperation: </a:t>
            </a:r>
            <a:r>
              <a:rPr lang="en-US" sz="2000" b="0" i="0" u="none" strike="noStrike" baseline="0" dirty="0">
                <a:solidFill>
                  <a:schemeClr val="bg1"/>
                </a:solidFill>
                <a:latin typeface="Segoe UI" panose="020B0502040204020203" pitchFamily="34" charset="0"/>
                <a:cs typeface="Segoe UI" panose="020B0502040204020203" pitchFamily="34" charset="0"/>
              </a:rPr>
              <a:t>global public goods and fairness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38774"/>
            <a:ext cx="9488131" cy="478045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sz="1600" b="1" i="1" dirty="0">
                <a:latin typeface="Segoe UI" panose="020B0502040204020203" pitchFamily="34" charset="0"/>
                <a:cs typeface="Segoe UI" panose="020B0502040204020203" pitchFamily="34" charset="0"/>
              </a:rPr>
              <a:t>Widely recognised principles</a:t>
            </a:r>
          </a:p>
          <a:p>
            <a:endParaRPr lang="en-IN" sz="1600" i="1"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Firstly, justice and fairness are rarely taken to mean identical (equal) treatment or allocations. These values require </a:t>
            </a:r>
            <a:r>
              <a:rPr lang="en-US" sz="1600" i="1" dirty="0">
                <a:latin typeface="Segoe UI" panose="020B0502040204020203" pitchFamily="34" charset="0"/>
                <a:cs typeface="Segoe UI" panose="020B0502040204020203" pitchFamily="34" charset="0"/>
              </a:rPr>
              <a:t>proportionality</a:t>
            </a:r>
            <a:r>
              <a:rPr lang="en-US" sz="1600" dirty="0">
                <a:latin typeface="Segoe UI" panose="020B0502040204020203" pitchFamily="34" charset="0"/>
                <a:cs typeface="Segoe UI" panose="020B0502040204020203" pitchFamily="34" charset="0"/>
              </a:rPr>
              <a:t>: that parties’ circumstances be taken </a:t>
            </a:r>
            <a:r>
              <a:rPr lang="en-IN" sz="1600" dirty="0">
                <a:latin typeface="Segoe UI" panose="020B0502040204020203" pitchFamily="34" charset="0"/>
                <a:cs typeface="Segoe UI" panose="020B0502040204020203" pitchFamily="34" charset="0"/>
              </a:rPr>
              <a:t>into account.</a:t>
            </a:r>
          </a:p>
          <a:p>
            <a:pPr marL="285750" indent="-285750">
              <a:buFont typeface="Arial" panose="020B0604020202020204" pitchFamily="34" charset="0"/>
              <a:buChar char="•"/>
            </a:pPr>
            <a:endParaRPr lang="en-IN"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Secondly, fairness is associated with </a:t>
            </a:r>
            <a:r>
              <a:rPr lang="en-US" sz="1600" i="1" dirty="0">
                <a:latin typeface="Segoe UI" panose="020B0502040204020203" pitchFamily="34" charset="0"/>
                <a:cs typeface="Segoe UI" panose="020B0502040204020203" pitchFamily="34" charset="0"/>
              </a:rPr>
              <a:t>reciprocity </a:t>
            </a:r>
            <a:r>
              <a:rPr lang="en-US" sz="1600" dirty="0">
                <a:latin typeface="Segoe UI" panose="020B0502040204020203" pitchFamily="34" charset="0"/>
                <a:cs typeface="Segoe UI" panose="020B0502040204020203" pitchFamily="34" charset="0"/>
              </a:rPr>
              <a:t>and </a:t>
            </a:r>
            <a:r>
              <a:rPr lang="en-US" sz="1600" i="1" dirty="0">
                <a:latin typeface="Segoe UI" panose="020B0502040204020203" pitchFamily="34" charset="0"/>
                <a:cs typeface="Segoe UI" panose="020B0502040204020203" pitchFamily="34" charset="0"/>
              </a:rPr>
              <a:t>net benefits </a:t>
            </a:r>
            <a:r>
              <a:rPr lang="en-US" sz="1600" dirty="0">
                <a:latin typeface="Segoe UI" panose="020B0502040204020203" pitchFamily="34" charset="0"/>
                <a:cs typeface="Segoe UI" panose="020B0502040204020203" pitchFamily="34" charset="0"/>
              </a:rPr>
              <a:t>for all parties: ‘The purpose of any negotiation is to produce . . . reciprocal benefits . . . All parties feel that they need a balance of concessions...that is, they require reciprocity from </a:t>
            </a:r>
            <a:r>
              <a:rPr lang="en-IN" sz="1600" dirty="0">
                <a:latin typeface="Segoe UI" panose="020B0502040204020203" pitchFamily="34" charset="0"/>
                <a:cs typeface="Segoe UI" panose="020B0502040204020203" pitchFamily="34" charset="0"/>
              </a:rPr>
              <a:t>other parties’.</a:t>
            </a:r>
          </a:p>
          <a:p>
            <a:pPr marL="285750" indent="-285750">
              <a:buFont typeface="Arial" panose="020B0604020202020204" pitchFamily="34" charset="0"/>
              <a:buChar char="•"/>
            </a:pPr>
            <a:endParaRPr lang="en-IN"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Thirdly, practitioners associate justice and fairness with </a:t>
            </a:r>
            <a:r>
              <a:rPr lang="en-US" sz="1600" i="1" dirty="0">
                <a:latin typeface="Segoe UI" panose="020B0502040204020203" pitchFamily="34" charset="0"/>
                <a:cs typeface="Segoe UI" panose="020B0502040204020203" pitchFamily="34" charset="0"/>
              </a:rPr>
              <a:t>impartiality. </a:t>
            </a:r>
            <a:r>
              <a:rPr lang="en-US" sz="1600" dirty="0">
                <a:latin typeface="Segoe UI" panose="020B0502040204020203" pitchFamily="34" charset="0"/>
                <a:cs typeface="Segoe UI" panose="020B0502040204020203" pitchFamily="34" charset="0"/>
              </a:rPr>
              <a:t>Voluntary acceptance and the absence of coercion are important. However, to them impartiality also entails </a:t>
            </a:r>
            <a:r>
              <a:rPr lang="en-US" sz="1600" i="1" dirty="0">
                <a:latin typeface="Segoe UI" panose="020B0502040204020203" pitchFamily="34" charset="0"/>
                <a:cs typeface="Segoe UI" panose="020B0502040204020203" pitchFamily="34" charset="0"/>
              </a:rPr>
              <a:t>balancing different principles and interests.</a:t>
            </a:r>
          </a:p>
          <a:p>
            <a:pPr marL="285750" indent="-285750">
              <a:buFont typeface="Arial" panose="020B0604020202020204" pitchFamily="34" charset="0"/>
              <a:buChar char="•"/>
            </a:pPr>
            <a:endParaRPr lang="en-US" sz="1600" b="0" i="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Finally, international negotiators widely support the </a:t>
            </a:r>
            <a:r>
              <a:rPr lang="en-US" sz="1600" i="1" dirty="0">
                <a:latin typeface="Segoe UI" panose="020B0502040204020203" pitchFamily="34" charset="0"/>
                <a:cs typeface="Segoe UI" panose="020B0502040204020203" pitchFamily="34" charset="0"/>
              </a:rPr>
              <a:t>obligation to comply with freely negotiated agreements</a:t>
            </a:r>
            <a:r>
              <a:rPr lang="en-US" sz="1600" dirty="0">
                <a:latin typeface="Segoe UI" panose="020B0502040204020203" pitchFamily="34" charset="0"/>
                <a:cs typeface="Segoe UI" panose="020B0502040204020203" pitchFamily="34" charset="0"/>
              </a:rPr>
              <a:t>. This is a well-established principle of morality and international law, although views and regulations differ on circumstances which </a:t>
            </a:r>
            <a:r>
              <a:rPr lang="en-IN" sz="1600" dirty="0">
                <a:latin typeface="Segoe UI" panose="020B0502040204020203" pitchFamily="34" charset="0"/>
                <a:cs typeface="Segoe UI" panose="020B0502040204020203" pitchFamily="34" charset="0"/>
              </a:rPr>
              <a:t>justify breaking an agreement.</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7128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algn="l"/>
            <a:r>
              <a:rPr lang="en-IN" sz="2000" b="0" i="0" u="none" strike="noStrike" baseline="0" dirty="0">
                <a:solidFill>
                  <a:schemeClr val="bg1"/>
                </a:solidFill>
                <a:latin typeface="Segoe UI" panose="020B0502040204020203" pitchFamily="34" charset="0"/>
                <a:cs typeface="Segoe UI" panose="020B0502040204020203" pitchFamily="34" charset="0"/>
              </a:rPr>
              <a:t>Negotiating international cooperation: </a:t>
            </a:r>
            <a:r>
              <a:rPr lang="en-US" sz="2000" b="0" i="0" u="none" strike="noStrike" baseline="0" dirty="0">
                <a:solidFill>
                  <a:schemeClr val="bg1"/>
                </a:solidFill>
                <a:latin typeface="Segoe UI" panose="020B0502040204020203" pitchFamily="34" charset="0"/>
                <a:cs typeface="Segoe UI" panose="020B0502040204020203" pitchFamily="34" charset="0"/>
              </a:rPr>
              <a:t>global public goods and fairness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38774"/>
            <a:ext cx="9488131" cy="478045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67181BB2-45B5-C558-F64A-0665B94E1C65}"/>
              </a:ext>
            </a:extLst>
          </p:cNvPr>
          <p:cNvPicPr>
            <a:picLocks noChangeAspect="1"/>
          </p:cNvPicPr>
          <p:nvPr/>
        </p:nvPicPr>
        <p:blipFill>
          <a:blip r:embed="rId3"/>
          <a:stretch>
            <a:fillRect/>
          </a:stretch>
        </p:blipFill>
        <p:spPr>
          <a:xfrm>
            <a:off x="1235741" y="1216149"/>
            <a:ext cx="8399972" cy="4158284"/>
          </a:xfrm>
          <a:prstGeom prst="rect">
            <a:avLst/>
          </a:prstGeom>
        </p:spPr>
      </p:pic>
    </p:spTree>
    <p:extLst>
      <p:ext uri="{BB962C8B-B14F-4D97-AF65-F5344CB8AC3E}">
        <p14:creationId xmlns:p14="http://schemas.microsoft.com/office/powerpoint/2010/main" val="89223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algn="l"/>
            <a:r>
              <a:rPr lang="en-IN" sz="2000" b="0" i="0" u="none" strike="noStrike" baseline="0" dirty="0">
                <a:solidFill>
                  <a:schemeClr val="bg1"/>
                </a:solidFill>
                <a:latin typeface="Segoe UI" panose="020B0502040204020203" pitchFamily="34" charset="0"/>
                <a:cs typeface="Segoe UI" panose="020B0502040204020203" pitchFamily="34" charset="0"/>
              </a:rPr>
              <a:t>Negotiating international cooperation: </a:t>
            </a:r>
            <a:r>
              <a:rPr lang="en-US" sz="2000" b="0" i="0" u="none" strike="noStrike" baseline="0" dirty="0">
                <a:solidFill>
                  <a:schemeClr val="bg1"/>
                </a:solidFill>
                <a:latin typeface="Segoe UI" panose="020B0502040204020203" pitchFamily="34" charset="0"/>
                <a:cs typeface="Segoe UI" panose="020B0502040204020203" pitchFamily="34" charset="0"/>
              </a:rPr>
              <a:t>global public goods and fairness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38774"/>
            <a:ext cx="9488131" cy="478045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t>Making cooperation succeed: from agenda-setting to implementation</a:t>
            </a:r>
          </a:p>
          <a:p>
            <a:endParaRPr lang="en-US" b="1" i="1" dirty="0"/>
          </a:p>
          <a:p>
            <a:r>
              <a:rPr lang="en-US" b="1" i="1" dirty="0"/>
              <a:t>Structural issues of justice and fairness</a:t>
            </a:r>
          </a:p>
          <a:p>
            <a:pPr marL="285750" indent="-285750">
              <a:buFont typeface="Arial" panose="020B0604020202020204" pitchFamily="34" charset="0"/>
              <a:buChar char="•"/>
            </a:pPr>
            <a:r>
              <a:rPr lang="en-US" dirty="0"/>
              <a:t>These concern the fundamental conditions and constraints under which the negotiation process unfolds and negotiators operate. They can prejudice the talks and the outcome considerably, particularly for weaker parties. Three issues are especially important in negotiating GPGs: agenda-setting, parties, and rules.</a:t>
            </a:r>
          </a:p>
          <a:p>
            <a:endParaRPr lang="en-US" dirty="0"/>
          </a:p>
          <a:p>
            <a:r>
              <a:rPr lang="en-US" b="1" i="1" dirty="0"/>
              <a:t>What is a fair negotiation process?</a:t>
            </a:r>
          </a:p>
          <a:p>
            <a:pPr marL="285750" indent="-285750">
              <a:buFont typeface="Arial" panose="020B0604020202020204" pitchFamily="34" charset="0"/>
              <a:buChar char="•"/>
            </a:pPr>
            <a:r>
              <a:rPr lang="en-US" dirty="0"/>
              <a:t>The first, </a:t>
            </a:r>
            <a:r>
              <a:rPr lang="en-US" i="1" dirty="0"/>
              <a:t>fair input </a:t>
            </a:r>
            <a:r>
              <a:rPr lang="en-US" dirty="0"/>
              <a:t>or </a:t>
            </a:r>
            <a:r>
              <a:rPr lang="en-US" i="1" dirty="0"/>
              <a:t>fair hearing</a:t>
            </a:r>
            <a:r>
              <a:rPr lang="en-US" dirty="0"/>
              <a:t>, refers to parties and issues. Each party should have an adequate chance to put forward its case and have an input into the process, from the stage when the problem is framed and options assessed to the point when the final agreement is formulated. </a:t>
            </a:r>
          </a:p>
          <a:p>
            <a:pPr marL="285750" indent="-285750">
              <a:buFont typeface="Arial" panose="020B0604020202020204" pitchFamily="34" charset="0"/>
              <a:buChar char="•"/>
            </a:pPr>
            <a:r>
              <a:rPr lang="en-US" i="1" dirty="0"/>
              <a:t>Fair play </a:t>
            </a:r>
            <a:r>
              <a:rPr lang="en-US" dirty="0"/>
              <a:t>means that each party can freely accept or reject proposals, without being subjected to heavy-handed coercion and threats.</a:t>
            </a:r>
            <a:endPar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buFont typeface="Arial" panose="020B0604020202020204" pitchFamily="34" charset="0"/>
              <a:buChar char="•"/>
            </a:pPr>
            <a:r>
              <a:rPr lang="en-US" dirty="0"/>
              <a:t>Fair play also requires parties to agree on clear negotiation rules and procedures, and to respect these thereafter (unless changed subsequently by consensus). This brings us to </a:t>
            </a:r>
            <a:r>
              <a:rPr lang="en-US" i="1" dirty="0"/>
              <a:t>procedural fairness</a:t>
            </a:r>
            <a:r>
              <a:rPr lang="en-US" dirty="0"/>
              <a:t>, that is, the features of the methods used to arrive at </a:t>
            </a:r>
            <a:r>
              <a:rPr lang="en-IN" dirty="0"/>
              <a:t>an agreement.</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849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00069"/>
          </a:xfrm>
          <a:prstGeom prst="rect">
            <a:avLst/>
          </a:prstGeom>
          <a:solidFill>
            <a:srgbClr val="003399"/>
          </a:solidFill>
          <a:ln>
            <a:noFill/>
          </a:ln>
        </p:spPr>
        <p:txBody>
          <a:bodyPr spcFirstLastPara="1" wrap="square" lIns="91425" tIns="45700" rIns="91425" bIns="45700" anchor="t" anchorCtr="0">
            <a:spAutoFit/>
          </a:bodyPr>
          <a:lstStyle/>
          <a:p>
            <a:pPr algn="l"/>
            <a:r>
              <a:rPr lang="en-IN" sz="2000" b="0" i="0" u="none" strike="noStrike" baseline="0" dirty="0">
                <a:solidFill>
                  <a:schemeClr val="bg1"/>
                </a:solidFill>
                <a:latin typeface="Segoe UI" panose="020B0502040204020203" pitchFamily="34" charset="0"/>
                <a:cs typeface="Segoe UI" panose="020B0502040204020203" pitchFamily="34" charset="0"/>
              </a:rPr>
              <a:t>Negotiating international cooperation: </a:t>
            </a:r>
            <a:r>
              <a:rPr lang="en-US" sz="2000" b="0" i="0" u="none" strike="noStrike" baseline="0" dirty="0">
                <a:solidFill>
                  <a:schemeClr val="bg1"/>
                </a:solidFill>
                <a:latin typeface="Segoe UI" panose="020B0502040204020203" pitchFamily="34" charset="0"/>
                <a:cs typeface="Segoe UI" panose="020B0502040204020203" pitchFamily="34" charset="0"/>
              </a:rPr>
              <a:t>global public goods and fairness</a:t>
            </a:r>
            <a:endParaRPr sz="20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38774"/>
            <a:ext cx="9488131" cy="478045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9933CFFF-195C-D48B-F8C7-5C8F8A4AECF7}"/>
              </a:ext>
            </a:extLst>
          </p:cNvPr>
          <p:cNvPicPr>
            <a:picLocks noChangeAspect="1"/>
          </p:cNvPicPr>
          <p:nvPr/>
        </p:nvPicPr>
        <p:blipFill>
          <a:blip r:embed="rId3"/>
          <a:stretch>
            <a:fillRect/>
          </a:stretch>
        </p:blipFill>
        <p:spPr>
          <a:xfrm>
            <a:off x="1170620" y="1215104"/>
            <a:ext cx="8607861" cy="3820274"/>
          </a:xfrm>
          <a:prstGeom prst="rect">
            <a:avLst/>
          </a:prstGeom>
        </p:spPr>
      </p:pic>
    </p:spTree>
    <p:extLst>
      <p:ext uri="{BB962C8B-B14F-4D97-AF65-F5344CB8AC3E}">
        <p14:creationId xmlns:p14="http://schemas.microsoft.com/office/powerpoint/2010/main" val="7009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4418</TotalTime>
  <Words>1108</Words>
  <Application>Microsoft Office PowerPoint</Application>
  <PresentationFormat>Widescreen</PresentationFormat>
  <Paragraphs>67</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8</cp:revision>
  <dcterms:created xsi:type="dcterms:W3CDTF">2020-01-02T01:56:26Z</dcterms:created>
  <dcterms:modified xsi:type="dcterms:W3CDTF">2024-06-10T05:25:48Z</dcterms:modified>
</cp:coreProperties>
</file>