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91" r:id="rId3"/>
    <p:sldId id="292" r:id="rId4"/>
    <p:sldId id="293" r:id="rId5"/>
    <p:sldId id="294" r:id="rId6"/>
    <p:sldId id="295" r:id="rId7"/>
  </p:sldIdLst>
  <p:sldSz cx="12192000" cy="6858000"/>
  <p:notesSz cx="6951663" cy="10082213"/>
  <p:embeddedFontLst>
    <p:embeddedFont>
      <p:font typeface="Century Gothic" panose="020B050202020202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9"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97" autoAdjust="0"/>
    <p:restoredTop sz="95473" autoAdjust="0"/>
  </p:normalViewPr>
  <p:slideViewPr>
    <p:cSldViewPr snapToGrid="0">
      <p:cViewPr varScale="1">
        <p:scale>
          <a:sx n="73" d="100"/>
          <a:sy n="73" d="100"/>
        </p:scale>
        <p:origin x="68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51" Type="http://schemas.openxmlformats.org/officeDocument/2006/relationships/viewProps" Target="viewProps.xml"/><Relationship Id="rId3" Type="http://schemas.openxmlformats.org/officeDocument/2006/relationships/slide" Target="slides/slide2.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 Target="slides/slide4.xml"/><Relationship Id="rId49" Type="http://customschemas.google.com/relationships/presentationmetadata" Target="metadata"/><Relationship Id="rId10"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324B87FB-489A-AD19-27DA-835DA0EC40B8}"/>
            </a:ext>
          </a:extLst>
        </p:cNvPr>
        <p:cNvGrpSpPr/>
        <p:nvPr/>
      </p:nvGrpSpPr>
      <p:grpSpPr>
        <a:xfrm>
          <a:off x="0" y="0"/>
          <a:ext cx="0" cy="0"/>
          <a:chOff x="0" y="0"/>
          <a:chExt cx="0" cy="0"/>
        </a:xfrm>
      </p:grpSpPr>
      <p:sp>
        <p:nvSpPr>
          <p:cNvPr id="154" name="Google Shape;154;p46:notes">
            <a:extLst>
              <a:ext uri="{FF2B5EF4-FFF2-40B4-BE49-F238E27FC236}">
                <a16:creationId xmlns:a16="http://schemas.microsoft.com/office/drawing/2014/main" id="{86C40434-BCFF-EC59-3508-D67BCF4FDDB3}"/>
              </a:ext>
            </a:extLst>
          </p:cNvPr>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a:extLst>
              <a:ext uri="{FF2B5EF4-FFF2-40B4-BE49-F238E27FC236}">
                <a16:creationId xmlns:a16="http://schemas.microsoft.com/office/drawing/2014/main" id="{0CB99438-02E1-41AA-ED0E-582C67C01012}"/>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8346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324AC2D4-744E-3488-1840-26177CE09825}"/>
            </a:ext>
          </a:extLst>
        </p:cNvPr>
        <p:cNvGrpSpPr/>
        <p:nvPr/>
      </p:nvGrpSpPr>
      <p:grpSpPr>
        <a:xfrm>
          <a:off x="0" y="0"/>
          <a:ext cx="0" cy="0"/>
          <a:chOff x="0" y="0"/>
          <a:chExt cx="0" cy="0"/>
        </a:xfrm>
      </p:grpSpPr>
      <p:sp>
        <p:nvSpPr>
          <p:cNvPr id="154" name="Google Shape;154;p46:notes">
            <a:extLst>
              <a:ext uri="{FF2B5EF4-FFF2-40B4-BE49-F238E27FC236}">
                <a16:creationId xmlns:a16="http://schemas.microsoft.com/office/drawing/2014/main" id="{7A6F2750-FF35-6280-F0CF-29B11E451436}"/>
              </a:ext>
            </a:extLst>
          </p:cNvPr>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a:extLst>
              <a:ext uri="{FF2B5EF4-FFF2-40B4-BE49-F238E27FC236}">
                <a16:creationId xmlns:a16="http://schemas.microsoft.com/office/drawing/2014/main" id="{3888B51E-A22C-81ED-9B8C-9890BD4079DD}"/>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6378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9B020977-E494-C26E-31E9-3256B425C0CC}"/>
            </a:ext>
          </a:extLst>
        </p:cNvPr>
        <p:cNvGrpSpPr/>
        <p:nvPr/>
      </p:nvGrpSpPr>
      <p:grpSpPr>
        <a:xfrm>
          <a:off x="0" y="0"/>
          <a:ext cx="0" cy="0"/>
          <a:chOff x="0" y="0"/>
          <a:chExt cx="0" cy="0"/>
        </a:xfrm>
      </p:grpSpPr>
      <p:sp>
        <p:nvSpPr>
          <p:cNvPr id="154" name="Google Shape;154;p46:notes">
            <a:extLst>
              <a:ext uri="{FF2B5EF4-FFF2-40B4-BE49-F238E27FC236}">
                <a16:creationId xmlns:a16="http://schemas.microsoft.com/office/drawing/2014/main" id="{D6A2EF2C-DD59-A15F-7A62-6FE13D6ED428}"/>
              </a:ext>
            </a:extLst>
          </p:cNvPr>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a:extLst>
              <a:ext uri="{FF2B5EF4-FFF2-40B4-BE49-F238E27FC236}">
                <a16:creationId xmlns:a16="http://schemas.microsoft.com/office/drawing/2014/main" id="{A0E0E645-BCB5-F81F-D5F7-6FB33495327A}"/>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10949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292D2303-5C19-643A-FD17-0B67A55F1314}"/>
            </a:ext>
          </a:extLst>
        </p:cNvPr>
        <p:cNvGrpSpPr/>
        <p:nvPr/>
      </p:nvGrpSpPr>
      <p:grpSpPr>
        <a:xfrm>
          <a:off x="0" y="0"/>
          <a:ext cx="0" cy="0"/>
          <a:chOff x="0" y="0"/>
          <a:chExt cx="0" cy="0"/>
        </a:xfrm>
      </p:grpSpPr>
      <p:sp>
        <p:nvSpPr>
          <p:cNvPr id="154" name="Google Shape;154;p46:notes">
            <a:extLst>
              <a:ext uri="{FF2B5EF4-FFF2-40B4-BE49-F238E27FC236}">
                <a16:creationId xmlns:a16="http://schemas.microsoft.com/office/drawing/2014/main" id="{C36B1F5C-BD6C-35BD-CC6D-33C40EF02987}"/>
              </a:ext>
            </a:extLst>
          </p:cNvPr>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a:extLst>
              <a:ext uri="{FF2B5EF4-FFF2-40B4-BE49-F238E27FC236}">
                <a16:creationId xmlns:a16="http://schemas.microsoft.com/office/drawing/2014/main" id="{E373D81B-8F15-671F-C840-0D650E6B95F1}"/>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023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a:extLst>
            <a:ext uri="{FF2B5EF4-FFF2-40B4-BE49-F238E27FC236}">
              <a16:creationId xmlns:a16="http://schemas.microsoft.com/office/drawing/2014/main" id="{6271FF6D-A4D7-53C8-8688-41B1802A849B}"/>
            </a:ext>
          </a:extLst>
        </p:cNvPr>
        <p:cNvGrpSpPr/>
        <p:nvPr/>
      </p:nvGrpSpPr>
      <p:grpSpPr>
        <a:xfrm>
          <a:off x="0" y="0"/>
          <a:ext cx="0" cy="0"/>
          <a:chOff x="0" y="0"/>
          <a:chExt cx="0" cy="0"/>
        </a:xfrm>
      </p:grpSpPr>
      <p:sp>
        <p:nvSpPr>
          <p:cNvPr id="154" name="Google Shape;154;p46:notes">
            <a:extLst>
              <a:ext uri="{FF2B5EF4-FFF2-40B4-BE49-F238E27FC236}">
                <a16:creationId xmlns:a16="http://schemas.microsoft.com/office/drawing/2014/main" id="{8D37A0A1-990C-EDA2-848C-316EEECC7A2F}"/>
              </a:ext>
            </a:extLst>
          </p:cNvPr>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a:extLst>
              <a:ext uri="{FF2B5EF4-FFF2-40B4-BE49-F238E27FC236}">
                <a16:creationId xmlns:a16="http://schemas.microsoft.com/office/drawing/2014/main" id="{5C9EFA85-6C01-B62B-B20A-3C238833C633}"/>
              </a:ext>
            </a:extLst>
          </p:cNvPr>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16698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
        <p:cNvGrpSpPr/>
        <p:nvPr/>
      </p:nvGrpSpPr>
      <p:grpSpPr>
        <a:xfrm>
          <a:off x="0" y="0"/>
          <a:ext cx="0" cy="0"/>
          <a:chOff x="0" y="0"/>
          <a:chExt cx="0" cy="0"/>
        </a:xfrm>
      </p:grpSpPr>
      <p:sp>
        <p:nvSpPr>
          <p:cNvPr id="45" name="Google Shape;45;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3"/>
          <p:cNvSpPr>
            <a:spLocks noGrp="1"/>
          </p:cNvSpPr>
          <p:nvPr>
            <p:ph type="pic" idx="2"/>
          </p:nvPr>
        </p:nvSpPr>
        <p:spPr>
          <a:xfrm>
            <a:off x="5183188" y="987425"/>
            <a:ext cx="6172200" cy="4873625"/>
          </a:xfrm>
          <a:prstGeom prst="rect">
            <a:avLst/>
          </a:prstGeom>
          <a:noFill/>
          <a:ln>
            <a:noFill/>
          </a:ln>
        </p:spPr>
      </p:sp>
      <p:sp>
        <p:nvSpPr>
          <p:cNvPr id="47" name="Google Shape;47;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8" name="Google Shape;48;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jp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204167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nSpc>
                <a:spcPct val="107000"/>
              </a:lnSpc>
              <a:spcBef>
                <a:spcPts val="800"/>
              </a:spcBef>
              <a:spcAft>
                <a:spcPts val="800"/>
              </a:spcAft>
              <a:buNone/>
              <a:defRPr sz="2700" b="1">
                <a:solidFill>
                  <a:srgbClr val="003399"/>
                </a:solidFill>
                <a:latin typeface="Century Gothic"/>
                <a:ea typeface="Century Gothic"/>
                <a:cs typeface="Century Gothic"/>
              </a:defRPr>
            </a:lvl1pPr>
          </a:lstStyle>
          <a:p>
            <a:r>
              <a:rPr lang="en-US" dirty="0">
                <a:sym typeface="Century Gothic"/>
              </a:rPr>
              <a:t>Subject title: </a:t>
            </a:r>
            <a:r>
              <a:rPr lang="en-GB" dirty="0"/>
              <a:t>CLIMATE CHANGE DISPUTE RESOLUTION</a:t>
            </a:r>
            <a:endParaRPr lang="en-US" dirty="0">
              <a:sym typeface="Century Gothic"/>
            </a:endParaRPr>
          </a:p>
          <a:p>
            <a:endParaRPr lang="en-US" dirty="0">
              <a:sym typeface="Century Gothic"/>
            </a:endParaRPr>
          </a:p>
          <a:p>
            <a:r>
              <a:rPr lang="en-US" dirty="0">
                <a:sym typeface="Century Gothic"/>
              </a:rPr>
              <a:t>Instructor Name: Tran Anh Tuan</a:t>
            </a:r>
            <a:endParaRPr dirty="0">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3F111337-CB9D-7604-7385-B20387226D0B}"/>
            </a:ext>
          </a:extLst>
        </p:cNvPr>
        <p:cNvGrpSpPr/>
        <p:nvPr/>
      </p:nvGrpSpPr>
      <p:grpSpPr>
        <a:xfrm>
          <a:off x="0" y="0"/>
          <a:ext cx="0" cy="0"/>
          <a:chOff x="0" y="0"/>
          <a:chExt cx="0" cy="0"/>
        </a:xfrm>
      </p:grpSpPr>
      <p:sp>
        <p:nvSpPr>
          <p:cNvPr id="157" name="Google Shape;157;p46">
            <a:extLst>
              <a:ext uri="{FF2B5EF4-FFF2-40B4-BE49-F238E27FC236}">
                <a16:creationId xmlns:a16="http://schemas.microsoft.com/office/drawing/2014/main" id="{23C1B2CD-4268-8351-F56C-170BA74C2889}"/>
              </a:ext>
            </a:extLst>
          </p:cNvPr>
          <p:cNvSpPr/>
          <p:nvPr/>
        </p:nvSpPr>
        <p:spPr>
          <a:xfrm>
            <a:off x="772341" y="335225"/>
            <a:ext cx="10358114" cy="523180"/>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US" sz="2800" b="1" dirty="0">
                <a:solidFill>
                  <a:srgbClr val="FFFF00"/>
                </a:solidFill>
                <a:latin typeface="Arial" panose="020B0604020202020204" pitchFamily="34" charset="0"/>
                <a:cs typeface="Arial" panose="020B0604020202020204" pitchFamily="34" charset="0"/>
              </a:rPr>
              <a:t>Module 9. </a:t>
            </a:r>
            <a:r>
              <a:rPr lang="en-GB" sz="2800" b="1" dirty="0">
                <a:solidFill>
                  <a:srgbClr val="FFFF00"/>
                </a:solidFill>
                <a:latin typeface="Arial" panose="020B0604020202020204" pitchFamily="34" charset="0"/>
                <a:cs typeface="Arial" panose="020B0604020202020204" pitchFamily="34" charset="0"/>
              </a:rPr>
              <a:t>Practical applications and simulations </a:t>
            </a:r>
            <a:endParaRPr lang="en-US" sz="2800" b="1" dirty="0">
              <a:solidFill>
                <a:srgbClr val="FFFF00"/>
              </a:solidFill>
              <a:latin typeface="Arial" panose="020B0604020202020204" pitchFamily="34" charset="0"/>
              <a:cs typeface="Arial" panose="020B0604020202020204" pitchFamily="34" charset="0"/>
            </a:endParaRPr>
          </a:p>
        </p:txBody>
      </p:sp>
      <p:sp>
        <p:nvSpPr>
          <p:cNvPr id="2" name="Τίτλος 1">
            <a:extLst>
              <a:ext uri="{FF2B5EF4-FFF2-40B4-BE49-F238E27FC236}">
                <a16:creationId xmlns:a16="http://schemas.microsoft.com/office/drawing/2014/main" id="{4FC9674C-A2D7-D208-D8C1-E1AC82295DB5}"/>
              </a:ext>
            </a:extLst>
          </p:cNvPr>
          <p:cNvSpPr>
            <a:spLocks noGrp="1"/>
          </p:cNvSpPr>
          <p:nvPr>
            <p:ph type="title"/>
          </p:nvPr>
        </p:nvSpPr>
        <p:spPr>
          <a:xfrm>
            <a:off x="720725" y="1299080"/>
            <a:ext cx="10252075" cy="65153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a:solidFill>
                  <a:srgbClr val="0000CC"/>
                </a:solidFill>
                <a:latin typeface="Arial" panose="020B0604020202020204" pitchFamily="34" charset="0"/>
                <a:cs typeface="Arial" panose="020B0604020202020204" pitchFamily="34" charset="0"/>
              </a:rPr>
              <a:t>9.5. Debriefing, evaluating and learning from applications and simulations</a:t>
            </a:r>
            <a:endParaRPr lang="LID4096"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831271FF-BD34-7A21-C2A0-F1682FA606E5}"/>
              </a:ext>
            </a:extLst>
          </p:cNvPr>
          <p:cNvSpPr>
            <a:spLocks noGrp="1"/>
          </p:cNvSpPr>
          <p:nvPr>
            <p:ph type="body" idx="1"/>
          </p:nvPr>
        </p:nvSpPr>
        <p:spPr>
          <a:xfrm>
            <a:off x="720725" y="2113659"/>
            <a:ext cx="10409730" cy="361620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algn="just"/>
            <a:r>
              <a:rPr lang="en-US" sz="2400" b="1" i="0" dirty="0">
                <a:solidFill>
                  <a:srgbClr val="1F1F1F"/>
                </a:solidFill>
                <a:effectLst/>
                <a:latin typeface="Arial" panose="020B0604020202020204" pitchFamily="34" charset="0"/>
                <a:cs typeface="Arial" panose="020B0604020202020204" pitchFamily="34" charset="0"/>
              </a:rPr>
              <a:t>Debriefing</a:t>
            </a:r>
          </a:p>
          <a:p>
            <a:pPr marL="228600" indent="0" algn="just"/>
            <a:r>
              <a:rPr lang="en-US" sz="2200" b="1" i="0" dirty="0">
                <a:solidFill>
                  <a:srgbClr val="1F1F1F"/>
                </a:solidFill>
                <a:effectLst/>
                <a:latin typeface="Arial" panose="020B0604020202020204" pitchFamily="34" charset="0"/>
                <a:cs typeface="Arial" panose="020B0604020202020204" pitchFamily="34" charset="0"/>
              </a:rPr>
              <a:t>Methods:</a:t>
            </a:r>
            <a:endParaRPr lang="en-US" sz="2200" b="0" i="0" dirty="0">
              <a:solidFill>
                <a:srgbClr val="1F1F1F"/>
              </a:solidFill>
              <a:effectLst/>
              <a:latin typeface="Arial" panose="020B0604020202020204" pitchFamily="34" charset="0"/>
              <a:cs typeface="Arial" panose="020B0604020202020204" pitchFamily="34" charset="0"/>
            </a:endParaRPr>
          </a:p>
          <a:p>
            <a:pPr marL="742950" lvl="1" indent="-285750" algn="just">
              <a:buFont typeface="Arial" panose="020B0604020202020204" pitchFamily="34" charset="0"/>
              <a:buChar char="•"/>
            </a:pPr>
            <a:r>
              <a:rPr lang="en-US" sz="2200" b="1" i="0" dirty="0">
                <a:solidFill>
                  <a:srgbClr val="1F1F1F"/>
                </a:solidFill>
                <a:effectLst/>
                <a:latin typeface="Arial" panose="020B0604020202020204" pitchFamily="34" charset="0"/>
                <a:cs typeface="Arial" panose="020B0604020202020204" pitchFamily="34" charset="0"/>
              </a:rPr>
              <a:t>Open-Ended Questions:</a:t>
            </a:r>
            <a:r>
              <a:rPr lang="en-US" sz="2200" b="0" i="0" dirty="0">
                <a:solidFill>
                  <a:srgbClr val="1F1F1F"/>
                </a:solidFill>
                <a:effectLst/>
                <a:latin typeface="Arial" panose="020B0604020202020204" pitchFamily="34" charset="0"/>
                <a:cs typeface="Arial" panose="020B0604020202020204" pitchFamily="34" charset="0"/>
              </a:rPr>
              <a:t> Asking questions about participants' experiences, choices, challenges, and surprises helps to uncover key insights.</a:t>
            </a:r>
          </a:p>
          <a:p>
            <a:pPr marL="742950" lvl="1" indent="-285750" algn="just">
              <a:buFont typeface="Arial" panose="020B0604020202020204" pitchFamily="34" charset="0"/>
              <a:buChar char="•"/>
            </a:pPr>
            <a:r>
              <a:rPr lang="en-US" sz="2200" b="1" i="0" dirty="0">
                <a:solidFill>
                  <a:srgbClr val="1F1F1F"/>
                </a:solidFill>
                <a:effectLst/>
                <a:latin typeface="Arial" panose="020B0604020202020204" pitchFamily="34" charset="0"/>
                <a:cs typeface="Arial" panose="020B0604020202020204" pitchFamily="34" charset="0"/>
              </a:rPr>
              <a:t>Collaborative Analysis:</a:t>
            </a:r>
            <a:r>
              <a:rPr lang="en-US" sz="2200" b="0" i="0" dirty="0">
                <a:solidFill>
                  <a:srgbClr val="1F1F1F"/>
                </a:solidFill>
                <a:effectLst/>
                <a:latin typeface="Arial" panose="020B0604020202020204" pitchFamily="34" charset="0"/>
                <a:cs typeface="Arial" panose="020B0604020202020204" pitchFamily="34" charset="0"/>
              </a:rPr>
              <a:t> Encouraging participants to share different perspectives and interpretations of the simulation enriches the collective learning process.</a:t>
            </a:r>
          </a:p>
          <a:p>
            <a:pPr marL="742950" lvl="1" indent="-285750" algn="just">
              <a:buFont typeface="Arial" panose="020B0604020202020204" pitchFamily="34" charset="0"/>
              <a:buChar char="•"/>
            </a:pPr>
            <a:r>
              <a:rPr lang="en-US" sz="2200" b="1" i="0" dirty="0">
                <a:solidFill>
                  <a:srgbClr val="1F1F1F"/>
                </a:solidFill>
                <a:effectLst/>
                <a:latin typeface="Arial" panose="020B0604020202020204" pitchFamily="34" charset="0"/>
                <a:cs typeface="Arial" panose="020B0604020202020204" pitchFamily="34" charset="0"/>
              </a:rPr>
              <a:t>Highlighting Key Concepts:</a:t>
            </a:r>
            <a:r>
              <a:rPr lang="en-US" sz="2200" b="0" i="0" dirty="0">
                <a:solidFill>
                  <a:srgbClr val="1F1F1F"/>
                </a:solidFill>
                <a:effectLst/>
                <a:latin typeface="Arial" panose="020B0604020202020204" pitchFamily="34" charset="0"/>
                <a:cs typeface="Arial" panose="020B0604020202020204" pitchFamily="34" charset="0"/>
              </a:rPr>
              <a:t> Facilitators can connect the simulation outcomes with theoretical concepts, international agreements, and real-world cases related to climate change.</a:t>
            </a:r>
          </a:p>
        </p:txBody>
      </p:sp>
      <p:pic>
        <p:nvPicPr>
          <p:cNvPr id="6" name="Εικόνα 5">
            <a:extLst>
              <a:ext uri="{FF2B5EF4-FFF2-40B4-BE49-F238E27FC236}">
                <a16:creationId xmlns:a16="http://schemas.microsoft.com/office/drawing/2014/main" id="{1E99DF68-8FDF-CA47-17A0-24E32C1F2DAB}"/>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4205325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48B2B95A-6FC3-32EB-DB8E-7CB7D919F27E}"/>
            </a:ext>
          </a:extLst>
        </p:cNvPr>
        <p:cNvGrpSpPr/>
        <p:nvPr/>
      </p:nvGrpSpPr>
      <p:grpSpPr>
        <a:xfrm>
          <a:off x="0" y="0"/>
          <a:ext cx="0" cy="0"/>
          <a:chOff x="0" y="0"/>
          <a:chExt cx="0" cy="0"/>
        </a:xfrm>
      </p:grpSpPr>
      <p:sp>
        <p:nvSpPr>
          <p:cNvPr id="157" name="Google Shape;157;p46">
            <a:extLst>
              <a:ext uri="{FF2B5EF4-FFF2-40B4-BE49-F238E27FC236}">
                <a16:creationId xmlns:a16="http://schemas.microsoft.com/office/drawing/2014/main" id="{CDAA96D0-BB91-BA28-1FCA-108C63C9BEB9}"/>
              </a:ext>
            </a:extLst>
          </p:cNvPr>
          <p:cNvSpPr/>
          <p:nvPr/>
        </p:nvSpPr>
        <p:spPr>
          <a:xfrm>
            <a:off x="772341" y="335225"/>
            <a:ext cx="10358114" cy="523180"/>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US" sz="2800" b="1" dirty="0">
                <a:solidFill>
                  <a:srgbClr val="FFFF00"/>
                </a:solidFill>
                <a:latin typeface="Arial" panose="020B0604020202020204" pitchFamily="34" charset="0"/>
                <a:cs typeface="Arial" panose="020B0604020202020204" pitchFamily="34" charset="0"/>
              </a:rPr>
              <a:t>Module 9. </a:t>
            </a:r>
            <a:r>
              <a:rPr lang="en-GB" sz="2800" b="1" dirty="0">
                <a:solidFill>
                  <a:srgbClr val="FFFF00"/>
                </a:solidFill>
                <a:latin typeface="Arial" panose="020B0604020202020204" pitchFamily="34" charset="0"/>
                <a:cs typeface="Arial" panose="020B0604020202020204" pitchFamily="34" charset="0"/>
              </a:rPr>
              <a:t>Practical applications and simulations </a:t>
            </a:r>
            <a:endParaRPr lang="en-US" sz="2800" b="1" dirty="0">
              <a:solidFill>
                <a:srgbClr val="FFFF00"/>
              </a:solidFill>
              <a:latin typeface="Arial" panose="020B0604020202020204" pitchFamily="34" charset="0"/>
              <a:cs typeface="Arial" panose="020B0604020202020204" pitchFamily="34" charset="0"/>
            </a:endParaRPr>
          </a:p>
        </p:txBody>
      </p:sp>
      <p:sp>
        <p:nvSpPr>
          <p:cNvPr id="2" name="Τίτλος 1">
            <a:extLst>
              <a:ext uri="{FF2B5EF4-FFF2-40B4-BE49-F238E27FC236}">
                <a16:creationId xmlns:a16="http://schemas.microsoft.com/office/drawing/2014/main" id="{4B9F56D2-B57A-86E4-A9D3-8A23E7216408}"/>
              </a:ext>
            </a:extLst>
          </p:cNvPr>
          <p:cNvSpPr>
            <a:spLocks noGrp="1"/>
          </p:cNvSpPr>
          <p:nvPr>
            <p:ph type="title"/>
          </p:nvPr>
        </p:nvSpPr>
        <p:spPr>
          <a:xfrm>
            <a:off x="720725" y="1299080"/>
            <a:ext cx="10086974" cy="65153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a:solidFill>
                  <a:srgbClr val="0000CC"/>
                </a:solidFill>
                <a:latin typeface="Arial" panose="020B0604020202020204" pitchFamily="34" charset="0"/>
                <a:cs typeface="Arial" panose="020B0604020202020204" pitchFamily="34" charset="0"/>
              </a:rPr>
              <a:t>9.5. Debriefing, evaluating and learning from applications and simulations</a:t>
            </a:r>
            <a:endParaRPr lang="LID4096"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8EA02ECB-4E6A-05D8-27D7-BE7DB945ABC7}"/>
              </a:ext>
            </a:extLst>
          </p:cNvPr>
          <p:cNvSpPr>
            <a:spLocks noGrp="1"/>
          </p:cNvSpPr>
          <p:nvPr>
            <p:ph type="body" idx="1"/>
          </p:nvPr>
        </p:nvSpPr>
        <p:spPr>
          <a:xfrm>
            <a:off x="720724" y="2113659"/>
            <a:ext cx="10086975" cy="361620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Autofit/>
          </a:bodyPr>
          <a:lstStyle/>
          <a:p>
            <a:pPr algn="just">
              <a:spcBef>
                <a:spcPts val="600"/>
              </a:spcBef>
              <a:spcAft>
                <a:spcPts val="600"/>
              </a:spcAft>
            </a:pPr>
            <a:r>
              <a:rPr lang="en-US" sz="2200" b="1" i="0" dirty="0">
                <a:solidFill>
                  <a:srgbClr val="1F1F1F"/>
                </a:solidFill>
                <a:effectLst/>
                <a:latin typeface="Arial" panose="020B0604020202020204" pitchFamily="34" charset="0"/>
                <a:cs typeface="Arial" panose="020B0604020202020204" pitchFamily="34" charset="0"/>
              </a:rPr>
              <a:t>Evaluation</a:t>
            </a:r>
          </a:p>
          <a:p>
            <a:pPr marL="228600" indent="0" algn="l">
              <a:spcBef>
                <a:spcPts val="600"/>
              </a:spcBef>
              <a:spcAft>
                <a:spcPts val="600"/>
              </a:spcAft>
            </a:pPr>
            <a:r>
              <a:rPr lang="en-US" sz="2000" b="1" i="0" dirty="0">
                <a:solidFill>
                  <a:srgbClr val="1F1F1F"/>
                </a:solidFill>
                <a:effectLst/>
                <a:latin typeface="Arial" panose="020B0604020202020204" pitchFamily="34" charset="0"/>
                <a:cs typeface="Arial" panose="020B0604020202020204" pitchFamily="34" charset="0"/>
              </a:rPr>
              <a:t>Methods:</a:t>
            </a:r>
            <a:endParaRPr lang="en-US" sz="2000" b="0" i="0" dirty="0">
              <a:solidFill>
                <a:srgbClr val="1F1F1F"/>
              </a:solidFill>
              <a:effectLst/>
              <a:latin typeface="Arial" panose="020B0604020202020204" pitchFamily="34" charset="0"/>
              <a:cs typeface="Arial" panose="020B0604020202020204" pitchFamily="34" charset="0"/>
            </a:endParaRPr>
          </a:p>
          <a:p>
            <a:pPr marL="742950" lvl="1" indent="-285750" algn="just">
              <a:spcBef>
                <a:spcPts val="600"/>
              </a:spcBef>
              <a:spcAft>
                <a:spcPts val="600"/>
              </a:spcAft>
              <a:buFont typeface="Arial" panose="020B0604020202020204" pitchFamily="34" charset="0"/>
              <a:buChar char="•"/>
            </a:pPr>
            <a:r>
              <a:rPr lang="en-US" sz="2000" b="1" i="0" dirty="0">
                <a:solidFill>
                  <a:srgbClr val="1F1F1F"/>
                </a:solidFill>
                <a:effectLst/>
                <a:latin typeface="Arial" panose="020B0604020202020204" pitchFamily="34" charset="0"/>
                <a:cs typeface="Arial" panose="020B0604020202020204" pitchFamily="34" charset="0"/>
              </a:rPr>
              <a:t>Participant Feedback:</a:t>
            </a:r>
            <a:r>
              <a:rPr lang="en-US" sz="2000" b="0" i="0" dirty="0">
                <a:solidFill>
                  <a:srgbClr val="1F1F1F"/>
                </a:solidFill>
                <a:effectLst/>
                <a:latin typeface="Arial" panose="020B0604020202020204" pitchFamily="34" charset="0"/>
                <a:cs typeface="Arial" panose="020B0604020202020204" pitchFamily="34" charset="0"/>
              </a:rPr>
              <a:t> Surveys and questionnaires collect valuable feedback on the realism of the simulation, engagement levels, and learning outcomes.</a:t>
            </a:r>
          </a:p>
          <a:p>
            <a:pPr marL="742950" lvl="1" indent="-285750" algn="just">
              <a:spcBef>
                <a:spcPts val="600"/>
              </a:spcBef>
              <a:spcAft>
                <a:spcPts val="600"/>
              </a:spcAft>
              <a:buFont typeface="Arial" panose="020B0604020202020204" pitchFamily="34" charset="0"/>
              <a:buChar char="•"/>
            </a:pPr>
            <a:r>
              <a:rPr lang="en-US" sz="2000" b="1" i="0" dirty="0">
                <a:solidFill>
                  <a:srgbClr val="1F1F1F"/>
                </a:solidFill>
                <a:effectLst/>
                <a:latin typeface="Arial" panose="020B0604020202020204" pitchFamily="34" charset="0"/>
                <a:cs typeface="Arial" panose="020B0604020202020204" pitchFamily="34" charset="0"/>
              </a:rPr>
              <a:t>Observation:</a:t>
            </a:r>
            <a:r>
              <a:rPr lang="en-US" sz="2000" b="0" i="0" dirty="0">
                <a:solidFill>
                  <a:srgbClr val="1F1F1F"/>
                </a:solidFill>
                <a:effectLst/>
                <a:latin typeface="Arial" panose="020B0604020202020204" pitchFamily="34" charset="0"/>
                <a:cs typeface="Arial" panose="020B0604020202020204" pitchFamily="34" charset="0"/>
              </a:rPr>
              <a:t> Facilitators can observe the dynamics during the simulation to gain insights into participant interaction, negotiation strategies, and decision-making processes.</a:t>
            </a:r>
          </a:p>
          <a:p>
            <a:pPr marL="742950" lvl="1" indent="-285750" algn="just">
              <a:spcBef>
                <a:spcPts val="600"/>
              </a:spcBef>
              <a:spcAft>
                <a:spcPts val="600"/>
              </a:spcAft>
              <a:buFont typeface="Arial" panose="020B0604020202020204" pitchFamily="34" charset="0"/>
              <a:buChar char="•"/>
            </a:pPr>
            <a:r>
              <a:rPr lang="en-US" sz="2000" b="1" i="0" dirty="0">
                <a:solidFill>
                  <a:srgbClr val="1F1F1F"/>
                </a:solidFill>
                <a:effectLst/>
                <a:latin typeface="Arial" panose="020B0604020202020204" pitchFamily="34" charset="0"/>
                <a:cs typeface="Arial" panose="020B0604020202020204" pitchFamily="34" charset="0"/>
              </a:rPr>
              <a:t>Measuring Learning Outcomes:</a:t>
            </a:r>
            <a:r>
              <a:rPr lang="en-US" sz="2000" b="0" i="0" dirty="0">
                <a:solidFill>
                  <a:srgbClr val="1F1F1F"/>
                </a:solidFill>
                <a:effectLst/>
                <a:latin typeface="Arial" panose="020B0604020202020204" pitchFamily="34" charset="0"/>
                <a:cs typeface="Arial" panose="020B0604020202020204" pitchFamily="34" charset="0"/>
              </a:rPr>
              <a:t> Pre- and post-simulation assessments can measure changes in participants' knowledge, understanding, and attitudes towards climate change and dispute resolution principles.</a:t>
            </a:r>
          </a:p>
        </p:txBody>
      </p:sp>
      <p:pic>
        <p:nvPicPr>
          <p:cNvPr id="6" name="Εικόνα 5">
            <a:extLst>
              <a:ext uri="{FF2B5EF4-FFF2-40B4-BE49-F238E27FC236}">
                <a16:creationId xmlns:a16="http://schemas.microsoft.com/office/drawing/2014/main" id="{2912E7E0-6E78-710B-5072-65AD4ACBE45F}"/>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2270668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1468CF22-7116-1193-D706-38FBAAFC3F64}"/>
            </a:ext>
          </a:extLst>
        </p:cNvPr>
        <p:cNvGrpSpPr/>
        <p:nvPr/>
      </p:nvGrpSpPr>
      <p:grpSpPr>
        <a:xfrm>
          <a:off x="0" y="0"/>
          <a:ext cx="0" cy="0"/>
          <a:chOff x="0" y="0"/>
          <a:chExt cx="0" cy="0"/>
        </a:xfrm>
      </p:grpSpPr>
      <p:sp>
        <p:nvSpPr>
          <p:cNvPr id="157" name="Google Shape;157;p46">
            <a:extLst>
              <a:ext uri="{FF2B5EF4-FFF2-40B4-BE49-F238E27FC236}">
                <a16:creationId xmlns:a16="http://schemas.microsoft.com/office/drawing/2014/main" id="{9AE1CDF2-9670-7E75-BFA9-3416FF9C5C26}"/>
              </a:ext>
            </a:extLst>
          </p:cNvPr>
          <p:cNvSpPr/>
          <p:nvPr/>
        </p:nvSpPr>
        <p:spPr>
          <a:xfrm>
            <a:off x="772341" y="335225"/>
            <a:ext cx="10358114" cy="523180"/>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US" sz="2800" b="1" dirty="0">
                <a:solidFill>
                  <a:srgbClr val="FFFF00"/>
                </a:solidFill>
                <a:latin typeface="Arial" panose="020B0604020202020204" pitchFamily="34" charset="0"/>
                <a:cs typeface="Arial" panose="020B0604020202020204" pitchFamily="34" charset="0"/>
              </a:rPr>
              <a:t>Module 9. </a:t>
            </a:r>
            <a:r>
              <a:rPr lang="en-GB" sz="2800" b="1" dirty="0">
                <a:solidFill>
                  <a:srgbClr val="FFFF00"/>
                </a:solidFill>
                <a:latin typeface="Arial" panose="020B0604020202020204" pitchFamily="34" charset="0"/>
                <a:cs typeface="Arial" panose="020B0604020202020204" pitchFamily="34" charset="0"/>
              </a:rPr>
              <a:t>Practical applications and simulations </a:t>
            </a:r>
            <a:endParaRPr lang="en-US" sz="2800" b="1" dirty="0">
              <a:solidFill>
                <a:srgbClr val="FFFF00"/>
              </a:solidFill>
              <a:latin typeface="Arial" panose="020B0604020202020204" pitchFamily="34" charset="0"/>
              <a:cs typeface="Arial" panose="020B0604020202020204" pitchFamily="34" charset="0"/>
            </a:endParaRPr>
          </a:p>
        </p:txBody>
      </p:sp>
      <p:sp>
        <p:nvSpPr>
          <p:cNvPr id="2" name="Τίτλος 1">
            <a:extLst>
              <a:ext uri="{FF2B5EF4-FFF2-40B4-BE49-F238E27FC236}">
                <a16:creationId xmlns:a16="http://schemas.microsoft.com/office/drawing/2014/main" id="{878EBCDE-E58E-8C80-C483-933116D6F414}"/>
              </a:ext>
            </a:extLst>
          </p:cNvPr>
          <p:cNvSpPr>
            <a:spLocks noGrp="1"/>
          </p:cNvSpPr>
          <p:nvPr>
            <p:ph type="title"/>
          </p:nvPr>
        </p:nvSpPr>
        <p:spPr>
          <a:xfrm>
            <a:off x="720725" y="1299080"/>
            <a:ext cx="10409730" cy="65153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a:solidFill>
                  <a:srgbClr val="0000CC"/>
                </a:solidFill>
                <a:latin typeface="Arial" panose="020B0604020202020204" pitchFamily="34" charset="0"/>
                <a:cs typeface="Arial" panose="020B0604020202020204" pitchFamily="34" charset="0"/>
              </a:rPr>
              <a:t>9.5. Debriefing, evaluating and learning from applications and simulations</a:t>
            </a:r>
            <a:endParaRPr lang="LID4096"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C26EACEC-0B65-1CBA-0BD1-CD04685FA47B}"/>
              </a:ext>
            </a:extLst>
          </p:cNvPr>
          <p:cNvSpPr>
            <a:spLocks noGrp="1"/>
          </p:cNvSpPr>
          <p:nvPr>
            <p:ph type="body" idx="1"/>
          </p:nvPr>
        </p:nvSpPr>
        <p:spPr>
          <a:xfrm>
            <a:off x="720724" y="2113659"/>
            <a:ext cx="10409731" cy="361620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just">
              <a:spcBef>
                <a:spcPts val="600"/>
              </a:spcBef>
              <a:spcAft>
                <a:spcPts val="600"/>
              </a:spcAft>
            </a:pPr>
            <a:r>
              <a:rPr lang="en-US" sz="2000" b="1" i="0" dirty="0">
                <a:solidFill>
                  <a:srgbClr val="FF0000"/>
                </a:solidFill>
                <a:effectLst/>
                <a:latin typeface="Arial" panose="020B0604020202020204" pitchFamily="34" charset="0"/>
                <a:cs typeface="Arial" panose="020B0604020202020204" pitchFamily="34" charset="0"/>
              </a:rPr>
              <a:t>Learning </a:t>
            </a:r>
            <a:r>
              <a:rPr lang="en-US" sz="2000" b="1" dirty="0">
                <a:solidFill>
                  <a:srgbClr val="FF0000"/>
                </a:solidFill>
                <a:latin typeface="Arial" panose="020B0604020202020204" pitchFamily="34" charset="0"/>
                <a:cs typeface="Arial" panose="020B0604020202020204" pitchFamily="34" charset="0"/>
              </a:rPr>
              <a:t>into actionable knowledge and skills applicable to real-world climate change disputes.</a:t>
            </a:r>
          </a:p>
          <a:p>
            <a:pPr algn="just">
              <a:spcBef>
                <a:spcPts val="600"/>
              </a:spcBef>
              <a:spcAft>
                <a:spcPts val="600"/>
              </a:spcAft>
              <a:buFont typeface="Arial" panose="020B0604020202020204" pitchFamily="34" charset="0"/>
              <a:buChar char="•"/>
            </a:pPr>
            <a:r>
              <a:rPr lang="en-US" sz="2000" b="1" i="0" dirty="0">
                <a:solidFill>
                  <a:srgbClr val="1F1F1F"/>
                </a:solidFill>
                <a:effectLst/>
                <a:latin typeface="Arial" panose="020B0604020202020204" pitchFamily="34" charset="0"/>
                <a:cs typeface="Arial" panose="020B0604020202020204" pitchFamily="34" charset="0"/>
              </a:rPr>
              <a:t>Applications:</a:t>
            </a:r>
            <a:endParaRPr lang="en-US" sz="2000" b="0" i="0" dirty="0">
              <a:solidFill>
                <a:srgbClr val="1F1F1F"/>
              </a:solidFill>
              <a:effectLst/>
              <a:latin typeface="Arial" panose="020B0604020202020204" pitchFamily="34" charset="0"/>
              <a:cs typeface="Arial" panose="020B0604020202020204" pitchFamily="34" charset="0"/>
            </a:endParaRPr>
          </a:p>
          <a:p>
            <a:pPr marL="742950" lvl="1" indent="-285750" algn="just">
              <a:spcBef>
                <a:spcPts val="600"/>
              </a:spcBef>
              <a:spcAft>
                <a:spcPts val="600"/>
              </a:spcAft>
              <a:buFont typeface="Arial" panose="020B0604020202020204" pitchFamily="34" charset="0"/>
              <a:buChar char="•"/>
            </a:pPr>
            <a:r>
              <a:rPr lang="en-US" sz="2000" b="1" i="0" dirty="0">
                <a:solidFill>
                  <a:srgbClr val="1F1F1F"/>
                </a:solidFill>
                <a:effectLst/>
                <a:latin typeface="Arial" panose="020B0604020202020204" pitchFamily="34" charset="0"/>
                <a:cs typeface="Arial" panose="020B0604020202020204" pitchFamily="34" charset="0"/>
              </a:rPr>
              <a:t>Negotiation Strategies:</a:t>
            </a:r>
            <a:r>
              <a:rPr lang="en-US" sz="2000" b="0" i="0" dirty="0">
                <a:solidFill>
                  <a:srgbClr val="1F1F1F"/>
                </a:solidFill>
                <a:effectLst/>
                <a:latin typeface="Arial" panose="020B0604020202020204" pitchFamily="34" charset="0"/>
                <a:cs typeface="Arial" panose="020B0604020202020204" pitchFamily="34" charset="0"/>
              </a:rPr>
              <a:t> Identifying effective negotiation strategies, communication techniques, and ways to build trust that were successful within the simulation.</a:t>
            </a:r>
          </a:p>
          <a:p>
            <a:pPr marL="742950" lvl="1" indent="-285750" algn="just">
              <a:spcBef>
                <a:spcPts val="600"/>
              </a:spcBef>
              <a:spcAft>
                <a:spcPts val="600"/>
              </a:spcAft>
              <a:buFont typeface="Arial" panose="020B0604020202020204" pitchFamily="34" charset="0"/>
              <a:buChar char="•"/>
            </a:pPr>
            <a:r>
              <a:rPr lang="en-US" sz="2000" b="1" i="0" dirty="0">
                <a:solidFill>
                  <a:srgbClr val="1F1F1F"/>
                </a:solidFill>
                <a:effectLst/>
                <a:latin typeface="Arial" panose="020B0604020202020204" pitchFamily="34" charset="0"/>
                <a:cs typeface="Arial" panose="020B0604020202020204" pitchFamily="34" charset="0"/>
              </a:rPr>
              <a:t>Understanding Complexity:</a:t>
            </a:r>
            <a:r>
              <a:rPr lang="en-US" sz="2000" b="0" i="0" dirty="0">
                <a:solidFill>
                  <a:srgbClr val="1F1F1F"/>
                </a:solidFill>
                <a:effectLst/>
                <a:latin typeface="Arial" panose="020B0604020202020204" pitchFamily="34" charset="0"/>
                <a:cs typeface="Arial" panose="020B0604020202020204" pitchFamily="34" charset="0"/>
              </a:rPr>
              <a:t> Appreciating the interconnected nature of climate change, the diverse interests of stakeholders, and the challenges of finding common ground.</a:t>
            </a:r>
          </a:p>
          <a:p>
            <a:pPr marL="742950" lvl="1" indent="-285750" algn="just">
              <a:spcBef>
                <a:spcPts val="600"/>
              </a:spcBef>
              <a:spcAft>
                <a:spcPts val="600"/>
              </a:spcAft>
              <a:buFont typeface="Arial" panose="020B0604020202020204" pitchFamily="34" charset="0"/>
              <a:buChar char="•"/>
            </a:pPr>
            <a:r>
              <a:rPr lang="en-US" sz="2000" b="1" i="0" dirty="0">
                <a:solidFill>
                  <a:srgbClr val="1F1F1F"/>
                </a:solidFill>
                <a:effectLst/>
                <a:latin typeface="Arial" panose="020B0604020202020204" pitchFamily="34" charset="0"/>
                <a:cs typeface="Arial" panose="020B0604020202020204" pitchFamily="34" charset="0"/>
              </a:rPr>
              <a:t>Identifying Gaps:</a:t>
            </a:r>
            <a:r>
              <a:rPr lang="en-US" sz="2000" b="0" i="0" dirty="0">
                <a:solidFill>
                  <a:srgbClr val="1F1F1F"/>
                </a:solidFill>
                <a:effectLst/>
                <a:latin typeface="Arial" panose="020B0604020202020204" pitchFamily="34" charset="0"/>
                <a:cs typeface="Arial" panose="020B0604020202020204" pitchFamily="34" charset="0"/>
              </a:rPr>
              <a:t> Recognizing areas where additional knowledge or skill development may be needed to address real-world climate change disputes more effectively.</a:t>
            </a:r>
          </a:p>
          <a:p>
            <a:pPr algn="just"/>
            <a:endParaRPr lang="en-US" b="0" i="0" dirty="0">
              <a:solidFill>
                <a:srgbClr val="1F1F1F"/>
              </a:solidFill>
              <a:effectLst/>
              <a:latin typeface="Google Sans"/>
            </a:endParaRPr>
          </a:p>
        </p:txBody>
      </p:sp>
      <p:pic>
        <p:nvPicPr>
          <p:cNvPr id="6" name="Εικόνα 5">
            <a:extLst>
              <a:ext uri="{FF2B5EF4-FFF2-40B4-BE49-F238E27FC236}">
                <a16:creationId xmlns:a16="http://schemas.microsoft.com/office/drawing/2014/main" id="{C16338D1-B4BD-4719-47DF-FF0765AC8C8A}"/>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3008560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3C9BB389-0FFA-6C7C-BD94-F48C74901879}"/>
            </a:ext>
          </a:extLst>
        </p:cNvPr>
        <p:cNvGrpSpPr/>
        <p:nvPr/>
      </p:nvGrpSpPr>
      <p:grpSpPr>
        <a:xfrm>
          <a:off x="0" y="0"/>
          <a:ext cx="0" cy="0"/>
          <a:chOff x="0" y="0"/>
          <a:chExt cx="0" cy="0"/>
        </a:xfrm>
      </p:grpSpPr>
      <p:sp>
        <p:nvSpPr>
          <p:cNvPr id="157" name="Google Shape;157;p46">
            <a:extLst>
              <a:ext uri="{FF2B5EF4-FFF2-40B4-BE49-F238E27FC236}">
                <a16:creationId xmlns:a16="http://schemas.microsoft.com/office/drawing/2014/main" id="{BCAB9A52-DF14-943A-181D-1F505D961816}"/>
              </a:ext>
            </a:extLst>
          </p:cNvPr>
          <p:cNvSpPr/>
          <p:nvPr/>
        </p:nvSpPr>
        <p:spPr>
          <a:xfrm>
            <a:off x="772341" y="335225"/>
            <a:ext cx="10358114" cy="523180"/>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US" sz="2800" b="1" dirty="0">
                <a:solidFill>
                  <a:srgbClr val="FFFF00"/>
                </a:solidFill>
                <a:latin typeface="Arial" panose="020B0604020202020204" pitchFamily="34" charset="0"/>
                <a:cs typeface="Arial" panose="020B0604020202020204" pitchFamily="34" charset="0"/>
              </a:rPr>
              <a:t>Module 9. </a:t>
            </a:r>
            <a:r>
              <a:rPr lang="en-GB" sz="2800" b="1" dirty="0">
                <a:solidFill>
                  <a:srgbClr val="FFFF00"/>
                </a:solidFill>
                <a:latin typeface="Arial" panose="020B0604020202020204" pitchFamily="34" charset="0"/>
                <a:cs typeface="Arial" panose="020B0604020202020204" pitchFamily="34" charset="0"/>
              </a:rPr>
              <a:t>Practical applications and simulations </a:t>
            </a:r>
            <a:endParaRPr lang="en-US" sz="2800" b="1" dirty="0">
              <a:solidFill>
                <a:srgbClr val="FFFF00"/>
              </a:solidFill>
              <a:latin typeface="Arial" panose="020B0604020202020204" pitchFamily="34" charset="0"/>
              <a:cs typeface="Arial" panose="020B0604020202020204" pitchFamily="34" charset="0"/>
            </a:endParaRPr>
          </a:p>
        </p:txBody>
      </p:sp>
      <p:sp>
        <p:nvSpPr>
          <p:cNvPr id="2" name="Τίτλος 1">
            <a:extLst>
              <a:ext uri="{FF2B5EF4-FFF2-40B4-BE49-F238E27FC236}">
                <a16:creationId xmlns:a16="http://schemas.microsoft.com/office/drawing/2014/main" id="{AAD0C3F0-B9E1-F99D-B6AC-DA5F36C7274F}"/>
              </a:ext>
            </a:extLst>
          </p:cNvPr>
          <p:cNvSpPr>
            <a:spLocks noGrp="1"/>
          </p:cNvSpPr>
          <p:nvPr>
            <p:ph type="title"/>
          </p:nvPr>
        </p:nvSpPr>
        <p:spPr>
          <a:xfrm>
            <a:off x="720725" y="1299080"/>
            <a:ext cx="6110703" cy="65153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a:solidFill>
                  <a:srgbClr val="0000CC"/>
                </a:solidFill>
                <a:latin typeface="Arial" panose="020B0604020202020204" pitchFamily="34" charset="0"/>
                <a:cs typeface="Arial" panose="020B0604020202020204" pitchFamily="34" charset="0"/>
              </a:rPr>
              <a:t>9.5. Debriefing, evaluating and learning from applications and simulations</a:t>
            </a:r>
            <a:endParaRPr lang="LID4096"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3A979113-3468-7386-9B8E-37B0589A1C78}"/>
              </a:ext>
            </a:extLst>
          </p:cNvPr>
          <p:cNvSpPr>
            <a:spLocks noGrp="1"/>
          </p:cNvSpPr>
          <p:nvPr>
            <p:ph type="body" idx="1"/>
          </p:nvPr>
        </p:nvSpPr>
        <p:spPr>
          <a:xfrm>
            <a:off x="720725" y="2113659"/>
            <a:ext cx="6148674" cy="361620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a:bodyPr>
          <a:lstStyle/>
          <a:p>
            <a:pPr algn="just"/>
            <a:r>
              <a:rPr lang="en-US" sz="1800" b="1" i="0" dirty="0">
                <a:solidFill>
                  <a:srgbClr val="1F1F1F"/>
                </a:solidFill>
                <a:effectLst/>
                <a:latin typeface="Arial" panose="020B0604020202020204" pitchFamily="34" charset="0"/>
                <a:cs typeface="Arial" panose="020B0604020202020204" pitchFamily="34" charset="0"/>
              </a:rPr>
              <a:t>Example: Debriefing a Multi-Party Negotiation Simulation</a:t>
            </a:r>
            <a:endParaRPr lang="en-US" sz="1800" b="0" i="0" dirty="0">
              <a:solidFill>
                <a:srgbClr val="1F1F1F"/>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en-US" sz="1800" b="1" i="0" dirty="0">
                <a:solidFill>
                  <a:srgbClr val="1F1F1F"/>
                </a:solidFill>
                <a:effectLst/>
                <a:latin typeface="Arial" panose="020B0604020202020204" pitchFamily="34" charset="0"/>
                <a:cs typeface="Arial" panose="020B0604020202020204" pitchFamily="34" charset="0"/>
              </a:rPr>
              <a:t>Questions for reflection:</a:t>
            </a:r>
            <a:endParaRPr lang="en-US" sz="1800" b="0" i="0" dirty="0">
              <a:solidFill>
                <a:srgbClr val="1F1F1F"/>
              </a:solidFill>
              <a:effectLst/>
              <a:latin typeface="Arial" panose="020B0604020202020204" pitchFamily="34" charset="0"/>
              <a:cs typeface="Arial" panose="020B0604020202020204" pitchFamily="34" charset="0"/>
            </a:endParaRPr>
          </a:p>
          <a:p>
            <a:pPr marL="742950" lvl="1" indent="-285750" algn="just">
              <a:buFont typeface="Wingdings" panose="05000000000000000000" pitchFamily="2" charset="2"/>
              <a:buChar char="ü"/>
            </a:pPr>
            <a:r>
              <a:rPr lang="en-US" sz="1800" b="0" i="0" dirty="0">
                <a:solidFill>
                  <a:srgbClr val="1F1F1F"/>
                </a:solidFill>
                <a:effectLst/>
                <a:latin typeface="Arial" panose="020B0604020202020204" pitchFamily="34" charset="0"/>
                <a:cs typeface="Arial" panose="020B0604020202020204" pitchFamily="34" charset="0"/>
              </a:rPr>
              <a:t>What were the key challenges you faced during the negotiation process?</a:t>
            </a:r>
          </a:p>
          <a:p>
            <a:pPr marL="742950" lvl="1" indent="-285750" algn="just">
              <a:buFont typeface="Wingdings" panose="05000000000000000000" pitchFamily="2" charset="2"/>
              <a:buChar char="ü"/>
            </a:pPr>
            <a:r>
              <a:rPr lang="en-US" sz="1800" b="0" i="0" dirty="0">
                <a:solidFill>
                  <a:srgbClr val="1F1F1F"/>
                </a:solidFill>
                <a:effectLst/>
                <a:latin typeface="Arial" panose="020B0604020202020204" pitchFamily="34" charset="0"/>
                <a:cs typeface="Arial" panose="020B0604020202020204" pitchFamily="34" charset="0"/>
              </a:rPr>
              <a:t>What strategies proved effective in reaching a compromise or finding a solution?</a:t>
            </a:r>
          </a:p>
          <a:p>
            <a:pPr marL="742950" lvl="1" indent="-285750" algn="just">
              <a:buFont typeface="Wingdings" panose="05000000000000000000" pitchFamily="2" charset="2"/>
              <a:buChar char="ü"/>
            </a:pPr>
            <a:r>
              <a:rPr lang="en-US" sz="1800" b="0" i="0" dirty="0">
                <a:solidFill>
                  <a:srgbClr val="1F1F1F"/>
                </a:solidFill>
                <a:effectLst/>
                <a:latin typeface="Arial" panose="020B0604020202020204" pitchFamily="34" charset="0"/>
                <a:cs typeface="Arial" panose="020B0604020202020204" pitchFamily="34" charset="0"/>
              </a:rPr>
              <a:t>Did your perspective on the issue change at any point during the simulation? If so, why?</a:t>
            </a:r>
          </a:p>
          <a:p>
            <a:pPr marL="742950" lvl="1" indent="-285750" algn="just">
              <a:buFont typeface="Wingdings" panose="05000000000000000000" pitchFamily="2" charset="2"/>
              <a:buChar char="ü"/>
            </a:pPr>
            <a:r>
              <a:rPr lang="en-US" sz="1800" b="0" i="0" dirty="0">
                <a:solidFill>
                  <a:srgbClr val="1F1F1F"/>
                </a:solidFill>
                <a:effectLst/>
                <a:latin typeface="Arial" panose="020B0604020202020204" pitchFamily="34" charset="0"/>
                <a:cs typeface="Arial" panose="020B0604020202020204" pitchFamily="34" charset="0"/>
              </a:rPr>
              <a:t>How might the lessons learned from this simulation apply to real-life disputes?</a:t>
            </a:r>
          </a:p>
        </p:txBody>
      </p:sp>
      <p:pic>
        <p:nvPicPr>
          <p:cNvPr id="6" name="Εικόνα 5">
            <a:extLst>
              <a:ext uri="{FF2B5EF4-FFF2-40B4-BE49-F238E27FC236}">
                <a16:creationId xmlns:a16="http://schemas.microsoft.com/office/drawing/2014/main" id="{935E7F04-73F0-7090-24EB-A4F4E1B7AAD2}"/>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pic>
        <p:nvPicPr>
          <p:cNvPr id="8" name="Picture 7">
            <a:extLst>
              <a:ext uri="{FF2B5EF4-FFF2-40B4-BE49-F238E27FC236}">
                <a16:creationId xmlns:a16="http://schemas.microsoft.com/office/drawing/2014/main" id="{989CD0F9-7093-3965-8BE9-40EDA38E0E86}"/>
              </a:ext>
            </a:extLst>
          </p:cNvPr>
          <p:cNvPicPr>
            <a:picLocks noChangeAspect="1"/>
          </p:cNvPicPr>
          <p:nvPr/>
        </p:nvPicPr>
        <p:blipFill>
          <a:blip r:embed="rId4"/>
          <a:stretch>
            <a:fillRect/>
          </a:stretch>
        </p:blipFill>
        <p:spPr>
          <a:xfrm>
            <a:off x="7308893" y="1911869"/>
            <a:ext cx="4736881" cy="3183922"/>
          </a:xfrm>
          <a:prstGeom prst="rect">
            <a:avLst/>
          </a:prstGeom>
        </p:spPr>
      </p:pic>
    </p:spTree>
    <p:extLst>
      <p:ext uri="{BB962C8B-B14F-4D97-AF65-F5344CB8AC3E}">
        <p14:creationId xmlns:p14="http://schemas.microsoft.com/office/powerpoint/2010/main" val="5311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a:extLst>
            <a:ext uri="{FF2B5EF4-FFF2-40B4-BE49-F238E27FC236}">
              <a16:creationId xmlns:a16="http://schemas.microsoft.com/office/drawing/2014/main" id="{E5B6AE9F-3BA4-167C-A0D7-E11BFD978519}"/>
            </a:ext>
          </a:extLst>
        </p:cNvPr>
        <p:cNvGrpSpPr/>
        <p:nvPr/>
      </p:nvGrpSpPr>
      <p:grpSpPr>
        <a:xfrm>
          <a:off x="0" y="0"/>
          <a:ext cx="0" cy="0"/>
          <a:chOff x="0" y="0"/>
          <a:chExt cx="0" cy="0"/>
        </a:xfrm>
      </p:grpSpPr>
      <p:sp>
        <p:nvSpPr>
          <p:cNvPr id="157" name="Google Shape;157;p46">
            <a:extLst>
              <a:ext uri="{FF2B5EF4-FFF2-40B4-BE49-F238E27FC236}">
                <a16:creationId xmlns:a16="http://schemas.microsoft.com/office/drawing/2014/main" id="{1C2EFF6E-B066-02C3-216F-DC4806EA1EF7}"/>
              </a:ext>
            </a:extLst>
          </p:cNvPr>
          <p:cNvSpPr/>
          <p:nvPr/>
        </p:nvSpPr>
        <p:spPr>
          <a:xfrm>
            <a:off x="772341" y="335225"/>
            <a:ext cx="10358114" cy="523180"/>
          </a:xfrm>
          <a:prstGeom prst="rect">
            <a:avLst/>
          </a:prstGeom>
          <a:solidFill>
            <a:srgbClr val="003399"/>
          </a:solidFill>
          <a:ln>
            <a:noFill/>
          </a:ln>
        </p:spPr>
        <p:txBody>
          <a:bodyPr spcFirstLastPara="1" wrap="square" lIns="91425" tIns="45700" rIns="91425" bIns="45700" anchor="t" anchorCtr="0">
            <a:spAutoFit/>
          </a:bodyPr>
          <a:lstStyle/>
          <a:p>
            <a:pPr algn="ctr">
              <a:buClr>
                <a:srgbClr val="FFFFFF"/>
              </a:buClr>
              <a:buSzPts val="2800"/>
            </a:pPr>
            <a:r>
              <a:rPr lang="en-US" sz="2800" b="1" dirty="0">
                <a:solidFill>
                  <a:srgbClr val="FFFF00"/>
                </a:solidFill>
                <a:latin typeface="Arial" panose="020B0604020202020204" pitchFamily="34" charset="0"/>
                <a:cs typeface="Arial" panose="020B0604020202020204" pitchFamily="34" charset="0"/>
              </a:rPr>
              <a:t>Module 9. </a:t>
            </a:r>
            <a:r>
              <a:rPr lang="en-GB" sz="2800" b="1" dirty="0">
                <a:solidFill>
                  <a:srgbClr val="FFFF00"/>
                </a:solidFill>
                <a:latin typeface="Arial" panose="020B0604020202020204" pitchFamily="34" charset="0"/>
                <a:cs typeface="Arial" panose="020B0604020202020204" pitchFamily="34" charset="0"/>
              </a:rPr>
              <a:t>Practical applications and simulations </a:t>
            </a:r>
            <a:endParaRPr lang="en-US" sz="2800" b="1" dirty="0">
              <a:solidFill>
                <a:srgbClr val="FFFF00"/>
              </a:solidFill>
              <a:latin typeface="Arial" panose="020B0604020202020204" pitchFamily="34" charset="0"/>
              <a:cs typeface="Arial" panose="020B0604020202020204" pitchFamily="34" charset="0"/>
            </a:endParaRPr>
          </a:p>
        </p:txBody>
      </p:sp>
      <p:sp>
        <p:nvSpPr>
          <p:cNvPr id="2" name="Τίτλος 1">
            <a:extLst>
              <a:ext uri="{FF2B5EF4-FFF2-40B4-BE49-F238E27FC236}">
                <a16:creationId xmlns:a16="http://schemas.microsoft.com/office/drawing/2014/main" id="{7865E4D9-8AA2-A186-1041-D795CC863E06}"/>
              </a:ext>
            </a:extLst>
          </p:cNvPr>
          <p:cNvSpPr>
            <a:spLocks noGrp="1"/>
          </p:cNvSpPr>
          <p:nvPr>
            <p:ph type="title"/>
          </p:nvPr>
        </p:nvSpPr>
        <p:spPr>
          <a:xfrm>
            <a:off x="720725" y="1299080"/>
            <a:ext cx="10358114" cy="651534"/>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0000"/>
          </a:bodyPr>
          <a:lstStyle/>
          <a:p>
            <a:pPr algn="just"/>
            <a:r>
              <a:rPr lang="en-GB" sz="2400" b="1" dirty="0">
                <a:solidFill>
                  <a:srgbClr val="0000CC"/>
                </a:solidFill>
                <a:latin typeface="Arial" panose="020B0604020202020204" pitchFamily="34" charset="0"/>
                <a:cs typeface="Arial" panose="020B0604020202020204" pitchFamily="34" charset="0"/>
              </a:rPr>
              <a:t>9.5. Debriefing, evaluating and learning from applications and simulations    </a:t>
            </a:r>
            <a:endParaRPr lang="LID4096" sz="2400" b="1" dirty="0">
              <a:solidFill>
                <a:srgbClr val="0000CC"/>
              </a:solidFill>
              <a:latin typeface="Arial" panose="020B0604020202020204" pitchFamily="34" charset="0"/>
              <a:cs typeface="Arial" panose="020B0604020202020204" pitchFamily="34" charset="0"/>
            </a:endParaRPr>
          </a:p>
        </p:txBody>
      </p:sp>
      <p:sp>
        <p:nvSpPr>
          <p:cNvPr id="3" name="Θέση κειμένου 2">
            <a:extLst>
              <a:ext uri="{FF2B5EF4-FFF2-40B4-BE49-F238E27FC236}">
                <a16:creationId xmlns:a16="http://schemas.microsoft.com/office/drawing/2014/main" id="{BE5FE264-668B-F006-83AC-1C620DC6ECDF}"/>
              </a:ext>
            </a:extLst>
          </p:cNvPr>
          <p:cNvSpPr>
            <a:spLocks noGrp="1"/>
          </p:cNvSpPr>
          <p:nvPr>
            <p:ph type="body" idx="1"/>
          </p:nvPr>
        </p:nvSpPr>
        <p:spPr>
          <a:xfrm>
            <a:off x="720725" y="2113659"/>
            <a:ext cx="10350400" cy="3616202"/>
          </a:xfrm>
          <a:ln>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a:normAutofit fontScale="92500" lnSpcReduction="10000"/>
          </a:bodyPr>
          <a:lstStyle/>
          <a:p>
            <a:pPr algn="l"/>
            <a:r>
              <a:rPr lang="en-US" sz="2400" b="1" i="0" dirty="0">
                <a:solidFill>
                  <a:srgbClr val="1F1F1F"/>
                </a:solidFill>
                <a:effectLst/>
                <a:latin typeface="Arial" panose="020B0604020202020204" pitchFamily="34" charset="0"/>
                <a:cs typeface="Arial" panose="020B0604020202020204" pitchFamily="34" charset="0"/>
              </a:rPr>
              <a:t>Conclusion:</a:t>
            </a:r>
            <a:endParaRPr lang="en-US" sz="2400" b="0" i="0" dirty="0">
              <a:solidFill>
                <a:srgbClr val="1F1F1F"/>
              </a:solidFill>
              <a:effectLst/>
              <a:latin typeface="Arial" panose="020B0604020202020204" pitchFamily="34" charset="0"/>
              <a:cs typeface="Arial" panose="020B0604020202020204" pitchFamily="34" charset="0"/>
            </a:endParaRPr>
          </a:p>
          <a:p>
            <a:pPr marL="514350" indent="-285750" algn="just">
              <a:buFont typeface="Arial" panose="020B0604020202020204" pitchFamily="34" charset="0"/>
              <a:buChar char="•"/>
            </a:pPr>
            <a:r>
              <a:rPr lang="en-US" sz="2400" b="0" i="0" dirty="0">
                <a:solidFill>
                  <a:srgbClr val="1F1F1F"/>
                </a:solidFill>
                <a:effectLst/>
                <a:latin typeface="Arial" panose="020B0604020202020204" pitchFamily="34" charset="0"/>
                <a:cs typeface="Arial" panose="020B0604020202020204" pitchFamily="34" charset="0"/>
              </a:rPr>
              <a:t>Debriefing, evaluating, and learning from simulations are crucial aspects that transform the experience into a valuable tool for climate change dispute resolution.</a:t>
            </a:r>
          </a:p>
          <a:p>
            <a:pPr marL="514350" indent="-285750" algn="just">
              <a:buFont typeface="Arial" panose="020B0604020202020204" pitchFamily="34" charset="0"/>
              <a:buChar char="•"/>
            </a:pPr>
            <a:r>
              <a:rPr lang="en-US" sz="2400" b="0" i="0" dirty="0">
                <a:solidFill>
                  <a:srgbClr val="1F1F1F"/>
                </a:solidFill>
                <a:effectLst/>
                <a:latin typeface="Arial" panose="020B0604020202020204" pitchFamily="34" charset="0"/>
                <a:cs typeface="Arial" panose="020B0604020202020204" pitchFamily="34" charset="0"/>
              </a:rPr>
              <a:t>Debriefing, evaluation, and learning are essential for maximizing the benefits of simulations and applications in climate change dispute resolution. </a:t>
            </a:r>
          </a:p>
          <a:p>
            <a:pPr marL="514350" indent="-285750" algn="just">
              <a:buFont typeface="Arial" panose="020B0604020202020204" pitchFamily="34" charset="0"/>
              <a:buChar char="•"/>
            </a:pPr>
            <a:r>
              <a:rPr lang="en-US" sz="2400" b="0" i="0" dirty="0">
                <a:solidFill>
                  <a:srgbClr val="1F1F1F"/>
                </a:solidFill>
                <a:effectLst/>
                <a:latin typeface="Arial" panose="020B0604020202020204" pitchFamily="34" charset="0"/>
                <a:cs typeface="Arial" panose="020B0604020202020204" pitchFamily="34" charset="0"/>
              </a:rPr>
              <a:t>By extracting insights, assessing effectiveness, and translating knowledge into action, these phases ensure that simulations continue to contribute to the development of more effective and collaborative approaches to climate challenges.</a:t>
            </a:r>
          </a:p>
        </p:txBody>
      </p:sp>
      <p:pic>
        <p:nvPicPr>
          <p:cNvPr id="6" name="Εικόνα 5">
            <a:extLst>
              <a:ext uri="{FF2B5EF4-FFF2-40B4-BE49-F238E27FC236}">
                <a16:creationId xmlns:a16="http://schemas.microsoft.com/office/drawing/2014/main" id="{B6A4C083-9F24-3ED4-26F2-471FD2ECFA82}"/>
              </a:ext>
            </a:extLst>
          </p:cNvPr>
          <p:cNvPicPr>
            <a:picLocks noChangeAspect="1"/>
          </p:cNvPicPr>
          <p:nvPr/>
        </p:nvPicPr>
        <p:blipFill rotWithShape="1">
          <a:blip r:embed="rId3"/>
          <a:srcRect l="31333" t="85035" r="16916" b="5476"/>
          <a:stretch/>
        </p:blipFill>
        <p:spPr>
          <a:xfrm>
            <a:off x="1120875" y="5894278"/>
            <a:ext cx="9950250" cy="957942"/>
          </a:xfrm>
          <a:prstGeom prst="rect">
            <a:avLst/>
          </a:prstGeom>
        </p:spPr>
      </p:pic>
    </p:spTree>
    <p:extLst>
      <p:ext uri="{BB962C8B-B14F-4D97-AF65-F5344CB8AC3E}">
        <p14:creationId xmlns:p14="http://schemas.microsoft.com/office/powerpoint/2010/main" val="79333643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8442</TotalTime>
  <Words>552</Words>
  <Application>Microsoft Office PowerPoint</Application>
  <PresentationFormat>Widescreen</PresentationFormat>
  <Paragraphs>43</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Century Gothic</vt:lpstr>
      <vt:lpstr>Arial</vt:lpstr>
      <vt:lpstr>Google Sans</vt:lpstr>
      <vt:lpstr>Calibri</vt:lpstr>
      <vt:lpstr>Wingdings</vt:lpstr>
      <vt:lpstr>Office Theme</vt:lpstr>
      <vt:lpstr>PowerPoint Presentation</vt:lpstr>
      <vt:lpstr>9.5. Debriefing, evaluating and learning from applications and simulations</vt:lpstr>
      <vt:lpstr>9.5. Debriefing, evaluating and learning from applications and simulations</vt:lpstr>
      <vt:lpstr>9.5. Debriefing, evaluating and learning from applications and simulations</vt:lpstr>
      <vt:lpstr>9.5. Debriefing, evaluating and learning from applications and simulations</vt:lpstr>
      <vt:lpstr>9.5. Debriefing, evaluating and learning from applications and simulations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admin</cp:lastModifiedBy>
  <cp:revision>39</cp:revision>
  <dcterms:created xsi:type="dcterms:W3CDTF">2020-01-02T01:56:26Z</dcterms:created>
  <dcterms:modified xsi:type="dcterms:W3CDTF">2024-05-23T04:23:55Z</dcterms:modified>
</cp:coreProperties>
</file>