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Martel" panose="020B0604020202020204" charset="0"/>
      <p:regular r:id="rId19"/>
    </p:embeddedFont>
    <p:embeddedFont>
      <p:font typeface="Martel Bold" panose="020B0604020202020204" charset="0"/>
      <p:regular r:id="rId20"/>
    </p:embeddedFont>
    <p:embeddedFont>
      <p:font typeface="Martel Heavy" panose="020B0604020202020204" charset="0"/>
      <p:regular r:id="rId21"/>
    </p:embeddedFont>
    <p:embeddedFont>
      <p:font typeface="Montserrat Bold" panose="020B0604020202020204" charset="0"/>
      <p:regular r:id="rId22"/>
    </p:embeddedFont>
    <p:embeddedFont>
      <p:font typeface="Waterlily"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94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https://m.youtube.com/watch?v=S-GFe-SWn5U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notesSlide" Target="../notesSlides/notesSlide1.xml"/><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ideo" Target="https://www.youtube.com/embed/S-GFe-SWn5U?feature=oembed" TargetMode="Externa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svg"/><Relationship Id="rId7"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4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44.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www.europarl.europa.eu/factsheets/en/sheet/71/environment-policy-general-principles-and-basic-framework" TargetMode="Externa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9411889" y="-59855"/>
            <a:ext cx="8522962" cy="9978651"/>
          </a:xfrm>
          <a:custGeom>
            <a:avLst/>
            <a:gdLst/>
            <a:ahLst/>
            <a:cxnLst/>
            <a:rect l="l" t="t" r="r" b="b"/>
            <a:pathLst>
              <a:path w="8522962" h="9978651">
                <a:moveTo>
                  <a:pt x="0" y="0"/>
                </a:moveTo>
                <a:lnTo>
                  <a:pt x="8522962" y="0"/>
                </a:lnTo>
                <a:lnTo>
                  <a:pt x="8522962" y="9978651"/>
                </a:lnTo>
                <a:lnTo>
                  <a:pt x="0" y="99786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9792116" y="1565690"/>
            <a:ext cx="7762508" cy="7155621"/>
            <a:chOff x="0" y="0"/>
            <a:chExt cx="10350011" cy="9540828"/>
          </a:xfrm>
        </p:grpSpPr>
        <p:sp>
          <p:nvSpPr>
            <p:cNvPr id="4" name="Freeform 4"/>
            <p:cNvSpPr/>
            <p:nvPr/>
          </p:nvSpPr>
          <p:spPr>
            <a:xfrm>
              <a:off x="0" y="0"/>
              <a:ext cx="10349992" cy="9540875"/>
            </a:xfrm>
            <a:custGeom>
              <a:avLst/>
              <a:gdLst/>
              <a:ahLst/>
              <a:cxnLst/>
              <a:rect l="l" t="t" r="r" b="b"/>
              <a:pathLst>
                <a:path w="10349992" h="9540875">
                  <a:moveTo>
                    <a:pt x="0" y="0"/>
                  </a:moveTo>
                  <a:lnTo>
                    <a:pt x="10349992" y="0"/>
                  </a:lnTo>
                  <a:lnTo>
                    <a:pt x="10349992" y="9540875"/>
                  </a:lnTo>
                  <a:lnTo>
                    <a:pt x="0" y="9540875"/>
                  </a:lnTo>
                  <a:lnTo>
                    <a:pt x="0" y="0"/>
                  </a:lnTo>
                  <a:close/>
                </a:path>
              </a:pathLst>
            </a:custGeom>
            <a:blipFill>
              <a:blip r:embed="rId4"/>
              <a:stretch>
                <a:fillRect t="-5347" b="-5347"/>
              </a:stretch>
            </a:blipFill>
          </p:spPr>
        </p:sp>
      </p:grpSp>
      <p:sp>
        <p:nvSpPr>
          <p:cNvPr id="5" name="Freeform 5"/>
          <p:cNvSpPr/>
          <p:nvPr/>
        </p:nvSpPr>
        <p:spPr>
          <a:xfrm>
            <a:off x="55755" y="8216905"/>
            <a:ext cx="1945889" cy="2070095"/>
          </a:xfrm>
          <a:custGeom>
            <a:avLst/>
            <a:gdLst/>
            <a:ahLst/>
            <a:cxnLst/>
            <a:rect l="l" t="t" r="r" b="b"/>
            <a:pathLst>
              <a:path w="1945889" h="2070095">
                <a:moveTo>
                  <a:pt x="0" y="0"/>
                </a:moveTo>
                <a:lnTo>
                  <a:pt x="1945890" y="0"/>
                </a:lnTo>
                <a:lnTo>
                  <a:pt x="1945890" y="2070095"/>
                </a:lnTo>
                <a:lnTo>
                  <a:pt x="0" y="20700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0" y="3197407"/>
            <a:ext cx="9451385" cy="2600948"/>
          </a:xfrm>
          <a:prstGeom prst="rect">
            <a:avLst/>
          </a:prstGeom>
        </p:spPr>
        <p:txBody>
          <a:bodyPr lIns="0" tIns="0" rIns="0" bIns="0" rtlCol="0" anchor="t">
            <a:spAutoFit/>
          </a:bodyPr>
          <a:lstStyle/>
          <a:p>
            <a:pPr algn="ctr">
              <a:lnSpc>
                <a:spcPts val="9940"/>
              </a:lnSpc>
            </a:pPr>
            <a:r>
              <a:rPr lang="en-US" sz="7100">
                <a:solidFill>
                  <a:srgbClr val="FFFFFF"/>
                </a:solidFill>
                <a:latin typeface="Waterlily"/>
              </a:rPr>
              <a:t>EU ENVIRONMENTAL &amp; CLIMATE CHANGE LAW</a:t>
            </a:r>
            <a:r>
              <a:rPr lang="en-US" sz="7100">
                <a:solidFill>
                  <a:srgbClr val="000000"/>
                </a:solidFill>
                <a:latin typeface="Waterlily"/>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559389" y="551990"/>
            <a:ext cx="17249402" cy="9305853"/>
          </a:xfrm>
          <a:custGeom>
            <a:avLst/>
            <a:gdLst/>
            <a:ahLst/>
            <a:cxnLst/>
            <a:rect l="l" t="t" r="r" b="b"/>
            <a:pathLst>
              <a:path w="17249402" h="9305853">
                <a:moveTo>
                  <a:pt x="0" y="0"/>
                </a:moveTo>
                <a:lnTo>
                  <a:pt x="17249401" y="0"/>
                </a:lnTo>
                <a:lnTo>
                  <a:pt x="17249401" y="9305852"/>
                </a:lnTo>
                <a:lnTo>
                  <a:pt x="0" y="93058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a:off x="595401" y="574666"/>
            <a:ext cx="17268452" cy="9324903"/>
          </a:xfrm>
          <a:custGeom>
            <a:avLst/>
            <a:gdLst/>
            <a:ahLst/>
            <a:cxnLst/>
            <a:rect l="l" t="t" r="r" b="b"/>
            <a:pathLst>
              <a:path w="17268452" h="9324903">
                <a:moveTo>
                  <a:pt x="0" y="0"/>
                </a:moveTo>
                <a:lnTo>
                  <a:pt x="17268452" y="0"/>
                </a:lnTo>
                <a:lnTo>
                  <a:pt x="17268452" y="9324903"/>
                </a:lnTo>
                <a:lnTo>
                  <a:pt x="0" y="93249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a:off x="1033565" y="69842"/>
            <a:ext cx="15000686" cy="9688028"/>
          </a:xfrm>
          <a:custGeom>
            <a:avLst/>
            <a:gdLst/>
            <a:ahLst/>
            <a:cxnLst/>
            <a:rect l="l" t="t" r="r" b="b"/>
            <a:pathLst>
              <a:path w="15000686" h="9688028">
                <a:moveTo>
                  <a:pt x="0" y="0"/>
                </a:moveTo>
                <a:lnTo>
                  <a:pt x="15000686" y="0"/>
                </a:lnTo>
                <a:lnTo>
                  <a:pt x="15000686" y="9688028"/>
                </a:lnTo>
                <a:lnTo>
                  <a:pt x="0" y="96880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a:off x="1048805" y="1610858"/>
            <a:ext cx="6689637" cy="7093432"/>
          </a:xfrm>
          <a:custGeom>
            <a:avLst/>
            <a:gdLst/>
            <a:ahLst/>
            <a:cxnLst/>
            <a:rect l="l" t="t" r="r" b="b"/>
            <a:pathLst>
              <a:path w="6689637" h="7093432">
                <a:moveTo>
                  <a:pt x="0" y="0"/>
                </a:moveTo>
                <a:lnTo>
                  <a:pt x="6689637" y="0"/>
                </a:lnTo>
                <a:lnTo>
                  <a:pt x="6689637" y="7093433"/>
                </a:lnTo>
                <a:lnTo>
                  <a:pt x="0" y="70934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1100405" y="1512364"/>
            <a:ext cx="6718212" cy="7122007"/>
          </a:xfrm>
          <a:custGeom>
            <a:avLst/>
            <a:gdLst/>
            <a:ahLst/>
            <a:cxnLst/>
            <a:rect l="l" t="t" r="r" b="b"/>
            <a:pathLst>
              <a:path w="6718212" h="7122007">
                <a:moveTo>
                  <a:pt x="0" y="0"/>
                </a:moveTo>
                <a:lnTo>
                  <a:pt x="6718212" y="0"/>
                </a:lnTo>
                <a:lnTo>
                  <a:pt x="6718212" y="7122007"/>
                </a:lnTo>
                <a:lnTo>
                  <a:pt x="0" y="71220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1832292" y="2078359"/>
            <a:ext cx="4862650" cy="1285875"/>
          </a:xfrm>
          <a:prstGeom prst="rect">
            <a:avLst/>
          </a:prstGeom>
        </p:spPr>
        <p:txBody>
          <a:bodyPr lIns="0" tIns="0" rIns="0" bIns="0" rtlCol="0" anchor="t">
            <a:spAutoFit/>
          </a:bodyPr>
          <a:lstStyle/>
          <a:p>
            <a:pPr algn="ctr">
              <a:lnSpc>
                <a:spcPts val="5136"/>
              </a:lnSpc>
            </a:pPr>
            <a:r>
              <a:rPr lang="en-US" sz="4280" spc="99">
                <a:solidFill>
                  <a:srgbClr val="000000"/>
                </a:solidFill>
                <a:latin typeface="Martel Bold"/>
              </a:rPr>
              <a:t>DIRECT EFFECT (VAN GEND)</a:t>
            </a:r>
          </a:p>
        </p:txBody>
      </p:sp>
      <p:sp>
        <p:nvSpPr>
          <p:cNvPr id="9" name="TextBox 9"/>
          <p:cNvSpPr txBox="1"/>
          <p:nvPr/>
        </p:nvSpPr>
        <p:spPr>
          <a:xfrm>
            <a:off x="1832292" y="3706691"/>
            <a:ext cx="4963800" cy="4423867"/>
          </a:xfrm>
          <a:prstGeom prst="rect">
            <a:avLst/>
          </a:prstGeom>
        </p:spPr>
        <p:txBody>
          <a:bodyPr lIns="0" tIns="0" rIns="0" bIns="0" rtlCol="0" anchor="t">
            <a:spAutoFit/>
          </a:bodyPr>
          <a:lstStyle/>
          <a:p>
            <a:pPr algn="ctr">
              <a:lnSpc>
                <a:spcPts val="2534"/>
              </a:lnSpc>
            </a:pPr>
            <a:r>
              <a:rPr lang="en-US" sz="2640" spc="75">
                <a:solidFill>
                  <a:srgbClr val="0C3729"/>
                </a:solidFill>
                <a:latin typeface="Martel"/>
              </a:rPr>
              <a:t>VAN GEND EN LOOS, ECLI:EU:C:1963:1</a:t>
            </a:r>
          </a:p>
          <a:p>
            <a:pPr algn="ctr">
              <a:lnSpc>
                <a:spcPts val="2534"/>
              </a:lnSpc>
            </a:pPr>
            <a:r>
              <a:rPr lang="en-US" sz="2640" spc="75">
                <a:solidFill>
                  <a:srgbClr val="0C3729"/>
                </a:solidFill>
                <a:latin typeface="Martel"/>
              </a:rPr>
              <a:t>Established the principle of direct effect.</a:t>
            </a:r>
          </a:p>
          <a:p>
            <a:pPr algn="ctr">
              <a:lnSpc>
                <a:spcPts val="2534"/>
              </a:lnSpc>
            </a:pPr>
            <a:r>
              <a:rPr lang="en-US" sz="2640" spc="75">
                <a:solidFill>
                  <a:srgbClr val="0C3729"/>
                </a:solidFill>
                <a:latin typeface="Martel"/>
              </a:rPr>
              <a:t>TREATY OF ROME: certain provisions can create a right for individuals.</a:t>
            </a:r>
          </a:p>
          <a:p>
            <a:pPr algn="ctr">
              <a:lnSpc>
                <a:spcPts val="2534"/>
              </a:lnSpc>
            </a:pPr>
            <a:r>
              <a:rPr lang="en-US" sz="2640" spc="75">
                <a:solidFill>
                  <a:srgbClr val="0C3729"/>
                </a:solidFill>
                <a:latin typeface="Martel"/>
              </a:rPr>
              <a:t>Any citizen of a country in the EU can invoke EU law in national courts.</a:t>
            </a:r>
          </a:p>
          <a:p>
            <a:pPr algn="ctr">
              <a:lnSpc>
                <a:spcPts val="2534"/>
              </a:lnSpc>
            </a:pPr>
            <a:r>
              <a:rPr lang="en-US" sz="2640" spc="75">
                <a:solidFill>
                  <a:srgbClr val="0C3729"/>
                </a:solidFill>
                <a:latin typeface="Martel"/>
              </a:rPr>
              <a:t>Two types of direct effect:</a:t>
            </a:r>
          </a:p>
          <a:p>
            <a:pPr algn="ctr">
              <a:lnSpc>
                <a:spcPts val="2534"/>
              </a:lnSpc>
            </a:pPr>
            <a:r>
              <a:rPr lang="en-US" sz="2640" spc="75">
                <a:solidFill>
                  <a:srgbClr val="0C3729"/>
                </a:solidFill>
                <a:latin typeface="Martel"/>
              </a:rPr>
              <a:t>-Horizontal: against private entities</a:t>
            </a:r>
          </a:p>
          <a:p>
            <a:pPr algn="ctr">
              <a:lnSpc>
                <a:spcPts val="2534"/>
              </a:lnSpc>
            </a:pPr>
            <a:r>
              <a:rPr lang="en-US" sz="2640" spc="75">
                <a:solidFill>
                  <a:srgbClr val="0C3729"/>
                </a:solidFill>
                <a:latin typeface="Martel"/>
              </a:rPr>
              <a:t>-Vertical: against the state</a:t>
            </a:r>
          </a:p>
        </p:txBody>
      </p:sp>
      <p:sp>
        <p:nvSpPr>
          <p:cNvPr id="10" name="TextBox 10"/>
          <p:cNvSpPr txBox="1"/>
          <p:nvPr/>
        </p:nvSpPr>
        <p:spPr>
          <a:xfrm>
            <a:off x="8185755" y="6511729"/>
            <a:ext cx="8454300" cy="2028831"/>
          </a:xfrm>
          <a:prstGeom prst="rect">
            <a:avLst/>
          </a:prstGeom>
        </p:spPr>
        <p:txBody>
          <a:bodyPr lIns="0" tIns="0" rIns="0" bIns="0" rtlCol="0" anchor="t">
            <a:spAutoFit/>
          </a:bodyPr>
          <a:lstStyle/>
          <a:p>
            <a:pPr algn="ctr">
              <a:lnSpc>
                <a:spcPts val="3267"/>
              </a:lnSpc>
              <a:spcBef>
                <a:spcPct val="0"/>
              </a:spcBef>
            </a:pPr>
            <a:r>
              <a:rPr lang="en-US" sz="2333" spc="-190">
                <a:solidFill>
                  <a:srgbClr val="0C3729"/>
                </a:solidFill>
                <a:latin typeface="Martel Bold"/>
              </a:rPr>
              <a:t>Direct effect: Unlike in the EU, India has the 'superiority of the constitution' which means any international law or treaty must be compliant with the constitution or it may be declared void. Moreover, they do not have any legal value unless enacted through legislation.</a:t>
            </a:r>
          </a:p>
        </p:txBody>
      </p:sp>
      <p:pic>
        <p:nvPicPr>
          <p:cNvPr id="11" name="Online Media 10" title="Explainer Van Gend en Loos">
            <a:hlinkClick r:id="" action="ppaction://media"/>
            <a:extLst>
              <a:ext uri="{FF2B5EF4-FFF2-40B4-BE49-F238E27FC236}">
                <a16:creationId xmlns:a16="http://schemas.microsoft.com/office/drawing/2014/main" id="{6A2B8B81-7CA9-51BC-023A-4FECB4E27BC0}"/>
              </a:ext>
            </a:extLst>
          </p:cNvPr>
          <p:cNvPicPr>
            <a:picLocks noRot="1" noChangeAspect="1"/>
          </p:cNvPicPr>
          <p:nvPr>
            <a:videoFile r:link="rId1"/>
          </p:nvPr>
        </p:nvPicPr>
        <p:blipFill>
          <a:blip r:embed="rId14"/>
          <a:stretch>
            <a:fillRect/>
          </a:stretch>
        </p:blipFill>
        <p:spPr>
          <a:xfrm>
            <a:off x="8185755" y="1181100"/>
            <a:ext cx="9001840" cy="4865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559389" y="551990"/>
            <a:ext cx="17249402" cy="9305853"/>
          </a:xfrm>
          <a:custGeom>
            <a:avLst/>
            <a:gdLst/>
            <a:ahLst/>
            <a:cxnLst/>
            <a:rect l="l" t="t" r="r" b="b"/>
            <a:pathLst>
              <a:path w="17249402" h="9305853">
                <a:moveTo>
                  <a:pt x="0" y="0"/>
                </a:moveTo>
                <a:lnTo>
                  <a:pt x="17249401" y="0"/>
                </a:lnTo>
                <a:lnTo>
                  <a:pt x="17249401" y="9305852"/>
                </a:lnTo>
                <a:lnTo>
                  <a:pt x="0" y="9305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5401" y="574666"/>
            <a:ext cx="17268452" cy="9324903"/>
          </a:xfrm>
          <a:custGeom>
            <a:avLst/>
            <a:gdLst/>
            <a:ahLst/>
            <a:cxnLst/>
            <a:rect l="l" t="t" r="r" b="b"/>
            <a:pathLst>
              <a:path w="17268452" h="9324903">
                <a:moveTo>
                  <a:pt x="0" y="0"/>
                </a:moveTo>
                <a:lnTo>
                  <a:pt x="17268452" y="0"/>
                </a:lnTo>
                <a:lnTo>
                  <a:pt x="17268452" y="9324903"/>
                </a:lnTo>
                <a:lnTo>
                  <a:pt x="0" y="9324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985872" y="791901"/>
            <a:ext cx="2503466" cy="2397069"/>
          </a:xfrm>
          <a:custGeom>
            <a:avLst/>
            <a:gdLst/>
            <a:ahLst/>
            <a:cxnLst/>
            <a:rect l="l" t="t" r="r" b="b"/>
            <a:pathLst>
              <a:path w="2503466" h="2397069">
                <a:moveTo>
                  <a:pt x="0" y="0"/>
                </a:moveTo>
                <a:lnTo>
                  <a:pt x="2503466" y="0"/>
                </a:lnTo>
                <a:lnTo>
                  <a:pt x="2503466" y="2397069"/>
                </a:lnTo>
                <a:lnTo>
                  <a:pt x="0" y="2397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64259" y="7282125"/>
            <a:ext cx="1716535" cy="3004875"/>
          </a:xfrm>
          <a:custGeom>
            <a:avLst/>
            <a:gdLst/>
            <a:ahLst/>
            <a:cxnLst/>
            <a:rect l="l" t="t" r="r" b="b"/>
            <a:pathLst>
              <a:path w="1716535" h="3004875">
                <a:moveTo>
                  <a:pt x="0" y="0"/>
                </a:moveTo>
                <a:lnTo>
                  <a:pt x="1716534" y="0"/>
                </a:lnTo>
                <a:lnTo>
                  <a:pt x="1716534" y="3004875"/>
                </a:lnTo>
                <a:lnTo>
                  <a:pt x="0" y="30048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622526" y="1405855"/>
            <a:ext cx="11169564" cy="1095375"/>
          </a:xfrm>
          <a:prstGeom prst="rect">
            <a:avLst/>
          </a:prstGeom>
        </p:spPr>
        <p:txBody>
          <a:bodyPr lIns="0" tIns="0" rIns="0" bIns="0" rtlCol="0" anchor="t">
            <a:spAutoFit/>
          </a:bodyPr>
          <a:lstStyle/>
          <a:p>
            <a:pPr algn="l">
              <a:lnSpc>
                <a:spcPts val="8640"/>
              </a:lnSpc>
            </a:pPr>
            <a:r>
              <a:rPr lang="en-US" sz="7200" spc="149">
                <a:solidFill>
                  <a:srgbClr val="000000"/>
                </a:solidFill>
                <a:latin typeface="Martel Bold"/>
              </a:rPr>
              <a:t>CONTD. (CASE LAWS)</a:t>
            </a:r>
          </a:p>
        </p:txBody>
      </p:sp>
      <p:sp>
        <p:nvSpPr>
          <p:cNvPr id="7" name="TextBox 7"/>
          <p:cNvSpPr txBox="1"/>
          <p:nvPr/>
        </p:nvSpPr>
        <p:spPr>
          <a:xfrm>
            <a:off x="1379762" y="3236595"/>
            <a:ext cx="7849865" cy="5490633"/>
          </a:xfrm>
          <a:prstGeom prst="rect">
            <a:avLst/>
          </a:prstGeom>
        </p:spPr>
        <p:txBody>
          <a:bodyPr lIns="0" tIns="0" rIns="0" bIns="0" rtlCol="0" anchor="t">
            <a:spAutoFit/>
          </a:bodyPr>
          <a:lstStyle/>
          <a:p>
            <a:pPr algn="l">
              <a:lnSpc>
                <a:spcPts val="3674"/>
              </a:lnSpc>
            </a:pPr>
            <a:r>
              <a:rPr lang="en-US" sz="3402" spc="57">
                <a:solidFill>
                  <a:srgbClr val="077341"/>
                </a:solidFill>
                <a:latin typeface="Martel Medium"/>
              </a:rPr>
              <a:t>Commission v. Germany (C-431/92) (1995): CONFIRMED the application of the superiority of EU law in the ENVIRONMENTAL context.</a:t>
            </a:r>
          </a:p>
          <a:p>
            <a:pPr algn="l">
              <a:lnSpc>
                <a:spcPts val="3674"/>
              </a:lnSpc>
            </a:pPr>
            <a:endParaRPr lang="en-US" sz="3402" spc="57">
              <a:solidFill>
                <a:srgbClr val="077341"/>
              </a:solidFill>
              <a:latin typeface="Martel Medium"/>
            </a:endParaRPr>
          </a:p>
          <a:p>
            <a:pPr algn="l">
              <a:lnSpc>
                <a:spcPts val="3674"/>
              </a:lnSpc>
            </a:pPr>
            <a:r>
              <a:rPr lang="en-US" sz="3402" spc="57">
                <a:solidFill>
                  <a:srgbClr val="077341"/>
                </a:solidFill>
                <a:latin typeface="Martel Medium"/>
              </a:rPr>
              <a:t>TREATY OF ACCESSION (Bulgaria and Romania) (C-434/02) (2005): member states must comply with EU ENVIRONMENTAL LAW before joining the European Union.</a:t>
            </a:r>
          </a:p>
          <a:p>
            <a:pPr algn="l">
              <a:lnSpc>
                <a:spcPts val="3674"/>
              </a:lnSpc>
            </a:pPr>
            <a:endParaRPr lang="en-US" sz="3402" spc="57">
              <a:solidFill>
                <a:srgbClr val="077341"/>
              </a:solidFill>
              <a:latin typeface="Martel Medium"/>
            </a:endParaRPr>
          </a:p>
        </p:txBody>
      </p:sp>
      <p:sp>
        <p:nvSpPr>
          <p:cNvPr id="8" name="TextBox 8"/>
          <p:cNvSpPr txBox="1"/>
          <p:nvPr/>
        </p:nvSpPr>
        <p:spPr>
          <a:xfrm>
            <a:off x="9513024" y="3217545"/>
            <a:ext cx="7746276" cy="5066823"/>
          </a:xfrm>
          <a:prstGeom prst="rect">
            <a:avLst/>
          </a:prstGeom>
        </p:spPr>
        <p:txBody>
          <a:bodyPr lIns="0" tIns="0" rIns="0" bIns="0" rtlCol="0" anchor="t">
            <a:spAutoFit/>
          </a:bodyPr>
          <a:lstStyle/>
          <a:p>
            <a:pPr algn="l">
              <a:lnSpc>
                <a:spcPts val="3233"/>
              </a:lnSpc>
            </a:pPr>
            <a:r>
              <a:rPr lang="en-US" sz="2993" spc="53">
                <a:solidFill>
                  <a:srgbClr val="077341"/>
                </a:solidFill>
                <a:latin typeface="Martel Medium"/>
              </a:rPr>
              <a:t>COSTA v. ENEL (1964): reinforces the principle of EU law supremacy over conflicting national laws as in the Van Gend case, and applied it to EU environmental law.</a:t>
            </a:r>
          </a:p>
          <a:p>
            <a:pPr algn="l">
              <a:lnSpc>
                <a:spcPts val="3448"/>
              </a:lnSpc>
            </a:pPr>
            <a:endParaRPr lang="en-US" sz="2993" spc="53">
              <a:solidFill>
                <a:srgbClr val="077341"/>
              </a:solidFill>
              <a:latin typeface="Martel Medium"/>
            </a:endParaRPr>
          </a:p>
          <a:p>
            <a:pPr algn="l">
              <a:lnSpc>
                <a:spcPts val="3448"/>
              </a:lnSpc>
            </a:pPr>
            <a:r>
              <a:rPr lang="en-US" sz="3193" spc="53">
                <a:solidFill>
                  <a:srgbClr val="077341"/>
                </a:solidFill>
                <a:latin typeface="Martel Medium"/>
              </a:rPr>
              <a:t>C-3899/92, Germany v. Commission (1997): the court addressed the EU'S ability to take action against member states that fail in the implementation of environmental directives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559389" y="551990"/>
            <a:ext cx="17249402" cy="9305853"/>
          </a:xfrm>
          <a:custGeom>
            <a:avLst/>
            <a:gdLst/>
            <a:ahLst/>
            <a:cxnLst/>
            <a:rect l="l" t="t" r="r" b="b"/>
            <a:pathLst>
              <a:path w="17249402" h="9305853">
                <a:moveTo>
                  <a:pt x="0" y="0"/>
                </a:moveTo>
                <a:lnTo>
                  <a:pt x="17249401" y="0"/>
                </a:lnTo>
                <a:lnTo>
                  <a:pt x="17249401" y="9305852"/>
                </a:lnTo>
                <a:lnTo>
                  <a:pt x="0" y="9305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5401" y="574666"/>
            <a:ext cx="17268452" cy="9324903"/>
          </a:xfrm>
          <a:custGeom>
            <a:avLst/>
            <a:gdLst/>
            <a:ahLst/>
            <a:cxnLst/>
            <a:rect l="l" t="t" r="r" b="b"/>
            <a:pathLst>
              <a:path w="17268452" h="9324903">
                <a:moveTo>
                  <a:pt x="0" y="0"/>
                </a:moveTo>
                <a:lnTo>
                  <a:pt x="17268452" y="0"/>
                </a:lnTo>
                <a:lnTo>
                  <a:pt x="17268452" y="9324903"/>
                </a:lnTo>
                <a:lnTo>
                  <a:pt x="0" y="9324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656145" y="8269292"/>
            <a:ext cx="4532956" cy="1978017"/>
          </a:xfrm>
          <a:custGeom>
            <a:avLst/>
            <a:gdLst/>
            <a:ahLst/>
            <a:cxnLst/>
            <a:rect l="l" t="t" r="r" b="b"/>
            <a:pathLst>
              <a:path w="4532956" h="1978017">
                <a:moveTo>
                  <a:pt x="0" y="0"/>
                </a:moveTo>
                <a:lnTo>
                  <a:pt x="4532956" y="0"/>
                </a:lnTo>
                <a:lnTo>
                  <a:pt x="4532956" y="1978016"/>
                </a:lnTo>
                <a:lnTo>
                  <a:pt x="0" y="197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028700" y="582037"/>
            <a:ext cx="15766604" cy="2632354"/>
          </a:xfrm>
          <a:prstGeom prst="rect">
            <a:avLst/>
          </a:prstGeom>
        </p:spPr>
        <p:txBody>
          <a:bodyPr lIns="0" tIns="0" rIns="0" bIns="0" rtlCol="0" anchor="t">
            <a:spAutoFit/>
          </a:bodyPr>
          <a:lstStyle/>
          <a:p>
            <a:pPr algn="l">
              <a:lnSpc>
                <a:spcPts val="6929"/>
              </a:lnSpc>
            </a:pPr>
            <a:r>
              <a:rPr lang="en-US" sz="5774" spc="133">
                <a:solidFill>
                  <a:srgbClr val="000000"/>
                </a:solidFill>
                <a:latin typeface="Martel Bold"/>
              </a:rPr>
              <a:t>ENVIRONMENT REGULATIONS AND CLIMATE CHANGE DIRECTIVES IN THE EU</a:t>
            </a:r>
          </a:p>
        </p:txBody>
      </p:sp>
      <p:sp>
        <p:nvSpPr>
          <p:cNvPr id="6" name="TextBox 6"/>
          <p:cNvSpPr txBox="1"/>
          <p:nvPr/>
        </p:nvSpPr>
        <p:spPr>
          <a:xfrm>
            <a:off x="1363734" y="3523348"/>
            <a:ext cx="6703487" cy="5509263"/>
          </a:xfrm>
          <a:prstGeom prst="rect">
            <a:avLst/>
          </a:prstGeom>
        </p:spPr>
        <p:txBody>
          <a:bodyPr lIns="0" tIns="0" rIns="0" bIns="0" rtlCol="0" anchor="t">
            <a:spAutoFit/>
          </a:bodyPr>
          <a:lstStyle/>
          <a:p>
            <a:pPr algn="l">
              <a:lnSpc>
                <a:spcPts val="3645"/>
              </a:lnSpc>
            </a:pPr>
            <a:r>
              <a:rPr lang="en-US" sz="3375" spc="50">
                <a:solidFill>
                  <a:srgbClr val="077341"/>
                </a:solidFill>
                <a:latin typeface="Martel Medium"/>
              </a:rPr>
              <a:t>EU EMISSIONS TRADING SYSTEM (ETS): it regulates the commission of CO2 by companies by mandating permits.</a:t>
            </a:r>
          </a:p>
          <a:p>
            <a:pPr algn="l">
              <a:lnSpc>
                <a:spcPts val="3645"/>
              </a:lnSpc>
            </a:pPr>
            <a:endParaRPr lang="en-US" sz="3375" spc="50">
              <a:solidFill>
                <a:srgbClr val="077341"/>
              </a:solidFill>
              <a:latin typeface="Martel Medium"/>
            </a:endParaRPr>
          </a:p>
          <a:p>
            <a:pPr algn="l">
              <a:lnSpc>
                <a:spcPts val="3645"/>
              </a:lnSpc>
            </a:pPr>
            <a:r>
              <a:rPr lang="en-US" sz="3375" spc="52">
                <a:solidFill>
                  <a:srgbClr val="077341"/>
                </a:solidFill>
                <a:latin typeface="Martel Medium"/>
              </a:rPr>
              <a:t>EFFORT SHARING REGULATION (ESR): binding annual greenhouse gas emission targets for each member state for sectors not covered by the EU ETS.</a:t>
            </a:r>
          </a:p>
        </p:txBody>
      </p:sp>
      <p:sp>
        <p:nvSpPr>
          <p:cNvPr id="7" name="TextBox 7"/>
          <p:cNvSpPr txBox="1"/>
          <p:nvPr/>
        </p:nvSpPr>
        <p:spPr>
          <a:xfrm>
            <a:off x="9144000" y="3856803"/>
            <a:ext cx="7045101" cy="4628848"/>
          </a:xfrm>
          <a:prstGeom prst="rect">
            <a:avLst/>
          </a:prstGeom>
        </p:spPr>
        <p:txBody>
          <a:bodyPr lIns="0" tIns="0" rIns="0" bIns="0" rtlCol="0" anchor="t">
            <a:spAutoFit/>
          </a:bodyPr>
          <a:lstStyle/>
          <a:p>
            <a:pPr algn="l">
              <a:lnSpc>
                <a:spcPts val="3353"/>
              </a:lnSpc>
            </a:pPr>
            <a:r>
              <a:rPr lang="en-US" sz="3105" spc="48">
                <a:solidFill>
                  <a:srgbClr val="077341"/>
                </a:solidFill>
                <a:latin typeface="Martel Medium"/>
              </a:rPr>
              <a:t>CIRCULAR ECONOMY PACKAGE: directives on measures on waste reduction, recycling targets, and rules on management of specific waste streams.</a:t>
            </a:r>
          </a:p>
          <a:p>
            <a:pPr algn="l">
              <a:lnSpc>
                <a:spcPts val="3353"/>
              </a:lnSpc>
            </a:pPr>
            <a:r>
              <a:rPr lang="en-US" sz="3105" spc="48">
                <a:solidFill>
                  <a:srgbClr val="077341"/>
                </a:solidFill>
                <a:latin typeface="Martel Medium"/>
              </a:rPr>
              <a:t>EU WASTE FRAMEWORK DIRECTIVE: sets the basic concepts and definitions related to waste management, including definitions of waste, recycling and recovery.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559389" y="551990"/>
            <a:ext cx="17249402" cy="9305853"/>
          </a:xfrm>
          <a:custGeom>
            <a:avLst/>
            <a:gdLst/>
            <a:ahLst/>
            <a:cxnLst/>
            <a:rect l="l" t="t" r="r" b="b"/>
            <a:pathLst>
              <a:path w="17249402" h="9305853">
                <a:moveTo>
                  <a:pt x="0" y="0"/>
                </a:moveTo>
                <a:lnTo>
                  <a:pt x="17249401" y="0"/>
                </a:lnTo>
                <a:lnTo>
                  <a:pt x="17249401" y="9305852"/>
                </a:lnTo>
                <a:lnTo>
                  <a:pt x="0" y="9305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5401" y="574666"/>
            <a:ext cx="17268452" cy="9324903"/>
          </a:xfrm>
          <a:custGeom>
            <a:avLst/>
            <a:gdLst/>
            <a:ahLst/>
            <a:cxnLst/>
            <a:rect l="l" t="t" r="r" b="b"/>
            <a:pathLst>
              <a:path w="17268452" h="9324903">
                <a:moveTo>
                  <a:pt x="0" y="0"/>
                </a:moveTo>
                <a:lnTo>
                  <a:pt x="17268452" y="0"/>
                </a:lnTo>
                <a:lnTo>
                  <a:pt x="17268452" y="9324903"/>
                </a:lnTo>
                <a:lnTo>
                  <a:pt x="0" y="9324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273408" y="6578641"/>
            <a:ext cx="3590444" cy="3774449"/>
          </a:xfrm>
          <a:custGeom>
            <a:avLst/>
            <a:gdLst/>
            <a:ahLst/>
            <a:cxnLst/>
            <a:rect l="l" t="t" r="r" b="b"/>
            <a:pathLst>
              <a:path w="3590444" h="3774449">
                <a:moveTo>
                  <a:pt x="0" y="0"/>
                </a:moveTo>
                <a:lnTo>
                  <a:pt x="3590445" y="0"/>
                </a:lnTo>
                <a:lnTo>
                  <a:pt x="3590445" y="3774448"/>
                </a:lnTo>
                <a:lnTo>
                  <a:pt x="0" y="37744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622526" y="1350224"/>
            <a:ext cx="15316732" cy="1095375"/>
          </a:xfrm>
          <a:prstGeom prst="rect">
            <a:avLst/>
          </a:prstGeom>
        </p:spPr>
        <p:txBody>
          <a:bodyPr lIns="0" tIns="0" rIns="0" bIns="0" rtlCol="0" anchor="t">
            <a:spAutoFit/>
          </a:bodyPr>
          <a:lstStyle/>
          <a:p>
            <a:pPr algn="l">
              <a:lnSpc>
                <a:spcPts val="8640"/>
              </a:lnSpc>
            </a:pPr>
            <a:r>
              <a:rPr lang="en-US" sz="7200" spc="149">
                <a:solidFill>
                  <a:srgbClr val="000000"/>
                </a:solidFill>
                <a:latin typeface="Martel Bold"/>
              </a:rPr>
              <a:t>CONTD.</a:t>
            </a:r>
          </a:p>
        </p:txBody>
      </p:sp>
      <p:sp>
        <p:nvSpPr>
          <p:cNvPr id="6" name="TextBox 6"/>
          <p:cNvSpPr txBox="1"/>
          <p:nvPr/>
        </p:nvSpPr>
        <p:spPr>
          <a:xfrm>
            <a:off x="799337" y="2912790"/>
            <a:ext cx="8669219" cy="5972175"/>
          </a:xfrm>
          <a:prstGeom prst="rect">
            <a:avLst/>
          </a:prstGeom>
        </p:spPr>
        <p:txBody>
          <a:bodyPr lIns="0" tIns="0" rIns="0" bIns="0" rtlCol="0" anchor="t">
            <a:spAutoFit/>
          </a:bodyPr>
          <a:lstStyle/>
          <a:p>
            <a:pPr algn="l">
              <a:lnSpc>
                <a:spcPts val="4303"/>
              </a:lnSpc>
            </a:pPr>
            <a:r>
              <a:rPr lang="en-US" sz="3586" spc="56">
                <a:solidFill>
                  <a:srgbClr val="077341"/>
                </a:solidFill>
                <a:latin typeface="Martel Bold"/>
              </a:rPr>
              <a:t>EUROPEAN CLIMATE LAW 2021: legally binds EU to reach climate neutrality by 2050, 50% reduction in GHG emissions by 2030 compared to 1990 levels.</a:t>
            </a:r>
          </a:p>
          <a:p>
            <a:pPr algn="l">
              <a:lnSpc>
                <a:spcPts val="4303"/>
              </a:lnSpc>
            </a:pPr>
            <a:endParaRPr lang="en-US" sz="3586" spc="56">
              <a:solidFill>
                <a:srgbClr val="077341"/>
              </a:solidFill>
              <a:latin typeface="Martel Bold"/>
            </a:endParaRPr>
          </a:p>
          <a:p>
            <a:pPr algn="l">
              <a:lnSpc>
                <a:spcPts val="4303"/>
              </a:lnSpc>
            </a:pPr>
            <a:r>
              <a:rPr lang="en-US" sz="3586" spc="56">
                <a:solidFill>
                  <a:srgbClr val="077341"/>
                </a:solidFill>
                <a:latin typeface="Martel Bold"/>
              </a:rPr>
              <a:t>EU BIODIVERSITY STRATEGY: actions to halt biodiversity loss and restore ecosystems.</a:t>
            </a:r>
          </a:p>
          <a:p>
            <a:pPr algn="l">
              <a:lnSpc>
                <a:spcPts val="4303"/>
              </a:lnSpc>
            </a:pPr>
            <a:endParaRPr lang="en-US" sz="3586" spc="56">
              <a:solidFill>
                <a:srgbClr val="077341"/>
              </a:solidFill>
              <a:latin typeface="Martel Bold"/>
            </a:endParaRPr>
          </a:p>
          <a:p>
            <a:pPr algn="l">
              <a:lnSpc>
                <a:spcPts val="4303"/>
              </a:lnSpc>
            </a:pPr>
            <a:endParaRPr lang="en-US" sz="3586" spc="56">
              <a:solidFill>
                <a:srgbClr val="077341"/>
              </a:solidFill>
              <a:latin typeface="Martel Bold"/>
            </a:endParaRPr>
          </a:p>
        </p:txBody>
      </p:sp>
      <p:sp>
        <p:nvSpPr>
          <p:cNvPr id="7" name="TextBox 7"/>
          <p:cNvSpPr txBox="1"/>
          <p:nvPr/>
        </p:nvSpPr>
        <p:spPr>
          <a:xfrm>
            <a:off x="9774485" y="2903265"/>
            <a:ext cx="7164773" cy="5562600"/>
          </a:xfrm>
          <a:prstGeom prst="rect">
            <a:avLst/>
          </a:prstGeom>
        </p:spPr>
        <p:txBody>
          <a:bodyPr lIns="0" tIns="0" rIns="0" bIns="0" rtlCol="0" anchor="t">
            <a:spAutoFit/>
          </a:bodyPr>
          <a:lstStyle/>
          <a:p>
            <a:pPr algn="l">
              <a:lnSpc>
                <a:spcPts val="4039"/>
              </a:lnSpc>
            </a:pPr>
            <a:r>
              <a:rPr lang="en-US" sz="3366" spc="52">
                <a:solidFill>
                  <a:srgbClr val="077341"/>
                </a:solidFill>
                <a:latin typeface="Martel Medium"/>
              </a:rPr>
              <a:t>RENEWABLE ENERGY DIRECTIVE (RED): binding targets for the share of energy from renewable sources</a:t>
            </a:r>
          </a:p>
          <a:p>
            <a:pPr algn="l">
              <a:lnSpc>
                <a:spcPts val="4039"/>
              </a:lnSpc>
            </a:pPr>
            <a:endParaRPr lang="en-US" sz="3366" spc="52">
              <a:solidFill>
                <a:srgbClr val="077341"/>
              </a:solidFill>
              <a:latin typeface="Martel Medium"/>
            </a:endParaRPr>
          </a:p>
          <a:p>
            <a:pPr algn="l">
              <a:lnSpc>
                <a:spcPts val="4039"/>
              </a:lnSpc>
            </a:pPr>
            <a:r>
              <a:rPr lang="en-US" sz="3366" spc="52">
                <a:solidFill>
                  <a:srgbClr val="077341"/>
                </a:solidFill>
                <a:latin typeface="Martel Medium"/>
              </a:rPr>
              <a:t>ENERGY EFFICIENCY DIRECTIVE (EED): binding energy efficiency targets in various sectors like buildings, industry and transportation.</a:t>
            </a:r>
          </a:p>
          <a:p>
            <a:pPr algn="l">
              <a:lnSpc>
                <a:spcPts val="4039"/>
              </a:lnSpc>
            </a:pPr>
            <a:endParaRPr lang="en-US" sz="3366" spc="52">
              <a:solidFill>
                <a:srgbClr val="077341"/>
              </a:solidFill>
              <a:latin typeface="Martel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559389" y="551990"/>
            <a:ext cx="17249402" cy="9305853"/>
          </a:xfrm>
          <a:custGeom>
            <a:avLst/>
            <a:gdLst/>
            <a:ahLst/>
            <a:cxnLst/>
            <a:rect l="l" t="t" r="r" b="b"/>
            <a:pathLst>
              <a:path w="17249402" h="9305853">
                <a:moveTo>
                  <a:pt x="0" y="0"/>
                </a:moveTo>
                <a:lnTo>
                  <a:pt x="17249401" y="0"/>
                </a:lnTo>
                <a:lnTo>
                  <a:pt x="17249401" y="9305852"/>
                </a:lnTo>
                <a:lnTo>
                  <a:pt x="0" y="9305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5401" y="574666"/>
            <a:ext cx="17268452" cy="9324903"/>
          </a:xfrm>
          <a:custGeom>
            <a:avLst/>
            <a:gdLst/>
            <a:ahLst/>
            <a:cxnLst/>
            <a:rect l="l" t="t" r="r" b="b"/>
            <a:pathLst>
              <a:path w="17268452" h="9324903">
                <a:moveTo>
                  <a:pt x="0" y="0"/>
                </a:moveTo>
                <a:lnTo>
                  <a:pt x="17268452" y="0"/>
                </a:lnTo>
                <a:lnTo>
                  <a:pt x="17268452" y="9324903"/>
                </a:lnTo>
                <a:lnTo>
                  <a:pt x="0" y="9324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95401" y="8489961"/>
            <a:ext cx="17268452" cy="1161696"/>
          </a:xfrm>
          <a:custGeom>
            <a:avLst/>
            <a:gdLst/>
            <a:ahLst/>
            <a:cxnLst/>
            <a:rect l="l" t="t" r="r" b="b"/>
            <a:pathLst>
              <a:path w="17268452" h="1161696">
                <a:moveTo>
                  <a:pt x="0" y="0"/>
                </a:moveTo>
                <a:lnTo>
                  <a:pt x="17268452" y="0"/>
                </a:lnTo>
                <a:lnTo>
                  <a:pt x="17268452" y="1161696"/>
                </a:lnTo>
                <a:lnTo>
                  <a:pt x="0" y="1161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028700" y="1028700"/>
            <a:ext cx="15316732" cy="1520362"/>
          </a:xfrm>
          <a:prstGeom prst="rect">
            <a:avLst/>
          </a:prstGeom>
        </p:spPr>
        <p:txBody>
          <a:bodyPr lIns="0" tIns="0" rIns="0" bIns="0" rtlCol="0" anchor="t">
            <a:spAutoFit/>
          </a:bodyPr>
          <a:lstStyle/>
          <a:p>
            <a:pPr algn="l">
              <a:lnSpc>
                <a:spcPts val="6025"/>
              </a:lnSpc>
            </a:pPr>
            <a:r>
              <a:rPr lang="en-US" sz="5020" spc="116">
                <a:solidFill>
                  <a:srgbClr val="000000"/>
                </a:solidFill>
                <a:latin typeface="Martel Bold"/>
              </a:rPr>
              <a:t>EU ENVIRONMENTAL LAW IN THE CONTEXT OF INDIAN ENVIRONMENTAL LAWS</a:t>
            </a:r>
          </a:p>
        </p:txBody>
      </p:sp>
      <p:sp>
        <p:nvSpPr>
          <p:cNvPr id="6" name="TextBox 6"/>
          <p:cNvSpPr txBox="1"/>
          <p:nvPr/>
        </p:nvSpPr>
        <p:spPr>
          <a:xfrm>
            <a:off x="1114327" y="3265170"/>
            <a:ext cx="8115300" cy="5224791"/>
          </a:xfrm>
          <a:prstGeom prst="rect">
            <a:avLst/>
          </a:prstGeom>
        </p:spPr>
        <p:txBody>
          <a:bodyPr lIns="0" tIns="0" rIns="0" bIns="0" rtlCol="0" anchor="t">
            <a:spAutoFit/>
          </a:bodyPr>
          <a:lstStyle/>
          <a:p>
            <a:pPr algn="l">
              <a:lnSpc>
                <a:spcPts val="3160"/>
              </a:lnSpc>
            </a:pPr>
            <a:r>
              <a:rPr lang="en-US" sz="3292" spc="55">
                <a:solidFill>
                  <a:srgbClr val="077341"/>
                </a:solidFill>
                <a:latin typeface="Martel Bold"/>
              </a:rPr>
              <a:t>While both the EU and India have laws regarding the environment and climate change, they may vary in scope, authority etc.</a:t>
            </a:r>
          </a:p>
          <a:p>
            <a:pPr algn="l">
              <a:lnSpc>
                <a:spcPts val="3160"/>
              </a:lnSpc>
            </a:pPr>
            <a:endParaRPr lang="en-US" sz="3292" spc="55">
              <a:solidFill>
                <a:srgbClr val="077341"/>
              </a:solidFill>
              <a:latin typeface="Martel Bold"/>
            </a:endParaRPr>
          </a:p>
          <a:p>
            <a:pPr algn="l">
              <a:lnSpc>
                <a:spcPts val="3160"/>
              </a:lnSpc>
            </a:pPr>
            <a:r>
              <a:rPr lang="en-US" sz="3292" spc="55">
                <a:solidFill>
                  <a:srgbClr val="077341"/>
                </a:solidFill>
                <a:latin typeface="Martel Bold"/>
              </a:rPr>
              <a:t>LEGISLATIVE POWER: EU environmental laws are binding directives and regulations that all member states are required to follow, whereas Indian law provides separate legislative power to the states in various environmental issues at the local level.</a:t>
            </a:r>
          </a:p>
        </p:txBody>
      </p:sp>
      <p:sp>
        <p:nvSpPr>
          <p:cNvPr id="7" name="TextBox 7"/>
          <p:cNvSpPr txBox="1"/>
          <p:nvPr/>
        </p:nvSpPr>
        <p:spPr>
          <a:xfrm>
            <a:off x="9513024" y="3265170"/>
            <a:ext cx="8118404" cy="5575013"/>
          </a:xfrm>
          <a:prstGeom prst="rect">
            <a:avLst/>
          </a:prstGeom>
        </p:spPr>
        <p:txBody>
          <a:bodyPr lIns="0" tIns="0" rIns="0" bIns="0" rtlCol="0" anchor="t">
            <a:spAutoFit/>
          </a:bodyPr>
          <a:lstStyle/>
          <a:p>
            <a:pPr algn="l">
              <a:lnSpc>
                <a:spcPts val="3168"/>
              </a:lnSpc>
            </a:pPr>
            <a:endParaRPr/>
          </a:p>
          <a:p>
            <a:pPr algn="l">
              <a:lnSpc>
                <a:spcPts val="3168"/>
              </a:lnSpc>
            </a:pPr>
            <a:r>
              <a:rPr lang="en-US" sz="3300" spc="55">
                <a:solidFill>
                  <a:srgbClr val="077341"/>
                </a:solidFill>
                <a:latin typeface="Martel Bold"/>
              </a:rPr>
              <a:t>SCOPE: While EU laws are integrated with respect to various aspects such as air quality, water and waste management, biodiversity and chemicals. Indian laws are sector specific, which means there are several legislation's on various issues like Water (Prevention and Control of Pollution) Act, the Wildlife Protection Act and the Air (Prevention and Control of Pollution) Act)</a:t>
            </a:r>
          </a:p>
          <a:p>
            <a:pPr algn="l">
              <a:lnSpc>
                <a:spcPts val="3168"/>
              </a:lnSpc>
            </a:pPr>
            <a:endParaRPr lang="en-US" sz="3300" spc="55">
              <a:solidFill>
                <a:srgbClr val="077341"/>
              </a:solidFill>
              <a:latin typeface="Martel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559389" y="551990"/>
            <a:ext cx="17249402" cy="9305853"/>
          </a:xfrm>
          <a:custGeom>
            <a:avLst/>
            <a:gdLst/>
            <a:ahLst/>
            <a:cxnLst/>
            <a:rect l="l" t="t" r="r" b="b"/>
            <a:pathLst>
              <a:path w="17249402" h="9305853">
                <a:moveTo>
                  <a:pt x="0" y="0"/>
                </a:moveTo>
                <a:lnTo>
                  <a:pt x="17249401" y="0"/>
                </a:lnTo>
                <a:lnTo>
                  <a:pt x="17249401" y="9305852"/>
                </a:lnTo>
                <a:lnTo>
                  <a:pt x="0" y="9305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5401" y="574666"/>
            <a:ext cx="17268452" cy="9324903"/>
          </a:xfrm>
          <a:custGeom>
            <a:avLst/>
            <a:gdLst/>
            <a:ahLst/>
            <a:cxnLst/>
            <a:rect l="l" t="t" r="r" b="b"/>
            <a:pathLst>
              <a:path w="17268452" h="9324903">
                <a:moveTo>
                  <a:pt x="0" y="0"/>
                </a:moveTo>
                <a:lnTo>
                  <a:pt x="17268452" y="0"/>
                </a:lnTo>
                <a:lnTo>
                  <a:pt x="17268452" y="9324903"/>
                </a:lnTo>
                <a:lnTo>
                  <a:pt x="0" y="9324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82851" y="6684592"/>
            <a:ext cx="2806866" cy="2573708"/>
          </a:xfrm>
          <a:custGeom>
            <a:avLst/>
            <a:gdLst/>
            <a:ahLst/>
            <a:cxnLst/>
            <a:rect l="l" t="t" r="r" b="b"/>
            <a:pathLst>
              <a:path w="2806866" h="2573708">
                <a:moveTo>
                  <a:pt x="0" y="0"/>
                </a:moveTo>
                <a:lnTo>
                  <a:pt x="2806867" y="0"/>
                </a:lnTo>
                <a:lnTo>
                  <a:pt x="2806867" y="2573708"/>
                </a:lnTo>
                <a:lnTo>
                  <a:pt x="0" y="25737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622526" y="1350224"/>
            <a:ext cx="15316732" cy="1095375"/>
          </a:xfrm>
          <a:prstGeom prst="rect">
            <a:avLst/>
          </a:prstGeom>
        </p:spPr>
        <p:txBody>
          <a:bodyPr lIns="0" tIns="0" rIns="0" bIns="0" rtlCol="0" anchor="t">
            <a:spAutoFit/>
          </a:bodyPr>
          <a:lstStyle/>
          <a:p>
            <a:pPr algn="l">
              <a:lnSpc>
                <a:spcPts val="8640"/>
              </a:lnSpc>
            </a:pPr>
            <a:r>
              <a:rPr lang="en-US" sz="7200" spc="149">
                <a:solidFill>
                  <a:srgbClr val="000000"/>
                </a:solidFill>
                <a:latin typeface="Martel Bold"/>
              </a:rPr>
              <a:t>CONTD.</a:t>
            </a:r>
          </a:p>
        </p:txBody>
      </p:sp>
      <p:sp>
        <p:nvSpPr>
          <p:cNvPr id="6" name="TextBox 6"/>
          <p:cNvSpPr txBox="1"/>
          <p:nvPr/>
        </p:nvSpPr>
        <p:spPr>
          <a:xfrm>
            <a:off x="9280892" y="2706157"/>
            <a:ext cx="8192209" cy="5100021"/>
          </a:xfrm>
          <a:prstGeom prst="rect">
            <a:avLst/>
          </a:prstGeom>
        </p:spPr>
        <p:txBody>
          <a:bodyPr lIns="0" tIns="0" rIns="0" bIns="0" rtlCol="0" anchor="t">
            <a:spAutoFit/>
          </a:bodyPr>
          <a:lstStyle/>
          <a:p>
            <a:pPr algn="l">
              <a:lnSpc>
                <a:spcPts val="3389"/>
              </a:lnSpc>
            </a:pPr>
            <a:r>
              <a:rPr lang="en-US" sz="3138" spc="53">
                <a:solidFill>
                  <a:srgbClr val="077341"/>
                </a:solidFill>
                <a:latin typeface="Martel Bold"/>
              </a:rPr>
              <a:t>REGULATORY AUTHORITY: the supervision of EU member states is done by the European Commission itself, while the Indian Government has set up other authorities for the monitoring, such as the National Green Tribunal, a court specializing in environmental issuesl. Indian laws require an assessment for potential environmental impact of new projects which is done through the EIA process (Environmental Impact assessment)</a:t>
            </a:r>
          </a:p>
        </p:txBody>
      </p:sp>
      <p:sp>
        <p:nvSpPr>
          <p:cNvPr id="7" name="TextBox 7"/>
          <p:cNvSpPr txBox="1"/>
          <p:nvPr/>
        </p:nvSpPr>
        <p:spPr>
          <a:xfrm>
            <a:off x="1204654" y="2858475"/>
            <a:ext cx="7979435" cy="3826117"/>
          </a:xfrm>
          <a:prstGeom prst="rect">
            <a:avLst/>
          </a:prstGeom>
        </p:spPr>
        <p:txBody>
          <a:bodyPr lIns="0" tIns="0" rIns="0" bIns="0" rtlCol="0" anchor="t">
            <a:spAutoFit/>
          </a:bodyPr>
          <a:lstStyle/>
          <a:p>
            <a:pPr algn="l">
              <a:lnSpc>
                <a:spcPts val="3388"/>
              </a:lnSpc>
            </a:pPr>
            <a:r>
              <a:rPr lang="en-US" sz="3137" spc="52">
                <a:solidFill>
                  <a:srgbClr val="077341"/>
                </a:solidFill>
                <a:latin typeface="Martel Bold"/>
              </a:rPr>
              <a:t>ACCESS TO JUSTICE AND TRANSPARENCY: The EU has implemented the Aarhus Convention, which grants the public access to information, participation in decision making and access to justice in environmental matters. Meanwhile, in India, the Public Interest Litigation system oversees all such matters.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559389" y="551990"/>
            <a:ext cx="17249402" cy="9305853"/>
          </a:xfrm>
          <a:custGeom>
            <a:avLst/>
            <a:gdLst/>
            <a:ahLst/>
            <a:cxnLst/>
            <a:rect l="l" t="t" r="r" b="b"/>
            <a:pathLst>
              <a:path w="17249402" h="9305853">
                <a:moveTo>
                  <a:pt x="0" y="0"/>
                </a:moveTo>
                <a:lnTo>
                  <a:pt x="17249401" y="0"/>
                </a:lnTo>
                <a:lnTo>
                  <a:pt x="17249401" y="9305852"/>
                </a:lnTo>
                <a:lnTo>
                  <a:pt x="0" y="9305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95401" y="574666"/>
            <a:ext cx="17268452" cy="9324903"/>
          </a:xfrm>
          <a:custGeom>
            <a:avLst/>
            <a:gdLst/>
            <a:ahLst/>
            <a:cxnLst/>
            <a:rect l="l" t="t" r="r" b="b"/>
            <a:pathLst>
              <a:path w="17268452" h="9324903">
                <a:moveTo>
                  <a:pt x="0" y="0"/>
                </a:moveTo>
                <a:lnTo>
                  <a:pt x="17268452" y="0"/>
                </a:lnTo>
                <a:lnTo>
                  <a:pt x="17268452" y="9324903"/>
                </a:lnTo>
                <a:lnTo>
                  <a:pt x="0" y="9324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622526" y="1350224"/>
            <a:ext cx="15316732" cy="1095375"/>
          </a:xfrm>
          <a:prstGeom prst="rect">
            <a:avLst/>
          </a:prstGeom>
        </p:spPr>
        <p:txBody>
          <a:bodyPr lIns="0" tIns="0" rIns="0" bIns="0" rtlCol="0" anchor="t">
            <a:spAutoFit/>
          </a:bodyPr>
          <a:lstStyle/>
          <a:p>
            <a:pPr algn="l">
              <a:lnSpc>
                <a:spcPts val="8640"/>
              </a:lnSpc>
            </a:pPr>
            <a:r>
              <a:rPr lang="en-US" sz="7200" spc="149">
                <a:solidFill>
                  <a:srgbClr val="000000"/>
                </a:solidFill>
                <a:latin typeface="Martel Bold"/>
              </a:rPr>
              <a:t>ADDITIONAL INFORMATION</a:t>
            </a:r>
          </a:p>
        </p:txBody>
      </p:sp>
      <p:sp>
        <p:nvSpPr>
          <p:cNvPr id="5" name="TextBox 5"/>
          <p:cNvSpPr txBox="1"/>
          <p:nvPr/>
        </p:nvSpPr>
        <p:spPr>
          <a:xfrm>
            <a:off x="1622523" y="3188970"/>
            <a:ext cx="7315736" cy="5791200"/>
          </a:xfrm>
          <a:prstGeom prst="rect">
            <a:avLst/>
          </a:prstGeom>
        </p:spPr>
        <p:txBody>
          <a:bodyPr lIns="0" tIns="0" rIns="0" bIns="0" rtlCol="0" anchor="t">
            <a:spAutoFit/>
          </a:bodyPr>
          <a:lstStyle/>
          <a:p>
            <a:pPr algn="l">
              <a:lnSpc>
                <a:spcPts val="5759"/>
              </a:lnSpc>
            </a:pPr>
            <a:r>
              <a:rPr lang="en-US" sz="4800" u="sng" spc="75">
                <a:solidFill>
                  <a:srgbClr val="2F9880"/>
                </a:solidFill>
                <a:latin typeface="Martel Bold"/>
                <a:hlinkClick r:id="rId6" tooltip="https://www.europarl.europa.eu/factsheets/en/sheet/71/environment-policy-general-principles-and-basic-framework"/>
              </a:rPr>
              <a:t>https://www.europarl.europa.eu/factsheets/en/sheet/71/environment-policy-general-principles-and-basic-framework</a:t>
            </a:r>
          </a:p>
          <a:p>
            <a:pPr algn="l">
              <a:lnSpc>
                <a:spcPts val="5759"/>
              </a:lnSpc>
            </a:pPr>
            <a:endParaRPr lang="en-US" sz="4800" u="sng" spc="75">
              <a:solidFill>
                <a:srgbClr val="2F9880"/>
              </a:solidFill>
              <a:latin typeface="Martel Bold"/>
              <a:hlinkClick r:id="rId6" tooltip="https://www.europarl.europa.eu/factsheets/en/sheet/71/environment-policy-general-principles-and-basic-framework"/>
            </a:endParaRPr>
          </a:p>
          <a:p>
            <a:pPr algn="l">
              <a:lnSpc>
                <a:spcPts val="5759"/>
              </a:lnSpc>
            </a:pPr>
            <a:endParaRPr lang="en-US" sz="4800" u="sng" spc="75">
              <a:solidFill>
                <a:srgbClr val="2F9880"/>
              </a:solidFill>
              <a:latin typeface="Martel Bold"/>
              <a:hlinkClick r:id="rId6" tooltip="https://www.europarl.europa.eu/factsheets/en/sheet/71/environment-policy-general-principles-and-basic-framework"/>
            </a:endParaRPr>
          </a:p>
        </p:txBody>
      </p:sp>
      <p:sp>
        <p:nvSpPr>
          <p:cNvPr id="6" name="TextBox 6"/>
          <p:cNvSpPr txBox="1"/>
          <p:nvPr/>
        </p:nvSpPr>
        <p:spPr>
          <a:xfrm>
            <a:off x="9513024" y="3188970"/>
            <a:ext cx="7426234" cy="5067300"/>
          </a:xfrm>
          <a:prstGeom prst="rect">
            <a:avLst/>
          </a:prstGeom>
        </p:spPr>
        <p:txBody>
          <a:bodyPr lIns="0" tIns="0" rIns="0" bIns="0" rtlCol="0" anchor="t">
            <a:spAutoFit/>
          </a:bodyPr>
          <a:lstStyle/>
          <a:p>
            <a:pPr algn="l">
              <a:lnSpc>
                <a:spcPts val="5759"/>
              </a:lnSpc>
            </a:pPr>
            <a:r>
              <a:rPr lang="en-US" sz="4800" spc="75">
                <a:solidFill>
                  <a:srgbClr val="000000"/>
                </a:solidFill>
                <a:latin typeface="Martel Bold"/>
              </a:rPr>
              <a:t>https://uk.practicallaw.thomsonreuters.com/w-027-3735?transitionType=Default&amp;contextData=(sc.Default)&amp;firstPage=true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681399" y="270393"/>
            <a:ext cx="16925201" cy="9318155"/>
          </a:xfrm>
          <a:custGeom>
            <a:avLst/>
            <a:gdLst/>
            <a:ahLst/>
            <a:cxnLst/>
            <a:rect l="l" t="t" r="r" b="b"/>
            <a:pathLst>
              <a:path w="16925201" h="9318155">
                <a:moveTo>
                  <a:pt x="0" y="0"/>
                </a:moveTo>
                <a:lnTo>
                  <a:pt x="16925201" y="0"/>
                </a:lnTo>
                <a:lnTo>
                  <a:pt x="16925201" y="9318155"/>
                </a:lnTo>
                <a:lnTo>
                  <a:pt x="0" y="9318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089903" y="935043"/>
            <a:ext cx="10058246" cy="1057275"/>
          </a:xfrm>
          <a:prstGeom prst="rect">
            <a:avLst/>
          </a:prstGeom>
        </p:spPr>
        <p:txBody>
          <a:bodyPr lIns="0" tIns="0" rIns="0" bIns="0" rtlCol="0" anchor="t">
            <a:spAutoFit/>
          </a:bodyPr>
          <a:lstStyle/>
          <a:p>
            <a:pPr algn="ctr">
              <a:lnSpc>
                <a:spcPts val="8698"/>
              </a:lnSpc>
            </a:pPr>
            <a:r>
              <a:rPr lang="en-US" sz="7498">
                <a:solidFill>
                  <a:srgbClr val="94AB6F"/>
                </a:solidFill>
                <a:latin typeface="Martel Heavy"/>
              </a:rPr>
              <a:t>Introduction </a:t>
            </a:r>
          </a:p>
        </p:txBody>
      </p:sp>
      <p:sp>
        <p:nvSpPr>
          <p:cNvPr id="4" name="TextBox 4"/>
          <p:cNvSpPr txBox="1"/>
          <p:nvPr/>
        </p:nvSpPr>
        <p:spPr>
          <a:xfrm>
            <a:off x="1660706" y="1975643"/>
            <a:ext cx="15945894" cy="8243490"/>
          </a:xfrm>
          <a:prstGeom prst="rect">
            <a:avLst/>
          </a:prstGeom>
        </p:spPr>
        <p:txBody>
          <a:bodyPr lIns="0" tIns="0" rIns="0" bIns="0" rtlCol="0" anchor="t">
            <a:spAutoFit/>
          </a:bodyPr>
          <a:lstStyle/>
          <a:p>
            <a:pPr marL="525234" lvl="2" indent="-175078" algn="l">
              <a:lnSpc>
                <a:spcPts val="3102"/>
              </a:lnSpc>
              <a:buFont typeface="Arial"/>
              <a:buChar char="⚬"/>
            </a:pPr>
            <a:r>
              <a:rPr lang="en-US" sz="2297" spc="137">
                <a:solidFill>
                  <a:srgbClr val="94AB6F"/>
                </a:solidFill>
                <a:latin typeface="Martel Bold"/>
              </a:rPr>
              <a:t>The European Union has implemented a comprehensive framework of laws and policies to  address environmental and climate change issues.</a:t>
            </a:r>
          </a:p>
          <a:p>
            <a:pPr marL="525327" lvl="2" indent="-175109" algn="l">
              <a:lnSpc>
                <a:spcPts val="3102"/>
              </a:lnSpc>
            </a:pPr>
            <a:endParaRPr lang="en-US" sz="2297" spc="137">
              <a:solidFill>
                <a:srgbClr val="94AB6F"/>
              </a:solidFill>
              <a:latin typeface="Martel Bold"/>
            </a:endParaRPr>
          </a:p>
          <a:p>
            <a:pPr marL="525327" lvl="2" indent="-175109" algn="l">
              <a:lnSpc>
                <a:spcPts val="3102"/>
              </a:lnSpc>
              <a:buFont typeface="Arial"/>
              <a:buChar char="⚬"/>
            </a:pPr>
            <a:r>
              <a:rPr lang="en-US" sz="2297" spc="137">
                <a:solidFill>
                  <a:srgbClr val="94AB6F"/>
                </a:solidFill>
                <a:latin typeface="Martel Bold"/>
              </a:rPr>
              <a:t>The EU's legal basis for environmental action is established in treaties.</a:t>
            </a:r>
          </a:p>
          <a:p>
            <a:pPr marL="525327" lvl="2" indent="-175109" algn="l">
              <a:lnSpc>
                <a:spcPts val="3102"/>
              </a:lnSpc>
            </a:pPr>
            <a:endParaRPr lang="en-US" sz="2297" spc="137">
              <a:solidFill>
                <a:srgbClr val="94AB6F"/>
              </a:solidFill>
              <a:latin typeface="Martel Bold"/>
            </a:endParaRPr>
          </a:p>
          <a:p>
            <a:pPr marL="525327" lvl="2" indent="-175109" algn="l">
              <a:lnSpc>
                <a:spcPts val="3102"/>
              </a:lnSpc>
              <a:buFont typeface="Arial"/>
              <a:buChar char="⚬"/>
            </a:pPr>
            <a:r>
              <a:rPr lang="en-US" sz="2297" spc="137">
                <a:solidFill>
                  <a:srgbClr val="94AB6F"/>
                </a:solidFill>
                <a:latin typeface="Martel Bold"/>
              </a:rPr>
              <a:t>In July 2021, the European climate law – a key element of the </a:t>
            </a:r>
            <a:r>
              <a:rPr lang="en-US" sz="2297" u="sng" spc="137">
                <a:solidFill>
                  <a:srgbClr val="94AB6F"/>
                </a:solidFill>
                <a:latin typeface="Martel Bold"/>
              </a:rPr>
              <a:t>European Green Deal</a:t>
            </a:r>
            <a:r>
              <a:rPr lang="en-US" sz="2297" spc="137">
                <a:solidFill>
                  <a:srgbClr val="94AB6F"/>
                </a:solidFill>
                <a:latin typeface="Martel Bold"/>
              </a:rPr>
              <a:t> – entered into force, one month after the Council had adopted it. EU countries are now legally obliged to reach both the 2030 and 2050 climate goals. </a:t>
            </a:r>
          </a:p>
          <a:p>
            <a:pPr marL="525327" lvl="2" indent="-175109" algn="l">
              <a:lnSpc>
                <a:spcPts val="3102"/>
              </a:lnSpc>
            </a:pPr>
            <a:endParaRPr lang="en-US" sz="2297" spc="137">
              <a:solidFill>
                <a:srgbClr val="94AB6F"/>
              </a:solidFill>
              <a:latin typeface="Martel Bold"/>
            </a:endParaRPr>
          </a:p>
          <a:p>
            <a:pPr marL="525327" lvl="2" indent="-175109" algn="l">
              <a:lnSpc>
                <a:spcPts val="3102"/>
              </a:lnSpc>
              <a:buFont typeface="Arial"/>
              <a:buChar char="⚬"/>
            </a:pPr>
            <a:r>
              <a:rPr lang="en-US" sz="2297" spc="137">
                <a:solidFill>
                  <a:srgbClr val="94AB6F"/>
                </a:solidFill>
                <a:latin typeface="Martel Bold"/>
              </a:rPr>
              <a:t>The climate law sets the framework for action to be taken by the EU and the member states to progressively reduce emissions and ultimately reach climate neutrality in the EU by 2050.</a:t>
            </a:r>
          </a:p>
          <a:p>
            <a:pPr marL="525327" lvl="2" indent="-175109" algn="l">
              <a:lnSpc>
                <a:spcPts val="3102"/>
              </a:lnSpc>
            </a:pPr>
            <a:endParaRPr lang="en-US" sz="2297" spc="137">
              <a:solidFill>
                <a:srgbClr val="94AB6F"/>
              </a:solidFill>
              <a:latin typeface="Martel Bold"/>
            </a:endParaRPr>
          </a:p>
          <a:p>
            <a:pPr marL="525327" lvl="2" indent="-175109" algn="l">
              <a:lnSpc>
                <a:spcPts val="3102"/>
              </a:lnSpc>
              <a:buFont typeface="Arial"/>
              <a:buChar char="⚬"/>
            </a:pPr>
            <a:r>
              <a:rPr lang="en-US" sz="2297" spc="137">
                <a:solidFill>
                  <a:srgbClr val="94AB6F"/>
                </a:solidFill>
                <a:latin typeface="Martel Bold"/>
              </a:rPr>
              <a:t>Also in June 2021, the Council approved conclusions endorsing the new EU strategy on adaptation to climate change presented by the European Commission.</a:t>
            </a:r>
          </a:p>
          <a:p>
            <a:pPr marL="525327" lvl="2" indent="-175109" algn="l">
              <a:lnSpc>
                <a:spcPts val="3102"/>
              </a:lnSpc>
            </a:pPr>
            <a:endParaRPr lang="en-US" sz="2297" spc="137">
              <a:solidFill>
                <a:srgbClr val="94AB6F"/>
              </a:solidFill>
              <a:latin typeface="Martel Bold"/>
            </a:endParaRPr>
          </a:p>
          <a:p>
            <a:pPr marL="525327" lvl="2" indent="-175109" algn="l">
              <a:lnSpc>
                <a:spcPts val="3102"/>
              </a:lnSpc>
              <a:buFont typeface="Arial"/>
              <a:buChar char="⚬"/>
            </a:pPr>
            <a:r>
              <a:rPr lang="en-US" sz="2297" u="sng" spc="137">
                <a:solidFill>
                  <a:srgbClr val="94AB6F"/>
                </a:solidFill>
                <a:latin typeface="Martel Bold"/>
              </a:rPr>
              <a:t> 'Fit for 55' package:</a:t>
            </a:r>
            <a:r>
              <a:rPr lang="en-US" sz="2297" spc="137">
                <a:solidFill>
                  <a:srgbClr val="94AB6F"/>
                </a:solidFill>
                <a:latin typeface="Martel Bold"/>
              </a:rPr>
              <a:t> A set of proposals for revision of existing legislation and new initiatives, it is the EU's key plan for turning climate goals into EU law. The package includes rules on: Energy, transport, emissions trading and reductions &amp; land use and forestry</a:t>
            </a:r>
          </a:p>
          <a:p>
            <a:pPr marL="525327" lvl="2" indent="-175109" algn="l">
              <a:lnSpc>
                <a:spcPts val="2606"/>
              </a:lnSpc>
            </a:pPr>
            <a:endParaRPr lang="en-US" sz="2297" spc="137">
              <a:solidFill>
                <a:srgbClr val="94AB6F"/>
              </a:solidFill>
              <a:latin typeface="Martel Bold"/>
            </a:endParaRPr>
          </a:p>
          <a:p>
            <a:pPr marL="525327" lvl="2" indent="-175109" algn="l">
              <a:lnSpc>
                <a:spcPts val="2192"/>
              </a:lnSpc>
            </a:pPr>
            <a:endParaRPr lang="en-US" sz="2297" spc="137">
              <a:solidFill>
                <a:srgbClr val="94AB6F"/>
              </a:solidFill>
              <a:latin typeface="Martel Bold"/>
            </a:endParaRPr>
          </a:p>
          <a:p>
            <a:pPr marL="525327" lvl="2" indent="-175109" algn="ctr">
              <a:lnSpc>
                <a:spcPts val="2192"/>
              </a:lnSpc>
            </a:pPr>
            <a:endParaRPr lang="en-US" sz="2297" spc="137">
              <a:solidFill>
                <a:srgbClr val="94AB6F"/>
              </a:solidFill>
              <a:latin typeface="Martel Bold"/>
            </a:endParaRPr>
          </a:p>
          <a:p>
            <a:pPr marL="525327" lvl="2" indent="-175109" algn="ctr">
              <a:lnSpc>
                <a:spcPts val="2192"/>
              </a:lnSpc>
            </a:pPr>
            <a:endParaRPr lang="en-US" sz="2297" spc="137">
              <a:solidFill>
                <a:srgbClr val="94AB6F"/>
              </a:solidFill>
              <a:latin typeface="Martel Bold"/>
            </a:endParaRPr>
          </a:p>
        </p:txBody>
      </p:sp>
      <p:sp>
        <p:nvSpPr>
          <p:cNvPr id="5" name="Freeform 5"/>
          <p:cNvSpPr/>
          <p:nvPr/>
        </p:nvSpPr>
        <p:spPr>
          <a:xfrm>
            <a:off x="55755" y="8223253"/>
            <a:ext cx="1945889" cy="2070095"/>
          </a:xfrm>
          <a:custGeom>
            <a:avLst/>
            <a:gdLst/>
            <a:ahLst/>
            <a:cxnLst/>
            <a:rect l="l" t="t" r="r" b="b"/>
            <a:pathLst>
              <a:path w="1945889" h="2070095">
                <a:moveTo>
                  <a:pt x="0" y="0"/>
                </a:moveTo>
                <a:lnTo>
                  <a:pt x="1945890" y="0"/>
                </a:lnTo>
                <a:lnTo>
                  <a:pt x="1945890" y="2070094"/>
                </a:lnTo>
                <a:lnTo>
                  <a:pt x="0" y="20700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TextBox 2"/>
          <p:cNvSpPr txBox="1"/>
          <p:nvPr/>
        </p:nvSpPr>
        <p:spPr>
          <a:xfrm>
            <a:off x="3915851" y="-158798"/>
            <a:ext cx="9419921" cy="1428750"/>
          </a:xfrm>
          <a:prstGeom prst="rect">
            <a:avLst/>
          </a:prstGeom>
        </p:spPr>
        <p:txBody>
          <a:bodyPr lIns="0" tIns="0" rIns="0" bIns="0" rtlCol="0" anchor="t">
            <a:spAutoFit/>
          </a:bodyPr>
          <a:lstStyle/>
          <a:p>
            <a:pPr algn="ctr">
              <a:lnSpc>
                <a:spcPts val="10500"/>
              </a:lnSpc>
            </a:pPr>
            <a:r>
              <a:rPr lang="en-US" sz="7500">
                <a:solidFill>
                  <a:srgbClr val="FBF6F1"/>
                </a:solidFill>
                <a:latin typeface="Martel Bold"/>
              </a:rPr>
              <a:t>EU LEGAL ORDER</a:t>
            </a:r>
          </a:p>
        </p:txBody>
      </p:sp>
      <p:sp>
        <p:nvSpPr>
          <p:cNvPr id="3" name="Freeform 3"/>
          <p:cNvSpPr/>
          <p:nvPr/>
        </p:nvSpPr>
        <p:spPr>
          <a:xfrm>
            <a:off x="554460" y="552963"/>
            <a:ext cx="17733540" cy="9240996"/>
          </a:xfrm>
          <a:custGeom>
            <a:avLst/>
            <a:gdLst/>
            <a:ahLst/>
            <a:cxnLst/>
            <a:rect l="l" t="t" r="r" b="b"/>
            <a:pathLst>
              <a:path w="17733540" h="9240996">
                <a:moveTo>
                  <a:pt x="0" y="0"/>
                </a:moveTo>
                <a:lnTo>
                  <a:pt x="17733540" y="0"/>
                </a:lnTo>
                <a:lnTo>
                  <a:pt x="17733540" y="9240996"/>
                </a:lnTo>
                <a:lnTo>
                  <a:pt x="0" y="9240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28700" y="981075"/>
            <a:ext cx="16818091" cy="8804275"/>
          </a:xfrm>
          <a:prstGeom prst="rect">
            <a:avLst/>
          </a:prstGeom>
        </p:spPr>
        <p:txBody>
          <a:bodyPr lIns="0" tIns="0" rIns="0" bIns="0" rtlCol="0" anchor="t">
            <a:spAutoFit/>
          </a:bodyPr>
          <a:lstStyle/>
          <a:p>
            <a:pPr algn="l">
              <a:lnSpc>
                <a:spcPts val="3500"/>
              </a:lnSpc>
            </a:pPr>
            <a:r>
              <a:rPr lang="en-US" sz="2499" spc="-204">
                <a:solidFill>
                  <a:srgbClr val="94AB6F"/>
                </a:solidFill>
                <a:latin typeface="Martel Bold"/>
              </a:rPr>
              <a:t>The European Union has legal personality and as such its own legal order which is separate from international law. Furthermore, EU law has direct or indirect effect on the laws of its Member States and becomes part of the legal system of each Member State</a:t>
            </a:r>
            <a:r>
              <a:rPr lang="en-US" sz="2499" spc="-204">
                <a:solidFill>
                  <a:srgbClr val="BFE385"/>
                </a:solidFill>
                <a:latin typeface="Martel"/>
              </a:rPr>
              <a:t>. </a:t>
            </a:r>
          </a:p>
          <a:p>
            <a:pPr algn="l">
              <a:lnSpc>
                <a:spcPts val="3500"/>
              </a:lnSpc>
            </a:pPr>
            <a:endParaRPr lang="en-US" sz="2499" spc="-204">
              <a:solidFill>
                <a:srgbClr val="BFE385"/>
              </a:solidFill>
              <a:latin typeface="Martel"/>
            </a:endParaRPr>
          </a:p>
          <a:p>
            <a:pPr marL="640080" lvl="2" indent="-213360" algn="l">
              <a:lnSpc>
                <a:spcPts val="3919"/>
              </a:lnSpc>
              <a:buFont typeface="Arial"/>
              <a:buChar char="⚬"/>
            </a:pPr>
            <a:r>
              <a:rPr lang="en-US" sz="2799" u="sng" spc="-229">
                <a:solidFill>
                  <a:srgbClr val="94AB6F"/>
                </a:solidFill>
                <a:latin typeface="Martel Bold"/>
              </a:rPr>
              <a:t>Sources and hierarchy of Union law:</a:t>
            </a:r>
          </a:p>
          <a:p>
            <a:pPr marL="571500" lvl="2" indent="-190500" algn="l">
              <a:lnSpc>
                <a:spcPts val="3500"/>
              </a:lnSpc>
            </a:pPr>
            <a:endParaRPr lang="en-US" sz="2799" u="sng" spc="-229">
              <a:solidFill>
                <a:srgbClr val="94AB6F"/>
              </a:solidFill>
              <a:latin typeface="Martel Bold"/>
            </a:endParaRPr>
          </a:p>
          <a:p>
            <a:pPr marL="571502" lvl="2" indent="-190501" algn="l">
              <a:lnSpc>
                <a:spcPts val="3500"/>
              </a:lnSpc>
              <a:buFont typeface="Arial"/>
              <a:buChar char="⚬"/>
            </a:pPr>
            <a:r>
              <a:rPr lang="en-US" sz="2499" spc="-204">
                <a:solidFill>
                  <a:srgbClr val="94AB6F"/>
                </a:solidFill>
                <a:latin typeface="Martel Bold"/>
              </a:rPr>
              <a:t>Treaty on European Union (TEU), Treaty on the Functioning of the European Union (TFEU), and their protocols </a:t>
            </a:r>
          </a:p>
          <a:p>
            <a:pPr marL="571502" lvl="2" indent="-190501" algn="l">
              <a:lnSpc>
                <a:spcPts val="3500"/>
              </a:lnSpc>
              <a:buFont typeface="Arial"/>
              <a:buChar char="⚬"/>
            </a:pPr>
            <a:r>
              <a:rPr lang="en-US" sz="2499" spc="-204">
                <a:solidFill>
                  <a:srgbClr val="94AB6F"/>
                </a:solidFill>
                <a:latin typeface="Martel Bold"/>
              </a:rPr>
              <a:t>Charter of Fundamental Rights of the European Union </a:t>
            </a:r>
          </a:p>
          <a:p>
            <a:pPr marL="571502" lvl="2" indent="-190501" algn="l">
              <a:lnSpc>
                <a:spcPts val="3500"/>
              </a:lnSpc>
              <a:buFont typeface="Arial"/>
              <a:buChar char="⚬"/>
            </a:pPr>
            <a:r>
              <a:rPr lang="en-US" sz="2499" spc="-204">
                <a:solidFill>
                  <a:srgbClr val="94AB6F"/>
                </a:solidFill>
                <a:latin typeface="Martel Bold"/>
              </a:rPr>
              <a:t>The Treaty Establishing the European Atomic Energy Community (Euratom) is still in force as a separate treaty;</a:t>
            </a:r>
          </a:p>
          <a:p>
            <a:pPr marL="571502" lvl="2" indent="-190501" algn="l">
              <a:lnSpc>
                <a:spcPts val="3500"/>
              </a:lnSpc>
              <a:buFont typeface="Arial"/>
              <a:buChar char="⚬"/>
            </a:pPr>
            <a:r>
              <a:rPr lang="en-US" sz="2499" spc="-204">
                <a:solidFill>
                  <a:srgbClr val="94AB6F"/>
                </a:solidFill>
                <a:latin typeface="Martel Bold"/>
              </a:rPr>
              <a:t>International agreements </a:t>
            </a:r>
          </a:p>
          <a:p>
            <a:pPr marL="571502" lvl="2" indent="-190501" algn="l">
              <a:lnSpc>
                <a:spcPts val="3500"/>
              </a:lnSpc>
              <a:buFont typeface="Arial"/>
              <a:buChar char="⚬"/>
            </a:pPr>
            <a:r>
              <a:rPr lang="en-US" sz="2499" spc="-204">
                <a:solidFill>
                  <a:srgbClr val="94AB6F"/>
                </a:solidFill>
                <a:latin typeface="Martel Bold"/>
              </a:rPr>
              <a:t>General principles of Union law</a:t>
            </a:r>
          </a:p>
          <a:p>
            <a:pPr marL="571502" lvl="2" indent="-190501" algn="l">
              <a:lnSpc>
                <a:spcPts val="3500"/>
              </a:lnSpc>
              <a:buFont typeface="Arial"/>
              <a:buChar char="⚬"/>
            </a:pPr>
            <a:r>
              <a:rPr lang="en-US" sz="2499" spc="-204">
                <a:solidFill>
                  <a:srgbClr val="94AB6F"/>
                </a:solidFill>
                <a:latin typeface="Martel Bold"/>
              </a:rPr>
              <a:t>Secondary legislation.</a:t>
            </a:r>
          </a:p>
          <a:p>
            <a:pPr marL="571502" lvl="2" indent="-190501" algn="l">
              <a:lnSpc>
                <a:spcPts val="3500"/>
              </a:lnSpc>
            </a:pPr>
            <a:endParaRPr lang="en-US" sz="2499" spc="-204">
              <a:solidFill>
                <a:srgbClr val="94AB6F"/>
              </a:solidFill>
              <a:latin typeface="Martel Bold"/>
            </a:endParaRPr>
          </a:p>
          <a:p>
            <a:pPr marL="571502" lvl="2" indent="-190501" algn="l">
              <a:lnSpc>
                <a:spcPts val="3500"/>
              </a:lnSpc>
            </a:pPr>
            <a:r>
              <a:rPr lang="en-US" sz="2499" spc="-204">
                <a:solidFill>
                  <a:srgbClr val="94AB6F"/>
                </a:solidFill>
                <a:latin typeface="Martel Bold"/>
              </a:rPr>
              <a:t>The EU has set ambitious targets for reducing emissions and increasing renewable energy use, with legislative instruments like directives, regulations, and decisions driving progress towards these goals.</a:t>
            </a:r>
          </a:p>
          <a:p>
            <a:pPr marL="571502" lvl="2" indent="-190501" algn="l">
              <a:lnSpc>
                <a:spcPts val="3500"/>
              </a:lnSpc>
            </a:pPr>
            <a:endParaRPr lang="en-US" sz="2499" spc="-204">
              <a:solidFill>
                <a:srgbClr val="94AB6F"/>
              </a:solidFill>
              <a:latin typeface="Martel Bold"/>
            </a:endParaRPr>
          </a:p>
          <a:p>
            <a:pPr marL="571502" lvl="2" indent="-190501" algn="l">
              <a:lnSpc>
                <a:spcPts val="3500"/>
              </a:lnSpc>
            </a:pPr>
            <a:r>
              <a:rPr lang="en-US" sz="2499" spc="-204">
                <a:solidFill>
                  <a:srgbClr val="94AB6F"/>
                </a:solidFill>
                <a:latin typeface="Martel Bold"/>
              </a:rPr>
              <a:t>The European Union is based on the rule of law. This means that every action taken by the EU is founded on treaties that have been approved democratically by its members. There are two main types of EU law –</a:t>
            </a:r>
            <a:r>
              <a:rPr lang="en-US" sz="2499" u="sng" spc="-204">
                <a:solidFill>
                  <a:srgbClr val="94AB6F"/>
                </a:solidFill>
                <a:latin typeface="Martel Bold"/>
              </a:rPr>
              <a:t> primary and secondary.</a:t>
            </a:r>
            <a:r>
              <a:rPr lang="en-US" sz="2499" spc="-204">
                <a:solidFill>
                  <a:srgbClr val="94AB6F"/>
                </a:solidFill>
                <a:latin typeface="Martel Bold"/>
              </a:rPr>
              <a:t> </a:t>
            </a:r>
          </a:p>
          <a:p>
            <a:pPr marL="571502" lvl="2" indent="-190501" algn="l">
              <a:lnSpc>
                <a:spcPts val="3500"/>
              </a:lnSpc>
            </a:pPr>
            <a:endParaRPr lang="en-US" sz="2499" spc="-204">
              <a:solidFill>
                <a:srgbClr val="94AB6F"/>
              </a:solidFill>
              <a:latin typeface="Martel Bold"/>
            </a:endParaRPr>
          </a:p>
          <a:p>
            <a:pPr marL="571502" lvl="2" indent="-190501" algn="l">
              <a:lnSpc>
                <a:spcPts val="3500"/>
              </a:lnSpc>
            </a:pPr>
            <a:endParaRPr lang="en-US" sz="2499" spc="-204">
              <a:solidFill>
                <a:srgbClr val="94AB6F"/>
              </a:solidFill>
              <a:latin typeface="Martel Bold"/>
            </a:endParaRPr>
          </a:p>
        </p:txBody>
      </p:sp>
      <p:sp>
        <p:nvSpPr>
          <p:cNvPr id="5" name="Freeform 5"/>
          <p:cNvSpPr/>
          <p:nvPr/>
        </p:nvSpPr>
        <p:spPr>
          <a:xfrm>
            <a:off x="0" y="8216905"/>
            <a:ext cx="1945889" cy="2070095"/>
          </a:xfrm>
          <a:custGeom>
            <a:avLst/>
            <a:gdLst/>
            <a:ahLst/>
            <a:cxnLst/>
            <a:rect l="l" t="t" r="r" b="b"/>
            <a:pathLst>
              <a:path w="1945889" h="2070095">
                <a:moveTo>
                  <a:pt x="0" y="0"/>
                </a:moveTo>
                <a:lnTo>
                  <a:pt x="1945889" y="0"/>
                </a:lnTo>
                <a:lnTo>
                  <a:pt x="1945889" y="2070095"/>
                </a:lnTo>
                <a:lnTo>
                  <a:pt x="0" y="2070095"/>
                </a:lnTo>
                <a:lnTo>
                  <a:pt x="0" y="0"/>
                </a:lnTo>
                <a:close/>
              </a:path>
            </a:pathLst>
          </a:custGeom>
          <a:blipFill>
            <a:blip r:embed="rId4">
              <a:alphaModFix amt="28000"/>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0" y="841893"/>
            <a:ext cx="18288000" cy="9445107"/>
          </a:xfrm>
          <a:custGeom>
            <a:avLst/>
            <a:gdLst/>
            <a:ahLst/>
            <a:cxnLst/>
            <a:rect l="l" t="t" r="r" b="b"/>
            <a:pathLst>
              <a:path w="18288000" h="9445107">
                <a:moveTo>
                  <a:pt x="0" y="0"/>
                </a:moveTo>
                <a:lnTo>
                  <a:pt x="18288000" y="0"/>
                </a:lnTo>
                <a:lnTo>
                  <a:pt x="18288000" y="9445107"/>
                </a:lnTo>
                <a:lnTo>
                  <a:pt x="0" y="94451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aphicFrame>
        <p:nvGraphicFramePr>
          <p:cNvPr id="3" name="Table 3"/>
          <p:cNvGraphicFramePr>
            <a:graphicFrameLocks noGrp="1"/>
          </p:cNvGraphicFramePr>
          <p:nvPr>
            <p:extLst>
              <p:ext uri="{D42A27DB-BD31-4B8C-83A1-F6EECF244321}">
                <p14:modId xmlns:p14="http://schemas.microsoft.com/office/powerpoint/2010/main" val="2045537528"/>
              </p:ext>
            </p:extLst>
          </p:nvPr>
        </p:nvGraphicFramePr>
        <p:xfrm>
          <a:off x="225756" y="1269952"/>
          <a:ext cx="17836488" cy="8420100"/>
        </p:xfrm>
        <a:graphic>
          <a:graphicData uri="http://schemas.openxmlformats.org/drawingml/2006/table">
            <a:tbl>
              <a:tblPr/>
              <a:tblGrid>
                <a:gridCol w="3606734">
                  <a:extLst>
                    <a:ext uri="{9D8B030D-6E8A-4147-A177-3AD203B41FA5}">
                      <a16:colId xmlns:a16="http://schemas.microsoft.com/office/drawing/2014/main" val="20000"/>
                    </a:ext>
                  </a:extLst>
                </a:gridCol>
                <a:gridCol w="14229754">
                  <a:extLst>
                    <a:ext uri="{9D8B030D-6E8A-4147-A177-3AD203B41FA5}">
                      <a16:colId xmlns:a16="http://schemas.microsoft.com/office/drawing/2014/main" val="20001"/>
                    </a:ext>
                  </a:extLst>
                </a:gridCol>
              </a:tblGrid>
              <a:tr h="769884">
                <a:tc>
                  <a:txBody>
                    <a:bodyPr/>
                    <a:lstStyle/>
                    <a:p>
                      <a:pPr algn="l">
                        <a:lnSpc>
                          <a:spcPts val="3500"/>
                        </a:lnSpc>
                        <a:defRPr/>
                      </a:pPr>
                      <a:r>
                        <a:rPr lang="en-US" sz="2500">
                          <a:solidFill>
                            <a:srgbClr val="000000"/>
                          </a:solidFill>
                          <a:latin typeface="Martel"/>
                        </a:rPr>
                        <a:t>Institutions</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3500"/>
                        </a:lnSpc>
                        <a:defRPr/>
                      </a:pPr>
                      <a:r>
                        <a:rPr lang="en-US" sz="2500">
                          <a:solidFill>
                            <a:srgbClr val="000000"/>
                          </a:solidFill>
                          <a:latin typeface="Martel"/>
                        </a:rPr>
                        <a:t>Description</a:t>
                      </a:r>
                      <a:endParaRPr lang="en-US" sz="1100"/>
                    </a:p>
                    <a:p>
                      <a:pPr algn="l">
                        <a:lnSpc>
                          <a:spcPts val="838"/>
                        </a:lnSpc>
                      </a:pPr>
                      <a:r>
                        <a:rPr lang="en-US" sz="600">
                          <a:solidFill>
                            <a:srgbClr val="000000"/>
                          </a:solidFill>
                          <a:latin typeface="Martel"/>
                        </a:rPr>
                        <a:t>   </a:t>
                      </a:r>
                    </a:p>
                    <a:p>
                      <a:pPr algn="l">
                        <a:lnSpc>
                          <a:spcPts val="838"/>
                        </a:lnSpc>
                      </a:pPr>
                      <a:r>
                        <a:rPr lang="en-US" sz="600">
                          <a:solidFill>
                            <a:srgbClr val="000000"/>
                          </a:solidFill>
                          <a:latin typeface="Martel"/>
                        </a:rPr>
                        <a:t>  </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7299">
                <a:tc>
                  <a:txBody>
                    <a:bodyPr/>
                    <a:lstStyle/>
                    <a:p>
                      <a:pPr algn="l">
                        <a:lnSpc>
                          <a:spcPts val="3079"/>
                        </a:lnSpc>
                        <a:defRPr/>
                      </a:pPr>
                      <a:r>
                        <a:rPr lang="en-US" sz="2200">
                          <a:solidFill>
                            <a:srgbClr val="000000"/>
                          </a:solidFill>
                          <a:latin typeface="Martel"/>
                        </a:rPr>
                        <a:t>European Commission</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629">
                <a:tc>
                  <a:txBody>
                    <a:bodyPr/>
                    <a:lstStyle/>
                    <a:p>
                      <a:pPr algn="l">
                        <a:lnSpc>
                          <a:spcPts val="3079"/>
                        </a:lnSpc>
                        <a:defRPr/>
                      </a:pPr>
                      <a:r>
                        <a:rPr lang="en-US" sz="2200">
                          <a:solidFill>
                            <a:srgbClr val="000000"/>
                          </a:solidFill>
                          <a:latin typeface="Martel"/>
                        </a:rPr>
                        <a:t>European</a:t>
                      </a:r>
                      <a:endParaRPr lang="en-US" sz="1100"/>
                    </a:p>
                    <a:p>
                      <a:pPr algn="l">
                        <a:lnSpc>
                          <a:spcPts val="3079"/>
                        </a:lnSpc>
                      </a:pPr>
                      <a:r>
                        <a:rPr lang="en-US" sz="2200">
                          <a:solidFill>
                            <a:srgbClr val="000000"/>
                          </a:solidFill>
                          <a:latin typeface="Martel"/>
                        </a:rPr>
                        <a:t>Parliament</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838"/>
                        </a:lnSpc>
                        <a:defRPr/>
                      </a:pPr>
                      <a:endParaRPr lang="en-US" sz="1100"/>
                    </a:p>
                    <a:p>
                      <a:pPr algn="l">
                        <a:lnSpc>
                          <a:spcPts val="838"/>
                        </a:lnSpc>
                      </a:pPr>
                      <a:r>
                        <a:rPr lang="en-US" sz="600">
                          <a:solidFill>
                            <a:srgbClr val="000000"/>
                          </a:solidFill>
                          <a:latin typeface="Martel"/>
                        </a:rPr>
                        <a:t>   </a:t>
                      </a:r>
                    </a:p>
                    <a:p>
                      <a:pPr algn="l">
                        <a:lnSpc>
                          <a:spcPts val="838"/>
                        </a:lnSpc>
                      </a:pPr>
                      <a:r>
                        <a:rPr lang="en-US" sz="600">
                          <a:solidFill>
                            <a:srgbClr val="000000"/>
                          </a:solidFill>
                          <a:latin typeface="Martel"/>
                        </a:rPr>
                        <a:t>  </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2598">
                <a:tc>
                  <a:txBody>
                    <a:bodyPr/>
                    <a:lstStyle/>
                    <a:p>
                      <a:pPr algn="l">
                        <a:lnSpc>
                          <a:spcPts val="2940"/>
                        </a:lnSpc>
                        <a:defRPr/>
                      </a:pPr>
                      <a:r>
                        <a:rPr lang="en-US" sz="2100">
                          <a:solidFill>
                            <a:srgbClr val="000000"/>
                          </a:solidFill>
                          <a:latin typeface="Martel"/>
                        </a:rPr>
                        <a:t>Council of the European Union</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629">
                <a:tc>
                  <a:txBody>
                    <a:bodyPr/>
                    <a:lstStyle/>
                    <a:p>
                      <a:pPr algn="l">
                        <a:lnSpc>
                          <a:spcPts val="3079"/>
                        </a:lnSpc>
                        <a:defRPr/>
                      </a:pPr>
                      <a:r>
                        <a:rPr lang="en-US" sz="2200">
                          <a:solidFill>
                            <a:srgbClr val="000000"/>
                          </a:solidFill>
                          <a:latin typeface="Martel"/>
                        </a:rPr>
                        <a:t>European Court of Justice</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838"/>
                        </a:lnSpc>
                        <a:defRPr/>
                      </a:pPr>
                      <a:endParaRPr lang="en-US" sz="1100"/>
                    </a:p>
                    <a:p>
                      <a:pPr algn="l">
                        <a:lnSpc>
                          <a:spcPts val="838"/>
                        </a:lnSpc>
                      </a:pPr>
                      <a:r>
                        <a:rPr lang="en-US" sz="600">
                          <a:solidFill>
                            <a:srgbClr val="000000"/>
                          </a:solidFill>
                          <a:latin typeface="Martel"/>
                        </a:rPr>
                        <a:t>   </a:t>
                      </a:r>
                    </a:p>
                    <a:p>
                      <a:pPr algn="l">
                        <a:lnSpc>
                          <a:spcPts val="838"/>
                        </a:lnSpc>
                      </a:pPr>
                      <a:r>
                        <a:rPr lang="en-US" sz="600">
                          <a:solidFill>
                            <a:srgbClr val="000000"/>
                          </a:solidFill>
                          <a:latin typeface="Martel"/>
                        </a:rPr>
                        <a:t>  </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66172">
                <a:tc>
                  <a:txBody>
                    <a:bodyPr/>
                    <a:lstStyle/>
                    <a:p>
                      <a:pPr algn="l">
                        <a:lnSpc>
                          <a:spcPts val="3079"/>
                        </a:lnSpc>
                        <a:defRPr/>
                      </a:pPr>
                      <a:r>
                        <a:rPr lang="en-US" sz="2200" dirty="0">
                          <a:solidFill>
                            <a:srgbClr val="000000"/>
                          </a:solidFill>
                          <a:latin typeface="Martel"/>
                        </a:rPr>
                        <a:t>European Environment Agency</a:t>
                      </a:r>
                      <a:endParaRPr lang="en-US" sz="1100" dirty="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3500"/>
                        </a:lnSpc>
                        <a:defRPr/>
                      </a:pPr>
                      <a:r>
                        <a:rPr lang="en-US" sz="2500">
                          <a:solidFill>
                            <a:srgbClr val="000000"/>
                          </a:solidFill>
                          <a:latin typeface="Martel"/>
                        </a:rPr>
                        <a:t>The European Environment Agency provides scientific and technical expertise to support the development and implementation of environmental and climate change policies in the EU.</a:t>
                      </a:r>
                      <a:endParaRPr lang="en-US" sz="110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56204">
                <a:tc>
                  <a:txBody>
                    <a:bodyPr/>
                    <a:lstStyle/>
                    <a:p>
                      <a:pPr algn="l">
                        <a:lnSpc>
                          <a:spcPts val="2799"/>
                        </a:lnSpc>
                        <a:defRPr/>
                      </a:pPr>
                      <a:r>
                        <a:rPr lang="en-US" sz="2200" dirty="0">
                          <a:solidFill>
                            <a:srgbClr val="000000"/>
                          </a:solidFill>
                          <a:latin typeface="Martel"/>
                        </a:rPr>
                        <a:t>EU Environmental and Climate Change Regulations</a:t>
                      </a:r>
                      <a:endParaRPr lang="en-US" sz="2200" dirty="0"/>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838"/>
                        </a:lnSpc>
                        <a:defRPr/>
                      </a:pPr>
                      <a:endParaRPr lang="en-US" sz="1100" dirty="0"/>
                    </a:p>
                    <a:p>
                      <a:pPr algn="l">
                        <a:lnSpc>
                          <a:spcPts val="838"/>
                        </a:lnSpc>
                      </a:pPr>
                      <a:r>
                        <a:rPr lang="en-US" sz="600" dirty="0">
                          <a:solidFill>
                            <a:srgbClr val="000000"/>
                          </a:solidFill>
                          <a:latin typeface="Martel"/>
                        </a:rPr>
                        <a:t>   </a:t>
                      </a:r>
                    </a:p>
                    <a:p>
                      <a:pPr algn="l">
                        <a:lnSpc>
                          <a:spcPts val="838"/>
                        </a:lnSpc>
                      </a:pPr>
                      <a:r>
                        <a:rPr lang="en-US" sz="600" dirty="0">
                          <a:solidFill>
                            <a:srgbClr val="000000"/>
                          </a:solidFill>
                          <a:latin typeface="Martel"/>
                        </a:rPr>
                        <a:t>  </a:t>
                      </a:r>
                    </a:p>
                  </a:txBody>
                  <a:tcPr marL="190500" marR="190500" marT="190500" marB="190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Freeform 4"/>
          <p:cNvSpPr/>
          <p:nvPr/>
        </p:nvSpPr>
        <p:spPr>
          <a:xfrm>
            <a:off x="16342111" y="-6347"/>
            <a:ext cx="1945889" cy="2070095"/>
          </a:xfrm>
          <a:custGeom>
            <a:avLst/>
            <a:gdLst/>
            <a:ahLst/>
            <a:cxnLst/>
            <a:rect l="l" t="t" r="r" b="b"/>
            <a:pathLst>
              <a:path w="1945889" h="2070095">
                <a:moveTo>
                  <a:pt x="0" y="0"/>
                </a:moveTo>
                <a:lnTo>
                  <a:pt x="1945889" y="0"/>
                </a:lnTo>
                <a:lnTo>
                  <a:pt x="1945889" y="2070094"/>
                </a:lnTo>
                <a:lnTo>
                  <a:pt x="0" y="20700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3915851" y="-158798"/>
            <a:ext cx="9419921" cy="1428750"/>
          </a:xfrm>
          <a:prstGeom prst="rect">
            <a:avLst/>
          </a:prstGeom>
        </p:spPr>
        <p:txBody>
          <a:bodyPr lIns="0" tIns="0" rIns="0" bIns="0" rtlCol="0" anchor="t">
            <a:spAutoFit/>
          </a:bodyPr>
          <a:lstStyle/>
          <a:p>
            <a:pPr algn="ctr">
              <a:lnSpc>
                <a:spcPts val="10500"/>
              </a:lnSpc>
            </a:pPr>
            <a:r>
              <a:rPr lang="en-US" sz="7500">
                <a:solidFill>
                  <a:srgbClr val="FBF6F1"/>
                </a:solidFill>
                <a:latin typeface="Martel Bold"/>
              </a:rPr>
              <a:t>EU LEGAL ORDER</a:t>
            </a:r>
          </a:p>
        </p:txBody>
      </p:sp>
      <p:sp>
        <p:nvSpPr>
          <p:cNvPr id="6" name="TextBox 6"/>
          <p:cNvSpPr txBox="1"/>
          <p:nvPr/>
        </p:nvSpPr>
        <p:spPr>
          <a:xfrm>
            <a:off x="3983146" y="2270643"/>
            <a:ext cx="14289614" cy="860425"/>
          </a:xfrm>
          <a:prstGeom prst="rect">
            <a:avLst/>
          </a:prstGeom>
        </p:spPr>
        <p:txBody>
          <a:bodyPr lIns="0" tIns="0" rIns="0" bIns="0" rtlCol="0" anchor="t">
            <a:spAutoFit/>
          </a:bodyPr>
          <a:lstStyle/>
          <a:p>
            <a:pPr algn="l">
              <a:lnSpc>
                <a:spcPts val="3500"/>
              </a:lnSpc>
            </a:pPr>
            <a:r>
              <a:rPr lang="en-US" sz="2499" spc="-204" dirty="0">
                <a:solidFill>
                  <a:srgbClr val="000000"/>
                </a:solidFill>
                <a:latin typeface="Martel"/>
              </a:rPr>
              <a:t>The European Commission is the executive body of the EU and is responsible for proposing and implementing environmental and climate change policies and regulations.</a:t>
            </a:r>
          </a:p>
        </p:txBody>
      </p:sp>
      <p:sp>
        <p:nvSpPr>
          <p:cNvPr id="7" name="TextBox 7"/>
          <p:cNvSpPr txBox="1"/>
          <p:nvPr/>
        </p:nvSpPr>
        <p:spPr>
          <a:xfrm>
            <a:off x="4003484" y="4428451"/>
            <a:ext cx="12927591" cy="860425"/>
          </a:xfrm>
          <a:prstGeom prst="rect">
            <a:avLst/>
          </a:prstGeom>
        </p:spPr>
        <p:txBody>
          <a:bodyPr lIns="0" tIns="0" rIns="0" bIns="0" rtlCol="0" anchor="t">
            <a:spAutoFit/>
          </a:bodyPr>
          <a:lstStyle/>
          <a:p>
            <a:pPr algn="l">
              <a:lnSpc>
                <a:spcPts val="3500"/>
              </a:lnSpc>
            </a:pPr>
            <a:r>
              <a:rPr lang="en-US" sz="2499" spc="-204" dirty="0">
                <a:solidFill>
                  <a:srgbClr val="000000"/>
                </a:solidFill>
                <a:latin typeface="Martel"/>
              </a:rPr>
              <a:t>The Council of the European Union represents the member states and works together with the European Parliament to adopt and implement environmental and climate change laws.</a:t>
            </a:r>
          </a:p>
        </p:txBody>
      </p:sp>
      <p:sp>
        <p:nvSpPr>
          <p:cNvPr id="8" name="TextBox 8"/>
          <p:cNvSpPr txBox="1"/>
          <p:nvPr/>
        </p:nvSpPr>
        <p:spPr>
          <a:xfrm>
            <a:off x="3960829" y="5483089"/>
            <a:ext cx="13567832" cy="878307"/>
          </a:xfrm>
          <a:prstGeom prst="rect">
            <a:avLst/>
          </a:prstGeom>
        </p:spPr>
        <p:txBody>
          <a:bodyPr lIns="0" tIns="0" rIns="0" bIns="0" rtlCol="0" anchor="t">
            <a:spAutoFit/>
          </a:bodyPr>
          <a:lstStyle/>
          <a:p>
            <a:pPr algn="l">
              <a:lnSpc>
                <a:spcPts val="3561"/>
              </a:lnSpc>
            </a:pPr>
            <a:r>
              <a:rPr lang="en-US" sz="2544" spc="-208" dirty="0">
                <a:solidFill>
                  <a:srgbClr val="000000"/>
                </a:solidFill>
                <a:latin typeface="Martel"/>
              </a:rPr>
              <a:t>The European Court of Justice is the highest court in the EU and ensures the consistent interpretation and application of environmental and climate change laws across member states.</a:t>
            </a:r>
          </a:p>
        </p:txBody>
      </p:sp>
      <p:sp>
        <p:nvSpPr>
          <p:cNvPr id="9" name="TextBox 9"/>
          <p:cNvSpPr txBox="1"/>
          <p:nvPr/>
        </p:nvSpPr>
        <p:spPr>
          <a:xfrm>
            <a:off x="3983146" y="3258806"/>
            <a:ext cx="13523199" cy="860425"/>
          </a:xfrm>
          <a:prstGeom prst="rect">
            <a:avLst/>
          </a:prstGeom>
        </p:spPr>
        <p:txBody>
          <a:bodyPr lIns="0" tIns="0" rIns="0" bIns="0" rtlCol="0" anchor="t">
            <a:spAutoFit/>
          </a:bodyPr>
          <a:lstStyle/>
          <a:p>
            <a:pPr algn="l">
              <a:lnSpc>
                <a:spcPts val="3500"/>
              </a:lnSpc>
            </a:pPr>
            <a:r>
              <a:rPr lang="en-US" sz="2499" spc="-204" dirty="0">
                <a:solidFill>
                  <a:srgbClr val="000000"/>
                </a:solidFill>
                <a:latin typeface="Martel"/>
              </a:rPr>
              <a:t>The European Parliament is the directly elected legislative body of the EU and plays a crucial role in shaping and approving environmental and climate change legislation.</a:t>
            </a:r>
          </a:p>
        </p:txBody>
      </p:sp>
      <p:sp>
        <p:nvSpPr>
          <p:cNvPr id="10" name="TextBox 10"/>
          <p:cNvSpPr txBox="1"/>
          <p:nvPr/>
        </p:nvSpPr>
        <p:spPr>
          <a:xfrm>
            <a:off x="3938513" y="8554025"/>
            <a:ext cx="14334247" cy="860425"/>
          </a:xfrm>
          <a:prstGeom prst="rect">
            <a:avLst/>
          </a:prstGeom>
        </p:spPr>
        <p:txBody>
          <a:bodyPr lIns="0" tIns="0" rIns="0" bIns="0" rtlCol="0" anchor="t">
            <a:spAutoFit/>
          </a:bodyPr>
          <a:lstStyle/>
          <a:p>
            <a:pPr algn="l">
              <a:lnSpc>
                <a:spcPts val="3500"/>
              </a:lnSpc>
            </a:pPr>
            <a:r>
              <a:rPr lang="en-US" sz="2499" spc="-204" dirty="0">
                <a:solidFill>
                  <a:srgbClr val="000000"/>
                </a:solidFill>
                <a:latin typeface="Martel"/>
              </a:rPr>
              <a:t>The EU has enacted numerous regulations to address environmental and climate change issues, including the Renewable Energy Directive, the Emissions Trading System, and the Water Framework Directive.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p:cNvSpPr/>
          <p:nvPr/>
        </p:nvSpPr>
        <p:spPr>
          <a:xfrm>
            <a:off x="12896888" y="7726728"/>
            <a:ext cx="5133377" cy="2560272"/>
          </a:xfrm>
          <a:custGeom>
            <a:avLst/>
            <a:gdLst/>
            <a:ahLst/>
            <a:cxnLst/>
            <a:rect l="l" t="t" r="r" b="b"/>
            <a:pathLst>
              <a:path w="5133377" h="2560272">
                <a:moveTo>
                  <a:pt x="0" y="0"/>
                </a:moveTo>
                <a:lnTo>
                  <a:pt x="5133376" y="0"/>
                </a:lnTo>
                <a:lnTo>
                  <a:pt x="5133376" y="2560272"/>
                </a:lnTo>
                <a:lnTo>
                  <a:pt x="0" y="2560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7761212" y="1904535"/>
            <a:ext cx="7453388" cy="6963817"/>
          </a:xfrm>
          <a:prstGeom prst="rect">
            <a:avLst/>
          </a:prstGeom>
        </p:spPr>
        <p:txBody>
          <a:bodyPr lIns="0" tIns="0" rIns="0" bIns="0" rtlCol="0" anchor="t">
            <a:spAutoFit/>
          </a:bodyPr>
          <a:lstStyle/>
          <a:p>
            <a:pPr algn="just">
              <a:lnSpc>
                <a:spcPts val="3674"/>
              </a:lnSpc>
            </a:pPr>
            <a:r>
              <a:rPr lang="en-US" sz="2721" u="sng" spc="162">
                <a:solidFill>
                  <a:srgbClr val="94AB6F"/>
                </a:solidFill>
                <a:latin typeface="Montserrat Bold"/>
              </a:rPr>
              <a:t>Comparison to the Indian System</a:t>
            </a:r>
          </a:p>
          <a:p>
            <a:pPr algn="just">
              <a:lnSpc>
                <a:spcPts val="2922"/>
              </a:lnSpc>
            </a:pPr>
            <a:r>
              <a:rPr lang="en-US" sz="2165" spc="129">
                <a:solidFill>
                  <a:srgbClr val="94AB6F"/>
                </a:solidFill>
                <a:latin typeface="Montserrat Bold"/>
              </a:rPr>
              <a:t>The competence scheme in EU environmental and climate change law can be compared to the system in India. In India, environmental and climate change law is governed by a similar division of powers between the central government and the state governments. The central government has exclusive competence in certain areas, su.ch as setting national environmental standards and regulating interstate pollution. State governments retain shared competence in other areas, such as land and water management. This division of powers allows for a coordinated approach to environmental protection and climate change mitigation at both the national and state levels in India</a:t>
            </a:r>
          </a:p>
          <a:p>
            <a:pPr algn="just">
              <a:lnSpc>
                <a:spcPts val="2922"/>
              </a:lnSpc>
            </a:pPr>
            <a:endParaRPr lang="en-US" sz="2165" spc="129">
              <a:solidFill>
                <a:srgbClr val="94AB6F"/>
              </a:solidFill>
              <a:latin typeface="Montserrat Bold"/>
            </a:endParaRPr>
          </a:p>
          <a:p>
            <a:pPr algn="just">
              <a:lnSpc>
                <a:spcPts val="2922"/>
              </a:lnSpc>
            </a:pPr>
            <a:endParaRPr lang="en-US" sz="2165" spc="129">
              <a:solidFill>
                <a:srgbClr val="94AB6F"/>
              </a:solidFill>
              <a:latin typeface="Montserrat Bold"/>
            </a:endParaRPr>
          </a:p>
        </p:txBody>
      </p:sp>
      <p:sp>
        <p:nvSpPr>
          <p:cNvPr id="4" name="Freeform 4"/>
          <p:cNvSpPr/>
          <p:nvPr/>
        </p:nvSpPr>
        <p:spPr>
          <a:xfrm>
            <a:off x="16342111" y="0"/>
            <a:ext cx="1945889" cy="2070095"/>
          </a:xfrm>
          <a:custGeom>
            <a:avLst/>
            <a:gdLst/>
            <a:ahLst/>
            <a:cxnLst/>
            <a:rect l="l" t="t" r="r" b="b"/>
            <a:pathLst>
              <a:path w="1945889" h="2070095">
                <a:moveTo>
                  <a:pt x="0" y="0"/>
                </a:moveTo>
                <a:lnTo>
                  <a:pt x="1945889" y="0"/>
                </a:lnTo>
                <a:lnTo>
                  <a:pt x="1945889" y="2070095"/>
                </a:lnTo>
                <a:lnTo>
                  <a:pt x="0" y="20700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539518" y="327090"/>
            <a:ext cx="9970728" cy="891847"/>
          </a:xfrm>
          <a:prstGeom prst="rect">
            <a:avLst/>
          </a:prstGeom>
        </p:spPr>
        <p:txBody>
          <a:bodyPr lIns="0" tIns="0" rIns="0" bIns="0" rtlCol="0" anchor="t">
            <a:spAutoFit/>
          </a:bodyPr>
          <a:lstStyle/>
          <a:p>
            <a:pPr algn="l">
              <a:lnSpc>
                <a:spcPts val="7284"/>
              </a:lnSpc>
            </a:pPr>
            <a:r>
              <a:rPr lang="en-US" sz="6279">
                <a:solidFill>
                  <a:srgbClr val="94AB6F"/>
                </a:solidFill>
                <a:latin typeface="Martel Heavy"/>
              </a:rPr>
              <a:t>COMPETENCE SCHEME</a:t>
            </a:r>
          </a:p>
        </p:txBody>
      </p:sp>
      <p:sp>
        <p:nvSpPr>
          <p:cNvPr id="6" name="TextBox 6"/>
          <p:cNvSpPr txBox="1"/>
          <p:nvPr/>
        </p:nvSpPr>
        <p:spPr>
          <a:xfrm>
            <a:off x="539518" y="1765706"/>
            <a:ext cx="6876069" cy="7135000"/>
          </a:xfrm>
          <a:prstGeom prst="rect">
            <a:avLst/>
          </a:prstGeom>
        </p:spPr>
        <p:txBody>
          <a:bodyPr lIns="0" tIns="0" rIns="0" bIns="0" rtlCol="0" anchor="t">
            <a:spAutoFit/>
          </a:bodyPr>
          <a:lstStyle/>
          <a:p>
            <a:pPr algn="just">
              <a:lnSpc>
                <a:spcPts val="3655"/>
              </a:lnSpc>
            </a:pPr>
            <a:r>
              <a:rPr lang="en-US" sz="2708" u="sng" spc="162">
                <a:solidFill>
                  <a:srgbClr val="94AB6F"/>
                </a:solidFill>
                <a:latin typeface="Montserrat Bold"/>
              </a:rPr>
              <a:t>Division of Powers</a:t>
            </a:r>
          </a:p>
          <a:p>
            <a:pPr algn="just">
              <a:lnSpc>
                <a:spcPts val="2981"/>
              </a:lnSpc>
            </a:pPr>
            <a:r>
              <a:rPr lang="en-US" sz="2208" spc="132">
                <a:solidFill>
                  <a:srgbClr val="94AB6F"/>
                </a:solidFill>
                <a:latin typeface="Montserrat Bold"/>
              </a:rPr>
              <a:t>In the EU, environmental and climate change law is governed by a competence scheme that involves the division of powers between the EU and its member states. The EU has exclusive competence in certain areas, such as setting emission reduction targets and regulating the internal market for environmental goods and services. Member states retain shared competence in other areas, such as land-use planning and environmental impact assessments. This division of powers ensures a coordinated approach to environmental protection and climate change mitigation across the EU while allowing member states to address specific local concerns.</a:t>
            </a:r>
          </a:p>
          <a:p>
            <a:pPr algn="just">
              <a:lnSpc>
                <a:spcPts val="2981"/>
              </a:lnSpc>
            </a:pPr>
            <a:endParaRPr lang="en-US" sz="2208" spc="132">
              <a:solidFill>
                <a:srgbClr val="94AB6F"/>
              </a:solidFill>
              <a:latin typeface="Montserrat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TextBox 2"/>
          <p:cNvSpPr txBox="1"/>
          <p:nvPr/>
        </p:nvSpPr>
        <p:spPr>
          <a:xfrm>
            <a:off x="764182" y="1807679"/>
            <a:ext cx="14286225" cy="1366927"/>
          </a:xfrm>
          <a:prstGeom prst="rect">
            <a:avLst/>
          </a:prstGeom>
        </p:spPr>
        <p:txBody>
          <a:bodyPr lIns="0" tIns="0" rIns="0" bIns="0" rtlCol="0" anchor="t">
            <a:spAutoFit/>
          </a:bodyPr>
          <a:lstStyle/>
          <a:p>
            <a:pPr algn="l">
              <a:lnSpc>
                <a:spcPts val="4588"/>
              </a:lnSpc>
            </a:pPr>
            <a:r>
              <a:rPr lang="en-US" sz="3954" u="sng">
                <a:solidFill>
                  <a:srgbClr val="FBF6F1"/>
                </a:solidFill>
                <a:latin typeface="Martel Bold"/>
              </a:rPr>
              <a:t>EU :</a:t>
            </a:r>
          </a:p>
          <a:p>
            <a:pPr algn="ctr">
              <a:lnSpc>
                <a:spcPts val="6327"/>
              </a:lnSpc>
            </a:pPr>
            <a:endParaRPr lang="en-US" sz="3954" u="sng">
              <a:solidFill>
                <a:srgbClr val="FBF6F1"/>
              </a:solidFill>
              <a:latin typeface="Martel Bold"/>
            </a:endParaRPr>
          </a:p>
        </p:txBody>
      </p:sp>
      <p:sp>
        <p:nvSpPr>
          <p:cNvPr id="3" name="Freeform 3"/>
          <p:cNvSpPr/>
          <p:nvPr/>
        </p:nvSpPr>
        <p:spPr>
          <a:xfrm>
            <a:off x="231469" y="5858488"/>
            <a:ext cx="16533280" cy="1711256"/>
          </a:xfrm>
          <a:custGeom>
            <a:avLst/>
            <a:gdLst/>
            <a:ahLst/>
            <a:cxnLst/>
            <a:rect l="l" t="t" r="r" b="b"/>
            <a:pathLst>
              <a:path w="16533280" h="1711256">
                <a:moveTo>
                  <a:pt x="0" y="0"/>
                </a:moveTo>
                <a:lnTo>
                  <a:pt x="16533280" y="0"/>
                </a:lnTo>
                <a:lnTo>
                  <a:pt x="16533280" y="1711256"/>
                </a:lnTo>
                <a:lnTo>
                  <a:pt x="0" y="1711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31469" y="6065867"/>
            <a:ext cx="1065425" cy="436259"/>
          </a:xfrm>
          <a:prstGeom prst="rect">
            <a:avLst/>
          </a:prstGeom>
        </p:spPr>
        <p:txBody>
          <a:bodyPr lIns="0" tIns="0" rIns="0" bIns="0" rtlCol="0" anchor="t">
            <a:spAutoFit/>
          </a:bodyPr>
          <a:lstStyle/>
          <a:p>
            <a:pPr algn="l">
              <a:lnSpc>
                <a:spcPts val="3840"/>
              </a:lnSpc>
            </a:pPr>
            <a:r>
              <a:rPr lang="en-US" sz="4000" spc="-328">
                <a:solidFill>
                  <a:srgbClr val="648E38"/>
                </a:solidFill>
                <a:latin typeface="Martel Bold"/>
              </a:rPr>
              <a:t>01.</a:t>
            </a:r>
          </a:p>
        </p:txBody>
      </p:sp>
      <p:sp>
        <p:nvSpPr>
          <p:cNvPr id="5" name="TextBox 5"/>
          <p:cNvSpPr txBox="1"/>
          <p:nvPr/>
        </p:nvSpPr>
        <p:spPr>
          <a:xfrm>
            <a:off x="231469" y="2367318"/>
            <a:ext cx="14185704" cy="3789070"/>
          </a:xfrm>
          <a:prstGeom prst="rect">
            <a:avLst/>
          </a:prstGeom>
        </p:spPr>
        <p:txBody>
          <a:bodyPr lIns="0" tIns="0" rIns="0" bIns="0" rtlCol="0" anchor="t">
            <a:spAutoFit/>
          </a:bodyPr>
          <a:lstStyle/>
          <a:p>
            <a:pPr marL="617464" lvl="2" indent="-205821" algn="l">
              <a:lnSpc>
                <a:spcPts val="3780"/>
              </a:lnSpc>
              <a:buFont typeface="Arial"/>
              <a:buChar char="⚬"/>
            </a:pPr>
            <a:r>
              <a:rPr lang="en-US" sz="2701" spc="-221">
                <a:solidFill>
                  <a:srgbClr val="FBF6F1"/>
                </a:solidFill>
                <a:latin typeface="Martel Bold"/>
              </a:rPr>
              <a:t>PRIMARY LAW</a:t>
            </a:r>
            <a:r>
              <a:rPr lang="en-US" sz="2701" spc="-221">
                <a:solidFill>
                  <a:srgbClr val="FFFFFF"/>
                </a:solidFill>
                <a:latin typeface="Martel"/>
              </a:rPr>
              <a:t> : Every action taken by the EU is founded on the treaties. Treaties are the starting point for EU law and are known in the EU as primary law.</a:t>
            </a:r>
          </a:p>
          <a:p>
            <a:pPr marL="617464" lvl="2" indent="-205821" algn="l">
              <a:lnSpc>
                <a:spcPts val="3780"/>
              </a:lnSpc>
            </a:pPr>
            <a:endParaRPr lang="en-US" sz="2701" spc="-221">
              <a:solidFill>
                <a:srgbClr val="FFFFFF"/>
              </a:solidFill>
              <a:latin typeface="Martel"/>
            </a:endParaRPr>
          </a:p>
          <a:p>
            <a:pPr marL="617464" lvl="2" indent="-205821" algn="l">
              <a:lnSpc>
                <a:spcPts val="3780"/>
              </a:lnSpc>
              <a:buFont typeface="Arial"/>
              <a:buChar char="⚬"/>
            </a:pPr>
            <a:r>
              <a:rPr lang="en-US" sz="2701" spc="-221">
                <a:solidFill>
                  <a:srgbClr val="FFFFFF"/>
                </a:solidFill>
                <a:latin typeface="Martel Bold"/>
              </a:rPr>
              <a:t>SECONDARY LAW:</a:t>
            </a:r>
            <a:r>
              <a:rPr lang="en-US" sz="2701" spc="-221">
                <a:solidFill>
                  <a:srgbClr val="FFFFFF"/>
                </a:solidFill>
                <a:latin typeface="Martel"/>
              </a:rPr>
              <a:t> The body of law that comes from the principles and objectives of the treaties is known as secondary law; and includes regulations, directives, decisions, recommendations and opinions.</a:t>
            </a:r>
          </a:p>
          <a:p>
            <a:pPr marL="617464" lvl="2" indent="-205821" algn="r">
              <a:lnSpc>
                <a:spcPts val="3780"/>
              </a:lnSpc>
            </a:pPr>
            <a:endParaRPr lang="en-US" sz="2701" spc="-221">
              <a:solidFill>
                <a:srgbClr val="FFFFFF"/>
              </a:solidFill>
              <a:latin typeface="Martel"/>
            </a:endParaRPr>
          </a:p>
          <a:p>
            <a:pPr marL="617464" lvl="2" indent="-205821" algn="ctr">
              <a:lnSpc>
                <a:spcPts val="3780"/>
              </a:lnSpc>
            </a:pPr>
            <a:endParaRPr lang="en-US" sz="2701" spc="-221">
              <a:solidFill>
                <a:srgbClr val="FFFFFF"/>
              </a:solidFill>
              <a:latin typeface="Martel"/>
            </a:endParaRPr>
          </a:p>
        </p:txBody>
      </p:sp>
      <p:sp>
        <p:nvSpPr>
          <p:cNvPr id="6" name="Freeform 6"/>
          <p:cNvSpPr/>
          <p:nvPr/>
        </p:nvSpPr>
        <p:spPr>
          <a:xfrm>
            <a:off x="231469" y="7768512"/>
            <a:ext cx="16533280" cy="2348030"/>
          </a:xfrm>
          <a:custGeom>
            <a:avLst/>
            <a:gdLst/>
            <a:ahLst/>
            <a:cxnLst/>
            <a:rect l="l" t="t" r="r" b="b"/>
            <a:pathLst>
              <a:path w="16533280" h="2348030">
                <a:moveTo>
                  <a:pt x="0" y="0"/>
                </a:moveTo>
                <a:lnTo>
                  <a:pt x="16533280" y="0"/>
                </a:lnTo>
                <a:lnTo>
                  <a:pt x="16533280" y="2348030"/>
                </a:lnTo>
                <a:lnTo>
                  <a:pt x="0" y="2348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6286355" y="-6347"/>
            <a:ext cx="1945889" cy="2070095"/>
          </a:xfrm>
          <a:custGeom>
            <a:avLst/>
            <a:gdLst/>
            <a:ahLst/>
            <a:cxnLst/>
            <a:rect l="l" t="t" r="r" b="b"/>
            <a:pathLst>
              <a:path w="1945889" h="2070095">
                <a:moveTo>
                  <a:pt x="0" y="0"/>
                </a:moveTo>
                <a:lnTo>
                  <a:pt x="1945890" y="0"/>
                </a:lnTo>
                <a:lnTo>
                  <a:pt x="1945890" y="2070094"/>
                </a:lnTo>
                <a:lnTo>
                  <a:pt x="0" y="20700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727055" y="5891586"/>
            <a:ext cx="15791201" cy="1482068"/>
          </a:xfrm>
          <a:prstGeom prst="rect">
            <a:avLst/>
          </a:prstGeom>
        </p:spPr>
        <p:txBody>
          <a:bodyPr lIns="0" tIns="0" rIns="0" bIns="0" rtlCol="0" anchor="t">
            <a:spAutoFit/>
          </a:bodyPr>
          <a:lstStyle/>
          <a:p>
            <a:pPr algn="ctr">
              <a:lnSpc>
                <a:spcPts val="3885"/>
              </a:lnSpc>
            </a:pPr>
            <a:r>
              <a:rPr lang="en-US" sz="2775" u="sng" spc="-227">
                <a:solidFill>
                  <a:srgbClr val="688E50"/>
                </a:solidFill>
                <a:latin typeface="Martel Bold"/>
              </a:rPr>
              <a:t>REGULATIONS :</a:t>
            </a:r>
            <a:r>
              <a:rPr lang="en-US" sz="2775" spc="-227">
                <a:solidFill>
                  <a:srgbClr val="688E50"/>
                </a:solidFill>
                <a:latin typeface="Martel Bold"/>
              </a:rPr>
              <a:t> Regulations are legal acts that apply automatically and uniformly to all EU countries as soon as they enter into force, without needing to be transposed into national law. They are binding in their entirety on all EU countries</a:t>
            </a:r>
          </a:p>
        </p:txBody>
      </p:sp>
      <p:sp>
        <p:nvSpPr>
          <p:cNvPr id="9" name="TextBox 9"/>
          <p:cNvSpPr txBox="1"/>
          <p:nvPr/>
        </p:nvSpPr>
        <p:spPr>
          <a:xfrm>
            <a:off x="899594" y="8057405"/>
            <a:ext cx="15990772" cy="3202171"/>
          </a:xfrm>
          <a:prstGeom prst="rect">
            <a:avLst/>
          </a:prstGeom>
        </p:spPr>
        <p:txBody>
          <a:bodyPr lIns="0" tIns="0" rIns="0" bIns="0" rtlCol="0" anchor="t">
            <a:spAutoFit/>
          </a:bodyPr>
          <a:lstStyle/>
          <a:p>
            <a:pPr algn="l">
              <a:lnSpc>
                <a:spcPts val="3891"/>
              </a:lnSpc>
            </a:pPr>
            <a:r>
              <a:rPr lang="en-US" sz="2779" u="sng" spc="-227">
                <a:solidFill>
                  <a:srgbClr val="688E50"/>
                </a:solidFill>
                <a:latin typeface="Martel Bold"/>
              </a:rPr>
              <a:t> DIRECTIVES</a:t>
            </a:r>
            <a:r>
              <a:rPr lang="en-US" sz="2779" spc="-227">
                <a:solidFill>
                  <a:srgbClr val="688E50"/>
                </a:solidFill>
                <a:latin typeface="Martel Bold"/>
              </a:rPr>
              <a:t> : Directives require EU countries to achieve a certain result, but leave them free to choose how to do so. EU countries must adopt measures to incorporate them into national law (transpose) in order to achieve the objectives set by the directive. National authorities must communicate these measures to the European Commission.</a:t>
            </a:r>
          </a:p>
          <a:p>
            <a:pPr algn="l">
              <a:lnSpc>
                <a:spcPts val="3261"/>
              </a:lnSpc>
            </a:pPr>
            <a:endParaRPr lang="en-US" sz="2779" spc="-227">
              <a:solidFill>
                <a:srgbClr val="688E50"/>
              </a:solidFill>
              <a:latin typeface="Martel Bold"/>
            </a:endParaRPr>
          </a:p>
          <a:p>
            <a:pPr algn="l">
              <a:lnSpc>
                <a:spcPts val="3261"/>
              </a:lnSpc>
            </a:pPr>
            <a:endParaRPr lang="en-US" sz="2779" spc="-227">
              <a:solidFill>
                <a:srgbClr val="688E50"/>
              </a:solidFill>
              <a:latin typeface="Martel Bold"/>
            </a:endParaRPr>
          </a:p>
          <a:p>
            <a:pPr algn="l">
              <a:lnSpc>
                <a:spcPts val="3261"/>
              </a:lnSpc>
            </a:pPr>
            <a:endParaRPr lang="en-US" sz="2779" spc="-227">
              <a:solidFill>
                <a:srgbClr val="688E50"/>
              </a:solidFill>
              <a:latin typeface="Martel Bold"/>
            </a:endParaRPr>
          </a:p>
        </p:txBody>
      </p:sp>
      <p:sp>
        <p:nvSpPr>
          <p:cNvPr id="10" name="TextBox 10"/>
          <p:cNvSpPr txBox="1"/>
          <p:nvPr/>
        </p:nvSpPr>
        <p:spPr>
          <a:xfrm>
            <a:off x="231469" y="8166042"/>
            <a:ext cx="948251" cy="436245"/>
          </a:xfrm>
          <a:prstGeom prst="rect">
            <a:avLst/>
          </a:prstGeom>
        </p:spPr>
        <p:txBody>
          <a:bodyPr lIns="0" tIns="0" rIns="0" bIns="0" rtlCol="0" anchor="t">
            <a:spAutoFit/>
          </a:bodyPr>
          <a:lstStyle/>
          <a:p>
            <a:pPr algn="l">
              <a:lnSpc>
                <a:spcPts val="3839"/>
              </a:lnSpc>
            </a:pPr>
            <a:r>
              <a:rPr lang="en-US" sz="3999" spc="-327">
                <a:solidFill>
                  <a:srgbClr val="648E38"/>
                </a:solidFill>
                <a:latin typeface="Martel Bold"/>
              </a:rPr>
              <a:t>02.</a:t>
            </a:r>
          </a:p>
        </p:txBody>
      </p:sp>
      <p:sp>
        <p:nvSpPr>
          <p:cNvPr id="11" name="TextBox 11"/>
          <p:cNvSpPr txBox="1"/>
          <p:nvPr/>
        </p:nvSpPr>
        <p:spPr>
          <a:xfrm>
            <a:off x="0" y="-1157"/>
            <a:ext cx="14836874" cy="1035685"/>
          </a:xfrm>
          <a:prstGeom prst="rect">
            <a:avLst/>
          </a:prstGeom>
        </p:spPr>
        <p:txBody>
          <a:bodyPr lIns="0" tIns="0" rIns="0" bIns="0" rtlCol="0" anchor="t">
            <a:spAutoFit/>
          </a:bodyPr>
          <a:lstStyle/>
          <a:p>
            <a:pPr algn="ctr">
              <a:lnSpc>
                <a:spcPts val="8540"/>
              </a:lnSpc>
            </a:pPr>
            <a:r>
              <a:rPr lang="en-US" sz="6100">
                <a:solidFill>
                  <a:srgbClr val="FFFFFF"/>
                </a:solidFill>
                <a:latin typeface="Martel Bold"/>
              </a:rPr>
              <a:t>TYPES OF LEGISLATIONS: EU v INDIA</a:t>
            </a:r>
            <a:r>
              <a:rPr lang="en-US" sz="6100">
                <a:solidFill>
                  <a:srgbClr val="000000"/>
                </a:solidFill>
                <a:latin typeface="Martel Bold"/>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sp>
        <p:nvSpPr>
          <p:cNvPr id="2" name="Freeform 2"/>
          <p:cNvSpPr/>
          <p:nvPr/>
        </p:nvSpPr>
        <p:spPr>
          <a:xfrm>
            <a:off x="697697" y="438153"/>
            <a:ext cx="16332226" cy="1504013"/>
          </a:xfrm>
          <a:custGeom>
            <a:avLst/>
            <a:gdLst/>
            <a:ahLst/>
            <a:cxnLst/>
            <a:rect l="l" t="t" r="r" b="b"/>
            <a:pathLst>
              <a:path w="16332226" h="1504013">
                <a:moveTo>
                  <a:pt x="0" y="0"/>
                </a:moveTo>
                <a:lnTo>
                  <a:pt x="16332226" y="0"/>
                </a:lnTo>
                <a:lnTo>
                  <a:pt x="16332226" y="1504013"/>
                </a:lnTo>
                <a:lnTo>
                  <a:pt x="0" y="15040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7697" y="2325433"/>
            <a:ext cx="16378839" cy="1298100"/>
          </a:xfrm>
          <a:custGeom>
            <a:avLst/>
            <a:gdLst/>
            <a:ahLst/>
            <a:cxnLst/>
            <a:rect l="l" t="t" r="r" b="b"/>
            <a:pathLst>
              <a:path w="16378839" h="1298100">
                <a:moveTo>
                  <a:pt x="0" y="0"/>
                </a:moveTo>
                <a:lnTo>
                  <a:pt x="16378839" y="0"/>
                </a:lnTo>
                <a:lnTo>
                  <a:pt x="16378839" y="1298100"/>
                </a:lnTo>
                <a:lnTo>
                  <a:pt x="0" y="1298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615817" y="401552"/>
            <a:ext cx="15414107" cy="1481963"/>
          </a:xfrm>
          <a:prstGeom prst="rect">
            <a:avLst/>
          </a:prstGeom>
        </p:spPr>
        <p:txBody>
          <a:bodyPr lIns="0" tIns="0" rIns="0" bIns="0" rtlCol="0" anchor="t">
            <a:spAutoFit/>
          </a:bodyPr>
          <a:lstStyle/>
          <a:p>
            <a:pPr algn="l">
              <a:lnSpc>
                <a:spcPts val="3891"/>
              </a:lnSpc>
            </a:pPr>
            <a:r>
              <a:rPr lang="en-US" sz="2779" u="sng" spc="-227">
                <a:solidFill>
                  <a:srgbClr val="688E50"/>
                </a:solidFill>
                <a:latin typeface="Martel Bold"/>
              </a:rPr>
              <a:t> RECOMMENDATIONS </a:t>
            </a:r>
            <a:r>
              <a:rPr lang="en-US" sz="2779" spc="-227">
                <a:solidFill>
                  <a:srgbClr val="688E50"/>
                </a:solidFill>
                <a:latin typeface="Martel Bold"/>
              </a:rPr>
              <a:t>:  Recommendations allow the EU institutions to make their views known and to suggest a line of action without imposing any legal obligation on those to whom it is addressed. They have no binding force</a:t>
            </a:r>
          </a:p>
        </p:txBody>
      </p:sp>
      <p:sp>
        <p:nvSpPr>
          <p:cNvPr id="5" name="TextBox 5"/>
          <p:cNvSpPr txBox="1"/>
          <p:nvPr/>
        </p:nvSpPr>
        <p:spPr>
          <a:xfrm>
            <a:off x="1615817" y="2428764"/>
            <a:ext cx="15460720" cy="996188"/>
          </a:xfrm>
          <a:prstGeom prst="rect">
            <a:avLst/>
          </a:prstGeom>
        </p:spPr>
        <p:txBody>
          <a:bodyPr lIns="0" tIns="0" rIns="0" bIns="0" rtlCol="0" anchor="t">
            <a:spAutoFit/>
          </a:bodyPr>
          <a:lstStyle/>
          <a:p>
            <a:pPr algn="l">
              <a:lnSpc>
                <a:spcPts val="3891"/>
              </a:lnSpc>
            </a:pPr>
            <a:r>
              <a:rPr lang="en-US" sz="2779" u="sng" spc="-227">
                <a:solidFill>
                  <a:srgbClr val="688E50"/>
                </a:solidFill>
                <a:latin typeface="Martel Bold"/>
              </a:rPr>
              <a:t>OPINIONS</a:t>
            </a:r>
            <a:r>
              <a:rPr lang="en-US" sz="2779" spc="-227">
                <a:solidFill>
                  <a:srgbClr val="688E50"/>
                </a:solidFill>
                <a:latin typeface="Martel Bold"/>
              </a:rPr>
              <a:t> :  An 'opinion' is an instrument that allows the EU institutions to make a statement, without imposing any legal obligation on the subject of the opinion. An opinion has no binding force</a:t>
            </a:r>
          </a:p>
        </p:txBody>
      </p:sp>
      <p:sp>
        <p:nvSpPr>
          <p:cNvPr id="6" name="TextBox 6"/>
          <p:cNvSpPr txBox="1"/>
          <p:nvPr/>
        </p:nvSpPr>
        <p:spPr>
          <a:xfrm>
            <a:off x="796413" y="551515"/>
            <a:ext cx="1243807" cy="477185"/>
          </a:xfrm>
          <a:prstGeom prst="rect">
            <a:avLst/>
          </a:prstGeom>
        </p:spPr>
        <p:txBody>
          <a:bodyPr lIns="0" tIns="0" rIns="0" bIns="0" rtlCol="0" anchor="t">
            <a:spAutoFit/>
          </a:bodyPr>
          <a:lstStyle/>
          <a:p>
            <a:pPr algn="l">
              <a:lnSpc>
                <a:spcPts val="4339"/>
              </a:lnSpc>
            </a:pPr>
            <a:r>
              <a:rPr lang="en-US" sz="4520" spc="-370">
                <a:solidFill>
                  <a:srgbClr val="648E38"/>
                </a:solidFill>
                <a:latin typeface="Martel Bold"/>
              </a:rPr>
              <a:t>03.</a:t>
            </a:r>
          </a:p>
        </p:txBody>
      </p:sp>
      <p:sp>
        <p:nvSpPr>
          <p:cNvPr id="7" name="TextBox 7"/>
          <p:cNvSpPr txBox="1"/>
          <p:nvPr/>
        </p:nvSpPr>
        <p:spPr>
          <a:xfrm>
            <a:off x="886172" y="2538238"/>
            <a:ext cx="1064288" cy="436245"/>
          </a:xfrm>
          <a:prstGeom prst="rect">
            <a:avLst/>
          </a:prstGeom>
        </p:spPr>
        <p:txBody>
          <a:bodyPr lIns="0" tIns="0" rIns="0" bIns="0" rtlCol="0" anchor="t">
            <a:spAutoFit/>
          </a:bodyPr>
          <a:lstStyle/>
          <a:p>
            <a:pPr algn="l">
              <a:lnSpc>
                <a:spcPts val="3839"/>
              </a:lnSpc>
            </a:pPr>
            <a:r>
              <a:rPr lang="en-US" sz="3999" spc="-327">
                <a:solidFill>
                  <a:srgbClr val="648E38"/>
                </a:solidFill>
                <a:latin typeface="Martel Bold"/>
              </a:rPr>
              <a:t>04.</a:t>
            </a:r>
          </a:p>
        </p:txBody>
      </p:sp>
      <p:sp>
        <p:nvSpPr>
          <p:cNvPr id="8" name="TextBox 8"/>
          <p:cNvSpPr txBox="1"/>
          <p:nvPr/>
        </p:nvSpPr>
        <p:spPr>
          <a:xfrm>
            <a:off x="796413" y="3852133"/>
            <a:ext cx="2670517" cy="747141"/>
          </a:xfrm>
          <a:prstGeom prst="rect">
            <a:avLst/>
          </a:prstGeom>
        </p:spPr>
        <p:txBody>
          <a:bodyPr lIns="0" tIns="0" rIns="0" bIns="0" rtlCol="0" anchor="t">
            <a:spAutoFit/>
          </a:bodyPr>
          <a:lstStyle/>
          <a:p>
            <a:pPr algn="ctr">
              <a:lnSpc>
                <a:spcPts val="5542"/>
              </a:lnSpc>
            </a:pPr>
            <a:r>
              <a:rPr lang="en-US" sz="3959" u="sng" spc="-323">
                <a:solidFill>
                  <a:srgbClr val="FFFFFF"/>
                </a:solidFill>
                <a:latin typeface="Martel"/>
              </a:rPr>
              <a:t>INDIA </a:t>
            </a:r>
          </a:p>
        </p:txBody>
      </p:sp>
      <p:sp>
        <p:nvSpPr>
          <p:cNvPr id="9" name="Freeform 9"/>
          <p:cNvSpPr/>
          <p:nvPr/>
        </p:nvSpPr>
        <p:spPr>
          <a:xfrm>
            <a:off x="697697" y="5237449"/>
            <a:ext cx="16378839" cy="1298100"/>
          </a:xfrm>
          <a:custGeom>
            <a:avLst/>
            <a:gdLst/>
            <a:ahLst/>
            <a:cxnLst/>
            <a:rect l="l" t="t" r="r" b="b"/>
            <a:pathLst>
              <a:path w="16378839" h="1298100">
                <a:moveTo>
                  <a:pt x="0" y="0"/>
                </a:moveTo>
                <a:lnTo>
                  <a:pt x="16378839" y="0"/>
                </a:lnTo>
                <a:lnTo>
                  <a:pt x="16378839" y="1298100"/>
                </a:lnTo>
                <a:lnTo>
                  <a:pt x="0" y="1298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674391" y="6916548"/>
            <a:ext cx="16378839" cy="1443863"/>
          </a:xfrm>
          <a:custGeom>
            <a:avLst/>
            <a:gdLst/>
            <a:ahLst/>
            <a:cxnLst/>
            <a:rect l="l" t="t" r="r" b="b"/>
            <a:pathLst>
              <a:path w="16378839" h="1443863">
                <a:moveTo>
                  <a:pt x="0" y="0"/>
                </a:moveTo>
                <a:lnTo>
                  <a:pt x="16378839" y="0"/>
                </a:lnTo>
                <a:lnTo>
                  <a:pt x="16378839" y="1443863"/>
                </a:lnTo>
                <a:lnTo>
                  <a:pt x="0" y="14438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697697" y="8652798"/>
            <a:ext cx="16378839" cy="1298100"/>
          </a:xfrm>
          <a:custGeom>
            <a:avLst/>
            <a:gdLst/>
            <a:ahLst/>
            <a:cxnLst/>
            <a:rect l="l" t="t" r="r" b="b"/>
            <a:pathLst>
              <a:path w="16378839" h="1298100">
                <a:moveTo>
                  <a:pt x="0" y="0"/>
                </a:moveTo>
                <a:lnTo>
                  <a:pt x="16378839" y="0"/>
                </a:lnTo>
                <a:lnTo>
                  <a:pt x="16378839" y="1298100"/>
                </a:lnTo>
                <a:lnTo>
                  <a:pt x="0" y="1298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886172" y="5450239"/>
            <a:ext cx="1065425" cy="436259"/>
          </a:xfrm>
          <a:prstGeom prst="rect">
            <a:avLst/>
          </a:prstGeom>
        </p:spPr>
        <p:txBody>
          <a:bodyPr lIns="0" tIns="0" rIns="0" bIns="0" rtlCol="0" anchor="t">
            <a:spAutoFit/>
          </a:bodyPr>
          <a:lstStyle/>
          <a:p>
            <a:pPr algn="l">
              <a:lnSpc>
                <a:spcPts val="3840"/>
              </a:lnSpc>
            </a:pPr>
            <a:r>
              <a:rPr lang="en-US" sz="4000" spc="-328">
                <a:solidFill>
                  <a:srgbClr val="648E38"/>
                </a:solidFill>
                <a:latin typeface="Martel Bold"/>
              </a:rPr>
              <a:t>01.</a:t>
            </a:r>
          </a:p>
        </p:txBody>
      </p:sp>
      <p:sp>
        <p:nvSpPr>
          <p:cNvPr id="13" name="TextBox 13"/>
          <p:cNvSpPr txBox="1"/>
          <p:nvPr/>
        </p:nvSpPr>
        <p:spPr>
          <a:xfrm>
            <a:off x="886172" y="7383273"/>
            <a:ext cx="948251" cy="436245"/>
          </a:xfrm>
          <a:prstGeom prst="rect">
            <a:avLst/>
          </a:prstGeom>
        </p:spPr>
        <p:txBody>
          <a:bodyPr lIns="0" tIns="0" rIns="0" bIns="0" rtlCol="0" anchor="t">
            <a:spAutoFit/>
          </a:bodyPr>
          <a:lstStyle/>
          <a:p>
            <a:pPr algn="l">
              <a:lnSpc>
                <a:spcPts val="3839"/>
              </a:lnSpc>
            </a:pPr>
            <a:r>
              <a:rPr lang="en-US" sz="3999" spc="-327">
                <a:solidFill>
                  <a:srgbClr val="648E38"/>
                </a:solidFill>
                <a:latin typeface="Martel Bold"/>
              </a:rPr>
              <a:t>02.</a:t>
            </a:r>
          </a:p>
        </p:txBody>
      </p:sp>
      <p:sp>
        <p:nvSpPr>
          <p:cNvPr id="14" name="TextBox 14"/>
          <p:cNvSpPr txBox="1"/>
          <p:nvPr/>
        </p:nvSpPr>
        <p:spPr>
          <a:xfrm>
            <a:off x="886172" y="9005223"/>
            <a:ext cx="948251" cy="477185"/>
          </a:xfrm>
          <a:prstGeom prst="rect">
            <a:avLst/>
          </a:prstGeom>
        </p:spPr>
        <p:txBody>
          <a:bodyPr lIns="0" tIns="0" rIns="0" bIns="0" rtlCol="0" anchor="t">
            <a:spAutoFit/>
          </a:bodyPr>
          <a:lstStyle/>
          <a:p>
            <a:pPr algn="l">
              <a:lnSpc>
                <a:spcPts val="4339"/>
              </a:lnSpc>
            </a:pPr>
            <a:r>
              <a:rPr lang="en-US" sz="4520" spc="-370">
                <a:solidFill>
                  <a:srgbClr val="648E38"/>
                </a:solidFill>
                <a:latin typeface="Martel Bold"/>
              </a:rPr>
              <a:t>03.</a:t>
            </a:r>
          </a:p>
        </p:txBody>
      </p:sp>
      <p:sp>
        <p:nvSpPr>
          <p:cNvPr id="15" name="TextBox 15"/>
          <p:cNvSpPr txBox="1"/>
          <p:nvPr/>
        </p:nvSpPr>
        <p:spPr>
          <a:xfrm>
            <a:off x="1615817" y="5339336"/>
            <a:ext cx="15414107" cy="996188"/>
          </a:xfrm>
          <a:prstGeom prst="rect">
            <a:avLst/>
          </a:prstGeom>
        </p:spPr>
        <p:txBody>
          <a:bodyPr lIns="0" tIns="0" rIns="0" bIns="0" rtlCol="0" anchor="t">
            <a:spAutoFit/>
          </a:bodyPr>
          <a:lstStyle/>
          <a:p>
            <a:pPr algn="l">
              <a:lnSpc>
                <a:spcPts val="3891"/>
              </a:lnSpc>
            </a:pPr>
            <a:r>
              <a:rPr lang="en-US" sz="2779" u="sng" spc="-227">
                <a:solidFill>
                  <a:srgbClr val="688E50"/>
                </a:solidFill>
                <a:latin typeface="Martel Bold"/>
              </a:rPr>
              <a:t>Bills</a:t>
            </a:r>
            <a:r>
              <a:rPr lang="en-US" sz="2779" spc="-227">
                <a:solidFill>
                  <a:srgbClr val="688E50"/>
                </a:solidFill>
                <a:latin typeface="Martel Bold"/>
              </a:rPr>
              <a:t>: These are proposed laws that are under consideration by the Parliament. They need to be passed by both houses of Parliament before becoming law.</a:t>
            </a:r>
          </a:p>
        </p:txBody>
      </p:sp>
      <p:sp>
        <p:nvSpPr>
          <p:cNvPr id="16" name="TextBox 16"/>
          <p:cNvSpPr txBox="1"/>
          <p:nvPr/>
        </p:nvSpPr>
        <p:spPr>
          <a:xfrm>
            <a:off x="1615817" y="6878448"/>
            <a:ext cx="15276399" cy="1481963"/>
          </a:xfrm>
          <a:prstGeom prst="rect">
            <a:avLst/>
          </a:prstGeom>
        </p:spPr>
        <p:txBody>
          <a:bodyPr lIns="0" tIns="0" rIns="0" bIns="0" rtlCol="0" anchor="t">
            <a:spAutoFit/>
          </a:bodyPr>
          <a:lstStyle/>
          <a:p>
            <a:pPr algn="l">
              <a:lnSpc>
                <a:spcPts val="3891"/>
              </a:lnSpc>
            </a:pPr>
            <a:r>
              <a:rPr lang="en-US" sz="2779" u="sng" spc="-227">
                <a:solidFill>
                  <a:srgbClr val="688E50"/>
                </a:solidFill>
                <a:latin typeface="Martel Bold"/>
              </a:rPr>
              <a:t>Ordinances</a:t>
            </a:r>
            <a:r>
              <a:rPr lang="en-US" sz="2779" spc="-227">
                <a:solidFill>
                  <a:srgbClr val="688E50"/>
                </a:solidFill>
                <a:latin typeface="Martel Bold"/>
              </a:rPr>
              <a:t>: These are temporary laws that are issued by the President of India when Parliament is not in session. They have the same effect as laws passed by Parliament but are valid for a limited period unless approved by Parliament.</a:t>
            </a:r>
          </a:p>
        </p:txBody>
      </p:sp>
      <p:sp>
        <p:nvSpPr>
          <p:cNvPr id="17" name="TextBox 17"/>
          <p:cNvSpPr txBox="1"/>
          <p:nvPr/>
        </p:nvSpPr>
        <p:spPr>
          <a:xfrm>
            <a:off x="1615817" y="8756129"/>
            <a:ext cx="15276399" cy="996188"/>
          </a:xfrm>
          <a:prstGeom prst="rect">
            <a:avLst/>
          </a:prstGeom>
        </p:spPr>
        <p:txBody>
          <a:bodyPr lIns="0" tIns="0" rIns="0" bIns="0" rtlCol="0" anchor="t">
            <a:spAutoFit/>
          </a:bodyPr>
          <a:lstStyle/>
          <a:p>
            <a:pPr algn="l">
              <a:lnSpc>
                <a:spcPts val="3891"/>
              </a:lnSpc>
            </a:pPr>
            <a:r>
              <a:rPr lang="en-US" sz="2779" u="sng" spc="-227">
                <a:solidFill>
                  <a:srgbClr val="688E50"/>
                </a:solidFill>
                <a:latin typeface="Martel Bold"/>
              </a:rPr>
              <a:t>Guidelines:</a:t>
            </a:r>
            <a:r>
              <a:rPr lang="en-US" sz="2779" spc="-227">
                <a:solidFill>
                  <a:srgbClr val="688E50"/>
                </a:solidFill>
                <a:latin typeface="Martel Bold"/>
              </a:rPr>
              <a:t> These are non-binding documents that provide guidance and recommendations on environmental and climate change issues. They are not legally enforceable.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266451" y="1364063"/>
            <a:ext cx="17464606" cy="8381805"/>
          </a:xfrm>
          <a:prstGeom prst="rect">
            <a:avLst/>
          </a:prstGeom>
        </p:spPr>
        <p:txBody>
          <a:bodyPr lIns="0" tIns="0" rIns="0" bIns="0" rtlCol="0" anchor="t">
            <a:spAutoFit/>
          </a:bodyPr>
          <a:lstStyle/>
          <a:p>
            <a:pPr algn="l">
              <a:lnSpc>
                <a:spcPts val="3688"/>
              </a:lnSpc>
            </a:pPr>
            <a:r>
              <a:rPr lang="en-US" sz="2635" spc="-215">
                <a:solidFill>
                  <a:srgbClr val="648E38"/>
                </a:solidFill>
                <a:latin typeface="Martel"/>
              </a:rPr>
              <a:t>The Proportionality Principle is a fundamental concept in EU law that ensures the balance between the objectives pursued by the EU and the means employed to achieve them. It requires that any action taken by the EU must be proportionate to the desired outcome and not go beyond what is necessary to achieve it.</a:t>
            </a:r>
          </a:p>
          <a:p>
            <a:pPr algn="l">
              <a:lnSpc>
                <a:spcPts val="3688"/>
              </a:lnSpc>
            </a:pPr>
            <a:endParaRPr lang="en-US" sz="2635" spc="-215">
              <a:solidFill>
                <a:srgbClr val="648E38"/>
              </a:solidFill>
              <a:latin typeface="Martel"/>
            </a:endParaRPr>
          </a:p>
          <a:p>
            <a:pPr algn="l">
              <a:lnSpc>
                <a:spcPts val="3688"/>
              </a:lnSpc>
            </a:pPr>
            <a:r>
              <a:rPr lang="en-US" sz="2635" u="sng" spc="-215">
                <a:solidFill>
                  <a:srgbClr val="648E38"/>
                </a:solidFill>
                <a:latin typeface="Martel"/>
              </a:rPr>
              <a:t>Importance</a:t>
            </a:r>
          </a:p>
          <a:p>
            <a:pPr algn="l">
              <a:lnSpc>
                <a:spcPts val="3688"/>
              </a:lnSpc>
            </a:pPr>
            <a:r>
              <a:rPr lang="en-US" sz="2635" spc="-215">
                <a:solidFill>
                  <a:srgbClr val="648E38"/>
                </a:solidFill>
                <a:latin typeface="Martel"/>
              </a:rPr>
              <a:t>The Proportionality Principle serves as a safeguard against excessive or arbitrary exercise of EU powers. It ensures that EU actions do not unduly restrict individual rights and freedoms, and that the EU does not overreach its authority.</a:t>
            </a:r>
          </a:p>
          <a:p>
            <a:pPr algn="l">
              <a:lnSpc>
                <a:spcPts val="3688"/>
              </a:lnSpc>
            </a:pPr>
            <a:endParaRPr lang="en-US" sz="2635" spc="-215">
              <a:solidFill>
                <a:srgbClr val="648E38"/>
              </a:solidFill>
              <a:latin typeface="Martel"/>
            </a:endParaRPr>
          </a:p>
          <a:p>
            <a:pPr algn="l">
              <a:lnSpc>
                <a:spcPts val="3688"/>
              </a:lnSpc>
            </a:pPr>
            <a:r>
              <a:rPr lang="en-US" sz="2635" u="sng" spc="-215">
                <a:solidFill>
                  <a:srgbClr val="648E38"/>
                </a:solidFill>
                <a:latin typeface="Martel"/>
              </a:rPr>
              <a:t>Application to EU Climate Change Law</a:t>
            </a:r>
          </a:p>
          <a:p>
            <a:pPr algn="l">
              <a:lnSpc>
                <a:spcPts val="3688"/>
              </a:lnSpc>
            </a:pPr>
            <a:r>
              <a:rPr lang="en-US" sz="2635" spc="-215">
                <a:solidFill>
                  <a:srgbClr val="648E38"/>
                </a:solidFill>
                <a:latin typeface="Martel"/>
              </a:rPr>
              <a:t>In the context of EU climate change law, the Proportionality Principle plays a crucial role in evaluating the measures taken to mitigate climate change. It requires that these measures are necessary, effective, and do not impose disproportionate burdens on individuals or businesses.</a:t>
            </a:r>
          </a:p>
          <a:p>
            <a:pPr algn="l">
              <a:lnSpc>
                <a:spcPts val="3688"/>
              </a:lnSpc>
            </a:pPr>
            <a:endParaRPr lang="en-US" sz="2635" spc="-215">
              <a:solidFill>
                <a:srgbClr val="648E38"/>
              </a:solidFill>
              <a:latin typeface="Martel"/>
            </a:endParaRPr>
          </a:p>
          <a:p>
            <a:pPr algn="l">
              <a:lnSpc>
                <a:spcPts val="3688"/>
              </a:lnSpc>
            </a:pPr>
            <a:r>
              <a:rPr lang="en-US" sz="2635" u="sng" spc="-215">
                <a:solidFill>
                  <a:srgbClr val="648E38"/>
                </a:solidFill>
                <a:latin typeface="Martel"/>
              </a:rPr>
              <a:t>Comparison to India</a:t>
            </a:r>
          </a:p>
          <a:p>
            <a:pPr algn="l">
              <a:lnSpc>
                <a:spcPts val="3688"/>
              </a:lnSpc>
            </a:pPr>
            <a:r>
              <a:rPr lang="en-US" sz="2635" spc="-215">
                <a:solidFill>
                  <a:srgbClr val="648E38"/>
                </a:solidFill>
                <a:latin typeface="Martel"/>
              </a:rPr>
              <a:t>While the Proportionality Principle is an integral part of EU law, its application in India may differ. India has its own legal framework and principles that govern the balance between governmental actions and individual rights. It would be necessary to analyze India's specific laws and regulations to assess the application of proportionality in the context of climate change.</a:t>
            </a:r>
          </a:p>
        </p:txBody>
      </p:sp>
      <p:sp>
        <p:nvSpPr>
          <p:cNvPr id="3" name="Freeform 3"/>
          <p:cNvSpPr/>
          <p:nvPr/>
        </p:nvSpPr>
        <p:spPr>
          <a:xfrm>
            <a:off x="16342111" y="0"/>
            <a:ext cx="1945889" cy="2070095"/>
          </a:xfrm>
          <a:custGeom>
            <a:avLst/>
            <a:gdLst/>
            <a:ahLst/>
            <a:cxnLst/>
            <a:rect l="l" t="t" r="r" b="b"/>
            <a:pathLst>
              <a:path w="1945889" h="2070095">
                <a:moveTo>
                  <a:pt x="0" y="0"/>
                </a:moveTo>
                <a:lnTo>
                  <a:pt x="1945889" y="0"/>
                </a:lnTo>
                <a:lnTo>
                  <a:pt x="1945889" y="2070095"/>
                </a:lnTo>
                <a:lnTo>
                  <a:pt x="0" y="2070095"/>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66451" y="-109024"/>
            <a:ext cx="14254545" cy="1299840"/>
          </a:xfrm>
          <a:prstGeom prst="rect">
            <a:avLst/>
          </a:prstGeom>
        </p:spPr>
        <p:txBody>
          <a:bodyPr lIns="0" tIns="0" rIns="0" bIns="0" rtlCol="0" anchor="t">
            <a:spAutoFit/>
          </a:bodyPr>
          <a:lstStyle/>
          <a:p>
            <a:pPr algn="l">
              <a:lnSpc>
                <a:spcPts val="9730"/>
              </a:lnSpc>
            </a:pPr>
            <a:r>
              <a:rPr lang="en-US" sz="6950">
                <a:solidFill>
                  <a:srgbClr val="648E38"/>
                </a:solidFill>
                <a:latin typeface="Martel Bold"/>
              </a:rPr>
              <a:t>PROPORTIONALITY PRINCIPLE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AB6F"/>
        </a:solidFill>
        <a:effectLst/>
      </p:bgPr>
    </p:bg>
    <p:spTree>
      <p:nvGrpSpPr>
        <p:cNvPr id="1" name=""/>
        <p:cNvGrpSpPr/>
        <p:nvPr/>
      </p:nvGrpSpPr>
      <p:grpSpPr>
        <a:xfrm>
          <a:off x="0" y="0"/>
          <a:ext cx="0" cy="0"/>
          <a:chOff x="0" y="0"/>
          <a:chExt cx="0" cy="0"/>
        </a:xfrm>
      </p:grpSpPr>
      <p:grpSp>
        <p:nvGrpSpPr>
          <p:cNvPr id="2" name="Group 2"/>
          <p:cNvGrpSpPr/>
          <p:nvPr/>
        </p:nvGrpSpPr>
        <p:grpSpPr>
          <a:xfrm>
            <a:off x="0" y="1011812"/>
            <a:ext cx="18085258" cy="9275188"/>
            <a:chOff x="0" y="0"/>
            <a:chExt cx="24113677" cy="12366917"/>
          </a:xfrm>
        </p:grpSpPr>
        <p:sp>
          <p:nvSpPr>
            <p:cNvPr id="3" name="Freeform 3"/>
            <p:cNvSpPr/>
            <p:nvPr/>
          </p:nvSpPr>
          <p:spPr>
            <a:xfrm>
              <a:off x="0" y="0"/>
              <a:ext cx="24113617" cy="12366879"/>
            </a:xfrm>
            <a:custGeom>
              <a:avLst/>
              <a:gdLst/>
              <a:ahLst/>
              <a:cxnLst/>
              <a:rect l="l" t="t" r="r" b="b"/>
              <a:pathLst>
                <a:path w="24113617" h="12366879">
                  <a:moveTo>
                    <a:pt x="0" y="0"/>
                  </a:moveTo>
                  <a:lnTo>
                    <a:pt x="24113617" y="0"/>
                  </a:lnTo>
                  <a:lnTo>
                    <a:pt x="24113617" y="12366879"/>
                  </a:lnTo>
                  <a:lnTo>
                    <a:pt x="0" y="12366879"/>
                  </a:lnTo>
                  <a:close/>
                </a:path>
              </a:pathLst>
            </a:custGeom>
            <a:solidFill>
              <a:srgbClr val="FBF6F1"/>
            </a:solidFill>
          </p:spPr>
        </p:sp>
      </p:grpSp>
      <p:sp>
        <p:nvSpPr>
          <p:cNvPr id="4" name="TextBox 4"/>
          <p:cNvSpPr txBox="1"/>
          <p:nvPr/>
        </p:nvSpPr>
        <p:spPr>
          <a:xfrm>
            <a:off x="595821" y="1300591"/>
            <a:ext cx="16893615" cy="8712927"/>
          </a:xfrm>
          <a:prstGeom prst="rect">
            <a:avLst/>
          </a:prstGeom>
        </p:spPr>
        <p:txBody>
          <a:bodyPr lIns="0" tIns="0" rIns="0" bIns="0" rtlCol="0" anchor="t">
            <a:spAutoFit/>
          </a:bodyPr>
          <a:lstStyle/>
          <a:p>
            <a:pPr algn="just">
              <a:lnSpc>
                <a:spcPts val="3023"/>
              </a:lnSpc>
            </a:pPr>
            <a:r>
              <a:rPr lang="en-US" sz="2159" u="sng" dirty="0">
                <a:solidFill>
                  <a:srgbClr val="648E38"/>
                </a:solidFill>
                <a:latin typeface="Martel"/>
              </a:rPr>
              <a:t>Definition</a:t>
            </a:r>
          </a:p>
          <a:p>
            <a:pPr algn="just">
              <a:lnSpc>
                <a:spcPts val="3023"/>
              </a:lnSpc>
            </a:pPr>
            <a:r>
              <a:rPr lang="en-US" sz="2159">
                <a:solidFill>
                  <a:srgbClr val="648E38"/>
                </a:solidFill>
                <a:latin typeface="Martel"/>
              </a:rPr>
              <a:t>The subsidiarity principle is a fundamental principle of the European Union (EU) that states that decisions should be taken at the most local level possible, unless there is clear evidence that action at the EU level would be more effective. </a:t>
            </a:r>
            <a:r>
              <a:rPr lang="en-US" sz="2159" dirty="0">
                <a:solidFill>
                  <a:srgbClr val="648E38"/>
                </a:solidFill>
                <a:latin typeface="Martel"/>
              </a:rPr>
              <a:t>It ensures that decisions are made as close to the citizens as possible, promoting democratic governance and accountability.</a:t>
            </a:r>
          </a:p>
          <a:p>
            <a:pPr algn="just">
              <a:lnSpc>
                <a:spcPts val="3023"/>
              </a:lnSpc>
            </a:pPr>
            <a:endParaRPr lang="en-US" sz="2159" dirty="0">
              <a:solidFill>
                <a:srgbClr val="648E38"/>
              </a:solidFill>
              <a:latin typeface="Martel"/>
            </a:endParaRPr>
          </a:p>
          <a:p>
            <a:pPr algn="just">
              <a:lnSpc>
                <a:spcPts val="3023"/>
              </a:lnSpc>
            </a:pPr>
            <a:r>
              <a:rPr lang="en-US" sz="2159" u="sng" dirty="0">
                <a:solidFill>
                  <a:srgbClr val="648E38"/>
                </a:solidFill>
                <a:latin typeface="Martel"/>
              </a:rPr>
              <a:t>Importance</a:t>
            </a:r>
          </a:p>
          <a:p>
            <a:pPr algn="just">
              <a:lnSpc>
                <a:spcPts val="3023"/>
              </a:lnSpc>
            </a:pPr>
            <a:r>
              <a:rPr lang="en-US" sz="2159" dirty="0">
                <a:solidFill>
                  <a:srgbClr val="648E38"/>
                </a:solidFill>
                <a:latin typeface="Martel"/>
              </a:rPr>
              <a:t>The subsidiarity principle is crucial for maintaining the balance between the EU and its member states. It respects the autonomy and sovereignty of member states while allowing the EU to act in areas where it can add value and achieve common objectives. It also fosters citizen participation and engagement in decision-making processes.</a:t>
            </a:r>
          </a:p>
          <a:p>
            <a:pPr algn="just">
              <a:lnSpc>
                <a:spcPts val="3023"/>
              </a:lnSpc>
            </a:pPr>
            <a:endParaRPr lang="en-US" sz="2159" dirty="0">
              <a:solidFill>
                <a:srgbClr val="648E38"/>
              </a:solidFill>
              <a:latin typeface="Martel"/>
            </a:endParaRPr>
          </a:p>
          <a:p>
            <a:pPr algn="just">
              <a:lnSpc>
                <a:spcPts val="3023"/>
              </a:lnSpc>
            </a:pPr>
            <a:r>
              <a:rPr lang="en-US" sz="2159" u="sng" dirty="0">
                <a:solidFill>
                  <a:srgbClr val="648E38"/>
                </a:solidFill>
                <a:latin typeface="Martel"/>
              </a:rPr>
              <a:t>Application to EU Climate Change Law</a:t>
            </a:r>
          </a:p>
          <a:p>
            <a:pPr algn="just">
              <a:lnSpc>
                <a:spcPts val="3023"/>
              </a:lnSpc>
            </a:pPr>
            <a:r>
              <a:rPr lang="en-US" sz="2159" dirty="0">
                <a:solidFill>
                  <a:srgbClr val="648E38"/>
                </a:solidFill>
                <a:latin typeface="Martel"/>
              </a:rPr>
              <a:t>In the context of EU climate change law, the subsidiarity principle ensures that member states have the primary responsibility for implementing and enforcing climate change policies. The EU sets overall objectives and provides a framework for cooperation and coordination, but the specific measures and actions are determined by the member states. This approach recognizes the diverse nature of climate change challenges across the EU and allows for tailored solutions.</a:t>
            </a:r>
          </a:p>
          <a:p>
            <a:pPr algn="just">
              <a:lnSpc>
                <a:spcPts val="3023"/>
              </a:lnSpc>
            </a:pPr>
            <a:endParaRPr lang="en-US" sz="2159" dirty="0">
              <a:solidFill>
                <a:srgbClr val="648E38"/>
              </a:solidFill>
              <a:latin typeface="Martel"/>
            </a:endParaRPr>
          </a:p>
          <a:p>
            <a:pPr algn="just">
              <a:lnSpc>
                <a:spcPts val="3023"/>
              </a:lnSpc>
            </a:pPr>
            <a:r>
              <a:rPr lang="en-US" sz="2159" u="sng" dirty="0">
                <a:solidFill>
                  <a:srgbClr val="648E38"/>
                </a:solidFill>
                <a:latin typeface="Martel"/>
              </a:rPr>
              <a:t>Comparison to India</a:t>
            </a:r>
          </a:p>
          <a:p>
            <a:pPr algn="just">
              <a:lnSpc>
                <a:spcPts val="3023"/>
              </a:lnSpc>
            </a:pPr>
            <a:r>
              <a:rPr lang="en-US" sz="2159" dirty="0">
                <a:solidFill>
                  <a:srgbClr val="648E38"/>
                </a:solidFill>
                <a:latin typeface="Martel"/>
              </a:rPr>
              <a:t>In India, the principle of subsidiarity is also recognized, but its application differs from the EU. While the EU has a supranational structure with shared decision-making powers, India has a federal system where power is divided between the central government and the states. Climate change policies in India are primarily developed and implemented at the national level, with some degree of coordination and cooperation between the central and state governments. The Indian approach to subsidiarity reflects the unique governance structure and challenges faced by the country.</a:t>
            </a:r>
          </a:p>
          <a:p>
            <a:pPr algn="just">
              <a:lnSpc>
                <a:spcPts val="2497"/>
              </a:lnSpc>
            </a:pPr>
            <a:endParaRPr lang="en-US" sz="2159" dirty="0">
              <a:solidFill>
                <a:srgbClr val="648E38"/>
              </a:solidFill>
              <a:latin typeface="Martel"/>
            </a:endParaRPr>
          </a:p>
        </p:txBody>
      </p:sp>
      <p:sp>
        <p:nvSpPr>
          <p:cNvPr id="5" name="Freeform 5"/>
          <p:cNvSpPr/>
          <p:nvPr/>
        </p:nvSpPr>
        <p:spPr>
          <a:xfrm>
            <a:off x="0" y="8166105"/>
            <a:ext cx="1945889" cy="2070095"/>
          </a:xfrm>
          <a:custGeom>
            <a:avLst/>
            <a:gdLst/>
            <a:ahLst/>
            <a:cxnLst/>
            <a:rect l="l" t="t" r="r" b="b"/>
            <a:pathLst>
              <a:path w="1945889" h="2070095">
                <a:moveTo>
                  <a:pt x="0" y="0"/>
                </a:moveTo>
                <a:lnTo>
                  <a:pt x="1945889" y="0"/>
                </a:lnTo>
                <a:lnTo>
                  <a:pt x="1945889" y="2070095"/>
                </a:lnTo>
                <a:lnTo>
                  <a:pt x="0" y="2070095"/>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0" y="-123825"/>
            <a:ext cx="12735951" cy="1330471"/>
          </a:xfrm>
          <a:prstGeom prst="rect">
            <a:avLst/>
          </a:prstGeom>
        </p:spPr>
        <p:txBody>
          <a:bodyPr lIns="0" tIns="0" rIns="0" bIns="0" rtlCol="0" anchor="t">
            <a:spAutoFit/>
          </a:bodyPr>
          <a:lstStyle/>
          <a:p>
            <a:pPr algn="ctr">
              <a:lnSpc>
                <a:spcPts val="9971"/>
              </a:lnSpc>
            </a:pPr>
            <a:r>
              <a:rPr lang="en-US" sz="7122">
                <a:solidFill>
                  <a:srgbClr val="FBF6F1"/>
                </a:solidFill>
                <a:latin typeface="Martel Bold"/>
              </a:rPr>
              <a:t>SUBSIDIARY PRINCIPLE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2432</Words>
  <Application>Microsoft Office PowerPoint</Application>
  <PresentationFormat>Custom</PresentationFormat>
  <Paragraphs>150</Paragraphs>
  <Slides>16</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Waterlily</vt:lpstr>
      <vt:lpstr>Martel Bold</vt:lpstr>
      <vt:lpstr>Arial</vt:lpstr>
      <vt:lpstr>Martel Medium</vt:lpstr>
      <vt:lpstr>Montserrat Bold</vt:lpstr>
      <vt:lpstr>Martel</vt:lpstr>
      <vt:lpstr>Martel Heavy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ENVIRONMENTAL &amp; CLIMATE CHANGE LAW.pptx</dc:title>
  <dc:creator>TOKITO MUICHIRO</dc:creator>
  <cp:lastModifiedBy>KATYAYNI JANDROTIA</cp:lastModifiedBy>
  <cp:revision>2</cp:revision>
  <dcterms:created xsi:type="dcterms:W3CDTF">2006-08-16T00:00:00Z</dcterms:created>
  <dcterms:modified xsi:type="dcterms:W3CDTF">2024-02-09T10:05:00Z</dcterms:modified>
  <dc:identifier>DAF8Rp5jHJ4</dc:identifier>
</cp:coreProperties>
</file>