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951663" cy="10082213"/>
  <p:embeddedFontLst>
    <p:embeddedFont>
      <p:font typeface="Century Gothic" panose="020B0502020202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02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68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73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6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03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97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9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87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50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0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679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6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19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17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2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41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37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esapublications.un.org/publications/united-nations-handbook-carbon-taxation-developing-countri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80/14693062.2019.1639490" TargetMode="External"/><Relationship Id="rId3" Type="http://schemas.openxmlformats.org/officeDocument/2006/relationships/hyperlink" Target="http://dx.doi.org/10.2139/ssrn.3706867" TargetMode="External"/><Relationship Id="rId7" Type="http://schemas.openxmlformats.org/officeDocument/2006/relationships/hyperlink" Target="https://doi.org/10.1038/s41558-018-0201-2"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doi.org/10.1080/1%205568318.2016.1197348" TargetMode="External"/><Relationship Id="rId5" Type="http://schemas.openxmlformats.org/officeDocument/2006/relationships/hyperlink" Target="https://doi.org/10.1080/14693062.2018.1547181" TargetMode="External"/><Relationship Id="rId4" Type="http://schemas.openxmlformats.org/officeDocument/2006/relationships/hyperlink" Target="https://doi.org/10.1016/j.erss.2020.10178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7. Policy considerations in the introduction of a carbon tax</a:t>
            </a:r>
          </a:p>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1C2F79E-E722-6EB3-6BC7-DDAB9468B794}"/>
              </a:ext>
            </a:extLst>
          </p:cNvPr>
          <p:cNvPicPr>
            <a:picLocks noChangeAspect="1"/>
          </p:cNvPicPr>
          <p:nvPr/>
        </p:nvPicPr>
        <p:blipFill>
          <a:blip r:embed="rId3"/>
          <a:stretch>
            <a:fillRect/>
          </a:stretch>
        </p:blipFill>
        <p:spPr>
          <a:xfrm>
            <a:off x="2532450" y="1483567"/>
            <a:ext cx="6409346" cy="4394719"/>
          </a:xfrm>
          <a:prstGeom prst="rect">
            <a:avLst/>
          </a:prstGeom>
        </p:spPr>
      </p:pic>
    </p:spTree>
    <p:extLst>
      <p:ext uri="{BB962C8B-B14F-4D97-AF65-F5344CB8AC3E}">
        <p14:creationId xmlns:p14="http://schemas.microsoft.com/office/powerpoint/2010/main" val="4468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7. Policy considerations in the introduction of a carbon tax</a:t>
            </a: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r>
              <a:rPr lang="en-US" sz="1500" b="1" dirty="0">
                <a:latin typeface="Segoe UI" panose="020B0502040204020203" pitchFamily="34" charset="0"/>
                <a:ea typeface="Quattrocento Sans"/>
                <a:cs typeface="Segoe UI" panose="020B0502040204020203" pitchFamily="34" charset="0"/>
                <a:sym typeface="Quattrocento Sans"/>
              </a:rPr>
              <a:t>7.1 Certainty and predictability of the price of carbon</a:t>
            </a:r>
          </a:p>
          <a:p>
            <a:pPr lvl="1" algn="just" defTabSz="939800">
              <a:lnSpc>
                <a:spcPct val="150000"/>
              </a:lnSpc>
              <a:buSzPts val="1600"/>
            </a:pPr>
            <a:r>
              <a:rPr lang="en-US" sz="1500" dirty="0">
                <a:latin typeface="Segoe UI" panose="020B0502040204020203" pitchFamily="34" charset="0"/>
                <a:ea typeface="Quattrocento Sans"/>
                <a:cs typeface="Segoe UI" panose="020B0502040204020203" pitchFamily="34" charset="0"/>
                <a:sym typeface="Quattrocento Sans"/>
              </a:rPr>
              <a:t>A carbon tax offers stable and predictable carbon prices. Economic agents are aware that they will have to pay a certain price when the triggering event occurs, i.e., when they emit above a certain level.</a:t>
            </a:r>
          </a:p>
          <a:p>
            <a:pPr lvl="1" algn="just" defTabSz="939800">
              <a:lnSpc>
                <a:spcPct val="150000"/>
              </a:lnSpc>
              <a:buSzPts val="1600"/>
            </a:pPr>
            <a:r>
              <a:rPr lang="en-US" sz="1500" b="1" dirty="0">
                <a:latin typeface="Segoe UI" panose="020B0502040204020203" pitchFamily="34" charset="0"/>
                <a:ea typeface="Quattrocento Sans"/>
                <a:cs typeface="Segoe UI" panose="020B0502040204020203" pitchFamily="34" charset="0"/>
                <a:sym typeface="Quattrocento Sans"/>
              </a:rPr>
              <a:t>7.2 Administration of the carbon tax</a:t>
            </a:r>
          </a:p>
          <a:p>
            <a:pPr lvl="1" algn="just" defTabSz="939800">
              <a:lnSpc>
                <a:spcPct val="150000"/>
              </a:lnSpc>
              <a:buSzPts val="1600"/>
            </a:pPr>
            <a:r>
              <a:rPr lang="en-US" sz="1500" dirty="0">
                <a:latin typeface="Segoe UI" panose="020B0502040204020203" pitchFamily="34" charset="0"/>
                <a:ea typeface="Quattrocento Sans"/>
                <a:cs typeface="Segoe UI" panose="020B0502040204020203" pitchFamily="34" charset="0"/>
                <a:sym typeface="Quattrocento Sans"/>
              </a:rPr>
              <a:t>a carbon tax is often simple and quick to implement, as well as easy to administer and collect at low costs, particularly when adopting the Fuel Approach. Generally, monitoring, reporting and verifying emissions is not simple, something that is normally required for carbon trading systems. However, carbon tax systems tend to work with a proxy (i.e., an assumed amount of carbon released when burning certain types of fossil fuels).</a:t>
            </a:r>
          </a:p>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AE7AFD19-3766-FEF7-FEC3-73D33349ACCA}"/>
              </a:ext>
            </a:extLst>
          </p:cNvPr>
          <p:cNvPicPr>
            <a:picLocks noChangeAspect="1"/>
          </p:cNvPicPr>
          <p:nvPr/>
        </p:nvPicPr>
        <p:blipFill>
          <a:blip r:embed="rId3"/>
          <a:stretch>
            <a:fillRect/>
          </a:stretch>
        </p:blipFill>
        <p:spPr>
          <a:xfrm>
            <a:off x="1710811" y="1446876"/>
            <a:ext cx="7459116" cy="1543265"/>
          </a:xfrm>
          <a:prstGeom prst="rect">
            <a:avLst/>
          </a:prstGeom>
        </p:spPr>
      </p:pic>
    </p:spTree>
    <p:extLst>
      <p:ext uri="{BB962C8B-B14F-4D97-AF65-F5344CB8AC3E}">
        <p14:creationId xmlns:p14="http://schemas.microsoft.com/office/powerpoint/2010/main" val="200331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6" end="6"/>
                                            </p:txEl>
                                          </p:spTgt>
                                        </p:tgtEl>
                                        <p:attrNameLst>
                                          <p:attrName>style.visibility</p:attrName>
                                        </p:attrNameLst>
                                      </p:cBhvr>
                                      <p:to>
                                        <p:strVal val="visible"/>
                                      </p:to>
                                    </p:set>
                                    <p:animEffect transition="in" filter="fade">
                                      <p:cBhvr>
                                        <p:cTn id="12" dur="1000"/>
                                        <p:tgtEl>
                                          <p:spTgt spid="1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7" end="7"/>
                                            </p:txEl>
                                          </p:spTgt>
                                        </p:tgtEl>
                                        <p:attrNameLst>
                                          <p:attrName>style.visibility</p:attrName>
                                        </p:attrNameLst>
                                      </p:cBhvr>
                                      <p:to>
                                        <p:strVal val="visible"/>
                                      </p:to>
                                    </p:set>
                                    <p:animEffect transition="in" filter="fade">
                                      <p:cBhvr>
                                        <p:cTn id="17" dur="1000"/>
                                        <p:tgtEl>
                                          <p:spTgt spid="15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8" end="8"/>
                                            </p:txEl>
                                          </p:spTgt>
                                        </p:tgtEl>
                                        <p:attrNameLst>
                                          <p:attrName>style.visibility</p:attrName>
                                        </p:attrNameLst>
                                      </p:cBhvr>
                                      <p:to>
                                        <p:strVal val="visible"/>
                                      </p:to>
                                    </p:set>
                                    <p:animEffect transition="in" filter="fade">
                                      <p:cBhvr>
                                        <p:cTn id="22" dur="1000"/>
                                        <p:tgtEl>
                                          <p:spTgt spid="15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9" end="9"/>
                                            </p:txEl>
                                          </p:spTgt>
                                        </p:tgtEl>
                                        <p:attrNameLst>
                                          <p:attrName>style.visibility</p:attrName>
                                        </p:attrNameLst>
                                      </p:cBhvr>
                                      <p:to>
                                        <p:strVal val="visible"/>
                                      </p:to>
                                    </p:set>
                                    <p:animEffect transition="in" filter="fade">
                                      <p:cBhvr>
                                        <p:cTn id="2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7.3 Potential distributional implications and corrective measures</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Introducing a carbon tax may have distributional effects that raise concerns, especially impacting low-income households and consumers. To mitigate these negative economic distributive effects, governments may need to consider other changes to the tax system to alleviate the tax burden of low-income citizens. </a:t>
            </a:r>
          </a:p>
          <a:p>
            <a:pPr lvl="1" algn="just" defTabSz="939800">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7.4 Safeguarding the competitiveness of domestic industries</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 the absence of a global agreement, some countries or regions have unilaterally adopted a carbon price. A carbon price, whether in the form of a carbon tax or another instrument, forces domestic producers to partially internalize the cost of environmental damage, and therefore can raise their cost of production.</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Dealing with competitive disadvantage and potential carbon leakage is important for the government to gain industry acceptance of climate policy, including carbon pricing. Moreover, some governments are</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exploring carbon border adjustment mechanisms (CBAM) as a tool to deal with carbon leakage and competitiveness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488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defTabSz="939800">
              <a:lnSpc>
                <a:spcPct val="150000"/>
              </a:lnSpc>
              <a:buSzPts val="1600"/>
            </a:pPr>
            <a:r>
              <a:rPr lang="en-US"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362268"/>
            <a:ext cx="9488130" cy="45856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Further reading </a:t>
            </a:r>
          </a:p>
          <a:p>
            <a:pPr lvl="1" algn="just" defTabSz="939800">
              <a:lnSpc>
                <a:spcPct val="150000"/>
              </a:lnSpc>
              <a:buSzPts val="1600"/>
            </a:pPr>
            <a:endParaRPr lang="en-US" sz="1600" b="1" dirty="0">
              <a:latin typeface="Segoe UI" panose="020B0502040204020203" pitchFamily="34" charset="0"/>
              <a:ea typeface="Quattrocento Sans"/>
              <a:cs typeface="Segoe UI" panose="020B0502040204020203" pitchFamily="34" charset="0"/>
              <a:sym typeface="Quattrocento Sans"/>
            </a:endParaRP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2021 United Nations Handbook on Carbon Taxation for Developing Countries</a:t>
            </a:r>
          </a:p>
          <a:p>
            <a:pPr lvl="1" algn="just" defTabSz="939800">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hlinkClick r:id="rId3"/>
              </a:rPr>
              <a:t>https://desapublications.un.org/publications/united-nations-handbook-carbon-taxation-developing-countries</a:t>
            </a:r>
            <a:r>
              <a:rPr lang="en-IN"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689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9634"/>
            <a:ext cx="9488130" cy="44782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1. Introduction </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 key element in implementing carbon taxes is their feasibility. Feasible policy measures are those that can be implemented and achieve their objectives efficiently. The discussion is about how the policy feasibility of carbon taxes can be increased by improving its acceptability, as well as the elements that policymakers might want to consider to increase successful policy implementation.</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2. Designing a feasible carbon tax</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most relevant are the direct and indirect impacts on climate mitigation (i.e., effectiveness), implementation costs, enforcement capacity, and the side effects of implementation (i.e., cost-efficiency).</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However, the effectiveness and efficiency of a carbon tax are also connected to acceptability, that is, the extent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to which the policy, once implemented, has the potential to be accepted by the public. </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Only when these three components </a:t>
            </a:r>
            <a:r>
              <a:rPr lang="en-US" sz="1600" b="1" dirty="0">
                <a:latin typeface="Segoe UI" panose="020B0502040204020203" pitchFamily="34" charset="0"/>
                <a:ea typeface="Quattrocento Sans"/>
                <a:cs typeface="Segoe UI" panose="020B0502040204020203" pitchFamily="34" charset="0"/>
                <a:sym typeface="Quattrocento Sans"/>
              </a:rPr>
              <a:t>(i.e. effectiveness, cost-efficiency, and acceptability) </a:t>
            </a:r>
            <a:r>
              <a:rPr lang="en-US" sz="1600" dirty="0">
                <a:latin typeface="Segoe UI" panose="020B0502040204020203" pitchFamily="34" charset="0"/>
                <a:ea typeface="Quattrocento Sans"/>
                <a:cs typeface="Segoe UI" panose="020B0502040204020203" pitchFamily="34" charset="0"/>
                <a:sym typeface="Quattrocento Sans"/>
              </a:rPr>
              <a:t>coincide can the policy measure be considered as feasible.</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46DECE4-04F1-61A5-9CB5-9B40EEACD84B}"/>
              </a:ext>
            </a:extLst>
          </p:cNvPr>
          <p:cNvPicPr>
            <a:picLocks noChangeAspect="1"/>
          </p:cNvPicPr>
          <p:nvPr/>
        </p:nvPicPr>
        <p:blipFill>
          <a:blip r:embed="rId3"/>
          <a:stretch>
            <a:fillRect/>
          </a:stretch>
        </p:blipFill>
        <p:spPr>
          <a:xfrm>
            <a:off x="2170091" y="1672045"/>
            <a:ext cx="7468642" cy="3862028"/>
          </a:xfrm>
          <a:prstGeom prst="rect">
            <a:avLst/>
          </a:prstGeom>
        </p:spPr>
      </p:pic>
    </p:spTree>
    <p:extLst>
      <p:ext uri="{BB962C8B-B14F-4D97-AF65-F5344CB8AC3E}">
        <p14:creationId xmlns:p14="http://schemas.microsoft.com/office/powerpoint/2010/main" val="20548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2.1 The importance of acceptability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It has only been implemented in a small number of jurisdictions around the world.</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This can be attributed to contextual factors such as the system of government and policymaking, path dependence, economic conditions and development, quality of government, and political culture. However, research also points towards the highly politicized nature of climate policies and carbon taxes, making them sensitive to public opinion for their successful implementation.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Specifically, the limited prevalence of carbon taxes around the world reflects a lack of public acceptability, therefore making them unfeasible.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public’s attitudes towards the tax are also important once the policy has been implemented. Sustaining public acceptance (i.e., attitudes formed once the policy is in place) over time may be crucial for effective implementation. </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225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 Explaining attitudes towards carbon taxes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are reasons to believe that they constitute important drivers for carbon tax acceptability.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major strand of research focuses on individual-level factors. A person’s core values, beliefs (e.g., about the seriousness of climate change and general risk perceptions), and personal norms (i.e., a feeling of moral obligation to act in a specific way) are relevant to their attitudes toward carbon taxation.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Inter-relational factors also determine policy attitudes. Most notably, trust in people’s voluntary compliance with policy initiatives (i.e., interpersonal trust) and in the political-administrative system responsible for implementing and enforcing policies (i.e., institutional trust) affect policy acceptability</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2550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Four interrelated policy-specific beliefs have been suggested to affect policy attitudes: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t>
            </a:r>
            <a:r>
              <a:rPr lang="en-US" sz="1600" dirty="0" err="1">
                <a:latin typeface="Segoe UI" panose="020B0502040204020203" pitchFamily="34" charset="0"/>
                <a:ea typeface="Quattrocento Sans"/>
                <a:cs typeface="Segoe UI" panose="020B0502040204020203" pitchFamily="34" charset="0"/>
                <a:sym typeface="Quattrocento Sans"/>
              </a:rPr>
              <a:t>i</a:t>
            </a:r>
            <a:r>
              <a:rPr lang="en-US" sz="1600" dirty="0">
                <a:latin typeface="Segoe UI" panose="020B0502040204020203" pitchFamily="34" charset="0"/>
                <a:ea typeface="Quattrocento Sans"/>
                <a:cs typeface="Segoe UI" panose="020B0502040204020203" pitchFamily="34" charset="0"/>
                <a:sym typeface="Quattrocento Sans"/>
              </a:rPr>
              <a:t>) </a:t>
            </a:r>
            <a:r>
              <a:rPr lang="en-US" sz="1600" b="1" dirty="0">
                <a:latin typeface="Segoe UI" panose="020B0502040204020203" pitchFamily="34" charset="0"/>
                <a:ea typeface="Quattrocento Sans"/>
                <a:cs typeface="Segoe UI" panose="020B0502040204020203" pitchFamily="34" charset="0"/>
                <a:sym typeface="Quattrocento Sans"/>
              </a:rPr>
              <a:t>Perceived distributional effects </a:t>
            </a:r>
            <a:r>
              <a:rPr lang="en-US" sz="1600" dirty="0">
                <a:latin typeface="Segoe UI" panose="020B0502040204020203" pitchFamily="34" charset="0"/>
                <a:ea typeface="Quattrocento Sans"/>
                <a:cs typeface="Segoe UI" panose="020B0502040204020203" pitchFamily="34" charset="0"/>
                <a:sym typeface="Quattrocento Sans"/>
              </a:rPr>
              <a:t>- the extent to which the consequences of a carbon tax are perceived as being fair;</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(ii) </a:t>
            </a:r>
            <a:r>
              <a:rPr lang="en-US" sz="1600" b="1" dirty="0">
                <a:latin typeface="Segoe UI" panose="020B0502040204020203" pitchFamily="34" charset="0"/>
                <a:ea typeface="Quattrocento Sans"/>
                <a:cs typeface="Segoe UI" panose="020B0502040204020203" pitchFamily="34" charset="0"/>
                <a:sym typeface="Quattrocento Sans"/>
              </a:rPr>
              <a:t>Perceived impact on freedom of choice </a:t>
            </a:r>
            <a:r>
              <a:rPr lang="en-US" sz="1600" dirty="0">
                <a:latin typeface="Segoe UI" panose="020B0502040204020203" pitchFamily="34" charset="0"/>
                <a:ea typeface="Quattrocento Sans"/>
                <a:cs typeface="Segoe UI" panose="020B0502040204020203" pitchFamily="34" charset="0"/>
                <a:sym typeface="Quattrocento Sans"/>
              </a:rPr>
              <a:t>- whether implementing a carbon tax requires a change in behavior and whether behavioral substitutes are readily available;</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(iii) </a:t>
            </a:r>
            <a:r>
              <a:rPr lang="en-US" sz="1600" b="1" dirty="0">
                <a:latin typeface="Segoe UI" panose="020B0502040204020203" pitchFamily="34" charset="0"/>
                <a:ea typeface="Quattrocento Sans"/>
                <a:cs typeface="Segoe UI" panose="020B0502040204020203" pitchFamily="34" charset="0"/>
                <a:sym typeface="Quattrocento Sans"/>
              </a:rPr>
              <a:t>Perceptions of policy effectiveness </a:t>
            </a:r>
            <a:r>
              <a:rPr lang="en-US" sz="1600" dirty="0">
                <a:latin typeface="Segoe UI" panose="020B0502040204020203" pitchFamily="34" charset="0"/>
                <a:ea typeface="Quattrocento Sans"/>
                <a:cs typeface="Segoe UI" panose="020B0502040204020203" pitchFamily="34" charset="0"/>
                <a:sym typeface="Quattrocento Sans"/>
              </a:rPr>
              <a:t>- the extent to which the proposed carbon tax is expected to achieve its aims, and;</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(iv) </a:t>
            </a:r>
            <a:r>
              <a:rPr lang="en-US" sz="1600" b="1" dirty="0">
                <a:latin typeface="Segoe UI" panose="020B0502040204020203" pitchFamily="34" charset="0"/>
                <a:ea typeface="Quattrocento Sans"/>
                <a:cs typeface="Segoe UI" panose="020B0502040204020203" pitchFamily="34" charset="0"/>
                <a:sym typeface="Quattrocento Sans"/>
              </a:rPr>
              <a:t>Personal outcome expectancy </a:t>
            </a:r>
            <a:r>
              <a:rPr lang="en-US" sz="1600" dirty="0">
                <a:latin typeface="Segoe UI" panose="020B0502040204020203" pitchFamily="34" charset="0"/>
                <a:ea typeface="Quattrocento Sans"/>
                <a:cs typeface="Segoe UI" panose="020B0502040204020203" pitchFamily="34" charset="0"/>
                <a:sym typeface="Quattrocento Sans"/>
              </a:rPr>
              <a:t>- the perceptions of how oneself will be positively or negatively affected by implementing a carbon tax.</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8013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CD553D2-CEAC-5DBB-BC0D-C1CCE956D19E}"/>
              </a:ext>
            </a:extLst>
          </p:cNvPr>
          <p:cNvPicPr>
            <a:picLocks noChangeAspect="1"/>
          </p:cNvPicPr>
          <p:nvPr/>
        </p:nvPicPr>
        <p:blipFill>
          <a:blip r:embed="rId3"/>
          <a:stretch>
            <a:fillRect/>
          </a:stretch>
        </p:blipFill>
        <p:spPr>
          <a:xfrm>
            <a:off x="2088585" y="1712218"/>
            <a:ext cx="7440063" cy="3553426"/>
          </a:xfrm>
          <a:prstGeom prst="rect">
            <a:avLst/>
          </a:prstGeom>
        </p:spPr>
      </p:pic>
    </p:spTree>
    <p:extLst>
      <p:ext uri="{BB962C8B-B14F-4D97-AF65-F5344CB8AC3E}">
        <p14:creationId xmlns:p14="http://schemas.microsoft.com/office/powerpoint/2010/main" val="13489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Countries are facing dramatic impacts because of global warming.</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Given the substantial costs associated with climate change, jurisdictions are increasingly adopting more ambitious and sophisticated policy instruments to support climate mitigation, especially market-based policy instruments such as carbon pricing.</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Carbon pricing is more cost-efficient than other policy instruments and has co-benefits that can support additional development objectives, such as resource mobilization. Carbon taxation is a common carbon pricing instrument (CPI).</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 How to generate public acceptability</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6" name="Picture 5">
            <a:extLst>
              <a:ext uri="{FF2B5EF4-FFF2-40B4-BE49-F238E27FC236}">
                <a16:creationId xmlns:a16="http://schemas.microsoft.com/office/drawing/2014/main" id="{439896C3-69F9-2476-D7D5-3ECAD821EB93}"/>
              </a:ext>
            </a:extLst>
          </p:cNvPr>
          <p:cNvPicPr>
            <a:picLocks noChangeAspect="1"/>
          </p:cNvPicPr>
          <p:nvPr/>
        </p:nvPicPr>
        <p:blipFill>
          <a:blip r:embed="rId3"/>
          <a:stretch>
            <a:fillRect/>
          </a:stretch>
        </p:blipFill>
        <p:spPr>
          <a:xfrm>
            <a:off x="2168454" y="2071311"/>
            <a:ext cx="7506748" cy="3429479"/>
          </a:xfrm>
          <a:prstGeom prst="rect">
            <a:avLst/>
          </a:prstGeom>
        </p:spPr>
      </p:pic>
    </p:spTree>
    <p:extLst>
      <p:ext uri="{BB962C8B-B14F-4D97-AF65-F5344CB8AC3E}">
        <p14:creationId xmlns:p14="http://schemas.microsoft.com/office/powerpoint/2010/main" val="77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to Generate Public Acceptability for Carbon Taxes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4.1 The role of political and institutional trust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4.2 Focus on the revenues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4.3 The importance of perceived fairness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4.4 Searching for windows of opportunity</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4.5 Consider trial periods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4.6 Examples of potential policy mixes/packages</a:t>
            </a:r>
          </a:p>
          <a:p>
            <a:pPr marL="625475"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(Un)fairness in outcome</a:t>
            </a:r>
          </a:p>
          <a:p>
            <a:pPr marL="625475"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Freedom</a:t>
            </a:r>
          </a:p>
          <a:p>
            <a:pPr marL="625475"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Effectiveness</a:t>
            </a:r>
          </a:p>
          <a:p>
            <a:pPr marL="625475"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Personal outcome expectancy</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4.7 Measuring acceptability in due time</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816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p>
        </p:txBody>
      </p:sp>
      <p:sp>
        <p:nvSpPr>
          <p:cNvPr id="158" name="Google Shape;158;p46"/>
          <p:cNvSpPr txBox="1"/>
          <p:nvPr/>
        </p:nvSpPr>
        <p:spPr>
          <a:xfrm>
            <a:off x="993058" y="1296956"/>
            <a:ext cx="9488130" cy="444089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Davidovic, D., and </a:t>
            </a:r>
            <a:r>
              <a:rPr lang="en-US" sz="1600" dirty="0" err="1">
                <a:latin typeface="Segoe UI" panose="020B0502040204020203" pitchFamily="34" charset="0"/>
                <a:ea typeface="Quattrocento Sans"/>
                <a:cs typeface="Segoe UI" panose="020B0502040204020203" pitchFamily="34" charset="0"/>
                <a:sym typeface="Quattrocento Sans"/>
              </a:rPr>
              <a:t>Harring</a:t>
            </a:r>
            <a:r>
              <a:rPr lang="en-US" sz="1600" dirty="0">
                <a:latin typeface="Segoe UI" panose="020B0502040204020203" pitchFamily="34" charset="0"/>
                <a:ea typeface="Quattrocento Sans"/>
                <a:cs typeface="Segoe UI" panose="020B0502040204020203" pitchFamily="34" charset="0"/>
                <a:sym typeface="Quattrocento Sans"/>
              </a:rPr>
              <a:t>, N. (2019). “Does Quality of Government and Trust Explain the Cross-National Variation in Public Support for Climate Policies?.” </a:t>
            </a:r>
            <a:r>
              <a:rPr lang="en-US" sz="1600" dirty="0" err="1">
                <a:latin typeface="Segoe UI" panose="020B0502040204020203" pitchFamily="34" charset="0"/>
                <a:ea typeface="Quattrocento Sans"/>
                <a:cs typeface="Segoe UI" panose="020B0502040204020203" pitchFamily="34" charset="0"/>
                <a:sym typeface="Quattrocento Sans"/>
              </a:rPr>
              <a:t>CeCAR</a:t>
            </a:r>
            <a:r>
              <a:rPr lang="en-US" sz="1600" dirty="0">
                <a:latin typeface="Segoe UI" panose="020B0502040204020203" pitchFamily="34" charset="0"/>
                <a:ea typeface="Quattrocento Sans"/>
                <a:cs typeface="Segoe UI" panose="020B0502040204020203" pitchFamily="34" charset="0"/>
                <a:sym typeface="Quattrocento Sans"/>
              </a:rPr>
              <a:t> Working Paper Series No. 2. </a:t>
            </a:r>
            <a:r>
              <a:rPr lang="en-US" sz="1600" dirty="0">
                <a:latin typeface="Segoe UI" panose="020B0502040204020203" pitchFamily="34" charset="0"/>
                <a:ea typeface="Quattrocento Sans"/>
                <a:cs typeface="Segoe UI" panose="020B0502040204020203" pitchFamily="34" charset="0"/>
                <a:sym typeface="Quattrocento Sans"/>
                <a:hlinkClick r:id="rId3"/>
              </a:rPr>
              <a:t>http://dx.doi.org/10.2139/ssrn.3706867</a:t>
            </a: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Davidovic, D., and </a:t>
            </a:r>
            <a:r>
              <a:rPr lang="en-US" sz="1600" dirty="0" err="1">
                <a:latin typeface="Segoe UI" panose="020B0502040204020203" pitchFamily="34" charset="0"/>
                <a:ea typeface="Quattrocento Sans"/>
                <a:cs typeface="Segoe UI" panose="020B0502040204020203" pitchFamily="34" charset="0"/>
                <a:sym typeface="Quattrocento Sans"/>
              </a:rPr>
              <a:t>Harring</a:t>
            </a:r>
            <a:r>
              <a:rPr lang="en-US" sz="1600" dirty="0">
                <a:latin typeface="Segoe UI" panose="020B0502040204020203" pitchFamily="34" charset="0"/>
                <a:ea typeface="Quattrocento Sans"/>
                <a:cs typeface="Segoe UI" panose="020B0502040204020203" pitchFamily="34" charset="0"/>
                <a:sym typeface="Quattrocento Sans"/>
              </a:rPr>
              <a:t>, N. (2020). “Exploring the cross-national variation in public support for climate policies in Europe: The role of quality of government and trust.” Energy Research &amp; Social Science, 70. </a:t>
            </a:r>
            <a:r>
              <a:rPr lang="en-US" sz="1600" dirty="0">
                <a:latin typeface="Segoe UI" panose="020B0502040204020203" pitchFamily="34" charset="0"/>
                <a:ea typeface="Quattrocento Sans"/>
                <a:cs typeface="Segoe UI" panose="020B0502040204020203" pitchFamily="34" charset="0"/>
                <a:sym typeface="Quattrocento Sans"/>
                <a:hlinkClick r:id="rId4"/>
              </a:rPr>
              <a:t>https://doi.org/10.1016/j.erss.2020.101785</a:t>
            </a: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err="1">
                <a:latin typeface="Segoe UI" panose="020B0502040204020203" pitchFamily="34" charset="0"/>
                <a:ea typeface="Quattrocento Sans"/>
                <a:cs typeface="Segoe UI" panose="020B0502040204020203" pitchFamily="34" charset="0"/>
                <a:sym typeface="Quattrocento Sans"/>
              </a:rPr>
              <a:t>Harring</a:t>
            </a:r>
            <a:r>
              <a:rPr lang="en-US" sz="1600" dirty="0">
                <a:latin typeface="Segoe UI" panose="020B0502040204020203" pitchFamily="34" charset="0"/>
                <a:ea typeface="Quattrocento Sans"/>
                <a:cs typeface="Segoe UI" panose="020B0502040204020203" pitchFamily="34" charset="0"/>
                <a:sym typeface="Quattrocento Sans"/>
              </a:rPr>
              <a:t>, N., </a:t>
            </a:r>
            <a:r>
              <a:rPr lang="en-US" sz="1600" dirty="0" err="1">
                <a:latin typeface="Segoe UI" panose="020B0502040204020203" pitchFamily="34" charset="0"/>
                <a:ea typeface="Quattrocento Sans"/>
                <a:cs typeface="Segoe UI" panose="020B0502040204020203" pitchFamily="34" charset="0"/>
                <a:sym typeface="Quattrocento Sans"/>
              </a:rPr>
              <a:t>Jagers</a:t>
            </a:r>
            <a:r>
              <a:rPr lang="en-US" sz="1600" dirty="0">
                <a:latin typeface="Segoe UI" panose="020B0502040204020203" pitchFamily="34" charset="0"/>
                <a:ea typeface="Quattrocento Sans"/>
                <a:cs typeface="Segoe UI" panose="020B0502040204020203" pitchFamily="34" charset="0"/>
                <a:sym typeface="Quattrocento Sans"/>
              </a:rPr>
              <a:t>, S.C., and Matti, S. (2019). “The significance of political culture, economic context and instrument type for climate policy support: a cross-national study.” Climate Policy, 19(5), 636–650. </a:t>
            </a:r>
            <a:r>
              <a:rPr lang="en-US" sz="1600" dirty="0">
                <a:latin typeface="Segoe UI" panose="020B0502040204020203" pitchFamily="34" charset="0"/>
                <a:ea typeface="Quattrocento Sans"/>
                <a:cs typeface="Segoe UI" panose="020B0502040204020203" pitchFamily="34" charset="0"/>
                <a:sym typeface="Quattrocento Sans"/>
                <a:hlinkClick r:id="rId5"/>
              </a:rPr>
              <a:t>https://doi.org/10.1080/14693062.2018.1547181</a:t>
            </a: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err="1">
                <a:latin typeface="Segoe UI" panose="020B0502040204020203" pitchFamily="34" charset="0"/>
                <a:ea typeface="Quattrocento Sans"/>
                <a:cs typeface="Segoe UI" panose="020B0502040204020203" pitchFamily="34" charset="0"/>
                <a:sym typeface="Quattrocento Sans"/>
              </a:rPr>
              <a:t>Jagers</a:t>
            </a:r>
            <a:r>
              <a:rPr lang="en-US" sz="1600" dirty="0">
                <a:latin typeface="Segoe UI" panose="020B0502040204020203" pitchFamily="34" charset="0"/>
                <a:ea typeface="Quattrocento Sans"/>
                <a:cs typeface="Segoe UI" panose="020B0502040204020203" pitchFamily="34" charset="0"/>
                <a:sym typeface="Quattrocento Sans"/>
              </a:rPr>
              <a:t>, S., Matti, S., and Nilsson, A. (2017). “How exposure to policy tools transforms the mechanisms behind public acceptability and acceptance—The case of the Gothenburg congestion tax.” International Journal of Sustainable Transportation, 11(2), 109–119. </a:t>
            </a:r>
            <a:r>
              <a:rPr lang="en-US" sz="1600" dirty="0">
                <a:latin typeface="Segoe UI" panose="020B0502040204020203" pitchFamily="34" charset="0"/>
                <a:ea typeface="Quattrocento Sans"/>
                <a:cs typeface="Segoe UI" panose="020B0502040204020203" pitchFamily="34" charset="0"/>
                <a:sym typeface="Quattrocento Sans"/>
                <a:hlinkClick r:id="rId6"/>
              </a:rPr>
              <a:t>https://doi.org/10.1080/1 5568318.2016.1197348</a:t>
            </a: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err="1">
                <a:latin typeface="Segoe UI" panose="020B0502040204020203" pitchFamily="34" charset="0"/>
                <a:ea typeface="Quattrocento Sans"/>
                <a:cs typeface="Segoe UI" panose="020B0502040204020203" pitchFamily="34" charset="0"/>
                <a:sym typeface="Quattrocento Sans"/>
              </a:rPr>
              <a:t>Klenert</a:t>
            </a:r>
            <a:r>
              <a:rPr lang="en-US" sz="1600" dirty="0">
                <a:latin typeface="Segoe UI" panose="020B0502040204020203" pitchFamily="34" charset="0"/>
                <a:ea typeface="Quattrocento Sans"/>
                <a:cs typeface="Segoe UI" panose="020B0502040204020203" pitchFamily="34" charset="0"/>
                <a:sym typeface="Quattrocento Sans"/>
              </a:rPr>
              <a:t>, D., et al. (2018). “Making carbon pricing work for citizens.” Nature Climate Change, 8, 669–677. </a:t>
            </a:r>
            <a:r>
              <a:rPr lang="en-US" sz="1600" dirty="0">
                <a:latin typeface="Segoe UI" panose="020B0502040204020203" pitchFamily="34" charset="0"/>
                <a:ea typeface="Quattrocento Sans"/>
                <a:cs typeface="Segoe UI" panose="020B0502040204020203" pitchFamily="34" charset="0"/>
                <a:sym typeface="Quattrocento Sans"/>
                <a:hlinkClick r:id="rId7"/>
              </a:rPr>
              <a:t>https://doi.org/10.1038/s41558-018-0201-2</a:t>
            </a:r>
            <a:r>
              <a:rPr lang="en-US" sz="1600" dirty="0">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US" sz="1600" dirty="0" err="1">
                <a:latin typeface="Segoe UI" panose="020B0502040204020203" pitchFamily="34" charset="0"/>
                <a:ea typeface="Quattrocento Sans"/>
                <a:cs typeface="Segoe UI" panose="020B0502040204020203" pitchFamily="34" charset="0"/>
                <a:sym typeface="Quattrocento Sans"/>
              </a:rPr>
              <a:t>Maestre</a:t>
            </a:r>
            <a:r>
              <a:rPr lang="en-US" sz="1600" dirty="0">
                <a:latin typeface="Segoe UI" panose="020B0502040204020203" pitchFamily="34" charset="0"/>
                <a:ea typeface="Quattrocento Sans"/>
                <a:cs typeface="Segoe UI" panose="020B0502040204020203" pitchFamily="34" charset="0"/>
                <a:sym typeface="Quattrocento Sans"/>
              </a:rPr>
              <a:t>-Andrés, S., Drews, S., and van den Bergh, J. (2019). “Perceived fairness and public acceptability of carbon pricing: a review of the literature,” Climate Policy. </a:t>
            </a:r>
            <a:r>
              <a:rPr lang="en-US" sz="1600" dirty="0">
                <a:latin typeface="Segoe UI" panose="020B0502040204020203" pitchFamily="34" charset="0"/>
                <a:ea typeface="Quattrocento Sans"/>
                <a:cs typeface="Segoe UI" panose="020B0502040204020203" pitchFamily="34" charset="0"/>
                <a:sym typeface="Quattrocento Sans"/>
                <a:hlinkClick r:id="rId8"/>
              </a:rPr>
              <a:t>https://doi.org/10.1080/14693062.2019.1639490</a:t>
            </a:r>
            <a:r>
              <a:rPr lang="en-US" sz="1600" dirty="0">
                <a:latin typeface="Segoe UI" panose="020B0502040204020203" pitchFamily="34" charset="0"/>
                <a:ea typeface="Quattrocento Sans"/>
                <a:cs typeface="Segoe UI" panose="020B0502040204020203" pitchFamily="34" charset="0"/>
                <a:sym typeface="Quattrocento Sans"/>
              </a:rPr>
              <a:t> </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171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75897"/>
            <a:ext cx="9488130" cy="45062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defTabSz="939800">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2. The environmental problem: climate change and carbon emissions</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The long-term stability of the climate depends on the Earth’s radiation balance.</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Radiation comes from the Sun and is reflected by the Earth by emitting outgoing longwave radiation. Greenhouse gases act as insulators to longwave radiation coming from the surface. </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This is known as the natural greenhouse effect and is the reason the Earth’s surface is warm enough to sustain life.</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Carbon dioxide (CO2) is a naturally occurring greenhouse gas (GHG).</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Through the carbon cycle, the Earth keeps a balance of CO2 in the atmosphere.</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Besides natural processes, CO2 can also be produced by human activities, most notably the burning of fossil fuels. These emissions are called “anthropogenic”.  Since the industrial revolution, human activities have caused a dramatic increase in carbon emissions in the atmosphere,6 which has disrupted the Earth’s natural balances.</a:t>
            </a:r>
          </a:p>
          <a:p>
            <a:pPr marL="285750" lvl="1" indent="-285750" algn="just" defTabSz="939800">
              <a:lnSpc>
                <a:spcPct val="150000"/>
              </a:lnSpc>
              <a:buSzPts val="1600"/>
              <a:buFont typeface="Arial" panose="020B0604020202020204" pitchFamily="34" charset="0"/>
              <a:buChar char="•"/>
            </a:pPr>
            <a:r>
              <a:rPr lang="en-US" dirty="0">
                <a:latin typeface="Segoe UI" panose="020B0502040204020203" pitchFamily="34" charset="0"/>
                <a:ea typeface="Quattrocento Sans"/>
                <a:cs typeface="Segoe UI" panose="020B0502040204020203" pitchFamily="34" charset="0"/>
                <a:sym typeface="Quattrocento Sans"/>
              </a:rPr>
              <a:t>Carbon emissions concentrate in the Earth’s atmosphere, exacerbating the natural greenhouse effect by trapping heat. This phenomenon, known as global warming, is causing the Earth to warm faster than normal.</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8457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932"/>
            <a:ext cx="9488130" cy="435691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 Carbon emissions: a global policy problem</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Whenever fossil fuels are burnt, carbon emissions cannot be completely eliminated. Unlike other pollutants, CO2 cannot be effectively “filtered” before being emitted into the atmosphere – at least not with current technologies. </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Currently, the only way to generate zero emissions is by using non-fossil fuel sources (for example, renewable energy sources such as wind, solar, geothermal, etc.) or reducing activities that are energy intensive such as cement, steel, and pulp production.</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It is important to underscore that carbon emissions are a global problem, meaning that emissions in any part of the world contribute equally to warming the planet, and not just the location where they were generated. This is another characteristic that sets CO2 apart from other pollutants, and it poses challenges but also offers opportunities.</a:t>
            </a:r>
          </a:p>
          <a:p>
            <a:pPr marL="285750" lvl="1" indent="-285750" algn="just" defTabSz="93980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However, emissions can be “absorbed” by supporting natural processes, for example, by increasing forested lands. a forest outside the city absorbing emissions could theoretically balance (or “offset”) each other, resulting in net zero emissions.</a:t>
            </a:r>
          </a:p>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111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4A4E99A-C6A9-89F6-DF24-D4D75DA04A46}"/>
              </a:ext>
            </a:extLst>
          </p:cNvPr>
          <p:cNvPicPr>
            <a:picLocks noChangeAspect="1"/>
          </p:cNvPicPr>
          <p:nvPr/>
        </p:nvPicPr>
        <p:blipFill>
          <a:blip r:embed="rId3"/>
          <a:stretch>
            <a:fillRect/>
          </a:stretch>
        </p:blipFill>
        <p:spPr>
          <a:xfrm>
            <a:off x="2115386" y="1121854"/>
            <a:ext cx="7525800" cy="4753638"/>
          </a:xfrm>
          <a:prstGeom prst="rect">
            <a:avLst/>
          </a:prstGeom>
        </p:spPr>
      </p:pic>
    </p:spTree>
    <p:extLst>
      <p:ext uri="{BB962C8B-B14F-4D97-AF65-F5344CB8AC3E}">
        <p14:creationId xmlns:p14="http://schemas.microsoft.com/office/powerpoint/2010/main" val="223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 Carbon pricing</a:t>
            </a:r>
          </a:p>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4.1 Carbon emission reductions and Government policies</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CPIs are policy instruments that use prices to provide incentives for economic agents to support climate mitigation. Today, they are considered fundamental to support environmental policy and climate mitigation, and their use has increased across the world. See Box 2.</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F3C7E0B6-D659-DB6D-94FB-9A8B6CF36602}"/>
              </a:ext>
            </a:extLst>
          </p:cNvPr>
          <p:cNvPicPr>
            <a:picLocks noChangeAspect="1"/>
          </p:cNvPicPr>
          <p:nvPr/>
        </p:nvPicPr>
        <p:blipFill>
          <a:blip r:embed="rId3"/>
          <a:stretch>
            <a:fillRect/>
          </a:stretch>
        </p:blipFill>
        <p:spPr>
          <a:xfrm>
            <a:off x="1475038" y="3065418"/>
            <a:ext cx="8766241" cy="2609772"/>
          </a:xfrm>
          <a:prstGeom prst="rect">
            <a:avLst/>
          </a:prstGeom>
        </p:spPr>
      </p:pic>
    </p:spTree>
    <p:extLst>
      <p:ext uri="{BB962C8B-B14F-4D97-AF65-F5344CB8AC3E}">
        <p14:creationId xmlns:p14="http://schemas.microsoft.com/office/powerpoint/2010/main" val="25928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4.2 Carbon pricing instruments</a:t>
            </a:r>
          </a:p>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38FFA40-FBB6-71AA-682C-F09D3A31B49C}"/>
              </a:ext>
            </a:extLst>
          </p:cNvPr>
          <p:cNvPicPr>
            <a:picLocks noChangeAspect="1"/>
          </p:cNvPicPr>
          <p:nvPr/>
        </p:nvPicPr>
        <p:blipFill>
          <a:blip r:embed="rId3"/>
          <a:stretch>
            <a:fillRect/>
          </a:stretch>
        </p:blipFill>
        <p:spPr>
          <a:xfrm>
            <a:off x="1710811" y="1471747"/>
            <a:ext cx="7440063" cy="3251325"/>
          </a:xfrm>
          <a:prstGeom prst="rect">
            <a:avLst/>
          </a:prstGeom>
        </p:spPr>
      </p:pic>
      <p:pic>
        <p:nvPicPr>
          <p:cNvPr id="6" name="Picture 5">
            <a:extLst>
              <a:ext uri="{FF2B5EF4-FFF2-40B4-BE49-F238E27FC236}">
                <a16:creationId xmlns:a16="http://schemas.microsoft.com/office/drawing/2014/main" id="{6985A9B5-F3F6-33DB-52AA-45DA68DE8D02}"/>
              </a:ext>
            </a:extLst>
          </p:cNvPr>
          <p:cNvPicPr>
            <a:picLocks noChangeAspect="1"/>
          </p:cNvPicPr>
          <p:nvPr/>
        </p:nvPicPr>
        <p:blipFill>
          <a:blip r:embed="rId4"/>
          <a:stretch>
            <a:fillRect/>
          </a:stretch>
        </p:blipFill>
        <p:spPr>
          <a:xfrm>
            <a:off x="1825127" y="4723072"/>
            <a:ext cx="7325747" cy="924054"/>
          </a:xfrm>
          <a:prstGeom prst="rect">
            <a:avLst/>
          </a:prstGeom>
        </p:spPr>
      </p:pic>
    </p:spTree>
    <p:extLst>
      <p:ext uri="{BB962C8B-B14F-4D97-AF65-F5344CB8AC3E}">
        <p14:creationId xmlns:p14="http://schemas.microsoft.com/office/powerpoint/2010/main" val="40693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5. A Carbon Tax</a:t>
            </a:r>
          </a:p>
          <a:p>
            <a:pPr lvl="1" algn="just" defTabSz="939800">
              <a:lnSpc>
                <a:spcPct val="150000"/>
              </a:lnSpc>
              <a:buSzPts val="1600"/>
            </a:pPr>
            <a:r>
              <a:rPr lang="en-IN" dirty="0">
                <a:latin typeface="Segoe UI" panose="020B0502040204020203" pitchFamily="34" charset="0"/>
                <a:cs typeface="Segoe UI" panose="020B0502040204020203" pitchFamily="34" charset="0"/>
              </a:rPr>
              <a:t>A carbon tax, as per OECD </a:t>
            </a:r>
            <a:r>
              <a:rPr lang="en-US" dirty="0">
                <a:latin typeface="Segoe UI" panose="020B0502040204020203" pitchFamily="34" charset="0"/>
                <a:cs typeface="Segoe UI" panose="020B0502040204020203" pitchFamily="34" charset="0"/>
              </a:rPr>
              <a:t>defined as a compulsory, unrequited payment to the general government, levied on carbon emissions or its proxy that can confer a reduction in corresponding carbon-based (equivalent) emissions in the atmosphere and is thus characterized as having both environmental purpose and effect.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B5E96946-0E41-BB8A-1AFE-7FD2706CC2D6}"/>
              </a:ext>
            </a:extLst>
          </p:cNvPr>
          <p:cNvPicPr>
            <a:picLocks noChangeAspect="1"/>
          </p:cNvPicPr>
          <p:nvPr/>
        </p:nvPicPr>
        <p:blipFill>
          <a:blip r:embed="rId3"/>
          <a:stretch>
            <a:fillRect/>
          </a:stretch>
        </p:blipFill>
        <p:spPr>
          <a:xfrm>
            <a:off x="1463059" y="2508068"/>
            <a:ext cx="7724483" cy="3204676"/>
          </a:xfrm>
          <a:prstGeom prst="rect">
            <a:avLst/>
          </a:prstGeom>
        </p:spPr>
      </p:pic>
    </p:spTree>
    <p:extLst>
      <p:ext uri="{BB962C8B-B14F-4D97-AF65-F5344CB8AC3E}">
        <p14:creationId xmlns:p14="http://schemas.microsoft.com/office/powerpoint/2010/main" val="20165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 Introduction to Policy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M</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aker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2182"/>
            <a:ext cx="9488130" cy="48957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6. Motives for the introduction of a carbon tax</a:t>
            </a:r>
          </a:p>
          <a:p>
            <a:pPr lvl="1" algn="just" defTabSz="939800">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primary purpose of a carbon tax is the reduction of carbon emissions (i.e., an environmental purpose). However, governments may also have additional or complementary goals while implementing these policies; for example, they may wish to also generate public revenues. Different policies provide different advantages and disadvantages. Depending on their priorities, governments may, therefore, prefer to implement one type over the other, or to combine elements of two or more policy objectives.</a:t>
            </a:r>
          </a:p>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6.1 Fighting climate change by reducing carbon emissions (the “green” dividend)</a:t>
            </a:r>
          </a:p>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6.2 Generation of budgetary sources</a:t>
            </a:r>
          </a:p>
          <a:p>
            <a:pPr lvl="1" algn="just" defTabSz="939800">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6.3 Promotion of investment in new technology</a:t>
            </a:r>
          </a:p>
          <a:p>
            <a:pPr lvl="1" algn="just" defTabSz="939800">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480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4466</TotalTime>
  <Words>2187</Words>
  <Application>Microsoft Office PowerPoint</Application>
  <PresentationFormat>Widescreen</PresentationFormat>
  <Paragraphs>117</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14</cp:revision>
  <dcterms:created xsi:type="dcterms:W3CDTF">2020-01-02T01:56:26Z</dcterms:created>
  <dcterms:modified xsi:type="dcterms:W3CDTF">2024-06-09T14:52:49Z</dcterms:modified>
</cp:coreProperties>
</file>