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63" r:id="rId3"/>
    <p:sldId id="268" r:id="rId4"/>
    <p:sldId id="269" r:id="rId5"/>
    <p:sldId id="270" r:id="rId6"/>
    <p:sldId id="271" r:id="rId7"/>
    <p:sldId id="272" r:id="rId8"/>
    <p:sldId id="274" r:id="rId9"/>
    <p:sldId id="275" r:id="rId10"/>
    <p:sldId id="276" r:id="rId11"/>
    <p:sldId id="278" r:id="rId12"/>
    <p:sldId id="283" r:id="rId13"/>
    <p:sldId id="285" r:id="rId14"/>
    <p:sldId id="284" r:id="rId15"/>
    <p:sldId id="287" r:id="rId16"/>
    <p:sldId id="288" r:id="rId17"/>
    <p:sldId id="289" r:id="rId18"/>
    <p:sldId id="290" r:id="rId19"/>
    <p:sldId id="292" r:id="rId20"/>
  </p:sldIdLst>
  <p:sldSz cx="12192000" cy="6858000"/>
  <p:notesSz cx="6951663" cy="10082213"/>
  <p:embeddedFontLst>
    <p:embeddedFont>
      <p:font typeface="Century Gothic" panose="020B0502020202020204" pitchFamily="34" charset="0"/>
      <p:regular r:id="rId22"/>
      <p:bold r:id="rId23"/>
      <p:italic r:id="rId24"/>
      <p:boldItalic r:id="rId25"/>
    </p:embeddedFont>
    <p:embeddedFont>
      <p:font typeface="Helvetica" panose="020B0604020202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59" d="100"/>
          <a:sy n="159" d="100"/>
        </p:scale>
        <p:origin x="300"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32D9817-956F-8DA4-2A09-A3CC1CF7760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FE27989-560E-D8C8-2316-D9491345938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EAE5DD-C20A-D074-FA6A-05249965455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101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36F3245-76BF-5F90-EF26-A5B62B7E6D2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B6FCFB8-3237-18A4-CBB0-1ABEC370086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6E07704-F243-303E-0411-C833EE8CC67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54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EBBE239-0EF9-285A-7204-95BE6D32054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7933A6-EF3E-F258-8D5C-1FD784AD532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6AB206B-D2C5-000D-37A2-EA36EFBA19D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796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55F57CC-8F6C-3465-A80A-6C4BB9C9F5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DCE1C04-F78A-2F71-975A-46B8E4EC746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0665019-71B1-4FE6-B750-1D1608BEE85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259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9C5E223-09D4-BC6F-E113-A01D35163A0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68573E7-97AC-3BED-9D79-5130F0BFD7D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956B7A-6D3A-BE6B-06CC-5A97BD53E26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252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62C74FB-587B-EF18-F5E1-92BA7F55BD7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8949CFC-32C8-F7A0-F126-678B493EAE3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BEF2218-C1B3-13B3-5BA9-F2C5939BC97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221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68A27E3-7EBB-8019-4118-9E6F4C96AA8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049FAEE-6923-1E94-4AAA-01C809135C7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1B02CCE-9E4A-0C00-57F7-6E5EAD6FEBE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82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2FCCD89-D9A5-57E3-A7F1-3E31F951ABD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E5C15EB-E596-4CFB-949A-EE15E5191BD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BEFFDDA-5A68-3800-8444-AC61116379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34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34B0E9-54DB-F1BC-5548-0BBC5D49B16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69B7C0F-E21A-D1A0-173D-A0A2D60E28E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3C3987F-BB5F-65AD-F450-0485700FC2D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415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34B0E9-54DB-F1BC-5548-0BBC5D49B16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69B7C0F-E21A-D1A0-173D-A0A2D60E28E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3C3987F-BB5F-65AD-F450-0485700FC2D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745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AA02A99-908C-E410-3FF4-A546F7DD8FF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CDDB7A7-183D-BB2F-CF09-B4A5D9A693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F34E622-5C27-FD27-E611-4AD034EA40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97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E2F7F03-8106-4123-62DD-3753B9E859D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39C7452-E2EF-D86A-0172-93FEE810A44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FAB5610-9BB2-C221-5241-47A67C0A46A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76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E79B9D-210A-473F-1F13-A95C135FAF9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BBCDB7F-4560-EBC9-4CCF-B709E846C4C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A65B640-786F-8726-78EB-7C907EC7BEE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1514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0170D57-E279-F2DE-A77F-FA060E297E3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78AEDDD-0C9C-C851-4721-4B24B8847D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2FA7AB5-01C9-F9A1-941A-21C594D872F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5965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C00BA88-B9FA-9D33-3860-51222A0C5AB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1F0A4BB-3768-FF2B-5B88-5D23E44ED4D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68854F-B1BE-AE3B-F028-9FF6C2326D1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79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21C5B91-4F08-75DA-36C4-390386338DD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FB1EC9E-9308-32D2-BB5C-4DC1997F4D2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71427E5-FE94-A4C1-8EA2-2C59BC45C1B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11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A58CB2-82D8-5D72-67A0-C7D8E031188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3C4F8DC-3E89-B1FC-FBEF-E730DFDF14A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847C8B3-8BE8-5D18-B111-3488A64C22D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0027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BE9BB60-7104-01EB-6B65-6CADC56276B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678C655-4A48-E6BD-934E-FEC97058EE0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1C171A2-4AA4-73BF-5562-91C53367367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842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ECA6F11-1E84-86EF-280A-8BAC5102FCB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9340B8C-6B46-199D-1D94-3705352721F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2641D8D-C72D-9A7A-3D4C-4B1FFFF7D98B}"/>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220450C-A9C3-659F-3C3D-E498A1BAB9F8}"/>
              </a:ext>
            </a:extLst>
          </p:cNvPr>
          <p:cNvSpPr>
            <a:spLocks noGrp="1"/>
          </p:cNvSpPr>
          <p:nvPr>
            <p:ph type="body" idx="1"/>
          </p:nvPr>
        </p:nvSpPr>
        <p:spPr>
          <a:xfrm>
            <a:off x="806563" y="2192437"/>
            <a:ext cx="6062836" cy="304191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1800" b="1" dirty="0">
                <a:solidFill>
                  <a:srgbClr val="29261B"/>
                </a:solidFill>
                <a:latin typeface="Arial" panose="020B0604020202020204" pitchFamily="34" charset="0"/>
                <a:cs typeface="Arial" panose="020B0604020202020204" pitchFamily="34" charset="0"/>
              </a:rPr>
              <a:t>Some of the main types of ODR: </a:t>
            </a:r>
          </a:p>
          <a:p>
            <a:pPr marL="342900" lvl="0" indent="-342900" algn="just">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Data security and privacy: The ODR platform and associated data storage must be secure with encryption, cybersecurity protections, access controls and privacy safeguards.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Training and support: Users of the system need training on how to use the ODR platform effectively. Technical support must be available in case users face any issues.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5D55DECB-E200-2C15-9920-35074B6EF1A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E2B47D9-931E-2984-4706-B167EF25ACF9}"/>
              </a:ext>
            </a:extLst>
          </p:cNvPr>
          <p:cNvPicPr>
            <a:picLocks noChangeAspect="1"/>
          </p:cNvPicPr>
          <p:nvPr/>
        </p:nvPicPr>
        <p:blipFill>
          <a:blip r:embed="rId4"/>
          <a:stretch>
            <a:fillRect/>
          </a:stretch>
        </p:blipFill>
        <p:spPr>
          <a:xfrm>
            <a:off x="7303168" y="1950613"/>
            <a:ext cx="4285247" cy="2849689"/>
          </a:xfrm>
          <a:prstGeom prst="rect">
            <a:avLst/>
          </a:prstGeom>
        </p:spPr>
      </p:pic>
    </p:spTree>
    <p:extLst>
      <p:ext uri="{BB962C8B-B14F-4D97-AF65-F5344CB8AC3E}">
        <p14:creationId xmlns:p14="http://schemas.microsoft.com/office/powerpoint/2010/main" val="58407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FFEB660-17CC-9771-7009-F1B6C08379B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E60BFBA-FA6A-FFD0-35D8-6858B324CD1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A9F3EFC-04AC-93AF-B7F6-257E50193964}"/>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4.4. Applications of ODR for resolving climate change disputes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C0FB830-51D1-33D4-1A36-D6CCEEE0C56C}"/>
              </a:ext>
            </a:extLst>
          </p:cNvPr>
          <p:cNvSpPr>
            <a:spLocks noGrp="1"/>
          </p:cNvSpPr>
          <p:nvPr>
            <p:ph type="body" idx="1"/>
          </p:nvPr>
        </p:nvSpPr>
        <p:spPr>
          <a:xfrm>
            <a:off x="806563" y="2113659"/>
            <a:ext cx="6062836" cy="108102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Aft>
                <a:spcPts val="600"/>
              </a:spcAft>
              <a:buSzPts val="1000"/>
              <a:tabLst>
                <a:tab pos="457200" algn="l"/>
              </a:tabLst>
            </a:pP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Research aspects of the sub-topic 4.4 and share notes via </a:t>
            </a:r>
            <a:r>
              <a:rPr lang="en-GB" sz="2000" b="1" i="1" dirty="0" err="1">
                <a:effectLst/>
                <a:latin typeface="Helvetica" panose="020B0604020202020204" pitchFamily="34" charset="0"/>
                <a:ea typeface="Calibri" panose="020F0502020204030204" pitchFamily="34" charset="0"/>
                <a:cs typeface="Times New Roman" panose="02020603050405020304" pitchFamily="18" charset="0"/>
              </a:rPr>
              <a:t>Zalo</a:t>
            </a: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 Group or Google Doc</a:t>
            </a:r>
            <a:endParaRPr lang="en-US" sz="2000" b="1" i="1"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7544E9E0-E972-9EA5-5F9C-65EF00578A6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7AB4629-EBAA-A10F-8D2D-2F922680D3C3}"/>
              </a:ext>
            </a:extLst>
          </p:cNvPr>
          <p:cNvPicPr>
            <a:picLocks noChangeAspect="1"/>
          </p:cNvPicPr>
          <p:nvPr/>
        </p:nvPicPr>
        <p:blipFill>
          <a:blip r:embed="rId4"/>
          <a:stretch>
            <a:fillRect/>
          </a:stretch>
        </p:blipFill>
        <p:spPr>
          <a:xfrm>
            <a:off x="7279104" y="2113659"/>
            <a:ext cx="4525879" cy="2536546"/>
          </a:xfrm>
          <a:prstGeom prst="rect">
            <a:avLst/>
          </a:prstGeom>
        </p:spPr>
      </p:pic>
    </p:spTree>
    <p:extLst>
      <p:ext uri="{BB962C8B-B14F-4D97-AF65-F5344CB8AC3E}">
        <p14:creationId xmlns:p14="http://schemas.microsoft.com/office/powerpoint/2010/main" val="1288596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35F2BD1-ED9B-6657-F9A9-44095A55F4B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CED40A2-4E37-37EA-EBF9-2ABFBA311A1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CB2EE5E-79D0-D3A7-B5C2-6C21C679D5E9}"/>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2C0C5A5-1551-96EA-73E4-1495BD802A5D}"/>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10000"/>
              </a:lnSpc>
              <a:buSzPts val="1000"/>
              <a:tabLst>
                <a:tab pos="457200" algn="l"/>
              </a:tabLst>
            </a:pPr>
            <a:r>
              <a:rPr lang="en-US" sz="2000" b="1" dirty="0">
                <a:solidFill>
                  <a:srgbClr val="29261B"/>
                </a:solidFill>
                <a:latin typeface="Arial" panose="020B0604020202020204" pitchFamily="34" charset="0"/>
                <a:cs typeface="Arial" panose="020B0604020202020204" pitchFamily="34" charset="0"/>
              </a:rPr>
              <a:t>S</a:t>
            </a:r>
            <a:r>
              <a:rPr lang="en-US" sz="20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r>
              <a:rPr lang="en-US" sz="1900" b="1" i="0" dirty="0">
                <a:solidFill>
                  <a:srgbClr val="29261B"/>
                </a:solidFill>
                <a:effectLst/>
                <a:latin typeface="Arial" panose="020B0604020202020204" pitchFamily="34" charset="0"/>
                <a:cs typeface="Arial" panose="020B0604020202020204" pitchFamily="34" charset="0"/>
              </a:rPr>
              <a:t>Advantages: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Cost-effectiveness:</a:t>
            </a:r>
            <a:r>
              <a:rPr lang="en-US" sz="1900" b="0" i="0" dirty="0">
                <a:solidFill>
                  <a:srgbClr val="1F1F1F"/>
                </a:solidFill>
                <a:effectLst/>
                <a:latin typeface="Arial" panose="020B0604020202020204" pitchFamily="34" charset="0"/>
                <a:cs typeface="Arial" panose="020B0604020202020204" pitchFamily="34" charset="0"/>
              </a:rPr>
              <a:t> ODR eliminates travel and venue costs, making it cheaper than traditional in-person methods.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Accessibility:</a:t>
            </a:r>
            <a:r>
              <a:rPr lang="en-US" sz="1900" b="0" i="0" dirty="0">
                <a:solidFill>
                  <a:srgbClr val="1F1F1F"/>
                </a:solidFill>
                <a:effectLst/>
                <a:latin typeface="Arial" panose="020B0604020202020204" pitchFamily="34" charset="0"/>
                <a:cs typeface="Arial" panose="020B0604020202020204" pitchFamily="34" charset="0"/>
              </a:rPr>
              <a:t> ODR platforms are accessible 24/7, allowing for dispute resolution at any time and from anywhere with internet access.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Flexibility:</a:t>
            </a:r>
            <a:r>
              <a:rPr lang="en-US" sz="1900" b="0" i="0" dirty="0">
                <a:solidFill>
                  <a:srgbClr val="1F1F1F"/>
                </a:solidFill>
                <a:effectLst/>
                <a:latin typeface="Arial" panose="020B0604020202020204" pitchFamily="34" charset="0"/>
                <a:cs typeface="Arial" panose="020B0604020202020204" pitchFamily="34" charset="0"/>
              </a:rPr>
              <a:t> ODR processes often offer asynchronous communication, allowing parties to participate at their own pace and convenience.</a:t>
            </a:r>
          </a:p>
        </p:txBody>
      </p:sp>
      <p:pic>
        <p:nvPicPr>
          <p:cNvPr id="6" name="Εικόνα 5">
            <a:extLst>
              <a:ext uri="{FF2B5EF4-FFF2-40B4-BE49-F238E27FC236}">
                <a16:creationId xmlns:a16="http://schemas.microsoft.com/office/drawing/2014/main" id="{03DB39B1-02A7-2749-CDD2-0124B5E5E46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C7C1A52-544C-69A3-B98B-A273796CC8A1}"/>
              </a:ext>
            </a:extLst>
          </p:cNvPr>
          <p:cNvPicPr>
            <a:picLocks noChangeAspect="1"/>
          </p:cNvPicPr>
          <p:nvPr/>
        </p:nvPicPr>
        <p:blipFill>
          <a:blip r:embed="rId4"/>
          <a:stretch>
            <a:fillRect/>
          </a:stretch>
        </p:blipFill>
        <p:spPr>
          <a:xfrm>
            <a:off x="7433511" y="2026820"/>
            <a:ext cx="3810000" cy="2419350"/>
          </a:xfrm>
          <a:prstGeom prst="rect">
            <a:avLst/>
          </a:prstGeom>
        </p:spPr>
      </p:pic>
    </p:spTree>
    <p:extLst>
      <p:ext uri="{BB962C8B-B14F-4D97-AF65-F5344CB8AC3E}">
        <p14:creationId xmlns:p14="http://schemas.microsoft.com/office/powerpoint/2010/main" val="2397998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9C449DF-201A-A4D9-65BC-29CB50FF82E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CDE8588-E0B4-3812-F8E2-995FFC3699A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FBA5145-5EBC-1A99-16D5-EC402FC57551}"/>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D035498-455D-3259-6D75-D2459CBD484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10000"/>
              </a:lnSpc>
              <a:buSzPts val="1000"/>
              <a:tabLst>
                <a:tab pos="457200" algn="l"/>
              </a:tabLst>
            </a:pPr>
            <a:r>
              <a:rPr lang="en-US" sz="2000" b="1" dirty="0">
                <a:solidFill>
                  <a:srgbClr val="29261B"/>
                </a:solidFill>
                <a:latin typeface="Arial" panose="020B0604020202020204" pitchFamily="34" charset="0"/>
                <a:cs typeface="Arial" panose="020B0604020202020204" pitchFamily="34" charset="0"/>
              </a:rPr>
              <a:t>S</a:t>
            </a:r>
            <a:r>
              <a:rPr lang="en-US" sz="20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r>
              <a:rPr lang="en-US" sz="2000" b="1" i="0" dirty="0">
                <a:solidFill>
                  <a:schemeClr val="tx1"/>
                </a:solidFill>
                <a:effectLst/>
                <a:latin typeface="Arial" panose="020B0604020202020204" pitchFamily="34" charset="0"/>
                <a:cs typeface="Arial" panose="020B0604020202020204" pitchFamily="34" charset="0"/>
              </a:rPr>
              <a:t>Advantages: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Efficiency:</a:t>
            </a:r>
            <a:r>
              <a:rPr lang="en-US" sz="1900" b="0" i="0" dirty="0">
                <a:solidFill>
                  <a:srgbClr val="1F1F1F"/>
                </a:solidFill>
                <a:effectLst/>
                <a:latin typeface="Arial" panose="020B0604020202020204" pitchFamily="34" charset="0"/>
                <a:cs typeface="Arial" panose="020B0604020202020204" pitchFamily="34" charset="0"/>
              </a:rPr>
              <a:t> Streamlined processes and automated features can expedite dispute resolution compared to traditional methods.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Confidentiality:</a:t>
            </a:r>
            <a:r>
              <a:rPr lang="en-US" sz="1900" b="0" i="0" dirty="0">
                <a:solidFill>
                  <a:srgbClr val="1F1F1F"/>
                </a:solidFill>
                <a:effectLst/>
                <a:latin typeface="Arial" panose="020B0604020202020204" pitchFamily="34" charset="0"/>
                <a:cs typeface="Arial" panose="020B0604020202020204" pitchFamily="34" charset="0"/>
              </a:rPr>
              <a:t> Online platforms can offer greater privacy and confidentiality than public court proceedings.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Informal and less intimidating:</a:t>
            </a:r>
            <a:r>
              <a:rPr lang="en-US" sz="1900" b="0" i="0" dirty="0">
                <a:solidFill>
                  <a:srgbClr val="1F1F1F"/>
                </a:solidFill>
                <a:effectLst/>
                <a:latin typeface="Arial" panose="020B0604020202020204" pitchFamily="34" charset="0"/>
                <a:cs typeface="Arial" panose="020B0604020202020204" pitchFamily="34" charset="0"/>
              </a:rPr>
              <a:t> ODR can create a less stressful and confrontational environment for parties compared to court.</a:t>
            </a:r>
          </a:p>
        </p:txBody>
      </p:sp>
      <p:pic>
        <p:nvPicPr>
          <p:cNvPr id="6" name="Εικόνα 5">
            <a:extLst>
              <a:ext uri="{FF2B5EF4-FFF2-40B4-BE49-F238E27FC236}">
                <a16:creationId xmlns:a16="http://schemas.microsoft.com/office/drawing/2014/main" id="{AC115159-B4C4-14E7-267D-B890AFBC863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515ACAF-3BE7-3E4F-9E56-607E30F661B2}"/>
              </a:ext>
            </a:extLst>
          </p:cNvPr>
          <p:cNvPicPr>
            <a:picLocks noChangeAspect="1"/>
          </p:cNvPicPr>
          <p:nvPr/>
        </p:nvPicPr>
        <p:blipFill>
          <a:blip r:embed="rId4"/>
          <a:stretch>
            <a:fillRect/>
          </a:stretch>
        </p:blipFill>
        <p:spPr>
          <a:xfrm>
            <a:off x="7297153" y="1878207"/>
            <a:ext cx="4502947" cy="3040412"/>
          </a:xfrm>
          <a:prstGeom prst="rect">
            <a:avLst/>
          </a:prstGeom>
        </p:spPr>
      </p:pic>
    </p:spTree>
    <p:extLst>
      <p:ext uri="{BB962C8B-B14F-4D97-AF65-F5344CB8AC3E}">
        <p14:creationId xmlns:p14="http://schemas.microsoft.com/office/powerpoint/2010/main" val="2398342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CFB2AE8-1B12-EBB9-E114-D1C4AA67F70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8D1426F-043D-9504-0210-4F0D93F3EFD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95C23D3-BCAE-C08A-ACD3-3733944426D1}"/>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25F97D6-F69E-6FDD-9443-E2AD405AAE30}"/>
              </a:ext>
            </a:extLst>
          </p:cNvPr>
          <p:cNvSpPr>
            <a:spLocks noGrp="1"/>
          </p:cNvSpPr>
          <p:nvPr>
            <p:ph type="body" idx="1"/>
          </p:nvPr>
        </p:nvSpPr>
        <p:spPr>
          <a:xfrm>
            <a:off x="806563" y="2113658"/>
            <a:ext cx="6062836" cy="37009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0" indent="0" algn="just">
              <a:lnSpc>
                <a:spcPct val="110000"/>
              </a:lnSpc>
              <a:buSzPts val="1000"/>
              <a:tabLst>
                <a:tab pos="457200" algn="l"/>
              </a:tabLst>
            </a:pPr>
            <a:r>
              <a:rPr lang="en-US" sz="2000" b="1" dirty="0">
                <a:solidFill>
                  <a:srgbClr val="29261B"/>
                </a:solidFill>
                <a:latin typeface="Arial" panose="020B0604020202020204" pitchFamily="34" charset="0"/>
                <a:cs typeface="Arial" panose="020B0604020202020204" pitchFamily="34" charset="0"/>
              </a:rPr>
              <a:t>S</a:t>
            </a:r>
            <a:r>
              <a:rPr lang="en-US" sz="20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lnSpc>
                <a:spcPct val="110000"/>
              </a:lnSpc>
            </a:pPr>
            <a:r>
              <a:rPr lang="en-US" sz="2000" b="1" i="0" dirty="0">
                <a:solidFill>
                  <a:schemeClr val="tx1"/>
                </a:solidFill>
                <a:effectLst/>
                <a:latin typeface="Arial" panose="020B0604020202020204" pitchFamily="34" charset="0"/>
                <a:cs typeface="Arial" panose="020B0604020202020204" pitchFamily="34" charset="0"/>
              </a:rPr>
              <a:t>Advantages:</a:t>
            </a:r>
          </a:p>
          <a:p>
            <a:pPr algn="just">
              <a:lnSpc>
                <a:spcPct val="110000"/>
              </a:lnSpc>
              <a:buFont typeface="Arial" panose="020B0604020202020204" pitchFamily="34" charset="0"/>
              <a:buChar char="•"/>
            </a:pPr>
            <a:r>
              <a:rPr lang="en-US" sz="2100" b="1" dirty="0">
                <a:solidFill>
                  <a:srgbClr val="1F1F1F"/>
                </a:solidFill>
                <a:latin typeface="Arial" panose="020B0604020202020204" pitchFamily="34" charset="0"/>
                <a:cs typeface="Arial" panose="020B0604020202020204" pitchFamily="34" charset="0"/>
              </a:rPr>
              <a:t>Speed: </a:t>
            </a:r>
            <a:r>
              <a:rPr lang="en-US" sz="2000" b="0" i="0" dirty="0">
                <a:solidFill>
                  <a:srgbClr val="29261B"/>
                </a:solidFill>
                <a:effectLst/>
                <a:latin typeface="Arial" panose="020B0604020202020204" pitchFamily="34" charset="0"/>
                <a:cs typeface="Arial" panose="020B0604020202020204" pitchFamily="34" charset="0"/>
              </a:rPr>
              <a:t>ODR systems can facilitate faster resolutions than traditional court litigation or in-person mediation. Automation like document filing speeds the process.</a:t>
            </a:r>
          </a:p>
          <a:p>
            <a:pPr algn="just">
              <a:lnSpc>
                <a:spcPct val="110000"/>
              </a:lnSpc>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Data preservation:</a:t>
            </a:r>
            <a:r>
              <a:rPr lang="en-US" sz="2000" b="0" i="0" dirty="0">
                <a:solidFill>
                  <a:srgbClr val="1F1F1F"/>
                </a:solidFill>
                <a:effectLst/>
                <a:latin typeface="Arial" panose="020B0604020202020204" pitchFamily="34" charset="0"/>
                <a:cs typeface="Arial" panose="020B0604020202020204" pitchFamily="34" charset="0"/>
              </a:rPr>
              <a:t> Online platforms provide a digital record of the entire process, facilitating future reference and transparency.</a:t>
            </a:r>
          </a:p>
          <a:p>
            <a:pPr algn="just">
              <a:lnSpc>
                <a:spcPct val="110000"/>
              </a:lnSpc>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Wider reach:</a:t>
            </a:r>
            <a:r>
              <a:rPr lang="en-US" sz="2000" b="0" i="0" dirty="0">
                <a:solidFill>
                  <a:srgbClr val="1F1F1F"/>
                </a:solidFill>
                <a:effectLst/>
                <a:latin typeface="Arial" panose="020B0604020202020204" pitchFamily="34" charset="0"/>
                <a:cs typeface="Arial" panose="020B0604020202020204" pitchFamily="34" charset="0"/>
              </a:rPr>
              <a:t> ODR can connect parties across geographical boundaries, making it suitable for international disputes.</a:t>
            </a:r>
          </a:p>
        </p:txBody>
      </p:sp>
      <p:pic>
        <p:nvPicPr>
          <p:cNvPr id="6" name="Εικόνα 5">
            <a:extLst>
              <a:ext uri="{FF2B5EF4-FFF2-40B4-BE49-F238E27FC236}">
                <a16:creationId xmlns:a16="http://schemas.microsoft.com/office/drawing/2014/main" id="{C0AC30FF-F043-B4B7-2D04-996837D7BC3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218CA43-47FD-746C-5F1A-2073DC217108}"/>
              </a:ext>
            </a:extLst>
          </p:cNvPr>
          <p:cNvPicPr>
            <a:picLocks noChangeAspect="1"/>
          </p:cNvPicPr>
          <p:nvPr/>
        </p:nvPicPr>
        <p:blipFill>
          <a:blip r:embed="rId4"/>
          <a:stretch>
            <a:fillRect/>
          </a:stretch>
        </p:blipFill>
        <p:spPr>
          <a:xfrm>
            <a:off x="7176836" y="2052052"/>
            <a:ext cx="4537911" cy="3025274"/>
          </a:xfrm>
          <a:prstGeom prst="rect">
            <a:avLst/>
          </a:prstGeom>
        </p:spPr>
      </p:pic>
    </p:spTree>
    <p:extLst>
      <p:ext uri="{BB962C8B-B14F-4D97-AF65-F5344CB8AC3E}">
        <p14:creationId xmlns:p14="http://schemas.microsoft.com/office/powerpoint/2010/main" val="2409839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2EC9C29-6202-7F1C-FAEF-E1FB9F3DA42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84150A0-504B-D514-A734-BFADA2D9C2F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22FB6DA-E4FA-BA54-1E08-26AD606EE92B}"/>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55F6A7D-9F75-50AE-6CA2-88DEE3AFBDB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S</a:t>
            </a:r>
            <a:r>
              <a:rPr lang="en-US" sz="18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lnSpc>
                <a:spcPct val="100000"/>
              </a:lnSpc>
              <a:spcBef>
                <a:spcPts val="0"/>
              </a:spcBef>
              <a:spcAft>
                <a:spcPts val="600"/>
              </a:spcAft>
            </a:pPr>
            <a:r>
              <a:rPr lang="en-US" sz="1800" b="1" dirty="0">
                <a:solidFill>
                  <a:srgbClr val="29261B"/>
                </a:solidFill>
                <a:latin typeface="+mn-lt"/>
                <a:cs typeface="Arial" panose="020B0604020202020204" pitchFamily="34" charset="0"/>
              </a:rPr>
              <a:t>C</a:t>
            </a:r>
            <a:r>
              <a:rPr lang="en-US" sz="1800" b="1" i="0" dirty="0">
                <a:solidFill>
                  <a:srgbClr val="29261B"/>
                </a:solidFill>
                <a:effectLst/>
                <a:latin typeface="+mn-lt"/>
                <a:cs typeface="Arial" panose="020B0604020202020204" pitchFamily="34" charset="0"/>
              </a:rPr>
              <a:t>hallenges:</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mn-lt"/>
              </a:rPr>
              <a:t>Technical barriers:</a:t>
            </a:r>
            <a:r>
              <a:rPr lang="en-US" sz="1800" b="0" i="0" dirty="0">
                <a:solidFill>
                  <a:srgbClr val="1F1F1F"/>
                </a:solidFill>
                <a:effectLst/>
                <a:latin typeface="+mn-lt"/>
              </a:rPr>
              <a:t> Unequal access to technology and digital literacy can exclude certain parties from participating.</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mn-lt"/>
              </a:rPr>
              <a:t>Lack of human interaction:</a:t>
            </a:r>
            <a:r>
              <a:rPr lang="en-US" sz="1800" b="0" i="0" dirty="0">
                <a:solidFill>
                  <a:srgbClr val="1F1F1F"/>
                </a:solidFill>
                <a:effectLst/>
                <a:latin typeface="+mn-lt"/>
              </a:rPr>
              <a:t> The absence of face-to-face interaction can hinder building trust and rapport between parties.</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mn-lt"/>
              </a:rPr>
              <a:t>Limited scope:</a:t>
            </a:r>
            <a:r>
              <a:rPr lang="en-US" sz="1800" b="0" i="0" dirty="0">
                <a:solidFill>
                  <a:srgbClr val="1F1F1F"/>
                </a:solidFill>
                <a:effectLst/>
                <a:latin typeface="+mn-lt"/>
              </a:rPr>
              <a:t> ODR may not be suitable for complex legal disputes requiring extensive evidence presentation or nuanced judgment.</a:t>
            </a:r>
          </a:p>
        </p:txBody>
      </p:sp>
      <p:pic>
        <p:nvPicPr>
          <p:cNvPr id="6" name="Εικόνα 5">
            <a:extLst>
              <a:ext uri="{FF2B5EF4-FFF2-40B4-BE49-F238E27FC236}">
                <a16:creationId xmlns:a16="http://schemas.microsoft.com/office/drawing/2014/main" id="{21D24E2D-C494-E22E-006A-A8D619D1862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7DB9940-8DD5-8495-C3F5-5776A7F7B75D}"/>
              </a:ext>
            </a:extLst>
          </p:cNvPr>
          <p:cNvPicPr>
            <a:picLocks noChangeAspect="1"/>
          </p:cNvPicPr>
          <p:nvPr/>
        </p:nvPicPr>
        <p:blipFill>
          <a:blip r:embed="rId4"/>
          <a:stretch>
            <a:fillRect/>
          </a:stretch>
        </p:blipFill>
        <p:spPr>
          <a:xfrm>
            <a:off x="7333248" y="1950613"/>
            <a:ext cx="4194604" cy="2799898"/>
          </a:xfrm>
          <a:prstGeom prst="rect">
            <a:avLst/>
          </a:prstGeom>
        </p:spPr>
      </p:pic>
    </p:spTree>
    <p:extLst>
      <p:ext uri="{BB962C8B-B14F-4D97-AF65-F5344CB8AC3E}">
        <p14:creationId xmlns:p14="http://schemas.microsoft.com/office/powerpoint/2010/main" val="13559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32FA510-80D5-C37C-97B3-673FB607B3C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92BE1EE-1F3C-9C2B-6677-F26E5D0DF7E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F4AD226-EE68-9E73-07B9-191AAD2291AB}"/>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7FB0042-AEC6-D8EC-404C-28ED3584384A}"/>
              </a:ext>
            </a:extLst>
          </p:cNvPr>
          <p:cNvSpPr>
            <a:spLocks noGrp="1"/>
          </p:cNvSpPr>
          <p:nvPr>
            <p:ph type="body" idx="1"/>
          </p:nvPr>
        </p:nvSpPr>
        <p:spPr>
          <a:xfrm>
            <a:off x="806563" y="2280137"/>
            <a:ext cx="6062836" cy="344972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10000"/>
              </a:lnSpc>
              <a:spcBef>
                <a:spcPts val="0"/>
              </a:spcBef>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S</a:t>
            </a:r>
            <a:r>
              <a:rPr lang="en-US" sz="18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spcBef>
                <a:spcPts val="0"/>
              </a:spcBef>
              <a:spcAft>
                <a:spcPts val="600"/>
              </a:spcAft>
            </a:pPr>
            <a:r>
              <a:rPr lang="en-US" sz="1800" b="1" dirty="0">
                <a:solidFill>
                  <a:srgbClr val="29261B"/>
                </a:solidFill>
                <a:latin typeface="Arial" panose="020B0604020202020204" pitchFamily="34" charset="0"/>
                <a:cs typeface="Arial" panose="020B0604020202020204" pitchFamily="34" charset="0"/>
              </a:rPr>
              <a:t>C</a:t>
            </a:r>
            <a:r>
              <a:rPr lang="en-US" sz="1800" b="1" i="0" dirty="0">
                <a:solidFill>
                  <a:srgbClr val="29261B"/>
                </a:solidFill>
                <a:effectLst/>
                <a:latin typeface="Arial" panose="020B0604020202020204" pitchFamily="34" charset="0"/>
                <a:cs typeface="Arial" panose="020B0604020202020204" pitchFamily="34" charset="0"/>
              </a:rPr>
              <a:t>hallenges:</a:t>
            </a:r>
          </a:p>
          <a:p>
            <a:pPr algn="just">
              <a:spcBef>
                <a:spcPts val="0"/>
              </a:spcBef>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Enforcement of agreements:</a:t>
            </a:r>
            <a:r>
              <a:rPr lang="en-US" sz="1900" b="0" i="0" dirty="0">
                <a:solidFill>
                  <a:srgbClr val="1F1F1F"/>
                </a:solidFill>
                <a:effectLst/>
                <a:latin typeface="Arial" panose="020B0604020202020204" pitchFamily="34" charset="0"/>
                <a:cs typeface="Arial" panose="020B0604020202020204" pitchFamily="34" charset="0"/>
              </a:rPr>
              <a:t> ODR agreements may lack the same enforceability as court judgments, requiring alternative mechanisms.</a:t>
            </a:r>
          </a:p>
          <a:p>
            <a:pPr algn="just">
              <a:spcBef>
                <a:spcPts val="0"/>
              </a:spcBef>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Security and privacy concerns:</a:t>
            </a:r>
            <a:r>
              <a:rPr lang="en-US" sz="1900" b="0" i="0" dirty="0">
                <a:solidFill>
                  <a:srgbClr val="1F1F1F"/>
                </a:solidFill>
                <a:effectLst/>
                <a:latin typeface="Arial" panose="020B0604020202020204" pitchFamily="34" charset="0"/>
                <a:cs typeface="Arial" panose="020B0604020202020204" pitchFamily="34" charset="0"/>
              </a:rPr>
              <a:t> Data security breaches and privacy violations can be risks associated with online platforms.</a:t>
            </a:r>
          </a:p>
          <a:p>
            <a:pPr algn="just">
              <a:spcBef>
                <a:spcPts val="0"/>
              </a:spcBef>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Potential for bias:</a:t>
            </a:r>
            <a:r>
              <a:rPr lang="en-US" sz="1900" b="0" i="0" dirty="0">
                <a:solidFill>
                  <a:srgbClr val="1F1F1F"/>
                </a:solidFill>
                <a:effectLst/>
                <a:latin typeface="Arial" panose="020B0604020202020204" pitchFamily="34" charset="0"/>
                <a:cs typeface="Arial" panose="020B0604020202020204" pitchFamily="34" charset="0"/>
              </a:rPr>
              <a:t> Algorithms used in ODR platforms could introduce biases that disadvantage certain parties.</a:t>
            </a:r>
          </a:p>
        </p:txBody>
      </p:sp>
      <p:pic>
        <p:nvPicPr>
          <p:cNvPr id="6" name="Εικόνα 5">
            <a:extLst>
              <a:ext uri="{FF2B5EF4-FFF2-40B4-BE49-F238E27FC236}">
                <a16:creationId xmlns:a16="http://schemas.microsoft.com/office/drawing/2014/main" id="{24F690AA-5129-95EB-8B78-118E02D8862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74C06B5-C28A-9DF1-BA54-F516DDC880C9}"/>
              </a:ext>
            </a:extLst>
          </p:cNvPr>
          <p:cNvPicPr>
            <a:picLocks noChangeAspect="1"/>
          </p:cNvPicPr>
          <p:nvPr/>
        </p:nvPicPr>
        <p:blipFill>
          <a:blip r:embed="rId4"/>
          <a:stretch>
            <a:fillRect/>
          </a:stretch>
        </p:blipFill>
        <p:spPr>
          <a:xfrm rot="10800000" flipV="1">
            <a:off x="7309184" y="2113659"/>
            <a:ext cx="4014131" cy="2679433"/>
          </a:xfrm>
          <a:prstGeom prst="rect">
            <a:avLst/>
          </a:prstGeom>
        </p:spPr>
      </p:pic>
    </p:spTree>
    <p:extLst>
      <p:ext uri="{BB962C8B-B14F-4D97-AF65-F5344CB8AC3E}">
        <p14:creationId xmlns:p14="http://schemas.microsoft.com/office/powerpoint/2010/main" val="735016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FBBF20B-3000-9A6A-B32E-7B3C24C2FB6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CD934A2-54E0-0936-BE92-A658164539C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EC2B979-931D-5FC0-190C-6754C80E3336}"/>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F5982D7-7A94-EABC-23F1-971FD942A371}"/>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S</a:t>
            </a:r>
            <a:r>
              <a:rPr lang="en-US" sz="18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spcBef>
                <a:spcPts val="600"/>
              </a:spcBef>
              <a:spcAft>
                <a:spcPts val="600"/>
              </a:spcAft>
            </a:pPr>
            <a:r>
              <a:rPr lang="en-US" sz="1800" b="1" dirty="0">
                <a:solidFill>
                  <a:srgbClr val="29261B"/>
                </a:solidFill>
                <a:latin typeface="Arial" panose="020B0604020202020204" pitchFamily="34" charset="0"/>
                <a:cs typeface="Arial" panose="020B0604020202020204" pitchFamily="34" charset="0"/>
              </a:rPr>
              <a:t>C</a:t>
            </a:r>
            <a:r>
              <a:rPr lang="en-US" sz="1800" b="1" i="0" dirty="0">
                <a:solidFill>
                  <a:srgbClr val="29261B"/>
                </a:solidFill>
                <a:effectLst/>
                <a:latin typeface="Arial" panose="020B0604020202020204" pitchFamily="34" charset="0"/>
                <a:cs typeface="Arial" panose="020B0604020202020204" pitchFamily="34" charset="0"/>
              </a:rPr>
              <a:t>hallenges:</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legal expertise:</a:t>
            </a:r>
            <a:r>
              <a:rPr lang="en-US" sz="1800" b="0" i="0" dirty="0">
                <a:solidFill>
                  <a:srgbClr val="1F1F1F"/>
                </a:solidFill>
                <a:effectLst/>
                <a:latin typeface="Arial" panose="020B0604020202020204" pitchFamily="34" charset="0"/>
                <a:cs typeface="Arial" panose="020B0604020202020204" pitchFamily="34" charset="0"/>
              </a:rPr>
              <a:t> ODR platforms typically don't offer legal representation, which may disadvantage some users.</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Cultural differences:</a:t>
            </a:r>
            <a:r>
              <a:rPr lang="en-US" sz="1800" b="0" i="0" dirty="0">
                <a:solidFill>
                  <a:srgbClr val="1F1F1F"/>
                </a:solidFill>
                <a:effectLst/>
                <a:latin typeface="Arial" panose="020B0604020202020204" pitchFamily="34" charset="0"/>
                <a:cs typeface="Arial" panose="020B0604020202020204" pitchFamily="34" charset="0"/>
              </a:rPr>
              <a:t> Cultural norms and expectations around communication and dispute resolution can pose challenges in online settings.</a:t>
            </a:r>
          </a:p>
          <a:p>
            <a:pPr algn="just">
              <a:spcBef>
                <a:spcPts val="600"/>
              </a:spcBef>
              <a:spcAft>
                <a:spcPts val="600"/>
              </a:spcAft>
              <a:buFont typeface="Arial" panose="020B0604020202020204" pitchFamily="34" charset="0"/>
              <a:buChar char="•"/>
            </a:pPr>
            <a:r>
              <a:rPr lang="en-US" sz="1800" b="1" dirty="0">
                <a:solidFill>
                  <a:srgbClr val="1F1F1F"/>
                </a:solidFill>
                <a:latin typeface="Arial" panose="020B0604020202020204" pitchFamily="34" charset="0"/>
                <a:cs typeface="Arial" panose="020B0604020202020204" pitchFamily="34" charset="0"/>
              </a:rPr>
              <a:t>Unequal power: </a:t>
            </a:r>
            <a:r>
              <a:rPr lang="en-US" sz="1800" dirty="0">
                <a:solidFill>
                  <a:srgbClr val="1F1F1F"/>
                </a:solidFill>
                <a:latin typeface="Arial" panose="020B0604020202020204" pitchFamily="34" charset="0"/>
                <a:cs typeface="Arial" panose="020B0604020202020204" pitchFamily="34" charset="0"/>
              </a:rPr>
              <a:t>Potential for stronger parties to dominate weaker parties remains without facilitator oversight.</a:t>
            </a:r>
          </a:p>
        </p:txBody>
      </p:sp>
      <p:pic>
        <p:nvPicPr>
          <p:cNvPr id="6" name="Εικόνα 5">
            <a:extLst>
              <a:ext uri="{FF2B5EF4-FFF2-40B4-BE49-F238E27FC236}">
                <a16:creationId xmlns:a16="http://schemas.microsoft.com/office/drawing/2014/main" id="{39D8BA45-CB2D-4EDF-7BA8-81DBDB3C7B4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0EE6EF0-DE50-CF96-4009-A12CCCB402DB}"/>
              </a:ext>
            </a:extLst>
          </p:cNvPr>
          <p:cNvPicPr>
            <a:picLocks noChangeAspect="1"/>
          </p:cNvPicPr>
          <p:nvPr/>
        </p:nvPicPr>
        <p:blipFill>
          <a:blip r:embed="rId4"/>
          <a:stretch>
            <a:fillRect/>
          </a:stretch>
        </p:blipFill>
        <p:spPr>
          <a:xfrm>
            <a:off x="7333247" y="2244123"/>
            <a:ext cx="4394048" cy="2472256"/>
          </a:xfrm>
          <a:prstGeom prst="rect">
            <a:avLst/>
          </a:prstGeom>
        </p:spPr>
      </p:pic>
    </p:spTree>
    <p:extLst>
      <p:ext uri="{BB962C8B-B14F-4D97-AF65-F5344CB8AC3E}">
        <p14:creationId xmlns:p14="http://schemas.microsoft.com/office/powerpoint/2010/main" val="1779789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C30C36-AC06-A16C-BAC9-BAECDD0BF58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F5343CD-A1AC-D7E7-CBCA-259CC8E1D26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B32843B-8016-CC15-9819-A06DF503052A}"/>
              </a:ext>
            </a:extLst>
          </p:cNvPr>
          <p:cNvSpPr>
            <a:spLocks noGrp="1"/>
          </p:cNvSpPr>
          <p:nvPr>
            <p:ph type="title"/>
          </p:nvPr>
        </p:nvSpPr>
        <p:spPr>
          <a:xfrm>
            <a:off x="768592" y="1144372"/>
            <a:ext cx="5674319"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a:t>
            </a:r>
            <a:r>
              <a:rPr lang="en-GB" sz="2200" b="1" dirty="0">
                <a:solidFill>
                  <a:srgbClr val="0000CC"/>
                </a:solidFill>
                <a:latin typeface="Arial" panose="020B0604020202020204" pitchFamily="34" charset="0"/>
                <a:cs typeface="Arial" panose="020B0604020202020204" pitchFamily="34" charset="0"/>
              </a:rPr>
              <a:t>. </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Advantages and challenges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B7A2946-81E2-64F1-A19E-6D8E281B9E19}"/>
              </a:ext>
            </a:extLst>
          </p:cNvPr>
          <p:cNvSpPr>
            <a:spLocks noGrp="1"/>
          </p:cNvSpPr>
          <p:nvPr>
            <p:ph type="body" idx="1"/>
          </p:nvPr>
        </p:nvSpPr>
        <p:spPr>
          <a:xfrm>
            <a:off x="806563" y="2376238"/>
            <a:ext cx="5636348" cy="32425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114300" indent="0" algn="just">
              <a:lnSpc>
                <a:spcPct val="100000"/>
              </a:lnSpc>
              <a:spcBef>
                <a:spcPts val="600"/>
              </a:spcBef>
              <a:spcAft>
                <a:spcPts val="600"/>
              </a:spcAft>
            </a:pPr>
            <a:r>
              <a:rPr lang="en-US" sz="2200" b="1" dirty="0">
                <a:solidFill>
                  <a:srgbClr val="FF0000"/>
                </a:solidFill>
                <a:latin typeface="Arial" panose="020B0604020202020204" pitchFamily="34" charset="0"/>
                <a:cs typeface="Arial" panose="020B0604020202020204" pitchFamily="34" charset="0"/>
              </a:rPr>
              <a:t>Key takeaways</a:t>
            </a:r>
            <a:endParaRPr lang="en-US" sz="2200" b="0" i="0" dirty="0">
              <a:solidFill>
                <a:srgbClr val="FF0000"/>
              </a:solidFill>
              <a:effectLst/>
              <a:latin typeface="Arial" panose="020B0604020202020204" pitchFamily="34" charset="0"/>
              <a:cs typeface="Arial" panose="020B0604020202020204" pitchFamily="34" charset="0"/>
            </a:endParaRP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ODR offers several advantages over traditional dispute resolution methods, particularly in terms of cost, accessibility, and flexibility. </a:t>
            </a: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ODR offers a valuable alternative for resolving disputes online, but its suitability depends on the specific context and challenges. </a:t>
            </a:r>
          </a:p>
        </p:txBody>
      </p:sp>
      <p:pic>
        <p:nvPicPr>
          <p:cNvPr id="6" name="Εικόνα 5">
            <a:extLst>
              <a:ext uri="{FF2B5EF4-FFF2-40B4-BE49-F238E27FC236}">
                <a16:creationId xmlns:a16="http://schemas.microsoft.com/office/drawing/2014/main" id="{65FB37A2-57C7-ADF4-B6EA-E6A54DDAA4F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3DCC2B0-E1BF-DD86-F975-2966A7028F73}"/>
              </a:ext>
            </a:extLst>
          </p:cNvPr>
          <p:cNvPicPr>
            <a:picLocks noChangeAspect="1"/>
          </p:cNvPicPr>
          <p:nvPr/>
        </p:nvPicPr>
        <p:blipFill>
          <a:blip r:embed="rId4"/>
          <a:stretch>
            <a:fillRect/>
          </a:stretch>
        </p:blipFill>
        <p:spPr>
          <a:xfrm>
            <a:off x="7491662" y="2034834"/>
            <a:ext cx="4126590" cy="2579276"/>
          </a:xfrm>
          <a:prstGeom prst="rect">
            <a:avLst/>
          </a:prstGeom>
        </p:spPr>
      </p:pic>
    </p:spTree>
    <p:extLst>
      <p:ext uri="{BB962C8B-B14F-4D97-AF65-F5344CB8AC3E}">
        <p14:creationId xmlns:p14="http://schemas.microsoft.com/office/powerpoint/2010/main" val="3072914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C30C36-AC06-A16C-BAC9-BAECDD0BF58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F5343CD-A1AC-D7E7-CBCA-259CC8E1D26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B32843B-8016-CC15-9819-A06DF503052A}"/>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a:t>
            </a:r>
            <a:r>
              <a:rPr lang="en-GB" sz="2200" b="1" dirty="0">
                <a:solidFill>
                  <a:srgbClr val="0000CC"/>
                </a:solidFill>
                <a:latin typeface="Arial" panose="020B0604020202020204" pitchFamily="34" charset="0"/>
                <a:cs typeface="Arial" panose="020B0604020202020204" pitchFamily="34" charset="0"/>
              </a:rPr>
              <a:t>. </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Advantages and challenges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B7A2946-81E2-64F1-A19E-6D8E281B9E19}"/>
              </a:ext>
            </a:extLst>
          </p:cNvPr>
          <p:cNvSpPr>
            <a:spLocks noGrp="1"/>
          </p:cNvSpPr>
          <p:nvPr>
            <p:ph type="body" idx="1"/>
          </p:nvPr>
        </p:nvSpPr>
        <p:spPr>
          <a:xfrm>
            <a:off x="768592" y="2192437"/>
            <a:ext cx="6062836" cy="293301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114300" indent="0" algn="just">
              <a:lnSpc>
                <a:spcPct val="100000"/>
              </a:lnSpc>
              <a:spcBef>
                <a:spcPts val="600"/>
              </a:spcBef>
              <a:spcAft>
                <a:spcPts val="600"/>
              </a:spcAft>
            </a:pPr>
            <a:r>
              <a:rPr lang="en-US" sz="2200" b="1" dirty="0">
                <a:solidFill>
                  <a:srgbClr val="FF0000"/>
                </a:solidFill>
                <a:latin typeface="Arial" panose="020B0604020202020204" pitchFamily="34" charset="0"/>
                <a:cs typeface="Arial" panose="020B0604020202020204" pitchFamily="34" charset="0"/>
              </a:rPr>
              <a:t>Key takeaways</a:t>
            </a: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It's crucial to consider its limitations and ensure its implementation is fair, transparent, and inclusive. </a:t>
            </a: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ODR should be seen as a complementary tool alongside other approaches, not a replacement for traditional dispute resolution in complex cases.</a:t>
            </a:r>
          </a:p>
        </p:txBody>
      </p:sp>
      <p:pic>
        <p:nvPicPr>
          <p:cNvPr id="6" name="Εικόνα 5">
            <a:extLst>
              <a:ext uri="{FF2B5EF4-FFF2-40B4-BE49-F238E27FC236}">
                <a16:creationId xmlns:a16="http://schemas.microsoft.com/office/drawing/2014/main" id="{65FB37A2-57C7-ADF4-B6EA-E6A54DDAA4F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3DCC2B0-E1BF-DD86-F975-2966A7028F73}"/>
              </a:ext>
            </a:extLst>
          </p:cNvPr>
          <p:cNvPicPr>
            <a:picLocks noChangeAspect="1"/>
          </p:cNvPicPr>
          <p:nvPr/>
        </p:nvPicPr>
        <p:blipFill>
          <a:blip r:embed="rId4"/>
          <a:stretch>
            <a:fillRect/>
          </a:stretch>
        </p:blipFill>
        <p:spPr>
          <a:xfrm>
            <a:off x="7491662" y="2034834"/>
            <a:ext cx="4126590" cy="2579276"/>
          </a:xfrm>
          <a:prstGeom prst="rect">
            <a:avLst/>
          </a:prstGeom>
        </p:spPr>
      </p:pic>
    </p:spTree>
    <p:extLst>
      <p:ext uri="{BB962C8B-B14F-4D97-AF65-F5344CB8AC3E}">
        <p14:creationId xmlns:p14="http://schemas.microsoft.com/office/powerpoint/2010/main" val="290277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182A2ED-F424-2877-C3D6-F1A377D76A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C3517D1-0D97-8B72-BDD0-B80EA86C885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D06BC47-2D9A-7688-75EB-7C04F07B27C6}"/>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Features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E3A2482-F3BC-F55D-6707-EB85057658DE}"/>
              </a:ext>
            </a:extLst>
          </p:cNvPr>
          <p:cNvSpPr>
            <a:spLocks noGrp="1"/>
          </p:cNvSpPr>
          <p:nvPr>
            <p:ph type="body" idx="1"/>
          </p:nvPr>
        </p:nvSpPr>
        <p:spPr>
          <a:xfrm>
            <a:off x="806563" y="2113659"/>
            <a:ext cx="6062836" cy="71977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ct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Group work on the sub-topic 4.1</a:t>
            </a:r>
            <a:endParaRPr lang="en-US" sz="2000" b="1" i="1" dirty="0">
              <a:solidFill>
                <a:srgbClr val="29261B"/>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B67DB1E2-10AD-2AED-FB4F-4201E2728A1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F707DFF-6EFD-C65E-33BE-842097B6CA00}"/>
              </a:ext>
            </a:extLst>
          </p:cNvPr>
          <p:cNvPicPr>
            <a:picLocks noChangeAspect="1"/>
          </p:cNvPicPr>
          <p:nvPr/>
        </p:nvPicPr>
        <p:blipFill>
          <a:blip r:embed="rId4"/>
          <a:stretch>
            <a:fillRect/>
          </a:stretch>
        </p:blipFill>
        <p:spPr>
          <a:xfrm>
            <a:off x="7877984" y="1950613"/>
            <a:ext cx="3419530" cy="3156489"/>
          </a:xfrm>
          <a:prstGeom prst="rect">
            <a:avLst/>
          </a:prstGeom>
        </p:spPr>
      </p:pic>
    </p:spTree>
    <p:extLst>
      <p:ext uri="{BB962C8B-B14F-4D97-AF65-F5344CB8AC3E}">
        <p14:creationId xmlns:p14="http://schemas.microsoft.com/office/powerpoint/2010/main" val="290671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C45390E-DE11-60E4-AF1D-96F9EE41348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61D6240-794E-2C03-8B4B-F76257CFDA7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FDE229E-84FE-3ED6-E887-8F2451285DF5}"/>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57A7590-21C8-8D41-1C90-B3C1BF263C2B}"/>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60325" indent="0" algn="just">
              <a:lnSpc>
                <a:spcPct val="110000"/>
              </a:lnSpc>
              <a:spcBef>
                <a:spcPts val="1200"/>
              </a:spcBef>
              <a:spcAft>
                <a:spcPts val="600"/>
              </a:spcAft>
            </a:pPr>
            <a:r>
              <a:rPr lang="en-US" sz="2000" b="1" dirty="0">
                <a:solidFill>
                  <a:srgbClr val="29261B"/>
                </a:solidFill>
                <a:latin typeface="Arial" panose="020B0604020202020204" pitchFamily="34" charset="0"/>
                <a:cs typeface="Arial" panose="020B0604020202020204" pitchFamily="34" charset="0"/>
              </a:rPr>
              <a:t>Some of the main types of ODR: </a:t>
            </a:r>
          </a:p>
          <a:p>
            <a:pPr algn="just">
              <a:lnSpc>
                <a:spcPct val="12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Automated Negotiation: This involves the use of software and algorithms to facilitate negotiation and settlement between parties without third party intervention. The software can help parties calculate settlement options.</a:t>
            </a:r>
          </a:p>
          <a:p>
            <a:pPr algn="just">
              <a:lnSpc>
                <a:spcPct val="12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Online Mediation: A neutral third-party mediator facilitates negotiations between parties remotely through videoconferencing, chat, or messaging. The mediator helps parties communicate and find common ground.</a:t>
            </a:r>
          </a:p>
        </p:txBody>
      </p:sp>
      <p:pic>
        <p:nvPicPr>
          <p:cNvPr id="6" name="Εικόνα 5">
            <a:extLst>
              <a:ext uri="{FF2B5EF4-FFF2-40B4-BE49-F238E27FC236}">
                <a16:creationId xmlns:a16="http://schemas.microsoft.com/office/drawing/2014/main" id="{6DB57474-60F4-EC90-FCAA-6A212C24F3E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244E631-0903-AE39-239E-5D1FE9C9563F}"/>
              </a:ext>
            </a:extLst>
          </p:cNvPr>
          <p:cNvPicPr>
            <a:picLocks noChangeAspect="1"/>
          </p:cNvPicPr>
          <p:nvPr/>
        </p:nvPicPr>
        <p:blipFill>
          <a:blip r:embed="rId4"/>
          <a:stretch>
            <a:fillRect/>
          </a:stretch>
        </p:blipFill>
        <p:spPr>
          <a:xfrm>
            <a:off x="7377865" y="1842084"/>
            <a:ext cx="4210050" cy="2752725"/>
          </a:xfrm>
          <a:prstGeom prst="rect">
            <a:avLst/>
          </a:prstGeom>
        </p:spPr>
      </p:pic>
    </p:spTree>
    <p:extLst>
      <p:ext uri="{BB962C8B-B14F-4D97-AF65-F5344CB8AC3E}">
        <p14:creationId xmlns:p14="http://schemas.microsoft.com/office/powerpoint/2010/main" val="2987552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CA0CD04-E84F-9013-DF11-6802BB30C00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84F1E67-63D9-003C-10A5-F3D59339580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0FDB282-46CC-30C3-648A-A3AF65FA40A2}"/>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D389AB4-BE5D-6E33-1F04-2898D3AC0402}"/>
              </a:ext>
            </a:extLst>
          </p:cNvPr>
          <p:cNvSpPr>
            <a:spLocks noGrp="1"/>
          </p:cNvSpPr>
          <p:nvPr>
            <p:ph type="body" idx="1"/>
          </p:nvPr>
        </p:nvSpPr>
        <p:spPr>
          <a:xfrm>
            <a:off x="806563" y="2113659"/>
            <a:ext cx="6062836" cy="31734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60325" indent="0" algn="just">
              <a:lnSpc>
                <a:spcPct val="110000"/>
              </a:lnSpc>
              <a:spcBef>
                <a:spcPts val="1200"/>
              </a:spcBef>
              <a:spcAft>
                <a:spcPts val="600"/>
              </a:spcAft>
            </a:pPr>
            <a:r>
              <a:rPr lang="en-US" sz="2400" b="1" dirty="0">
                <a:solidFill>
                  <a:srgbClr val="29261B"/>
                </a:solidFill>
                <a:latin typeface="Arial" panose="020B0604020202020204" pitchFamily="34" charset="0"/>
                <a:cs typeface="Arial" panose="020B0604020202020204" pitchFamily="34" charset="0"/>
              </a:rPr>
              <a:t>Some of the main types of ODR: </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Online Arbitration: Parties present their case before an arbitrator online who then makes a final and binding decision to resolve the dispute. It is typically faster and less expensive than traditional arbitration.</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Online Judging: A qualified neutral third-party with judicial training makes a decision on the dispute after reviewing arguments and evidence submitted by the parties online. The judge's decision is legally binding.</a:t>
            </a:r>
          </a:p>
        </p:txBody>
      </p:sp>
      <p:pic>
        <p:nvPicPr>
          <p:cNvPr id="6" name="Εικόνα 5">
            <a:extLst>
              <a:ext uri="{FF2B5EF4-FFF2-40B4-BE49-F238E27FC236}">
                <a16:creationId xmlns:a16="http://schemas.microsoft.com/office/drawing/2014/main" id="{8E36F71D-8F3B-125C-5756-50525E4134F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EEE6686-82BB-6AE3-2E22-AF935DDF3B9A}"/>
              </a:ext>
            </a:extLst>
          </p:cNvPr>
          <p:cNvPicPr>
            <a:picLocks noChangeAspect="1"/>
          </p:cNvPicPr>
          <p:nvPr/>
        </p:nvPicPr>
        <p:blipFill>
          <a:blip r:embed="rId4"/>
          <a:stretch>
            <a:fillRect/>
          </a:stretch>
        </p:blipFill>
        <p:spPr>
          <a:xfrm>
            <a:off x="7056520" y="1684543"/>
            <a:ext cx="4506829" cy="3214565"/>
          </a:xfrm>
          <a:prstGeom prst="rect">
            <a:avLst/>
          </a:prstGeom>
        </p:spPr>
      </p:pic>
    </p:spTree>
    <p:extLst>
      <p:ext uri="{BB962C8B-B14F-4D97-AF65-F5344CB8AC3E}">
        <p14:creationId xmlns:p14="http://schemas.microsoft.com/office/powerpoint/2010/main" val="375085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6D55CF9-F01F-BE59-89BE-A30EA3E990F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C30B741-D044-E015-303B-A18AE65B5E2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0714235-D3BD-44C2-42D1-1616730794E0}"/>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271DA9A-41D0-F501-C738-FE1F6D964946}"/>
              </a:ext>
            </a:extLst>
          </p:cNvPr>
          <p:cNvSpPr>
            <a:spLocks noGrp="1"/>
          </p:cNvSpPr>
          <p:nvPr>
            <p:ph type="body" idx="1"/>
          </p:nvPr>
        </p:nvSpPr>
        <p:spPr>
          <a:xfrm>
            <a:off x="806563" y="2113660"/>
            <a:ext cx="6062836" cy="341485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60325" indent="0" algn="just">
              <a:lnSpc>
                <a:spcPct val="110000"/>
              </a:lnSpc>
              <a:spcBef>
                <a:spcPts val="1200"/>
              </a:spcBef>
              <a:spcAft>
                <a:spcPts val="600"/>
              </a:spcAft>
            </a:pPr>
            <a:r>
              <a:rPr lang="en-US" sz="2400" b="1" dirty="0">
                <a:solidFill>
                  <a:srgbClr val="29261B"/>
                </a:solidFill>
                <a:latin typeface="Arial" panose="020B0604020202020204" pitchFamily="34" charset="0"/>
                <a:cs typeface="Arial" panose="020B0604020202020204" pitchFamily="34" charset="0"/>
              </a:rPr>
              <a:t>Some of the main types of ODR: </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Peer Review Panels: A dispute is presented online to a panel of peers, experts, or stakeholders selected by the parties, who review the information and make a determination. The panel could be voting-based.</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Crowdsourced Dispute Resolution: The dispute is opened up to a larger crowd-based online community to gather opinions and input, which the parties then use to reach a resolution.</a:t>
            </a:r>
          </a:p>
          <a:p>
            <a:pPr algn="just"/>
            <a:endParaRPr lang="en-US" sz="2400" b="0" i="0" dirty="0">
              <a:solidFill>
                <a:srgbClr val="29261B"/>
              </a:solidFill>
              <a:effectLst/>
              <a:latin typeface="-apple-system"/>
            </a:endParaRPr>
          </a:p>
        </p:txBody>
      </p:sp>
      <p:pic>
        <p:nvPicPr>
          <p:cNvPr id="6" name="Εικόνα 5">
            <a:extLst>
              <a:ext uri="{FF2B5EF4-FFF2-40B4-BE49-F238E27FC236}">
                <a16:creationId xmlns:a16="http://schemas.microsoft.com/office/drawing/2014/main" id="{93ED6862-4BE2-0D04-2DC8-B9BD40B1531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29C0181-49C2-C84E-372E-3329AE9AA5C8}"/>
              </a:ext>
            </a:extLst>
          </p:cNvPr>
          <p:cNvPicPr>
            <a:picLocks noChangeAspect="1"/>
          </p:cNvPicPr>
          <p:nvPr/>
        </p:nvPicPr>
        <p:blipFill>
          <a:blip r:embed="rId4"/>
          <a:stretch>
            <a:fillRect/>
          </a:stretch>
        </p:blipFill>
        <p:spPr>
          <a:xfrm>
            <a:off x="7264818" y="2331486"/>
            <a:ext cx="4927182" cy="1902877"/>
          </a:xfrm>
          <a:prstGeom prst="rect">
            <a:avLst/>
          </a:prstGeom>
        </p:spPr>
      </p:pic>
    </p:spTree>
    <p:extLst>
      <p:ext uri="{BB962C8B-B14F-4D97-AF65-F5344CB8AC3E}">
        <p14:creationId xmlns:p14="http://schemas.microsoft.com/office/powerpoint/2010/main" val="341621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C2E5068-E69E-D65E-EEB0-2FEB1958D4B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AC886A2-3A00-BD89-C90B-1BD2ACF6F99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509B413-0633-9573-0110-440B02678A24}"/>
              </a:ext>
            </a:extLst>
          </p:cNvPr>
          <p:cNvSpPr>
            <a:spLocks noGrp="1"/>
          </p:cNvSpPr>
          <p:nvPr>
            <p:ph type="title"/>
          </p:nvPr>
        </p:nvSpPr>
        <p:spPr>
          <a:xfrm>
            <a:off x="768592" y="1144372"/>
            <a:ext cx="55840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93E592F-5491-2048-9B71-5AFF4844DB4D}"/>
              </a:ext>
            </a:extLst>
          </p:cNvPr>
          <p:cNvSpPr>
            <a:spLocks noGrp="1"/>
          </p:cNvSpPr>
          <p:nvPr>
            <p:ph type="body" idx="1"/>
          </p:nvPr>
        </p:nvSpPr>
        <p:spPr>
          <a:xfrm>
            <a:off x="806562" y="2237874"/>
            <a:ext cx="5584081" cy="29026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2000" b="1" dirty="0">
                <a:solidFill>
                  <a:srgbClr val="29261B"/>
                </a:solidFill>
                <a:latin typeface="Arial" panose="020B0604020202020204" pitchFamily="34" charset="0"/>
                <a:cs typeface="Arial" panose="020B0604020202020204" pitchFamily="34" charset="0"/>
              </a:rPr>
              <a:t>Some of the main types of ODR: </a:t>
            </a:r>
          </a:p>
          <a:p>
            <a:pPr algn="just">
              <a:lnSpc>
                <a:spcPct val="100000"/>
              </a:lnSpc>
              <a:spcBef>
                <a:spcPts val="12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Consensus-Based Approaches: Including collaborative problem-solving, facilitated communication, and group decision-making</a:t>
            </a:r>
          </a:p>
          <a:p>
            <a:pPr algn="just">
              <a:lnSpc>
                <a:spcPct val="100000"/>
              </a:lnSpc>
              <a:spcBef>
                <a:spcPts val="12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Hybrid Models: Combining elements of multiple ODR techniques, such as automated negotiation followed by human intervention</a:t>
            </a:r>
          </a:p>
        </p:txBody>
      </p:sp>
      <p:pic>
        <p:nvPicPr>
          <p:cNvPr id="6" name="Εικόνα 5">
            <a:extLst>
              <a:ext uri="{FF2B5EF4-FFF2-40B4-BE49-F238E27FC236}">
                <a16:creationId xmlns:a16="http://schemas.microsoft.com/office/drawing/2014/main" id="{A2355707-302E-BB1E-F321-C182ACB1878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35B8E60-1B5C-609B-4C23-8944196F0692}"/>
              </a:ext>
            </a:extLst>
          </p:cNvPr>
          <p:cNvPicPr>
            <a:picLocks noChangeAspect="1"/>
          </p:cNvPicPr>
          <p:nvPr/>
        </p:nvPicPr>
        <p:blipFill>
          <a:blip r:embed="rId4"/>
          <a:stretch>
            <a:fillRect/>
          </a:stretch>
        </p:blipFill>
        <p:spPr>
          <a:xfrm>
            <a:off x="6882064" y="2074271"/>
            <a:ext cx="3972426" cy="2648284"/>
          </a:xfrm>
          <a:prstGeom prst="rect">
            <a:avLst/>
          </a:prstGeom>
        </p:spPr>
      </p:pic>
    </p:spTree>
    <p:extLst>
      <p:ext uri="{BB962C8B-B14F-4D97-AF65-F5344CB8AC3E}">
        <p14:creationId xmlns:p14="http://schemas.microsoft.com/office/powerpoint/2010/main" val="2091310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7FA7A37-1FE2-78F7-15A1-413E939AEE5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193CE21-A10E-32B2-F7A2-025A2975BC9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FF00451-42B1-A49C-A2BE-54FE38029D04}"/>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AD0A12D-7D9A-5B87-BD3A-E75D1D627E01}"/>
              </a:ext>
            </a:extLst>
          </p:cNvPr>
          <p:cNvSpPr>
            <a:spLocks noGrp="1"/>
          </p:cNvSpPr>
          <p:nvPr>
            <p:ph type="body" idx="1"/>
          </p:nvPr>
        </p:nvSpPr>
        <p:spPr>
          <a:xfrm>
            <a:off x="806563" y="2350477"/>
            <a:ext cx="6062836" cy="29776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2000" b="1" dirty="0">
                <a:solidFill>
                  <a:srgbClr val="29261B"/>
                </a:solidFill>
                <a:latin typeface="Arial" panose="020B0604020202020204" pitchFamily="34" charset="0"/>
                <a:cs typeface="Arial" panose="020B0604020202020204" pitchFamily="34" charset="0"/>
              </a:rPr>
              <a:t>Some of the main types of ODR: </a:t>
            </a:r>
          </a:p>
          <a:p>
            <a:pPr marL="400050" indent="-285750" algn="just">
              <a:spcBef>
                <a:spcPts val="1200"/>
              </a:spcBef>
              <a:spcAft>
                <a:spcPts val="600"/>
              </a:spcAft>
              <a:buFont typeface="Arial" panose="020B0604020202020204" pitchFamily="34" charset="0"/>
              <a:buChar char="•"/>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Legal framework: Relevant laws and regulations must permit ODR use for the jurisdiction, types of disputes, enforcement of resolution, limitations etc.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00050" indent="-285750" algn="just">
              <a:spcBef>
                <a:spcPts val="12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Internet connectivity and access: For effective Online Dispute Resolution (ODR), participants must have dependable high-speed internet for digital interactions and sharing files.</a:t>
            </a:r>
          </a:p>
        </p:txBody>
      </p:sp>
      <p:pic>
        <p:nvPicPr>
          <p:cNvPr id="6" name="Εικόνα 5">
            <a:extLst>
              <a:ext uri="{FF2B5EF4-FFF2-40B4-BE49-F238E27FC236}">
                <a16:creationId xmlns:a16="http://schemas.microsoft.com/office/drawing/2014/main" id="{B3C96E77-6219-DA86-E844-1BA16778B8B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03CEEF4-131A-EB1F-084F-83AED5FC318F}"/>
              </a:ext>
            </a:extLst>
          </p:cNvPr>
          <p:cNvPicPr>
            <a:picLocks noChangeAspect="1"/>
          </p:cNvPicPr>
          <p:nvPr/>
        </p:nvPicPr>
        <p:blipFill>
          <a:blip r:embed="rId4"/>
          <a:stretch>
            <a:fillRect/>
          </a:stretch>
        </p:blipFill>
        <p:spPr>
          <a:xfrm>
            <a:off x="7551870" y="1547491"/>
            <a:ext cx="3322171" cy="3066619"/>
          </a:xfrm>
          <a:prstGeom prst="rect">
            <a:avLst/>
          </a:prstGeom>
        </p:spPr>
      </p:pic>
    </p:spTree>
    <p:extLst>
      <p:ext uri="{BB962C8B-B14F-4D97-AF65-F5344CB8AC3E}">
        <p14:creationId xmlns:p14="http://schemas.microsoft.com/office/powerpoint/2010/main" val="1705217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D443DC0-D12B-4920-ADD2-84501526C72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EF37FD1-707E-3C9C-2255-18C39ED7A23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1C3D58A-DFFB-6682-F866-87DBB78A67D2}"/>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17D8045-BC36-463D-6C90-3DE7A973D2E5}"/>
              </a:ext>
            </a:extLst>
          </p:cNvPr>
          <p:cNvSpPr>
            <a:spLocks noGrp="1"/>
          </p:cNvSpPr>
          <p:nvPr>
            <p:ph type="body" idx="1"/>
          </p:nvPr>
        </p:nvSpPr>
        <p:spPr>
          <a:xfrm>
            <a:off x="806563" y="2113659"/>
            <a:ext cx="6062836" cy="34254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1800" b="1" dirty="0">
                <a:solidFill>
                  <a:srgbClr val="29261B"/>
                </a:solidFill>
                <a:latin typeface="Arial" panose="020B0604020202020204" pitchFamily="34" charset="0"/>
                <a:cs typeface="Arial" panose="020B0604020202020204" pitchFamily="34" charset="0"/>
              </a:rPr>
              <a:t>Some of the main types of ODR: </a:t>
            </a:r>
          </a:p>
          <a:p>
            <a:pPr marL="400050" lvl="0" indent="-285750" algn="just">
              <a:spcBef>
                <a:spcPts val="1200"/>
              </a:spcBef>
              <a:spcAft>
                <a:spcPts val="600"/>
              </a:spcAft>
              <a:buFont typeface="Arial" panose="020B0604020202020204" pitchFamily="34" charset="0"/>
              <a:buChar char="•"/>
              <a:tabLst>
                <a:tab pos="457200" algn="l"/>
              </a:tabLst>
            </a:pPr>
            <a:r>
              <a:rPr lang="en-US" sz="1800" dirty="0">
                <a:solidFill>
                  <a:srgbClr val="29261B"/>
                </a:solidFill>
                <a:latin typeface="Arial" panose="020B0604020202020204" pitchFamily="34" charset="0"/>
                <a:cs typeface="Arial" panose="020B0604020202020204" pitchFamily="34" charset="0"/>
              </a:rPr>
              <a:t>ODR platform software: A dedicated ODR platform is needed to host the end-to-end dispute resolution process online. This includes case management, scheduling, document sharing, video and messaging capabilities, mobile access etc. </a:t>
            </a:r>
          </a:p>
          <a:p>
            <a:pPr marL="400050" lvl="0" indent="-285750" algn="just">
              <a:spcBef>
                <a:spcPts val="1200"/>
              </a:spcBef>
              <a:spcAft>
                <a:spcPts val="600"/>
              </a:spcAft>
              <a:buFont typeface="Arial" panose="020B0604020202020204" pitchFamily="34" charset="0"/>
              <a:buChar char="•"/>
              <a:tabLst>
                <a:tab pos="457200" algn="l"/>
              </a:tabLst>
            </a:pPr>
            <a:r>
              <a:rPr lang="en-US" sz="1800" dirty="0">
                <a:solidFill>
                  <a:srgbClr val="29261B"/>
                </a:solidFill>
                <a:latin typeface="Arial" panose="020B0604020202020204" pitchFamily="34" charset="0"/>
                <a:cs typeface="Arial" panose="020B0604020202020204" pitchFamily="34" charset="0"/>
              </a:rPr>
              <a:t>Artificial intelligence: AI could be used to automate certain parts of the process like drafting agreements, predicting outcomes, reviewing documents, etc. This improves efficiency and consistency.</a:t>
            </a:r>
          </a:p>
        </p:txBody>
      </p:sp>
      <p:pic>
        <p:nvPicPr>
          <p:cNvPr id="6" name="Εικόνα 5">
            <a:extLst>
              <a:ext uri="{FF2B5EF4-FFF2-40B4-BE49-F238E27FC236}">
                <a16:creationId xmlns:a16="http://schemas.microsoft.com/office/drawing/2014/main" id="{3A97C12A-1BC2-7FFE-417B-F366440FE67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55AFFB5-ABD3-64D1-E93F-CF92377D301A}"/>
              </a:ext>
            </a:extLst>
          </p:cNvPr>
          <p:cNvPicPr>
            <a:picLocks noChangeAspect="1"/>
          </p:cNvPicPr>
          <p:nvPr/>
        </p:nvPicPr>
        <p:blipFill>
          <a:blip r:embed="rId4"/>
          <a:stretch>
            <a:fillRect/>
          </a:stretch>
        </p:blipFill>
        <p:spPr>
          <a:xfrm>
            <a:off x="7153844" y="1944430"/>
            <a:ext cx="4745388" cy="2701966"/>
          </a:xfrm>
          <a:prstGeom prst="rect">
            <a:avLst/>
          </a:prstGeom>
        </p:spPr>
      </p:pic>
    </p:spTree>
    <p:extLst>
      <p:ext uri="{BB962C8B-B14F-4D97-AF65-F5344CB8AC3E}">
        <p14:creationId xmlns:p14="http://schemas.microsoft.com/office/powerpoint/2010/main" val="1941105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5D544F3-16CE-19D6-22F5-F6718890F3C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3974187-517B-D58A-7BCA-63693F4B6CB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95629CE-6288-9F53-C44B-745AFAFA5AEF}"/>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4.3.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49251A6-C6A6-20F3-D607-CB87C1D07493}"/>
              </a:ext>
            </a:extLst>
          </p:cNvPr>
          <p:cNvSpPr>
            <a:spLocks noGrp="1"/>
          </p:cNvSpPr>
          <p:nvPr>
            <p:ph type="body" idx="1"/>
          </p:nvPr>
        </p:nvSpPr>
        <p:spPr>
          <a:xfrm>
            <a:off x="806563" y="2382253"/>
            <a:ext cx="6062836" cy="305139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1800" b="1" dirty="0">
                <a:solidFill>
                  <a:srgbClr val="29261B"/>
                </a:solidFill>
                <a:latin typeface="Arial" panose="020B0604020202020204" pitchFamily="34" charset="0"/>
                <a:cs typeface="Arial" panose="020B0604020202020204" pitchFamily="34" charset="0"/>
              </a:rPr>
              <a:t>Some of the main types of ODR: </a:t>
            </a:r>
          </a:p>
          <a:p>
            <a:pPr marL="342900" lvl="0" indent="-342900" algn="just">
              <a:spcBef>
                <a:spcPts val="600"/>
              </a:spcBef>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Digital signatures - Legally valid digital signatures are essential for signing binding agreements and approvals reached online. Compatible software and legal framework must support this.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Payment systems - Integrated electronic payment systems enable online payment transfers as required as part of the dispute resolution. This could include settlements, arbitration fees, etc.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29261B"/>
              </a:solidFill>
              <a:latin typeface="-apple-system"/>
            </a:endParaRPr>
          </a:p>
        </p:txBody>
      </p:sp>
      <p:pic>
        <p:nvPicPr>
          <p:cNvPr id="6" name="Εικόνα 5">
            <a:extLst>
              <a:ext uri="{FF2B5EF4-FFF2-40B4-BE49-F238E27FC236}">
                <a16:creationId xmlns:a16="http://schemas.microsoft.com/office/drawing/2014/main" id="{3B19C847-2222-F57E-B7E9-4EA543C9F47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8FC34127-D7DE-FC5D-1F85-7FD9B8CC527C}"/>
              </a:ext>
            </a:extLst>
          </p:cNvPr>
          <p:cNvPicPr>
            <a:picLocks noChangeAspect="1"/>
          </p:cNvPicPr>
          <p:nvPr/>
        </p:nvPicPr>
        <p:blipFill>
          <a:blip r:embed="rId4"/>
          <a:stretch>
            <a:fillRect/>
          </a:stretch>
        </p:blipFill>
        <p:spPr>
          <a:xfrm>
            <a:off x="7435516" y="2323146"/>
            <a:ext cx="4467726" cy="2511855"/>
          </a:xfrm>
          <a:prstGeom prst="rect">
            <a:avLst/>
          </a:prstGeom>
        </p:spPr>
      </p:pic>
    </p:spTree>
    <p:extLst>
      <p:ext uri="{BB962C8B-B14F-4D97-AF65-F5344CB8AC3E}">
        <p14:creationId xmlns:p14="http://schemas.microsoft.com/office/powerpoint/2010/main" val="101395042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6027</TotalTime>
  <Words>1377</Words>
  <Application>Microsoft Office PowerPoint</Application>
  <PresentationFormat>Widescreen</PresentationFormat>
  <Paragraphs>106</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Symbol</vt:lpstr>
      <vt:lpstr>Calibri</vt:lpstr>
      <vt:lpstr>-apple-system</vt:lpstr>
      <vt:lpstr>Helvetica</vt:lpstr>
      <vt:lpstr>Century Gothic</vt:lpstr>
      <vt:lpstr>Office Theme</vt:lpstr>
      <vt:lpstr>PowerPoint Presentation</vt:lpstr>
      <vt:lpstr>4.1. Features of Online Dispute Resolution </vt:lpstr>
      <vt:lpstr>4.2. Types of Online Dispute Resolution </vt:lpstr>
      <vt:lpstr>4.2. Types of Online Dispute Resolution </vt:lpstr>
      <vt:lpstr>4.2. Types of Online Dispute Resolution </vt:lpstr>
      <vt:lpstr>4.2. Types of Online Dispute Resolution </vt:lpstr>
      <vt:lpstr>4.3. Infrastructure of Online Dispute Resolution </vt:lpstr>
      <vt:lpstr>4.3. Infrastructure of Online Dispute Resolution </vt:lpstr>
      <vt:lpstr>4.3. Infrastructure of Online Dispute Resolution </vt:lpstr>
      <vt:lpstr>4.3. Infrastructure of Online Dispute Resolution </vt:lpstr>
      <vt:lpstr>4.4. Applications of ODR for resolving climate change disputes </vt:lpstr>
      <vt:lpstr>4.5. Advantages and chalenges</vt:lpstr>
      <vt:lpstr>4.5. Advantages and chalenges</vt:lpstr>
      <vt:lpstr>4.5. Advantages and chalenges</vt:lpstr>
      <vt:lpstr>4.5. Advantages and chalenges</vt:lpstr>
      <vt:lpstr>4.5. Advantages and chalenges</vt:lpstr>
      <vt:lpstr>4.5. Advantages and chalenges</vt:lpstr>
      <vt:lpstr>4.5. Advantages and challenges</vt:lpstr>
      <vt:lpstr>4.5. Advantages and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25</cp:revision>
  <dcterms:created xsi:type="dcterms:W3CDTF">2020-01-02T01:56:26Z</dcterms:created>
  <dcterms:modified xsi:type="dcterms:W3CDTF">2024-04-03T11:21:50Z</dcterms:modified>
</cp:coreProperties>
</file>