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67" r:id="rId3"/>
    <p:sldId id="268" r:id="rId4"/>
    <p:sldId id="269" r:id="rId5"/>
    <p:sldId id="270" r:id="rId6"/>
    <p:sldId id="271" r:id="rId7"/>
    <p:sldId id="272" r:id="rId8"/>
    <p:sldId id="297" r:id="rId9"/>
    <p:sldId id="274" r:id="rId10"/>
    <p:sldId id="273" r:id="rId11"/>
    <p:sldId id="275" r:id="rId12"/>
    <p:sldId id="277" r:id="rId13"/>
    <p:sldId id="298" r:id="rId14"/>
    <p:sldId id="278" r:id="rId15"/>
    <p:sldId id="279" r:id="rId16"/>
    <p:sldId id="299" r:id="rId17"/>
    <p:sldId id="276" r:id="rId18"/>
    <p:sldId id="280" r:id="rId19"/>
    <p:sldId id="282" r:id="rId20"/>
    <p:sldId id="300" r:id="rId21"/>
    <p:sldId id="281" r:id="rId22"/>
    <p:sldId id="301" r:id="rId23"/>
    <p:sldId id="284" r:id="rId24"/>
    <p:sldId id="283" r:id="rId25"/>
    <p:sldId id="285" r:id="rId26"/>
    <p:sldId id="286" r:id="rId27"/>
    <p:sldId id="287" r:id="rId28"/>
    <p:sldId id="288" r:id="rId29"/>
    <p:sldId id="303" r:id="rId30"/>
    <p:sldId id="289" r:id="rId31"/>
    <p:sldId id="304" r:id="rId32"/>
    <p:sldId id="290" r:id="rId33"/>
    <p:sldId id="291" r:id="rId34"/>
    <p:sldId id="292" r:id="rId35"/>
    <p:sldId id="293" r:id="rId36"/>
    <p:sldId id="294" r:id="rId37"/>
    <p:sldId id="295" r:id="rId38"/>
    <p:sldId id="296" r:id="rId39"/>
  </p:sldIdLst>
  <p:sldSz cx="12192000" cy="6858000"/>
  <p:notesSz cx="6951663" cy="10082213"/>
  <p:embeddedFontLst>
    <p:embeddedFont>
      <p:font typeface="Century Gothic" panose="020B0502020202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0" autoAdjust="0"/>
    <p:restoredTop sz="95473" autoAdjust="0"/>
  </p:normalViewPr>
  <p:slideViewPr>
    <p:cSldViewPr snapToGrid="0">
      <p:cViewPr varScale="1">
        <p:scale>
          <a:sx n="152" d="100"/>
          <a:sy n="152" d="100"/>
        </p:scale>
        <p:origin x="600"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02FE5A3-2C1C-769F-CFF2-0E679FBE7E7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4A70D19-8B96-DD72-EF6F-BFCE038BE89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BCB28B5-1FB8-482D-04A5-C1667D32069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6937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F9B1CD4-5540-1207-FDD7-D395187A829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577D0F2-D36F-07F5-59A6-EDF9A629E77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16B7802-78CA-AE32-8B9F-6E4AF9023BA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9384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298B00E-99FF-2938-371A-40E01CC5B11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724539F-D884-5636-C2D9-2FEB4921EA7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3607507-D3F0-0459-53F1-97807DD1081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644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A746AF8-19AD-4D21-AEFB-2F5F47BDF30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C55A436-2298-ABF4-2065-44FDEAB1802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B90661C-26A5-8ED0-574D-8C718020493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7391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36B6225-85F4-1778-AC6C-64DAAEE7304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8DFDFE2-7741-4B90-3E72-2F07924CBE4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ACB5D0-F9BB-1AB3-CD2F-7937849A9D8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4019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1A0C9D9-45EE-CAEC-34F5-377E1021F13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B8C853C-5DB1-EA33-E678-5B2B0E083A6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34FA96A-D3CD-AA9A-6725-0E81446AE6F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697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381EECA-B17B-2769-BDCB-1DF7D8ABCDD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0420B76-3FE4-0697-EC77-E2DAE95A192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1DA6841-0376-66B0-BBE5-945B86A6465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449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74E7AD4-071C-A6F2-9611-4321FB8A086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916A445-2BE4-0E6A-9655-FF3EBB650D8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30DA59D-6B5A-8D92-59E0-A0651BC4BE9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001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03ABE79-B1E2-6785-3A77-50F0A743CC9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4FCD647-E1F7-2A3B-279F-C2DC66126D1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AB26DA8-774E-9EDF-CF18-9D6C7DB720C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58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2339E31-4508-A73C-F712-37101A3D72C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AD071B0-6E59-2778-46D4-A467AD427C4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AB9D197-964C-41C1-6427-5804CDC260E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774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B7E4492-D280-40BF-735C-B276CB0211D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512B37E-B9E2-D11D-0372-D6CA1A6808C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65D77C6-241A-3257-C562-80EC289D17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75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4EC7D8A-7996-CECE-16C9-6D31FB64AA5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68EA749-9999-08EF-73B6-664A6C1AE33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677C89F-43B1-BB22-166C-335EA72D781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5948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70167D1-D827-C93D-5DC3-8144517F934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572AD70-762A-2DCE-5C81-87732E3F11A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975FDFF-2981-CB49-4A5C-EC263B41B7A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053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72170A3-94B7-053D-BA15-E62976E9FD9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B7063EE-24FF-1F56-23A3-D7256AD8681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464AEE-64E6-AD7C-C6B5-AFEF81E1E5F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100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47CD489-FA61-EE85-26FF-13D02B14C5B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02BC668-31B9-6E14-C222-B1126355885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1200707-7392-7680-6D10-56450E1A2FA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5672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9A8EBE5-7489-0541-DB7A-4CF8C36580F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442C254-1312-8213-A0C0-CAB5A8A99D8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063E047-F67E-E24F-2AF2-E1E12FB675E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740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953DDF-3235-78DD-120C-76190E8EE99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172723C-60D8-0227-7129-361FD365510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611BDD8-DC00-5F94-6B57-8180F909B55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3375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2312FDD-52E4-30D9-6F34-F339075A513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4CCA7F8-A400-94CC-9BC3-3D883CCE513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5F7A46-48CF-AFAA-8141-7BDC87AD5AE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2350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81D08FA-7CEC-CB4C-83FA-57F731C0FB4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F375D6D-C3C4-3AF1-F94D-9944B3A7F75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DAA50E8-25BA-E0C7-1A84-F6E7C838CA2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221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FA13D7B-6F6B-92E4-5F55-B12FAE4C51A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91AE8E0-B7C8-B995-FE1F-F7D2403039A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434A722-54E5-30C9-1956-4FFE3BE2838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879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99C25CD-1461-DCCA-D4CC-A22566690E0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BB91188-9FF4-16B5-D3B4-35E15EE42B6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D74303F-46E1-4A6F-7572-D7F87E73986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85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0430CB6-4F42-8DE8-F905-784C1FA94B4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432B4CC-79A1-91C8-6652-25B8BB322E3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CAA87C0-5C18-634E-3453-6BDDA64BFBA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752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B7E3E23-9976-6914-87D6-44F65A44AE8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756A23D-0023-DB5F-5642-8CCB76665B2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EF705AD-1E71-4892-F6B9-C21B92079D4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2064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36A9D42-AB31-35F9-EBDB-3E9A3E1FC8E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1008135-3A90-2DFE-9071-E679E947789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55A68EC-23A1-2886-AB05-E467F432B89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420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C75A313-C539-CEEE-C723-DD7AFAE5359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CDE4B4A-6F5C-B2B8-122A-12A45769908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39BE605-3E2F-05F5-7BE2-7FBBB449268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6046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E2A03FD-F08B-EE43-5C11-6960C7D892F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F59F9D7-BF91-6088-2E7D-1E9F403AB1A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737A5EA-D80E-3907-DD39-1816FA7F0E2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199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903C0F0-697B-BC6D-6E7B-507BCB8E64A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DD9AEE6-810E-7EDE-2449-965F83E0BBC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C941560-FC9F-31C8-86E6-B23D5AD0436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3440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C794994-D213-A86B-CD6A-8080239EB50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ADB0A89-A91B-ADBA-0D16-3E33B9139B9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B413BBB-D591-9FA9-F6CB-CC4BDAE4EDC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5838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E571D9C-158A-B42C-5E83-22F21452D52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EA90A8B-4A3B-EEF1-1990-39153D079C3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65C2713-1A6A-4604-75CC-524C689B49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1536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E9B0A85-2E48-51DE-C732-D998D820C92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3A07BD6-EA13-20A2-ACE9-28445EAD2D3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3224A7A-B590-ABA7-028F-0E100F60E6D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798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EF0512E-38C0-5A82-D1CD-D75F42FB512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F33E9B1-D3E7-211E-175A-883B36B667D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1BF154C-B0FA-78ED-4B32-D387BE7D30B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316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C1384EF-3E70-C825-FDD6-AB40DD38686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C669A5B-79EB-03F8-4BFD-C5927F8AACC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A77FA35-AA8A-06E3-65ED-1B3B04A0E0E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6980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12F8B4E-BBE4-1C1B-7A3B-DB956FEDBFA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E3EF8F2-6D2E-5B46-AA2E-BF5AB119EB4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6B2B83E-3A5B-3C42-8881-F8CE292D900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059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C8E519F-7F46-0E4E-A397-F197AAEB662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DA9D735-D14E-2E42-37FB-09F5EE18989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7F2F0FF-1351-E088-BB12-243E0F3B896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440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0CC6922-49FF-D625-885D-4DC1B9ECFB0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7989A21-BEE0-37DE-9BFC-2C3D1ED0451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405A404-0BCC-61AD-5BFD-92CB515730E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0788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4ABC3CA-FA7F-8C68-449A-1AE2305CFD9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2453418-5E6E-4F40-6507-F05A32BA013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5A7435E-2464-5D33-B226-6603977C097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583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0F86CA8-13A4-4761-B3CE-A7210385A3C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47B60CF-C574-DE72-3C6D-1B544A3CC47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C9A8C73-A7D2-633E-697B-49D5F78FA15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9020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9B1C560-12A4-0BF6-7195-53E276F9D6B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B24444A-FD47-DE02-4F80-2AED9471E06D}"/>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103F9C8-B270-93CA-B82D-05962DCDD82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2B62CA2-8094-8A5B-597C-1B0114B73C84}"/>
              </a:ext>
            </a:extLst>
          </p:cNvPr>
          <p:cNvSpPr>
            <a:spLocks noGrp="1"/>
          </p:cNvSpPr>
          <p:nvPr>
            <p:ph type="body" idx="1"/>
          </p:nvPr>
        </p:nvSpPr>
        <p:spPr>
          <a:xfrm>
            <a:off x="720725" y="2364827"/>
            <a:ext cx="6148674" cy="336503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Definition</a:t>
            </a:r>
            <a:r>
              <a:rPr lang="en-US" sz="1800" b="1" dirty="0">
                <a:solidFill>
                  <a:srgbClr val="1F1F1F"/>
                </a:solidFill>
                <a:latin typeface="Arial" panose="020B0604020202020204" pitchFamily="34" charset="0"/>
                <a:cs typeface="Arial" panose="020B0604020202020204" pitchFamily="34" charset="0"/>
              </a:rPr>
              <a:t>:</a:t>
            </a:r>
            <a:endParaRPr lang="en-US" sz="1800" b="1" i="0" dirty="0">
              <a:solidFill>
                <a:srgbClr val="1F1F1F"/>
              </a:solidFill>
              <a:effectLst/>
              <a:latin typeface="Arial" panose="020B0604020202020204" pitchFamily="34" charset="0"/>
              <a:cs typeface="Arial" panose="020B0604020202020204" pitchFamily="34" charset="0"/>
            </a:endParaRPr>
          </a:p>
          <a:p>
            <a:pPr marL="514350" indent="-28575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Nation-state accountability </a:t>
            </a:r>
            <a:r>
              <a:rPr lang="en-US" sz="1800" b="0" i="0" dirty="0">
                <a:solidFill>
                  <a:srgbClr val="1F1F1F"/>
                </a:solidFill>
                <a:effectLst/>
                <a:latin typeface="Arial" panose="020B0604020202020204" pitchFamily="34" charset="0"/>
                <a:cs typeface="Arial" panose="020B0604020202020204" pitchFamily="34" charset="0"/>
              </a:rPr>
              <a:t>refers to the principle that countries bear responsibility for the environmental harm they cause, including the greenhouse gas emissions that contribute to climate change. </a:t>
            </a:r>
          </a:p>
          <a:p>
            <a:pPr algn="just"/>
            <a:r>
              <a:rPr lang="en-US" sz="1800" b="1" i="0" dirty="0">
                <a:solidFill>
                  <a:srgbClr val="1F1F1F"/>
                </a:solidFill>
                <a:effectLst/>
                <a:latin typeface="Arial" panose="020B0604020202020204" pitchFamily="34" charset="0"/>
                <a:cs typeface="Arial" panose="020B0604020202020204" pitchFamily="34" charset="0"/>
              </a:rPr>
              <a:t>Types of Responsibility:</a:t>
            </a:r>
            <a:endParaRPr lang="en-US" sz="1800" dirty="0">
              <a:solidFill>
                <a:srgbClr val="1F1F1F"/>
              </a:solidFill>
              <a:latin typeface="Arial" panose="020B0604020202020204" pitchFamily="34" charset="0"/>
              <a:cs typeface="Arial" panose="020B0604020202020204" pitchFamily="34" charset="0"/>
            </a:endParaRPr>
          </a:p>
          <a:p>
            <a:pPr marL="514350" indent="-28575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Responsibility for Transboundary Harm:</a:t>
            </a:r>
            <a:r>
              <a:rPr lang="en-US" sz="1800" b="0" i="0" dirty="0">
                <a:solidFill>
                  <a:srgbClr val="1F1F1F"/>
                </a:solidFill>
                <a:effectLst/>
                <a:latin typeface="Arial" panose="020B0604020202020204" pitchFamily="34" charset="0"/>
                <a:cs typeface="Arial" panose="020B0604020202020204" pitchFamily="34" charset="0"/>
              </a:rPr>
              <a:t> Climate change impacts don't respect borders. A crucial question is whether countries are responsible for the damage caused to other nations by their emissions.</a:t>
            </a:r>
          </a:p>
        </p:txBody>
      </p:sp>
      <p:pic>
        <p:nvPicPr>
          <p:cNvPr id="6" name="Εικόνα 5">
            <a:extLst>
              <a:ext uri="{FF2B5EF4-FFF2-40B4-BE49-F238E27FC236}">
                <a16:creationId xmlns:a16="http://schemas.microsoft.com/office/drawing/2014/main" id="{7597FFCE-EA27-DE63-484D-FCCA86E7BD8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EA946EE-A707-2E92-28F8-0ABD58AFE38D}"/>
              </a:ext>
            </a:extLst>
          </p:cNvPr>
          <p:cNvPicPr>
            <a:picLocks noChangeAspect="1"/>
          </p:cNvPicPr>
          <p:nvPr/>
        </p:nvPicPr>
        <p:blipFill>
          <a:blip r:embed="rId4"/>
          <a:stretch>
            <a:fillRect/>
          </a:stretch>
        </p:blipFill>
        <p:spPr>
          <a:xfrm>
            <a:off x="7491248" y="2462180"/>
            <a:ext cx="4244077" cy="2387294"/>
          </a:xfrm>
          <a:prstGeom prst="rect">
            <a:avLst/>
          </a:prstGeom>
        </p:spPr>
      </p:pic>
    </p:spTree>
    <p:extLst>
      <p:ext uri="{BB962C8B-B14F-4D97-AF65-F5344CB8AC3E}">
        <p14:creationId xmlns:p14="http://schemas.microsoft.com/office/powerpoint/2010/main" val="2044924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FA0E7DD-A5C3-E6F4-2A62-E9C9669906C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BEF6755-D496-837E-767D-396CF7984C1E}"/>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4A13056-8D2B-831F-E374-D986858F5A2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794DE0E-49DE-77A7-0033-B05CA7525F8B}"/>
              </a:ext>
            </a:extLst>
          </p:cNvPr>
          <p:cNvSpPr>
            <a:spLocks noGrp="1"/>
          </p:cNvSpPr>
          <p:nvPr>
            <p:ph type="body" idx="1"/>
          </p:nvPr>
        </p:nvSpPr>
        <p:spPr>
          <a:xfrm>
            <a:off x="701739" y="2268306"/>
            <a:ext cx="6148674" cy="301294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Types of Responsibility:</a:t>
            </a:r>
            <a:endParaRPr lang="en-US" sz="2000" dirty="0">
              <a:solidFill>
                <a:srgbClr val="1F1F1F"/>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Historical Responsibility:</a:t>
            </a:r>
            <a:r>
              <a:rPr lang="en-US" sz="1800" b="0" i="0" dirty="0">
                <a:solidFill>
                  <a:srgbClr val="1F1F1F"/>
                </a:solidFill>
                <a:effectLst/>
                <a:latin typeface="Arial" panose="020B0604020202020204" pitchFamily="34" charset="0"/>
                <a:cs typeface="Arial" panose="020B0604020202020204" pitchFamily="34" charset="0"/>
              </a:rPr>
              <a:t> Developed nations have contributed the majority of historical GHG emissions leading to the current climate crisis. Developing countries argue this creates a moral obligation to take greater action now and provide support for adaptation.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Current Responsibility:</a:t>
            </a:r>
            <a:r>
              <a:rPr lang="en-US" sz="1800" b="0" i="0" dirty="0">
                <a:solidFill>
                  <a:srgbClr val="1F1F1F"/>
                </a:solidFill>
                <a:effectLst/>
                <a:latin typeface="Arial" panose="020B0604020202020204" pitchFamily="34" charset="0"/>
                <a:cs typeface="Arial" panose="020B0604020202020204" pitchFamily="34" charset="0"/>
              </a:rPr>
              <a:t> Current high emitters face a responsibility to reduce their emissions based on their ongoing contribution to the problem.</a:t>
            </a:r>
          </a:p>
          <a:p>
            <a:pPr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4791591F-9D25-2396-F579-91171D101D7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 name="Picture 9">
            <a:extLst>
              <a:ext uri="{FF2B5EF4-FFF2-40B4-BE49-F238E27FC236}">
                <a16:creationId xmlns:a16="http://schemas.microsoft.com/office/drawing/2014/main" id="{4360AD5C-3BA6-78BE-F04A-2280E49B3E69}"/>
              </a:ext>
            </a:extLst>
          </p:cNvPr>
          <p:cNvPicPr>
            <a:picLocks noChangeAspect="1"/>
          </p:cNvPicPr>
          <p:nvPr/>
        </p:nvPicPr>
        <p:blipFill>
          <a:blip r:embed="rId4"/>
          <a:stretch>
            <a:fillRect/>
          </a:stretch>
        </p:blipFill>
        <p:spPr>
          <a:xfrm>
            <a:off x="7485888" y="2421583"/>
            <a:ext cx="4273086" cy="2670679"/>
          </a:xfrm>
          <a:prstGeom prst="rect">
            <a:avLst/>
          </a:prstGeom>
        </p:spPr>
      </p:pic>
    </p:spTree>
    <p:extLst>
      <p:ext uri="{BB962C8B-B14F-4D97-AF65-F5344CB8AC3E}">
        <p14:creationId xmlns:p14="http://schemas.microsoft.com/office/powerpoint/2010/main" val="296266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B60DC95-22A7-B821-30A8-746D1D45DF9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00A2FDB-A86C-7A05-6832-7948D6E2EC02}"/>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CC4827A-55B8-34F0-E0FE-B7894AE029AB}"/>
              </a:ext>
            </a:extLst>
          </p:cNvPr>
          <p:cNvSpPr>
            <a:spLocks noGrp="1"/>
          </p:cNvSpPr>
          <p:nvPr>
            <p:ph type="title"/>
          </p:nvPr>
        </p:nvSpPr>
        <p:spPr>
          <a:xfrm>
            <a:off x="720725" y="1497852"/>
            <a:ext cx="603322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7915C2B-C5F8-8002-A8C4-A13C279DAF7A}"/>
              </a:ext>
            </a:extLst>
          </p:cNvPr>
          <p:cNvSpPr>
            <a:spLocks noGrp="1"/>
          </p:cNvSpPr>
          <p:nvPr>
            <p:ph type="body" idx="1"/>
          </p:nvPr>
        </p:nvSpPr>
        <p:spPr>
          <a:xfrm>
            <a:off x="720725" y="2113659"/>
            <a:ext cx="6033223" cy="344307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227013" indent="1588" algn="just"/>
            <a:r>
              <a:rPr lang="en-US" sz="1800" b="1" i="0" dirty="0">
                <a:solidFill>
                  <a:srgbClr val="1F1F1F"/>
                </a:solidFill>
                <a:effectLst/>
                <a:latin typeface="Arial" panose="020B0604020202020204" pitchFamily="34" charset="0"/>
                <a:cs typeface="Arial" panose="020B0604020202020204" pitchFamily="34" charset="0"/>
              </a:rPr>
              <a:t>Case Study: The </a:t>
            </a:r>
            <a:r>
              <a:rPr lang="en-US" sz="1800" b="1" i="0" dirty="0" err="1">
                <a:solidFill>
                  <a:srgbClr val="1F1F1F"/>
                </a:solidFill>
                <a:effectLst/>
                <a:latin typeface="Arial" panose="020B0604020202020204" pitchFamily="34" charset="0"/>
                <a:cs typeface="Arial" panose="020B0604020202020204" pitchFamily="34" charset="0"/>
              </a:rPr>
              <a:t>Urgenda</a:t>
            </a:r>
            <a:r>
              <a:rPr lang="en-US" sz="1800" b="1" i="0" dirty="0">
                <a:solidFill>
                  <a:srgbClr val="1F1F1F"/>
                </a:solidFill>
                <a:effectLst/>
                <a:latin typeface="Arial" panose="020B0604020202020204" pitchFamily="34" charset="0"/>
                <a:cs typeface="Arial" panose="020B0604020202020204" pitchFamily="34" charset="0"/>
              </a:rPr>
              <a:t> Foundation v. The Netherlands (2019)</a:t>
            </a:r>
          </a:p>
          <a:p>
            <a:pPr algn="l"/>
            <a:r>
              <a:rPr lang="en-US" sz="1800" b="1" i="0" dirty="0">
                <a:solidFill>
                  <a:srgbClr val="1F1F1F"/>
                </a:solidFill>
                <a:effectLst/>
                <a:latin typeface="Arial" panose="020B0604020202020204" pitchFamily="34" charset="0"/>
                <a:cs typeface="Arial" panose="020B0604020202020204" pitchFamily="34" charset="0"/>
              </a:rPr>
              <a:t>Background:</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1800" b="0" i="0" dirty="0">
                <a:solidFill>
                  <a:srgbClr val="1F1F1F"/>
                </a:solidFill>
                <a:effectLst/>
                <a:latin typeface="Arial" panose="020B0604020202020204" pitchFamily="34" charset="0"/>
                <a:cs typeface="Arial" panose="020B0604020202020204" pitchFamily="34" charset="0"/>
              </a:rPr>
              <a:t>The Netherlands, despite being a relatively small country, ranks as one of the world's highest per capita GHG emitters due to its reliance on fossil fuels and intensive agriculture. </a:t>
            </a:r>
          </a:p>
          <a:p>
            <a:pPr marL="227013" indent="1588" algn="just"/>
            <a:r>
              <a:rPr lang="en-US" sz="1800" b="0" i="0" dirty="0">
                <a:solidFill>
                  <a:srgbClr val="1F1F1F"/>
                </a:solidFill>
                <a:effectLst/>
                <a:latin typeface="Arial" panose="020B0604020202020204" pitchFamily="34" charset="0"/>
                <a:cs typeface="Arial" panose="020B0604020202020204" pitchFamily="34" charset="0"/>
              </a:rPr>
              <a:t>This case, brought to court by 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Foundation, a Dutch environmental non-profit organization, challenged the government's lack of ambition in tackling climate change.</a:t>
            </a:r>
          </a:p>
        </p:txBody>
      </p:sp>
      <p:pic>
        <p:nvPicPr>
          <p:cNvPr id="6" name="Εικόνα 5">
            <a:extLst>
              <a:ext uri="{FF2B5EF4-FFF2-40B4-BE49-F238E27FC236}">
                <a16:creationId xmlns:a16="http://schemas.microsoft.com/office/drawing/2014/main" id="{5F7CC572-34CF-4052-EABC-D0C8E00F5FD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7BA31CB-4EAB-D889-E0B3-E3ED4FC03BB1}"/>
              </a:ext>
            </a:extLst>
          </p:cNvPr>
          <p:cNvPicPr>
            <a:picLocks noChangeAspect="1"/>
          </p:cNvPicPr>
          <p:nvPr/>
        </p:nvPicPr>
        <p:blipFill>
          <a:blip r:embed="rId4"/>
          <a:stretch>
            <a:fillRect/>
          </a:stretch>
        </p:blipFill>
        <p:spPr>
          <a:xfrm>
            <a:off x="7447066" y="2113659"/>
            <a:ext cx="3892776" cy="3215086"/>
          </a:xfrm>
          <a:prstGeom prst="rect">
            <a:avLst/>
          </a:prstGeom>
        </p:spPr>
      </p:pic>
    </p:spTree>
    <p:extLst>
      <p:ext uri="{BB962C8B-B14F-4D97-AF65-F5344CB8AC3E}">
        <p14:creationId xmlns:p14="http://schemas.microsoft.com/office/powerpoint/2010/main" val="3864368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765CEDE-1197-9551-4A5E-7B0F02354B1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8B0B90C-243D-A9DC-DF35-002DEA805A07}"/>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4ADE8A0-C299-1F33-50A1-72ACA96C1804}"/>
              </a:ext>
            </a:extLst>
          </p:cNvPr>
          <p:cNvSpPr>
            <a:spLocks noGrp="1"/>
          </p:cNvSpPr>
          <p:nvPr>
            <p:ph type="title"/>
          </p:nvPr>
        </p:nvSpPr>
        <p:spPr>
          <a:xfrm>
            <a:off x="720725" y="1647976"/>
            <a:ext cx="5976467"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5C8D3F0-41E5-9E15-1DDB-CF05A80EAD60}"/>
              </a:ext>
            </a:extLst>
          </p:cNvPr>
          <p:cNvSpPr>
            <a:spLocks noGrp="1"/>
          </p:cNvSpPr>
          <p:nvPr>
            <p:ph type="body" idx="1"/>
          </p:nvPr>
        </p:nvSpPr>
        <p:spPr>
          <a:xfrm>
            <a:off x="720724" y="2362287"/>
            <a:ext cx="5976467" cy="327044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227013" indent="1588" algn="just"/>
            <a:r>
              <a:rPr lang="en-US" sz="1800" b="1" i="0" dirty="0">
                <a:solidFill>
                  <a:srgbClr val="1F1F1F"/>
                </a:solidFill>
                <a:effectLst/>
                <a:latin typeface="Arial" panose="020B0604020202020204" pitchFamily="34" charset="0"/>
                <a:cs typeface="Arial" panose="020B0604020202020204" pitchFamily="34" charset="0"/>
              </a:rPr>
              <a:t>Case Study: The </a:t>
            </a:r>
            <a:r>
              <a:rPr lang="en-US" sz="1800" b="1" i="0" dirty="0" err="1">
                <a:solidFill>
                  <a:srgbClr val="1F1F1F"/>
                </a:solidFill>
                <a:effectLst/>
                <a:latin typeface="Arial" panose="020B0604020202020204" pitchFamily="34" charset="0"/>
                <a:cs typeface="Arial" panose="020B0604020202020204" pitchFamily="34" charset="0"/>
              </a:rPr>
              <a:t>Urgenda</a:t>
            </a:r>
            <a:r>
              <a:rPr lang="en-US" sz="1800" b="1" i="0" dirty="0">
                <a:solidFill>
                  <a:srgbClr val="1F1F1F"/>
                </a:solidFill>
                <a:effectLst/>
                <a:latin typeface="Arial" panose="020B0604020202020204" pitchFamily="34" charset="0"/>
                <a:cs typeface="Arial" panose="020B0604020202020204" pitchFamily="34" charset="0"/>
              </a:rPr>
              <a:t> Foundation v. The Netherlands (2019)</a:t>
            </a:r>
          </a:p>
          <a:p>
            <a:pPr algn="l"/>
            <a:r>
              <a:rPr lang="en-US" sz="1800" b="1" i="0" dirty="0">
                <a:solidFill>
                  <a:srgbClr val="1F1F1F"/>
                </a:solidFill>
                <a:effectLst/>
                <a:latin typeface="Arial" panose="020B0604020202020204" pitchFamily="34" charset="0"/>
                <a:cs typeface="Arial" panose="020B0604020202020204" pitchFamily="34" charset="0"/>
              </a:rPr>
              <a:t>Claim:</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1800" b="0" i="0" dirty="0">
                <a:solidFill>
                  <a:srgbClr val="1F1F1F"/>
                </a:solidFill>
                <a:effectLst/>
                <a:latin typeface="Arial" panose="020B0604020202020204" pitchFamily="34" charset="0"/>
                <a:cs typeface="Arial" panose="020B0604020202020204" pitchFamily="34" charset="0"/>
              </a:rPr>
              <a:t>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Foundation argued that the Dutch government had a legal duty of care to protect its citizens from the harmful effects of climate change. They claimed that the government's insufficient National Action Plan, aiming for a 25% reduction in emissions by 2020 compared to 1990, was inadequate to meet the urgency of the climate crisis.</a:t>
            </a:r>
          </a:p>
        </p:txBody>
      </p:sp>
      <p:pic>
        <p:nvPicPr>
          <p:cNvPr id="6" name="Εικόνα 5">
            <a:extLst>
              <a:ext uri="{FF2B5EF4-FFF2-40B4-BE49-F238E27FC236}">
                <a16:creationId xmlns:a16="http://schemas.microsoft.com/office/drawing/2014/main" id="{30EC9222-7C8A-443A-6882-E64285D4422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5BC410CD-C757-3FEB-ABF9-1D6F1DB47181}"/>
              </a:ext>
            </a:extLst>
          </p:cNvPr>
          <p:cNvPicPr>
            <a:picLocks noChangeAspect="1"/>
          </p:cNvPicPr>
          <p:nvPr/>
        </p:nvPicPr>
        <p:blipFill>
          <a:blip r:embed="rId4"/>
          <a:stretch>
            <a:fillRect/>
          </a:stretch>
        </p:blipFill>
        <p:spPr>
          <a:xfrm>
            <a:off x="7277363" y="1978646"/>
            <a:ext cx="4080116" cy="2900707"/>
          </a:xfrm>
          <a:prstGeom prst="rect">
            <a:avLst/>
          </a:prstGeom>
        </p:spPr>
      </p:pic>
    </p:spTree>
    <p:extLst>
      <p:ext uri="{BB962C8B-B14F-4D97-AF65-F5344CB8AC3E}">
        <p14:creationId xmlns:p14="http://schemas.microsoft.com/office/powerpoint/2010/main" val="2471561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50D3058-6549-1682-BDC7-315263FDF42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24EAF69-6668-96A5-4FF1-D5B90A9AEF25}"/>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C1A3729-78A7-A3CF-D2C5-60354AB75E4E}"/>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E0C59BF-4F94-E36D-024A-DC2E8DDAAA12}"/>
              </a:ext>
            </a:extLst>
          </p:cNvPr>
          <p:cNvSpPr>
            <a:spLocks noGrp="1"/>
          </p:cNvSpPr>
          <p:nvPr>
            <p:ph type="body" idx="1"/>
          </p:nvPr>
        </p:nvSpPr>
        <p:spPr>
          <a:xfrm>
            <a:off x="720725" y="2295458"/>
            <a:ext cx="6148674" cy="359881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Legal Basis: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Foundation based their case on two legal arguments:</a:t>
            </a:r>
          </a:p>
          <a:p>
            <a:pPr algn="just">
              <a:lnSpc>
                <a:spcPct val="80000"/>
              </a:lnSpc>
              <a:spcBef>
                <a:spcPts val="600"/>
              </a:spcBef>
              <a:spcAft>
                <a:spcPts val="600"/>
              </a:spcAft>
              <a:buFont typeface="+mj-lt"/>
              <a:buAutoNum type="arabicPeriod"/>
            </a:pPr>
            <a:r>
              <a:rPr lang="en-US" sz="1800" b="1" i="0" dirty="0">
                <a:solidFill>
                  <a:srgbClr val="1F1F1F"/>
                </a:solidFill>
                <a:effectLst/>
                <a:latin typeface="Arial" panose="020B0604020202020204" pitchFamily="34" charset="0"/>
                <a:cs typeface="Arial" panose="020B0604020202020204" pitchFamily="34" charset="0"/>
              </a:rPr>
              <a:t>Duty of Care:</a:t>
            </a:r>
            <a:r>
              <a:rPr lang="en-US" sz="1800" b="0" i="0" dirty="0">
                <a:solidFill>
                  <a:srgbClr val="1F1F1F"/>
                </a:solidFill>
                <a:effectLst/>
                <a:latin typeface="Arial" panose="020B0604020202020204" pitchFamily="34" charset="0"/>
                <a:cs typeface="Arial" panose="020B0604020202020204" pitchFamily="34" charset="0"/>
              </a:rPr>
              <a:t> The Dutch government has a legal duty to protect its citizens from foreseeable harm, including the significant risks posed by climate change. This duty exists under Dutch tort law and the European Convention on Human Rights.</a:t>
            </a:r>
          </a:p>
          <a:p>
            <a:pPr algn="just">
              <a:lnSpc>
                <a:spcPct val="80000"/>
              </a:lnSpc>
              <a:spcBef>
                <a:spcPts val="600"/>
              </a:spcBef>
              <a:spcAft>
                <a:spcPts val="600"/>
              </a:spcAft>
              <a:buFont typeface="+mj-lt"/>
              <a:buAutoNum type="arabicPeriod"/>
            </a:pPr>
            <a:r>
              <a:rPr lang="en-US" sz="1800" b="1" i="0" dirty="0">
                <a:solidFill>
                  <a:srgbClr val="1F1F1F"/>
                </a:solidFill>
                <a:effectLst/>
                <a:latin typeface="Arial" panose="020B0604020202020204" pitchFamily="34" charset="0"/>
                <a:cs typeface="Arial" panose="020B0604020202020204" pitchFamily="34" charset="0"/>
              </a:rPr>
              <a:t>Unwritten Standard of Care:</a:t>
            </a:r>
            <a:r>
              <a:rPr lang="en-US" sz="1800" b="0" i="0" dirty="0">
                <a:solidFill>
                  <a:srgbClr val="1F1F1F"/>
                </a:solidFill>
                <a:effectLst/>
                <a:latin typeface="Arial" panose="020B0604020202020204" pitchFamily="34" charset="0"/>
                <a:cs typeface="Arial" panose="020B0604020202020204" pitchFamily="34" charset="0"/>
              </a:rPr>
              <a:t> Even in the absence of specific legislation, government action must meet an unwritten standard of care that is reasonable and proportionate to the risks involved.</a:t>
            </a:r>
          </a:p>
        </p:txBody>
      </p:sp>
      <p:pic>
        <p:nvPicPr>
          <p:cNvPr id="6" name="Εικόνα 5">
            <a:extLst>
              <a:ext uri="{FF2B5EF4-FFF2-40B4-BE49-F238E27FC236}">
                <a16:creationId xmlns:a16="http://schemas.microsoft.com/office/drawing/2014/main" id="{C62C9A37-8A1E-4468-A2F1-4483CA7E48B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052AC42-0065-2980-B3E7-E3416A526715}"/>
              </a:ext>
            </a:extLst>
          </p:cNvPr>
          <p:cNvPicPr>
            <a:picLocks noChangeAspect="1"/>
          </p:cNvPicPr>
          <p:nvPr/>
        </p:nvPicPr>
        <p:blipFill>
          <a:blip r:embed="rId4"/>
          <a:stretch>
            <a:fillRect/>
          </a:stretch>
        </p:blipFill>
        <p:spPr>
          <a:xfrm>
            <a:off x="7606227" y="1877285"/>
            <a:ext cx="3429000" cy="3429000"/>
          </a:xfrm>
          <a:prstGeom prst="rect">
            <a:avLst/>
          </a:prstGeom>
        </p:spPr>
      </p:pic>
    </p:spTree>
    <p:extLst>
      <p:ext uri="{BB962C8B-B14F-4D97-AF65-F5344CB8AC3E}">
        <p14:creationId xmlns:p14="http://schemas.microsoft.com/office/powerpoint/2010/main" val="153280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8F5825B-55C4-1676-602E-3175D936686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8A8FA9E-B62F-283E-8143-D883950799D6}"/>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42DF588-96C6-8856-9A6C-12FEC4010E5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7680F8C-4972-C674-AE36-8E28452836E3}"/>
              </a:ext>
            </a:extLst>
          </p:cNvPr>
          <p:cNvSpPr>
            <a:spLocks noGrp="1"/>
          </p:cNvSpPr>
          <p:nvPr>
            <p:ph type="body" idx="1"/>
          </p:nvPr>
        </p:nvSpPr>
        <p:spPr>
          <a:xfrm>
            <a:off x="720725" y="2276541"/>
            <a:ext cx="9378016" cy="353147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227013" indent="1588" algn="just"/>
            <a:r>
              <a:rPr lang="en-US" sz="2000" b="1" i="0" dirty="0">
                <a:solidFill>
                  <a:srgbClr val="1F1F1F"/>
                </a:solidFill>
                <a:effectLst/>
                <a:latin typeface="Arial" panose="020B0604020202020204" pitchFamily="34" charset="0"/>
                <a:cs typeface="Arial" panose="020B0604020202020204" pitchFamily="34" charset="0"/>
              </a:rPr>
              <a:t>Case Study: The </a:t>
            </a:r>
            <a:r>
              <a:rPr lang="en-US" sz="2000" b="1" i="0" dirty="0" err="1">
                <a:solidFill>
                  <a:srgbClr val="1F1F1F"/>
                </a:solidFill>
                <a:effectLst/>
                <a:latin typeface="Arial" panose="020B0604020202020204" pitchFamily="34" charset="0"/>
                <a:cs typeface="Arial" panose="020B0604020202020204" pitchFamily="34" charset="0"/>
              </a:rPr>
              <a:t>Urgenda</a:t>
            </a:r>
            <a:r>
              <a:rPr lang="en-US" sz="2000" b="1" i="0" dirty="0">
                <a:solidFill>
                  <a:srgbClr val="1F1F1F"/>
                </a:solidFill>
                <a:effectLst/>
                <a:latin typeface="Arial" panose="020B0604020202020204" pitchFamily="34" charset="0"/>
                <a:cs typeface="Arial" panose="020B0604020202020204" pitchFamily="34" charset="0"/>
              </a:rPr>
              <a:t> Foundation v. The Netherlands (2019)</a:t>
            </a:r>
          </a:p>
          <a:p>
            <a:pPr algn="just"/>
            <a:r>
              <a:rPr lang="en-US" sz="2000" b="1" i="0" dirty="0">
                <a:solidFill>
                  <a:srgbClr val="1F1F1F"/>
                </a:solidFill>
                <a:effectLst/>
                <a:latin typeface="Arial" panose="020B0604020202020204" pitchFamily="34" charset="0"/>
                <a:cs typeface="Arial" panose="020B0604020202020204" pitchFamily="34" charset="0"/>
              </a:rPr>
              <a:t>Court Decision:</a:t>
            </a:r>
            <a:endParaRPr lang="en-US" sz="2000" b="0" i="0" dirty="0">
              <a:solidFill>
                <a:srgbClr val="1F1F1F"/>
              </a:solidFill>
              <a:effectLst/>
              <a:latin typeface="Arial" panose="020B0604020202020204" pitchFamily="34" charset="0"/>
              <a:cs typeface="Arial" panose="020B0604020202020204" pitchFamily="34" charset="0"/>
            </a:endParaRPr>
          </a:p>
          <a:p>
            <a:pPr marL="227013" indent="1588" algn="just">
              <a:tabLst>
                <a:tab pos="227013" algn="l"/>
              </a:tabLst>
            </a:pPr>
            <a:r>
              <a:rPr lang="en-US" sz="2000" b="0" i="0" dirty="0">
                <a:solidFill>
                  <a:srgbClr val="1F1F1F"/>
                </a:solidFill>
                <a:effectLst/>
                <a:latin typeface="Arial" panose="020B0604020202020204" pitchFamily="34" charset="0"/>
                <a:cs typeface="Arial" panose="020B0604020202020204" pitchFamily="34" charset="0"/>
              </a:rPr>
              <a:t>In a landmark ruling in 2019, the District Court of The Hague sided with the </a:t>
            </a:r>
            <a:r>
              <a:rPr lang="en-US" sz="2000" b="0" i="0" dirty="0" err="1">
                <a:solidFill>
                  <a:srgbClr val="1F1F1F"/>
                </a:solidFill>
                <a:effectLst/>
                <a:latin typeface="Arial" panose="020B0604020202020204" pitchFamily="34" charset="0"/>
                <a:cs typeface="Arial" panose="020B0604020202020204" pitchFamily="34" charset="0"/>
              </a:rPr>
              <a:t>Urgenda</a:t>
            </a:r>
            <a:r>
              <a:rPr lang="en-US" sz="2000" b="0" i="0" dirty="0">
                <a:solidFill>
                  <a:srgbClr val="1F1F1F"/>
                </a:solidFill>
                <a:effectLst/>
                <a:latin typeface="Arial" panose="020B0604020202020204" pitchFamily="34" charset="0"/>
                <a:cs typeface="Arial" panose="020B0604020202020204" pitchFamily="34" charset="0"/>
              </a:rPr>
              <a:t> Foundation. </a:t>
            </a:r>
          </a:p>
          <a:p>
            <a:pPr marL="227013" indent="1588" algn="just">
              <a:tabLst>
                <a:tab pos="227013" algn="l"/>
              </a:tabLst>
            </a:pPr>
            <a:r>
              <a:rPr lang="en-US" sz="2000" b="0" i="0" dirty="0">
                <a:solidFill>
                  <a:srgbClr val="1F1F1F"/>
                </a:solidFill>
                <a:effectLst/>
                <a:latin typeface="Arial" panose="020B0604020202020204" pitchFamily="34" charset="0"/>
                <a:cs typeface="Arial" panose="020B0604020202020204" pitchFamily="34" charset="0"/>
              </a:rPr>
              <a:t>The court found that the Dutch government had a legal duty of care to its citizens and that its current climate action plan was insufficient to meet the required standard of care. </a:t>
            </a:r>
          </a:p>
          <a:p>
            <a:pPr marL="227013" indent="1588" algn="just">
              <a:tabLst>
                <a:tab pos="227013" algn="l"/>
              </a:tabLst>
            </a:pPr>
            <a:r>
              <a:rPr lang="en-US" sz="2000" b="0" i="0" dirty="0">
                <a:solidFill>
                  <a:srgbClr val="1F1F1F"/>
                </a:solidFill>
                <a:effectLst/>
                <a:latin typeface="Arial" panose="020B0604020202020204" pitchFamily="34" charset="0"/>
                <a:cs typeface="Arial" panose="020B0604020202020204" pitchFamily="34" charset="0"/>
              </a:rPr>
              <a:t>The court ordered the government to reduce greenhouse gas emissions by at least 25% compared to 1990 levels by the end of 2020.</a:t>
            </a:r>
          </a:p>
        </p:txBody>
      </p:sp>
      <p:pic>
        <p:nvPicPr>
          <p:cNvPr id="6" name="Εικόνα 5">
            <a:extLst>
              <a:ext uri="{FF2B5EF4-FFF2-40B4-BE49-F238E27FC236}">
                <a16:creationId xmlns:a16="http://schemas.microsoft.com/office/drawing/2014/main" id="{0A4F3366-2635-941A-E03B-0C4AA6A02FE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3776526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0175037-4155-D346-814D-58977AC99CB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4E973DE-4F4E-9581-D01C-69A8A1930892}"/>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1BA56AF-7AC6-C775-C089-03CBFACA3CF4}"/>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E9E38F1-D288-0743-5CF0-C26465775A85}"/>
              </a:ext>
            </a:extLst>
          </p:cNvPr>
          <p:cNvSpPr>
            <a:spLocks noGrp="1"/>
          </p:cNvSpPr>
          <p:nvPr>
            <p:ph type="body" idx="1"/>
          </p:nvPr>
        </p:nvSpPr>
        <p:spPr>
          <a:xfrm>
            <a:off x="720725" y="2113659"/>
            <a:ext cx="6148674" cy="32464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227013" indent="1588" algn="just">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Case Study: The </a:t>
            </a:r>
            <a:r>
              <a:rPr lang="en-US" sz="1800" b="1" i="0" dirty="0" err="1">
                <a:solidFill>
                  <a:srgbClr val="1F1F1F"/>
                </a:solidFill>
                <a:effectLst/>
                <a:latin typeface="Arial" panose="020B0604020202020204" pitchFamily="34" charset="0"/>
                <a:cs typeface="Arial" panose="020B0604020202020204" pitchFamily="34" charset="0"/>
              </a:rPr>
              <a:t>Urgenda</a:t>
            </a:r>
            <a:r>
              <a:rPr lang="en-US" sz="1800" b="1" i="0" dirty="0">
                <a:solidFill>
                  <a:srgbClr val="1F1F1F"/>
                </a:solidFill>
                <a:effectLst/>
                <a:latin typeface="Arial" panose="020B0604020202020204" pitchFamily="34" charset="0"/>
                <a:cs typeface="Arial" panose="020B0604020202020204" pitchFamily="34" charset="0"/>
              </a:rPr>
              <a:t> Foundation v. The Netherlands (2019)</a:t>
            </a:r>
          </a:p>
          <a:p>
            <a:pPr algn="just">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Significance:</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spcBef>
                <a:spcPts val="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decision is considered a landmark case in climate change litigation. </a:t>
            </a:r>
          </a:p>
          <a:p>
            <a:pPr marL="227013" indent="1588" algn="just">
              <a:spcBef>
                <a:spcPts val="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It demonstrates the potential for domestic courts to hold governments accountable for inadequate climate action based on existing legal principles. </a:t>
            </a:r>
          </a:p>
          <a:p>
            <a:pPr marL="227013" indent="1588" algn="just">
              <a:spcBef>
                <a:spcPts val="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The ruling has had a ripple effect, inspiring similar legal challenges around the world and pushing governments to reassess their climate targets.</a:t>
            </a:r>
          </a:p>
        </p:txBody>
      </p:sp>
      <p:pic>
        <p:nvPicPr>
          <p:cNvPr id="6" name="Εικόνα 5">
            <a:extLst>
              <a:ext uri="{FF2B5EF4-FFF2-40B4-BE49-F238E27FC236}">
                <a16:creationId xmlns:a16="http://schemas.microsoft.com/office/drawing/2014/main" id="{95CDA484-4AA4-5C96-C3AC-0BF9CD0AFDE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DBBA8D86-2F0B-5A37-C349-B4C64A2DC007}"/>
              </a:ext>
            </a:extLst>
          </p:cNvPr>
          <p:cNvPicPr>
            <a:picLocks noChangeAspect="1"/>
          </p:cNvPicPr>
          <p:nvPr/>
        </p:nvPicPr>
        <p:blipFill>
          <a:blip r:embed="rId4"/>
          <a:stretch>
            <a:fillRect/>
          </a:stretch>
        </p:blipFill>
        <p:spPr>
          <a:xfrm>
            <a:off x="7504597" y="2327746"/>
            <a:ext cx="3914302" cy="2202508"/>
          </a:xfrm>
          <a:prstGeom prst="rect">
            <a:avLst/>
          </a:prstGeom>
        </p:spPr>
      </p:pic>
    </p:spTree>
    <p:extLst>
      <p:ext uri="{BB962C8B-B14F-4D97-AF65-F5344CB8AC3E}">
        <p14:creationId xmlns:p14="http://schemas.microsoft.com/office/powerpoint/2010/main" val="2528636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B412B0B-9A19-3021-0F0C-30479034097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5F171AB-9D74-6B98-FE90-F2CDC6689F55}"/>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A370F10-8D38-824F-8AB7-2C995EFE2F0D}"/>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210A9B7-EAB1-8375-7768-A99EFEE39941}"/>
              </a:ext>
            </a:extLst>
          </p:cNvPr>
          <p:cNvSpPr>
            <a:spLocks noGrp="1"/>
          </p:cNvSpPr>
          <p:nvPr>
            <p:ph type="body" idx="1"/>
          </p:nvPr>
        </p:nvSpPr>
        <p:spPr>
          <a:xfrm>
            <a:off x="720725" y="2283310"/>
            <a:ext cx="6148674" cy="335242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Challenges and Limitations: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Legal Uncertainty:</a:t>
            </a:r>
            <a:r>
              <a:rPr lang="en-US" sz="1800" b="0" i="0" dirty="0">
                <a:solidFill>
                  <a:srgbClr val="1F1F1F"/>
                </a:solidFill>
                <a:effectLst/>
                <a:latin typeface="Arial" panose="020B0604020202020204" pitchFamily="34" charset="0"/>
                <a:cs typeface="Arial" panose="020B0604020202020204" pitchFamily="34" charset="0"/>
              </a:rPr>
              <a:t> The boundaries of the "duty of care" principle remain somewhat uncertain, and future rulings may not be consistent.</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Scope:</a:t>
            </a:r>
            <a:r>
              <a:rPr lang="en-US" sz="1800" b="0" i="0" dirty="0">
                <a:solidFill>
                  <a:srgbClr val="1F1F1F"/>
                </a:solidFill>
                <a:effectLst/>
                <a:latin typeface="Arial" panose="020B0604020202020204" pitchFamily="34" charset="0"/>
                <a:cs typeface="Arial" panose="020B0604020202020204" pitchFamily="34" charset="0"/>
              </a:rPr>
              <a:t> 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case only applies to the specific context of the Netherlands and its legal framework. It doesn't set a universal legal precedent for other countries.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Enforcement:</a:t>
            </a:r>
            <a:r>
              <a:rPr lang="en-US" sz="1800" b="0" i="0" dirty="0">
                <a:solidFill>
                  <a:srgbClr val="1F1F1F"/>
                </a:solidFill>
                <a:effectLst/>
                <a:latin typeface="Arial" panose="020B0604020202020204" pitchFamily="34" charset="0"/>
                <a:cs typeface="Arial" panose="020B0604020202020204" pitchFamily="34" charset="0"/>
              </a:rPr>
              <a:t> While the court ordered specific action, enforcing it might be complex and time-consuming.</a:t>
            </a:r>
          </a:p>
        </p:txBody>
      </p:sp>
      <p:pic>
        <p:nvPicPr>
          <p:cNvPr id="6" name="Εικόνα 5">
            <a:extLst>
              <a:ext uri="{FF2B5EF4-FFF2-40B4-BE49-F238E27FC236}">
                <a16:creationId xmlns:a16="http://schemas.microsoft.com/office/drawing/2014/main" id="{E9D7A6B2-80F3-DBAE-3E81-82F705B980E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C855112-E15B-2485-BD09-C867070BD7C0}"/>
              </a:ext>
            </a:extLst>
          </p:cNvPr>
          <p:cNvPicPr>
            <a:picLocks noChangeAspect="1"/>
          </p:cNvPicPr>
          <p:nvPr/>
        </p:nvPicPr>
        <p:blipFill>
          <a:blip r:embed="rId4"/>
          <a:stretch>
            <a:fillRect/>
          </a:stretch>
        </p:blipFill>
        <p:spPr>
          <a:xfrm>
            <a:off x="7492058" y="2185222"/>
            <a:ext cx="3979217" cy="2677422"/>
          </a:xfrm>
          <a:prstGeom prst="rect">
            <a:avLst/>
          </a:prstGeom>
        </p:spPr>
      </p:pic>
    </p:spTree>
    <p:extLst>
      <p:ext uri="{BB962C8B-B14F-4D97-AF65-F5344CB8AC3E}">
        <p14:creationId xmlns:p14="http://schemas.microsoft.com/office/powerpoint/2010/main" val="2261420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20D95D5-49C0-76DB-92CF-58D8449F03A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E8B5160-F1AF-13E1-1855-39D99221DD4C}"/>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85205CE-8130-91E2-587C-AC4ED8E392BD}"/>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8.2. Nation-state accountability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9EE98A5-C3DF-4600-E44D-F7940889D1B0}"/>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1800" b="1" i="0" dirty="0">
                <a:solidFill>
                  <a:srgbClr val="1F1F1F"/>
                </a:solidFill>
                <a:effectLst/>
                <a:latin typeface="Arial" panose="020B0604020202020204" pitchFamily="34" charset="0"/>
                <a:cs typeface="Arial" panose="020B0604020202020204" pitchFamily="34" charset="0"/>
              </a:rPr>
              <a:t>Key Takeaways:</a:t>
            </a:r>
          </a:p>
          <a:p>
            <a:pPr marL="514350" indent="-285750"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a:t>
            </a:r>
            <a:r>
              <a:rPr lang="en-US" sz="1800" b="0" i="0" dirty="0" err="1">
                <a:solidFill>
                  <a:srgbClr val="1F1F1F"/>
                </a:solidFill>
                <a:effectLst/>
                <a:latin typeface="Arial" panose="020B0604020202020204" pitchFamily="34" charset="0"/>
                <a:cs typeface="Arial" panose="020B0604020202020204" pitchFamily="34" charset="0"/>
              </a:rPr>
              <a:t>Urgenda</a:t>
            </a:r>
            <a:r>
              <a:rPr lang="en-US" sz="1800" b="0" i="0" dirty="0">
                <a:solidFill>
                  <a:srgbClr val="1F1F1F"/>
                </a:solidFill>
                <a:effectLst/>
                <a:latin typeface="Arial" panose="020B0604020202020204" pitchFamily="34" charset="0"/>
                <a:cs typeface="Arial" panose="020B0604020202020204" pitchFamily="34" charset="0"/>
              </a:rPr>
              <a:t> case demonstrates the evolving legal landscape regarding nation-state accountability for climate change. </a:t>
            </a:r>
          </a:p>
          <a:p>
            <a:pPr marL="514350" indent="-285750"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While the case has limitations, it serves as a powerful example of how individuals and organizations can use existing legal frameworks to hold governments accountable for their actions and advocate for more ambitious climate action. </a:t>
            </a:r>
          </a:p>
          <a:p>
            <a:pPr marL="514350" indent="-285750"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case also highlights the ongoing debate and challenges surrounding nation-state accountability in the fight against climate change.</a:t>
            </a:r>
            <a:endParaRPr lang="en-US" sz="18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E1F4DAB-73DD-4508-7956-045B33EE8A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2BB7C70-36CB-E1BB-95A6-37CF16DD9D30}"/>
              </a:ext>
            </a:extLst>
          </p:cNvPr>
          <p:cNvPicPr>
            <a:picLocks noChangeAspect="1"/>
          </p:cNvPicPr>
          <p:nvPr/>
        </p:nvPicPr>
        <p:blipFill>
          <a:blip r:embed="rId4"/>
          <a:stretch>
            <a:fillRect/>
          </a:stretch>
        </p:blipFill>
        <p:spPr>
          <a:xfrm>
            <a:off x="7428329" y="2554014"/>
            <a:ext cx="3550778" cy="2368341"/>
          </a:xfrm>
          <a:prstGeom prst="rect">
            <a:avLst/>
          </a:prstGeom>
        </p:spPr>
      </p:pic>
    </p:spTree>
    <p:extLst>
      <p:ext uri="{BB962C8B-B14F-4D97-AF65-F5344CB8AC3E}">
        <p14:creationId xmlns:p14="http://schemas.microsoft.com/office/powerpoint/2010/main" val="1631959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EB35B3F-DCCF-DDDF-8E9C-57DF68AB606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A02AEC6-4A52-A36A-D0D4-068F4F08D539}"/>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7DEBA43-067D-A011-13CF-0D20BAB7B60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D70A434-FC14-5E65-1FB5-59C39D90DF90}"/>
              </a:ext>
            </a:extLst>
          </p:cNvPr>
          <p:cNvSpPr>
            <a:spLocks noGrp="1"/>
          </p:cNvSpPr>
          <p:nvPr>
            <p:ph type="body" idx="1"/>
          </p:nvPr>
        </p:nvSpPr>
        <p:spPr>
          <a:xfrm>
            <a:off x="720725" y="2289154"/>
            <a:ext cx="6148674" cy="294380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227013" indent="1588"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Case Study: The City of Vancouver, Canada - Greenest City Action Plan</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Background</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Challenge:</a:t>
            </a:r>
            <a:r>
              <a:rPr lang="en-US" sz="2000" b="0" i="0" dirty="0">
                <a:solidFill>
                  <a:srgbClr val="1F1F1F"/>
                </a:solidFill>
                <a:effectLst/>
                <a:latin typeface="Arial" panose="020B0604020202020204" pitchFamily="34" charset="0"/>
                <a:cs typeface="Arial" panose="020B0604020202020204" pitchFamily="34" charset="0"/>
              </a:rPr>
              <a:t> Cities around the world are significant contributors to greenhouse gas emissions but are also on the frontlines of climate change impacts. They face the dual challenge of reducing their own carbon footprint and adapting to the changes already underway.</a:t>
            </a:r>
          </a:p>
        </p:txBody>
      </p:sp>
      <p:pic>
        <p:nvPicPr>
          <p:cNvPr id="6" name="Εικόνα 5">
            <a:extLst>
              <a:ext uri="{FF2B5EF4-FFF2-40B4-BE49-F238E27FC236}">
                <a16:creationId xmlns:a16="http://schemas.microsoft.com/office/drawing/2014/main" id="{4813CB53-2D7B-48E8-941F-B2A29FD8488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A7B4FB7-B4B3-4448-F4D7-A355A3DBA117}"/>
              </a:ext>
            </a:extLst>
          </p:cNvPr>
          <p:cNvPicPr>
            <a:picLocks noChangeAspect="1"/>
          </p:cNvPicPr>
          <p:nvPr/>
        </p:nvPicPr>
        <p:blipFill>
          <a:blip r:embed="rId4"/>
          <a:stretch>
            <a:fillRect/>
          </a:stretch>
        </p:blipFill>
        <p:spPr>
          <a:xfrm>
            <a:off x="7359506" y="2289153"/>
            <a:ext cx="4676777" cy="1947818"/>
          </a:xfrm>
          <a:prstGeom prst="rect">
            <a:avLst/>
          </a:prstGeom>
        </p:spPr>
      </p:pic>
    </p:spTree>
    <p:extLst>
      <p:ext uri="{BB962C8B-B14F-4D97-AF65-F5344CB8AC3E}">
        <p14:creationId xmlns:p14="http://schemas.microsoft.com/office/powerpoint/2010/main" val="4199086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857830-7D77-16E8-67F6-6C7F57AA0B3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02E194A-0EBC-63F6-3DBA-057CC1694A26}"/>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FEDEBCC-7E87-68FB-7C98-1D10D553B29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8.1. The Paris Agreement (2015</a:t>
            </a:r>
            <a:r>
              <a:rPr lang="en-GB" sz="1800" dirty="0">
                <a:effectLst/>
                <a:latin typeface="Calibri" panose="020F0502020204030204" pitchFamily="34" charset="0"/>
                <a:ea typeface="Times New Roman" panose="02020603050405020304" pitchFamily="18" charset="0"/>
              </a:rPr>
              <a: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07C4539-ADC6-CFAC-48C5-C2579BEEA7DA}"/>
              </a:ext>
            </a:extLst>
          </p:cNvPr>
          <p:cNvSpPr>
            <a:spLocks noGrp="1"/>
          </p:cNvSpPr>
          <p:nvPr>
            <p:ph type="body" idx="1"/>
          </p:nvPr>
        </p:nvSpPr>
        <p:spPr>
          <a:xfrm>
            <a:off x="720725" y="2257622"/>
            <a:ext cx="6607922" cy="339876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The Paris Agreement (2015)</a:t>
            </a:r>
            <a:endParaRPr lang="en-US" sz="1800" b="0" i="0" dirty="0">
              <a:solidFill>
                <a:srgbClr val="1F1F1F"/>
              </a:solidFill>
              <a:effectLst/>
              <a:latin typeface="Arial" panose="020B0604020202020204" pitchFamily="34" charset="0"/>
              <a:cs typeface="Arial" panose="020B0604020202020204" pitchFamily="34" charset="0"/>
            </a:endParaRPr>
          </a:p>
          <a:p>
            <a:pPr marL="22860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1) Background:</a:t>
            </a:r>
            <a:r>
              <a:rPr lang="en-US" sz="1800" b="0" i="0" dirty="0">
                <a:solidFill>
                  <a:srgbClr val="1F1F1F"/>
                </a:solidFill>
                <a:effectLst/>
                <a:latin typeface="Arial" panose="020B0604020202020204" pitchFamily="34" charset="0"/>
                <a:cs typeface="Arial" panose="020B0604020202020204" pitchFamily="34" charset="0"/>
              </a:rPr>
              <a:t> This Agreement is a landmark international treaty within the UNFCCC. It was adopted in 2015 after years of intense negotiations.</a:t>
            </a:r>
          </a:p>
          <a:p>
            <a:pPr marL="22860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2) Goal:</a:t>
            </a:r>
            <a:r>
              <a:rPr lang="en-US" sz="1800" b="0" i="0" dirty="0">
                <a:solidFill>
                  <a:srgbClr val="1F1F1F"/>
                </a:solidFill>
                <a:effectLst/>
                <a:latin typeface="Arial" panose="020B0604020202020204" pitchFamily="34" charset="0"/>
                <a:cs typeface="Arial" panose="020B0604020202020204" pitchFamily="34" charset="0"/>
              </a:rPr>
              <a:t> The Agreement's central goals include:</a:t>
            </a:r>
          </a:p>
          <a:p>
            <a:pPr marL="742950" lvl="1" indent="-285750" algn="just">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Limiting global temperature increase to below 2</a:t>
            </a:r>
            <a:r>
              <a:rPr lang="en-US" sz="1800" b="0" i="0" baseline="30000" dirty="0">
                <a:solidFill>
                  <a:srgbClr val="1F1F1F"/>
                </a:solidFill>
                <a:effectLst/>
                <a:latin typeface="Arial" panose="020B0604020202020204" pitchFamily="34" charset="0"/>
                <a:cs typeface="Arial" panose="020B0604020202020204" pitchFamily="34" charset="0"/>
              </a:rPr>
              <a:t>o</a:t>
            </a:r>
            <a:r>
              <a:rPr lang="en-US" sz="1800" b="0" i="0" dirty="0">
                <a:solidFill>
                  <a:srgbClr val="1F1F1F"/>
                </a:solidFill>
                <a:effectLst/>
                <a:latin typeface="Arial" panose="020B0604020202020204" pitchFamily="34" charset="0"/>
                <a:cs typeface="Arial" panose="020B0604020202020204" pitchFamily="34" charset="0"/>
              </a:rPr>
              <a:t>C (and preferably to 1.5</a:t>
            </a:r>
            <a:r>
              <a:rPr lang="en-US" sz="1800" b="0" i="0" baseline="30000" dirty="0">
                <a:solidFill>
                  <a:srgbClr val="1F1F1F"/>
                </a:solidFill>
                <a:effectLst/>
                <a:latin typeface="Arial" panose="020B0604020202020204" pitchFamily="34" charset="0"/>
                <a:cs typeface="Arial" panose="020B0604020202020204" pitchFamily="34" charset="0"/>
              </a:rPr>
              <a:t>o</a:t>
            </a:r>
            <a:r>
              <a:rPr lang="en-US" sz="1800" b="0" i="0" dirty="0">
                <a:solidFill>
                  <a:srgbClr val="1F1F1F"/>
                </a:solidFill>
                <a:effectLst/>
                <a:latin typeface="Arial" panose="020B0604020202020204" pitchFamily="34" charset="0"/>
                <a:cs typeface="Arial" panose="020B0604020202020204" pitchFamily="34" charset="0"/>
              </a:rPr>
              <a:t>C) compared to pre-industrial levels.</a:t>
            </a:r>
          </a:p>
          <a:p>
            <a:pPr marL="742950" lvl="1" indent="-285750" algn="just">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Strengthening adaptation to climate change impacts and making financial flows consistent with low-emission pathways.</a:t>
            </a:r>
          </a:p>
        </p:txBody>
      </p:sp>
      <p:pic>
        <p:nvPicPr>
          <p:cNvPr id="6" name="Εικόνα 5">
            <a:extLst>
              <a:ext uri="{FF2B5EF4-FFF2-40B4-BE49-F238E27FC236}">
                <a16:creationId xmlns:a16="http://schemas.microsoft.com/office/drawing/2014/main" id="{901598CF-0ACD-F1EC-5D6C-57D1D0A30D7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5755612-D025-0A03-B656-69ACA788C6B9}"/>
              </a:ext>
            </a:extLst>
          </p:cNvPr>
          <p:cNvPicPr>
            <a:picLocks noChangeAspect="1"/>
          </p:cNvPicPr>
          <p:nvPr/>
        </p:nvPicPr>
        <p:blipFill>
          <a:blip r:embed="rId4"/>
          <a:stretch>
            <a:fillRect/>
          </a:stretch>
        </p:blipFill>
        <p:spPr>
          <a:xfrm>
            <a:off x="7870130" y="2883102"/>
            <a:ext cx="3601145" cy="1632519"/>
          </a:xfrm>
          <a:prstGeom prst="rect">
            <a:avLst/>
          </a:prstGeom>
        </p:spPr>
      </p:pic>
    </p:spTree>
    <p:extLst>
      <p:ext uri="{BB962C8B-B14F-4D97-AF65-F5344CB8AC3E}">
        <p14:creationId xmlns:p14="http://schemas.microsoft.com/office/powerpoint/2010/main" val="339285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5E494AE-9EF9-EE10-C322-C2001059C59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271348B-AFEC-16C7-21BB-266DD869FAA1}"/>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1BB62C6-17EC-6E7D-942D-D03F60270EAE}"/>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485BBA0-159A-3BBE-99E1-D74F12BC6768}"/>
              </a:ext>
            </a:extLst>
          </p:cNvPr>
          <p:cNvSpPr>
            <a:spLocks noGrp="1"/>
          </p:cNvSpPr>
          <p:nvPr>
            <p:ph type="body" idx="1"/>
          </p:nvPr>
        </p:nvSpPr>
        <p:spPr>
          <a:xfrm>
            <a:off x="720725" y="2459421"/>
            <a:ext cx="6148674" cy="297652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Case Study: The City of Vancouver, Canada - Greenest City Action Plan</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Background</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Vancouver's Approach:</a:t>
            </a:r>
            <a:r>
              <a:rPr lang="en-US" sz="2000" b="0" i="0" dirty="0">
                <a:solidFill>
                  <a:srgbClr val="1F1F1F"/>
                </a:solidFill>
                <a:effectLst/>
                <a:latin typeface="Arial" panose="020B0604020202020204" pitchFamily="34" charset="0"/>
                <a:cs typeface="Arial" panose="020B0604020202020204" pitchFamily="34" charset="0"/>
              </a:rPr>
              <a:t> Vancouver, a coastal city in British Columbia, has been recognized as a leader in municipal climate action. Its Greenest City Action Plan (GCAP), launched in 2010, sets ambitious targets across energy use, transportation, waste reduction, ecosystem health, and more.</a:t>
            </a:r>
          </a:p>
        </p:txBody>
      </p:sp>
      <p:pic>
        <p:nvPicPr>
          <p:cNvPr id="6" name="Εικόνα 5">
            <a:extLst>
              <a:ext uri="{FF2B5EF4-FFF2-40B4-BE49-F238E27FC236}">
                <a16:creationId xmlns:a16="http://schemas.microsoft.com/office/drawing/2014/main" id="{B5204E8B-0B87-02E3-01AB-04CF9C7A7F2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806F9991-A6BC-9C56-D15F-24C404D838DD}"/>
              </a:ext>
            </a:extLst>
          </p:cNvPr>
          <p:cNvPicPr>
            <a:picLocks noChangeAspect="1"/>
          </p:cNvPicPr>
          <p:nvPr/>
        </p:nvPicPr>
        <p:blipFill>
          <a:blip r:embed="rId4"/>
          <a:stretch>
            <a:fillRect/>
          </a:stretch>
        </p:blipFill>
        <p:spPr>
          <a:xfrm>
            <a:off x="7838615" y="2557795"/>
            <a:ext cx="3903016" cy="2335821"/>
          </a:xfrm>
          <a:prstGeom prst="rect">
            <a:avLst/>
          </a:prstGeom>
        </p:spPr>
      </p:pic>
    </p:spTree>
    <p:extLst>
      <p:ext uri="{BB962C8B-B14F-4D97-AF65-F5344CB8AC3E}">
        <p14:creationId xmlns:p14="http://schemas.microsoft.com/office/powerpoint/2010/main" val="3320536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980D56D-A20C-0719-7634-2C38BBFD8ED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80991A4-9E2C-1F10-2E0B-B8389AE5AC79}"/>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DF0ED4F-4930-ABFB-9B6D-469ACCB26B2A}"/>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A0CB36F-58AE-0C46-62FC-C1356A888DCB}"/>
              </a:ext>
            </a:extLst>
          </p:cNvPr>
          <p:cNvSpPr>
            <a:spLocks noGrp="1"/>
          </p:cNvSpPr>
          <p:nvPr>
            <p:ph type="body" idx="1"/>
          </p:nvPr>
        </p:nvSpPr>
        <p:spPr>
          <a:xfrm>
            <a:off x="720725" y="2421583"/>
            <a:ext cx="6148674" cy="293856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algn="l"/>
            <a:r>
              <a:rPr lang="en-US" sz="2000" b="1" i="0" dirty="0">
                <a:solidFill>
                  <a:srgbClr val="1F1F1F"/>
                </a:solidFill>
                <a:effectLst/>
                <a:latin typeface="Arial" panose="020B0604020202020204" pitchFamily="34" charset="0"/>
                <a:cs typeface="Arial" panose="020B0604020202020204" pitchFamily="34" charset="0"/>
              </a:rPr>
              <a:t>Key Elements of the Plan</a:t>
            </a:r>
            <a:endParaRPr lang="en-US" sz="2000" b="0" i="0" dirty="0">
              <a:solidFill>
                <a:srgbClr val="1F1F1F"/>
              </a:solidFill>
              <a:effectLst/>
              <a:latin typeface="Arial" panose="020B0604020202020204" pitchFamily="34" charset="0"/>
              <a:cs typeface="Arial" panose="020B0604020202020204" pitchFamily="34" charset="0"/>
            </a:endParaRPr>
          </a:p>
          <a:p>
            <a:pPr algn="l"/>
            <a:r>
              <a:rPr lang="en-US" sz="2000" b="0" i="0" dirty="0">
                <a:solidFill>
                  <a:srgbClr val="1F1F1F"/>
                </a:solidFill>
                <a:effectLst/>
                <a:latin typeface="Arial" panose="020B0604020202020204" pitchFamily="34" charset="0"/>
                <a:cs typeface="Arial" panose="020B0604020202020204" pitchFamily="34" charset="0"/>
              </a:rPr>
              <a:t>The GCAP sets out ten long-term goals, with specific targets and deadlines, accompanied by detailed action plans for implementation:</a:t>
            </a:r>
          </a:p>
          <a:p>
            <a:pPr algn="l">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Example Goals:</a:t>
            </a:r>
            <a:endParaRPr lang="en-US" sz="2000" b="0" i="0" dirty="0">
              <a:solidFill>
                <a:srgbClr val="1F1F1F"/>
              </a:solidFill>
              <a:effectLst/>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Zero emissions from new buildings by 2030</a:t>
            </a:r>
          </a:p>
          <a:p>
            <a:pPr marL="742950" lvl="1" indent="-285750" algn="l">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All trips in the city by foot, bike, or transit by 2040</a:t>
            </a:r>
          </a:p>
          <a:p>
            <a:pPr marL="742950" lvl="1" indent="-285750" algn="l">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Zero waste going to landfills or incinerators</a:t>
            </a:r>
          </a:p>
        </p:txBody>
      </p:sp>
      <p:pic>
        <p:nvPicPr>
          <p:cNvPr id="6" name="Εικόνα 5">
            <a:extLst>
              <a:ext uri="{FF2B5EF4-FFF2-40B4-BE49-F238E27FC236}">
                <a16:creationId xmlns:a16="http://schemas.microsoft.com/office/drawing/2014/main" id="{E0CED879-81EC-9CB5-7475-1832B101617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C0420EB-6B5F-7718-5A68-85B532E1F602}"/>
              </a:ext>
            </a:extLst>
          </p:cNvPr>
          <p:cNvPicPr>
            <a:picLocks noChangeAspect="1"/>
          </p:cNvPicPr>
          <p:nvPr/>
        </p:nvPicPr>
        <p:blipFill>
          <a:blip r:embed="rId4"/>
          <a:stretch>
            <a:fillRect/>
          </a:stretch>
        </p:blipFill>
        <p:spPr>
          <a:xfrm>
            <a:off x="7518192" y="2276540"/>
            <a:ext cx="3552933" cy="2401909"/>
          </a:xfrm>
          <a:prstGeom prst="rect">
            <a:avLst/>
          </a:prstGeom>
        </p:spPr>
      </p:pic>
    </p:spTree>
    <p:extLst>
      <p:ext uri="{BB962C8B-B14F-4D97-AF65-F5344CB8AC3E}">
        <p14:creationId xmlns:p14="http://schemas.microsoft.com/office/powerpoint/2010/main" val="3959240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6216085-0F72-77BD-AED1-8C137E51BD8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4B26386-C308-AEF4-C792-8536FD176A7A}"/>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E671FF6-D4E4-265F-3B5B-4A14CEC8EC3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334F2EC-9BBA-E1C3-D5FC-9ADA2CD3AF6F}"/>
              </a:ext>
            </a:extLst>
          </p:cNvPr>
          <p:cNvSpPr>
            <a:spLocks noGrp="1"/>
          </p:cNvSpPr>
          <p:nvPr>
            <p:ph type="body" idx="1"/>
          </p:nvPr>
        </p:nvSpPr>
        <p:spPr>
          <a:xfrm>
            <a:off x="720725" y="2113659"/>
            <a:ext cx="6148674" cy="343580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Key Elements of the Plan</a:t>
            </a:r>
            <a:endParaRPr lang="en-US" sz="2000" b="0" i="0" dirty="0">
              <a:solidFill>
                <a:srgbClr val="1F1F1F"/>
              </a:solidFill>
              <a:effectLst/>
              <a:latin typeface="Arial" panose="020B0604020202020204" pitchFamily="34" charset="0"/>
              <a:cs typeface="Arial" panose="020B0604020202020204" pitchFamily="34" charset="0"/>
            </a:endParaRPr>
          </a:p>
          <a:p>
            <a:pPr algn="l">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Implementation:</a:t>
            </a:r>
            <a:r>
              <a:rPr lang="en-US" sz="1800" b="0" i="0" dirty="0">
                <a:solidFill>
                  <a:srgbClr val="1F1F1F"/>
                </a:solidFill>
                <a:effectLst/>
                <a:latin typeface="Arial" panose="020B0604020202020204" pitchFamily="34" charset="0"/>
                <a:cs typeface="Arial" panose="020B0604020202020204" pitchFamily="34" charset="0"/>
              </a:rPr>
              <a:t> The GCAP relies on a mix of strategies:</a:t>
            </a:r>
          </a:p>
          <a:p>
            <a:pPr marL="742950" lvl="1" indent="-285750" algn="l">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Regulation (e.g., building codes, zoning bylaws)</a:t>
            </a:r>
          </a:p>
          <a:p>
            <a:pPr marL="742950" lvl="1" indent="-285750" algn="l">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Incentives (e.g., subsidies for electric vehicles, grants for green renovations)</a:t>
            </a:r>
          </a:p>
          <a:p>
            <a:pPr marL="742950" lvl="1" indent="-285750" algn="l">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Infrastructure investment (e.g., expanded bike lanes, electric bus fleet)</a:t>
            </a:r>
          </a:p>
          <a:p>
            <a:pPr marL="742950" lvl="1" indent="-285750" algn="l">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Public awareness and engagement campaigns</a:t>
            </a:r>
          </a:p>
        </p:txBody>
      </p:sp>
      <p:pic>
        <p:nvPicPr>
          <p:cNvPr id="6" name="Εικόνα 5">
            <a:extLst>
              <a:ext uri="{FF2B5EF4-FFF2-40B4-BE49-F238E27FC236}">
                <a16:creationId xmlns:a16="http://schemas.microsoft.com/office/drawing/2014/main" id="{39454A91-CC19-5EE3-C5CB-B63AF4FD5AB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5" name="Picture 4">
            <a:extLst>
              <a:ext uri="{FF2B5EF4-FFF2-40B4-BE49-F238E27FC236}">
                <a16:creationId xmlns:a16="http://schemas.microsoft.com/office/drawing/2014/main" id="{2BBAACC4-C5A6-A6C0-980F-9E45CE36FFF6}"/>
              </a:ext>
            </a:extLst>
          </p:cNvPr>
          <p:cNvPicPr>
            <a:picLocks noChangeAspect="1"/>
          </p:cNvPicPr>
          <p:nvPr/>
        </p:nvPicPr>
        <p:blipFill>
          <a:blip r:embed="rId4"/>
          <a:stretch>
            <a:fillRect/>
          </a:stretch>
        </p:blipFill>
        <p:spPr>
          <a:xfrm>
            <a:off x="7687265" y="2073560"/>
            <a:ext cx="3614507" cy="2710880"/>
          </a:xfrm>
          <a:prstGeom prst="rect">
            <a:avLst/>
          </a:prstGeom>
        </p:spPr>
      </p:pic>
    </p:spTree>
    <p:extLst>
      <p:ext uri="{BB962C8B-B14F-4D97-AF65-F5344CB8AC3E}">
        <p14:creationId xmlns:p14="http://schemas.microsoft.com/office/powerpoint/2010/main" val="1064331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D8F22FA-9A2F-B5FD-071A-7CD8F8E0C77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5630F07-2BA5-7493-5860-E7CDF951764C}"/>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02A28CF-499B-7BFC-F936-3BBBE4066A6A}"/>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88BB87E-13AC-9427-7509-6C41EE69BF8D}"/>
              </a:ext>
            </a:extLst>
          </p:cNvPr>
          <p:cNvSpPr>
            <a:spLocks noGrp="1"/>
          </p:cNvSpPr>
          <p:nvPr>
            <p:ph type="body" idx="1"/>
          </p:nvPr>
        </p:nvSpPr>
        <p:spPr>
          <a:xfrm>
            <a:off x="720725" y="2113659"/>
            <a:ext cx="6148674" cy="331412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Dispute Resolution Mechanisms</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spcBef>
                <a:spcPts val="600"/>
              </a:spcBef>
              <a:spcAft>
                <a:spcPts val="600"/>
              </a:spcAft>
            </a:pPr>
            <a:r>
              <a:rPr lang="en-US" sz="1800" b="0" i="0" dirty="0">
                <a:solidFill>
                  <a:srgbClr val="1F1F1F"/>
                </a:solidFill>
                <a:effectLst/>
                <a:latin typeface="Arial" panose="020B0604020202020204" pitchFamily="34" charset="0"/>
                <a:cs typeface="Arial" panose="020B0604020202020204" pitchFamily="34" charset="0"/>
              </a:rPr>
              <a:t>Implementing ambitious climate plans at the local level inevitably leads to disputes and requires mechanisms for resolution:</a:t>
            </a: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Public consultations:</a:t>
            </a:r>
            <a:r>
              <a:rPr lang="en-US" sz="1800" b="0" i="0" dirty="0">
                <a:solidFill>
                  <a:srgbClr val="1F1F1F"/>
                </a:solidFill>
                <a:effectLst/>
                <a:latin typeface="Arial" panose="020B0604020202020204" pitchFamily="34" charset="0"/>
                <a:cs typeface="Arial" panose="020B0604020202020204" pitchFamily="34" charset="0"/>
              </a:rPr>
              <a:t> Extensive engagement with residents and businesses was integral to developing the GCAP and continues on specific initiatives, ensuring diverse voices are heard.</a:t>
            </a: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Tradeoffs and Negotiation:</a:t>
            </a:r>
            <a:r>
              <a:rPr lang="en-US" sz="1800" b="0" i="0" dirty="0">
                <a:solidFill>
                  <a:srgbClr val="1F1F1F"/>
                </a:solidFill>
                <a:effectLst/>
                <a:latin typeface="Arial" panose="020B0604020202020204" pitchFamily="34" charset="0"/>
                <a:cs typeface="Arial" panose="020B0604020202020204" pitchFamily="34" charset="0"/>
              </a:rPr>
              <a:t> Not all actions are universally popular. For example, expanding bike lanes might lead to conflicts with parking needs. City leadership must mediate these interests.</a:t>
            </a:r>
          </a:p>
        </p:txBody>
      </p:sp>
      <p:pic>
        <p:nvPicPr>
          <p:cNvPr id="6" name="Εικόνα 5">
            <a:extLst>
              <a:ext uri="{FF2B5EF4-FFF2-40B4-BE49-F238E27FC236}">
                <a16:creationId xmlns:a16="http://schemas.microsoft.com/office/drawing/2014/main" id="{4C628CDD-76E3-B339-FC7C-E62111D7DDF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A1F21B0-D42E-0EAE-A995-3764779259CC}"/>
              </a:ext>
            </a:extLst>
          </p:cNvPr>
          <p:cNvPicPr>
            <a:picLocks noChangeAspect="1"/>
          </p:cNvPicPr>
          <p:nvPr/>
        </p:nvPicPr>
        <p:blipFill>
          <a:blip r:embed="rId4"/>
          <a:stretch>
            <a:fillRect/>
          </a:stretch>
        </p:blipFill>
        <p:spPr>
          <a:xfrm>
            <a:off x="7402677" y="2411907"/>
            <a:ext cx="4125354" cy="2266775"/>
          </a:xfrm>
          <a:prstGeom prst="rect">
            <a:avLst/>
          </a:prstGeom>
        </p:spPr>
      </p:pic>
    </p:spTree>
    <p:extLst>
      <p:ext uri="{BB962C8B-B14F-4D97-AF65-F5344CB8AC3E}">
        <p14:creationId xmlns:p14="http://schemas.microsoft.com/office/powerpoint/2010/main" val="2629073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4E1BC77-AAAB-A97A-049B-94EB2772EA9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F86E107-556F-1197-5B74-071C085642E2}"/>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0F75C53-240F-4E37-84D5-831D8BF8E4BA}"/>
              </a:ext>
            </a:extLst>
          </p:cNvPr>
          <p:cNvSpPr>
            <a:spLocks noGrp="1"/>
          </p:cNvSpPr>
          <p:nvPr>
            <p:ph type="title"/>
          </p:nvPr>
        </p:nvSpPr>
        <p:spPr>
          <a:xfrm>
            <a:off x="720725" y="1756406"/>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B52C578-6A32-81EA-8D8A-6834CDF2C7E7}"/>
              </a:ext>
            </a:extLst>
          </p:cNvPr>
          <p:cNvSpPr>
            <a:spLocks noGrp="1"/>
          </p:cNvSpPr>
          <p:nvPr>
            <p:ph type="body" idx="1"/>
          </p:nvPr>
        </p:nvSpPr>
        <p:spPr>
          <a:xfrm>
            <a:off x="720725" y="2485870"/>
            <a:ext cx="6148674" cy="313170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Dispute Resolution Mechanisms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Technical Committees:</a:t>
            </a:r>
            <a:r>
              <a:rPr lang="en-US" sz="1800" b="0" i="0" dirty="0">
                <a:solidFill>
                  <a:srgbClr val="1F1F1F"/>
                </a:solidFill>
                <a:effectLst/>
                <a:latin typeface="Arial" panose="020B0604020202020204" pitchFamily="34" charset="0"/>
                <a:cs typeface="Arial" panose="020B0604020202020204" pitchFamily="34" charset="0"/>
              </a:rPr>
              <a:t> For certain areas, such as energy efficiency in buildings, technical committees involving experts and stakeholders work together to develop detailed technical solutions that meet standards and are widely supported.</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Legal Challenges:</a:t>
            </a:r>
            <a:r>
              <a:rPr lang="en-US" sz="1800" b="0" i="0" dirty="0">
                <a:solidFill>
                  <a:srgbClr val="1F1F1F"/>
                </a:solidFill>
                <a:effectLst/>
                <a:latin typeface="Arial" panose="020B0604020202020204" pitchFamily="34" charset="0"/>
                <a:cs typeface="Arial" panose="020B0604020202020204" pitchFamily="34" charset="0"/>
              </a:rPr>
              <a:t> Cities don't have full authority over all relevant areas. Regulations may sometimes be challenged by higher levels of government or industry, leading to court battles.</a:t>
            </a:r>
          </a:p>
        </p:txBody>
      </p:sp>
      <p:pic>
        <p:nvPicPr>
          <p:cNvPr id="6" name="Εικόνα 5">
            <a:extLst>
              <a:ext uri="{FF2B5EF4-FFF2-40B4-BE49-F238E27FC236}">
                <a16:creationId xmlns:a16="http://schemas.microsoft.com/office/drawing/2014/main" id="{5CAB3349-50A3-543E-3903-EE885ED0F24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343EC4E-4CAD-957F-00D5-10CEF0144487}"/>
              </a:ext>
            </a:extLst>
          </p:cNvPr>
          <p:cNvPicPr>
            <a:picLocks noChangeAspect="1"/>
          </p:cNvPicPr>
          <p:nvPr/>
        </p:nvPicPr>
        <p:blipFill>
          <a:blip r:embed="rId4"/>
          <a:stretch>
            <a:fillRect/>
          </a:stretch>
        </p:blipFill>
        <p:spPr>
          <a:xfrm>
            <a:off x="7467600" y="2485870"/>
            <a:ext cx="3940328" cy="1970164"/>
          </a:xfrm>
          <a:prstGeom prst="rect">
            <a:avLst/>
          </a:prstGeom>
        </p:spPr>
      </p:pic>
    </p:spTree>
    <p:extLst>
      <p:ext uri="{BB962C8B-B14F-4D97-AF65-F5344CB8AC3E}">
        <p14:creationId xmlns:p14="http://schemas.microsoft.com/office/powerpoint/2010/main" val="3642435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86EC910-D6DE-C717-30C5-1A942CF0A05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021F96F-A775-9891-63F3-65FF79A2B4EA}"/>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194A13B-A791-6D4F-7F23-42D1ADFDD0D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66731B4-4E97-DFCE-03F6-EC4C885D0DCC}"/>
              </a:ext>
            </a:extLst>
          </p:cNvPr>
          <p:cNvSpPr>
            <a:spLocks noGrp="1"/>
          </p:cNvSpPr>
          <p:nvPr>
            <p:ph type="body" idx="1"/>
          </p:nvPr>
        </p:nvSpPr>
        <p:spPr>
          <a:xfrm>
            <a:off x="720725" y="2113659"/>
            <a:ext cx="6148674" cy="343721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1800" b="1" i="0" dirty="0">
                <a:solidFill>
                  <a:srgbClr val="1F1F1F"/>
                </a:solidFill>
                <a:effectLst/>
                <a:latin typeface="Arial" panose="020B0604020202020204" pitchFamily="34" charset="0"/>
                <a:cs typeface="Arial" panose="020B0604020202020204" pitchFamily="34" charset="0"/>
              </a:rPr>
              <a:t>Outcomes and Successes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Reduced Emissions:</a:t>
            </a:r>
            <a:r>
              <a:rPr lang="en-US" sz="1800" b="0" i="0" dirty="0">
                <a:solidFill>
                  <a:srgbClr val="1F1F1F"/>
                </a:solidFill>
                <a:effectLst/>
                <a:latin typeface="Arial" panose="020B0604020202020204" pitchFamily="34" charset="0"/>
                <a:cs typeface="Arial" panose="020B0604020202020204" pitchFamily="34" charset="0"/>
              </a:rPr>
              <a:t> Progress has been made towards emission reduction targets, though some goals remain challenging.</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Leadership and Innovation:</a:t>
            </a:r>
            <a:r>
              <a:rPr lang="en-US" sz="1800" b="0" i="0" dirty="0">
                <a:solidFill>
                  <a:srgbClr val="1F1F1F"/>
                </a:solidFill>
                <a:effectLst/>
                <a:latin typeface="Arial" panose="020B0604020202020204" pitchFamily="34" charset="0"/>
                <a:cs typeface="Arial" panose="020B0604020202020204" pitchFamily="34" charset="0"/>
              </a:rPr>
              <a:t> Vancouver has become a model for other cities, demonstrating innovative solutions in urban transportation, green buildings, and waste management.</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Public Buy-in:</a:t>
            </a:r>
            <a:r>
              <a:rPr lang="en-US" sz="1800" b="0" i="0" dirty="0">
                <a:solidFill>
                  <a:srgbClr val="1F1F1F"/>
                </a:solidFill>
                <a:effectLst/>
                <a:latin typeface="Arial" panose="020B0604020202020204" pitchFamily="34" charset="0"/>
                <a:cs typeface="Arial" panose="020B0604020202020204" pitchFamily="34" charset="0"/>
              </a:rPr>
              <a:t> While there's always room for improvement, widespread public support has been crucial for the plan's success.</a:t>
            </a:r>
          </a:p>
        </p:txBody>
      </p:sp>
      <p:pic>
        <p:nvPicPr>
          <p:cNvPr id="6" name="Εικόνα 5">
            <a:extLst>
              <a:ext uri="{FF2B5EF4-FFF2-40B4-BE49-F238E27FC236}">
                <a16:creationId xmlns:a16="http://schemas.microsoft.com/office/drawing/2014/main" id="{177F0C56-0EDE-E471-5BE6-164C556920A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08949D1-2CD5-AC65-C3C0-729D501EAFF5}"/>
              </a:ext>
            </a:extLst>
          </p:cNvPr>
          <p:cNvPicPr>
            <a:picLocks noChangeAspect="1"/>
          </p:cNvPicPr>
          <p:nvPr/>
        </p:nvPicPr>
        <p:blipFill>
          <a:blip r:embed="rId4"/>
          <a:stretch>
            <a:fillRect/>
          </a:stretch>
        </p:blipFill>
        <p:spPr>
          <a:xfrm>
            <a:off x="7918170" y="1617686"/>
            <a:ext cx="3553105" cy="4194384"/>
          </a:xfrm>
          <a:prstGeom prst="rect">
            <a:avLst/>
          </a:prstGeom>
        </p:spPr>
      </p:pic>
    </p:spTree>
    <p:extLst>
      <p:ext uri="{BB962C8B-B14F-4D97-AF65-F5344CB8AC3E}">
        <p14:creationId xmlns:p14="http://schemas.microsoft.com/office/powerpoint/2010/main" val="1517982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A48A316-39FD-341A-114F-7433B73330A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0BAD3E0-DCFF-6C22-3204-BE775159C38C}"/>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F54D8C2-BCD7-EDB9-2AFF-0EFAE40B088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E1B9306-9696-6040-3690-F523D3B6E692}"/>
              </a:ext>
            </a:extLst>
          </p:cNvPr>
          <p:cNvSpPr>
            <a:spLocks noGrp="1"/>
          </p:cNvSpPr>
          <p:nvPr>
            <p:ph type="body" idx="1"/>
          </p:nvPr>
        </p:nvSpPr>
        <p:spPr>
          <a:xfrm>
            <a:off x="720725" y="2309157"/>
            <a:ext cx="6148674" cy="302067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1800" b="1" i="0" dirty="0">
                <a:solidFill>
                  <a:srgbClr val="1F1F1F"/>
                </a:solidFill>
                <a:effectLst/>
                <a:latin typeface="Arial" panose="020B0604020202020204" pitchFamily="34" charset="0"/>
                <a:cs typeface="Arial" panose="020B0604020202020204" pitchFamily="34" charset="0"/>
              </a:rPr>
              <a:t>Challenges and Limitations</a:t>
            </a:r>
            <a:endParaRPr lang="en-US" sz="1800" b="0" i="0" dirty="0">
              <a:solidFill>
                <a:srgbClr val="1F1F1F"/>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Cost:</a:t>
            </a:r>
            <a:r>
              <a:rPr lang="en-US" sz="1800" b="0" i="0" dirty="0">
                <a:solidFill>
                  <a:srgbClr val="1F1F1F"/>
                </a:solidFill>
                <a:effectLst/>
                <a:latin typeface="Arial" panose="020B0604020202020204" pitchFamily="34" charset="0"/>
                <a:cs typeface="Arial" panose="020B0604020202020204" pitchFamily="34" charset="0"/>
              </a:rPr>
              <a:t> Implementing ambitious climate plans can be expensive, putting pressure on municipal budgets.</a:t>
            </a:r>
          </a:p>
          <a:p>
            <a:pPr algn="l">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Jurisdictional Limits:</a:t>
            </a:r>
            <a:r>
              <a:rPr lang="en-US" sz="1800" b="0" i="0" dirty="0">
                <a:solidFill>
                  <a:srgbClr val="1F1F1F"/>
                </a:solidFill>
                <a:effectLst/>
                <a:latin typeface="Arial" panose="020B0604020202020204" pitchFamily="34" charset="0"/>
                <a:cs typeface="Arial" panose="020B0604020202020204" pitchFamily="34" charset="0"/>
              </a:rPr>
              <a:t> Cities can't control everything (e.g., fossil fuel supply is regulated by higher levels of government). This limits ultimate impact.</a:t>
            </a:r>
          </a:p>
          <a:p>
            <a:pPr algn="l">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Maintaining Momentum:</a:t>
            </a:r>
            <a:r>
              <a:rPr lang="en-US" sz="1800" b="0" i="0" dirty="0">
                <a:solidFill>
                  <a:srgbClr val="1F1F1F"/>
                </a:solidFill>
                <a:effectLst/>
                <a:latin typeface="Arial" panose="020B0604020202020204" pitchFamily="34" charset="0"/>
                <a:cs typeface="Arial" panose="020B0604020202020204" pitchFamily="34" charset="0"/>
              </a:rPr>
              <a:t> Sustaining long-term action and ensuring accountability, particularly through shifts in political leadership, is vital.</a:t>
            </a:r>
          </a:p>
        </p:txBody>
      </p:sp>
      <p:pic>
        <p:nvPicPr>
          <p:cNvPr id="6" name="Εικόνα 5">
            <a:extLst>
              <a:ext uri="{FF2B5EF4-FFF2-40B4-BE49-F238E27FC236}">
                <a16:creationId xmlns:a16="http://schemas.microsoft.com/office/drawing/2014/main" id="{06B4D503-FE72-93F3-E2AB-FAB2A2A9BE3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07C6A5B-1353-C878-108D-BB0FF3144758}"/>
              </a:ext>
            </a:extLst>
          </p:cNvPr>
          <p:cNvPicPr>
            <a:picLocks noChangeAspect="1"/>
          </p:cNvPicPr>
          <p:nvPr/>
        </p:nvPicPr>
        <p:blipFill>
          <a:blip r:embed="rId4"/>
          <a:stretch>
            <a:fillRect/>
          </a:stretch>
        </p:blipFill>
        <p:spPr>
          <a:xfrm>
            <a:off x="7508576" y="2081049"/>
            <a:ext cx="4088537" cy="2898490"/>
          </a:xfrm>
          <a:prstGeom prst="rect">
            <a:avLst/>
          </a:prstGeom>
        </p:spPr>
      </p:pic>
    </p:spTree>
    <p:extLst>
      <p:ext uri="{BB962C8B-B14F-4D97-AF65-F5344CB8AC3E}">
        <p14:creationId xmlns:p14="http://schemas.microsoft.com/office/powerpoint/2010/main" val="1329796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4DC2419-7C1E-9077-394D-1009772189A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FF8B378-A454-9783-021A-5A1D03975009}"/>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3C016B5-DE09-3270-8728-5BB961CD265B}"/>
              </a:ext>
            </a:extLst>
          </p:cNvPr>
          <p:cNvSpPr>
            <a:spLocks noGrp="1"/>
          </p:cNvSpPr>
          <p:nvPr>
            <p:ph type="title"/>
          </p:nvPr>
        </p:nvSpPr>
        <p:spPr>
          <a:xfrm>
            <a:off x="720725" y="1659216"/>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8.3. Municipal and local action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0C86803-182F-E036-F79A-CC457FCED63E}"/>
              </a:ext>
            </a:extLst>
          </p:cNvPr>
          <p:cNvSpPr>
            <a:spLocks noGrp="1"/>
          </p:cNvSpPr>
          <p:nvPr>
            <p:ph type="body" idx="1"/>
          </p:nvPr>
        </p:nvSpPr>
        <p:spPr>
          <a:xfrm>
            <a:off x="720725" y="2275023"/>
            <a:ext cx="6148674" cy="293761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Key Takeaways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Cities are Important Players:</a:t>
            </a:r>
            <a:r>
              <a:rPr lang="en-US" sz="1800" b="0" i="0" dirty="0">
                <a:solidFill>
                  <a:srgbClr val="1F1F1F"/>
                </a:solidFill>
                <a:effectLst/>
                <a:latin typeface="Arial" panose="020B0604020202020204" pitchFamily="34" charset="0"/>
                <a:cs typeface="Arial" panose="020B0604020202020204" pitchFamily="34" charset="0"/>
              </a:rPr>
              <a:t> Municipal governments have significant leverage in addressing climate change and demonstrate innovation.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Planning is Essential:</a:t>
            </a:r>
            <a:r>
              <a:rPr lang="en-US" sz="1800" b="0" i="0" dirty="0">
                <a:solidFill>
                  <a:srgbClr val="1F1F1F"/>
                </a:solidFill>
                <a:effectLst/>
                <a:latin typeface="Arial" panose="020B0604020202020204" pitchFamily="34" charset="0"/>
                <a:cs typeface="Arial" panose="020B0604020202020204" pitchFamily="34" charset="0"/>
              </a:rPr>
              <a:t> Detailed, goal-oriented plans like the GCAP are critical for effective implementation.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Dispute Resolution is Built-in:</a:t>
            </a:r>
            <a:r>
              <a:rPr lang="en-US" sz="1800" b="0" i="0" dirty="0">
                <a:solidFill>
                  <a:srgbClr val="1F1F1F"/>
                </a:solidFill>
                <a:effectLst/>
                <a:latin typeface="Arial" panose="020B0604020202020204" pitchFamily="34" charset="0"/>
                <a:cs typeface="Arial" panose="020B0604020202020204" pitchFamily="34" charset="0"/>
              </a:rPr>
              <a:t> Climate action is not always smooth. Mechanisms for consultation, negotiation, and technical solutions are necessary.</a:t>
            </a:r>
          </a:p>
        </p:txBody>
      </p:sp>
      <p:pic>
        <p:nvPicPr>
          <p:cNvPr id="6" name="Εικόνα 5">
            <a:extLst>
              <a:ext uri="{FF2B5EF4-FFF2-40B4-BE49-F238E27FC236}">
                <a16:creationId xmlns:a16="http://schemas.microsoft.com/office/drawing/2014/main" id="{D01DE379-C5DB-52BE-ED40-875F4252826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6368F43-BB2E-2633-8120-7CC51C5FE737}"/>
              </a:ext>
            </a:extLst>
          </p:cNvPr>
          <p:cNvPicPr>
            <a:picLocks noChangeAspect="1"/>
          </p:cNvPicPr>
          <p:nvPr/>
        </p:nvPicPr>
        <p:blipFill>
          <a:blip r:embed="rId4"/>
          <a:stretch>
            <a:fillRect/>
          </a:stretch>
        </p:blipFill>
        <p:spPr>
          <a:xfrm>
            <a:off x="7668453" y="2212526"/>
            <a:ext cx="3978667" cy="2658413"/>
          </a:xfrm>
          <a:prstGeom prst="rect">
            <a:avLst/>
          </a:prstGeom>
        </p:spPr>
      </p:pic>
    </p:spTree>
    <p:extLst>
      <p:ext uri="{BB962C8B-B14F-4D97-AF65-F5344CB8AC3E}">
        <p14:creationId xmlns:p14="http://schemas.microsoft.com/office/powerpoint/2010/main" val="2528931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C8AB945-4CCC-8D8A-CCBE-CAEBEF8BBF1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28EC757-6D67-BA73-943B-56FEB2785D17}"/>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9A7CB5D-25D5-67C6-296C-1824638B6DD4}"/>
              </a:ext>
            </a:extLst>
          </p:cNvPr>
          <p:cNvSpPr>
            <a:spLocks noGrp="1"/>
          </p:cNvSpPr>
          <p:nvPr>
            <p:ph type="title"/>
          </p:nvPr>
        </p:nvSpPr>
        <p:spPr>
          <a:xfrm>
            <a:off x="720725" y="1605428"/>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AF6917C-5D90-3D98-3423-C988385D9826}"/>
              </a:ext>
            </a:extLst>
          </p:cNvPr>
          <p:cNvSpPr>
            <a:spLocks noGrp="1"/>
          </p:cNvSpPr>
          <p:nvPr>
            <p:ph type="body" idx="1"/>
          </p:nvPr>
        </p:nvSpPr>
        <p:spPr>
          <a:xfrm>
            <a:off x="720725" y="2453485"/>
            <a:ext cx="6148674" cy="315310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227013" indent="1588" algn="just"/>
            <a:r>
              <a:rPr lang="en-US" sz="2000" b="1" i="0" dirty="0">
                <a:solidFill>
                  <a:srgbClr val="1F1F1F"/>
                </a:solidFill>
                <a:effectLst/>
                <a:latin typeface="Arial" panose="020B0604020202020204" pitchFamily="34" charset="0"/>
                <a:cs typeface="Arial" panose="020B0604020202020204" pitchFamily="34" charset="0"/>
              </a:rPr>
              <a:t>Case Study: Juliana v. United States (2020)</a:t>
            </a:r>
          </a:p>
          <a:p>
            <a:pPr marL="227013" indent="1588" algn="just"/>
            <a:r>
              <a:rPr lang="en-US" sz="2000" b="1" i="0" dirty="0">
                <a:solidFill>
                  <a:srgbClr val="1F1F1F"/>
                </a:solidFill>
                <a:effectLst/>
                <a:latin typeface="Arial" panose="020B0604020202020204" pitchFamily="34" charset="0"/>
                <a:cs typeface="Arial" panose="020B0604020202020204" pitchFamily="34" charset="0"/>
              </a:rPr>
              <a:t>Background:</a:t>
            </a:r>
            <a:endParaRPr lang="en-US" sz="20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2000" b="0" i="0" dirty="0">
                <a:solidFill>
                  <a:srgbClr val="1F1F1F"/>
                </a:solidFill>
                <a:effectLst/>
                <a:latin typeface="Arial" panose="020B0604020202020204" pitchFamily="34" charset="0"/>
                <a:cs typeface="Arial" panose="020B0604020202020204" pitchFamily="34" charset="0"/>
              </a:rPr>
              <a:t>Juliana v. United States, originally filed in 2015, is a landmark case in the United States regarding climate change and the rights of future generations. </a:t>
            </a:r>
          </a:p>
          <a:p>
            <a:pPr marL="227013" indent="1588" algn="just"/>
            <a:r>
              <a:rPr lang="en-US" sz="2000" b="0" i="0" dirty="0">
                <a:solidFill>
                  <a:srgbClr val="1F1F1F"/>
                </a:solidFill>
                <a:effectLst/>
                <a:latin typeface="Arial" panose="020B0604020202020204" pitchFamily="34" charset="0"/>
                <a:cs typeface="Arial" panose="020B0604020202020204" pitchFamily="34" charset="0"/>
              </a:rPr>
              <a:t>Twenty-one young plaintiffs, represented by their legal guardians, sued the US government, arguing that its actions and policies regarding climate change violate their constitutional right to life, liberty, and property.</a:t>
            </a:r>
          </a:p>
        </p:txBody>
      </p:sp>
      <p:pic>
        <p:nvPicPr>
          <p:cNvPr id="6" name="Εικόνα 5">
            <a:extLst>
              <a:ext uri="{FF2B5EF4-FFF2-40B4-BE49-F238E27FC236}">
                <a16:creationId xmlns:a16="http://schemas.microsoft.com/office/drawing/2014/main" id="{0B3C6CC3-5D09-4E40-5BAD-F4397BAA109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A3D5CAE3-4F1A-ED32-DE9D-48893CB9662D}"/>
              </a:ext>
            </a:extLst>
          </p:cNvPr>
          <p:cNvPicPr>
            <a:picLocks noChangeAspect="1"/>
          </p:cNvPicPr>
          <p:nvPr/>
        </p:nvPicPr>
        <p:blipFill>
          <a:blip r:embed="rId4"/>
          <a:stretch>
            <a:fillRect/>
          </a:stretch>
        </p:blipFill>
        <p:spPr>
          <a:xfrm>
            <a:off x="7519827" y="2562785"/>
            <a:ext cx="4321466" cy="2431545"/>
          </a:xfrm>
          <a:prstGeom prst="rect">
            <a:avLst/>
          </a:prstGeom>
        </p:spPr>
      </p:pic>
    </p:spTree>
    <p:extLst>
      <p:ext uri="{BB962C8B-B14F-4D97-AF65-F5344CB8AC3E}">
        <p14:creationId xmlns:p14="http://schemas.microsoft.com/office/powerpoint/2010/main" val="2102059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87B14C4-E5E1-CA81-A5B9-B6BB99B8080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B0312C9-0A59-4EEF-C43C-221DCCF77F7B}"/>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6A0C303-48F1-3BDA-E662-A842C2F35B23}"/>
              </a:ext>
            </a:extLst>
          </p:cNvPr>
          <p:cNvSpPr>
            <a:spLocks noGrp="1"/>
          </p:cNvSpPr>
          <p:nvPr>
            <p:ph type="title"/>
          </p:nvPr>
        </p:nvSpPr>
        <p:spPr>
          <a:xfrm>
            <a:off x="720725" y="1618875"/>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6E866FA-99CC-FFDA-8B75-9626E58A702D}"/>
              </a:ext>
            </a:extLst>
          </p:cNvPr>
          <p:cNvSpPr>
            <a:spLocks noGrp="1"/>
          </p:cNvSpPr>
          <p:nvPr>
            <p:ph type="body" idx="1"/>
          </p:nvPr>
        </p:nvSpPr>
        <p:spPr>
          <a:xfrm>
            <a:off x="720725" y="2401218"/>
            <a:ext cx="6148674" cy="325999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1800" b="1" i="0" dirty="0">
                <a:solidFill>
                  <a:srgbClr val="1F1F1F"/>
                </a:solidFill>
                <a:effectLst/>
                <a:latin typeface="Arial" panose="020B0604020202020204" pitchFamily="34" charset="0"/>
                <a:cs typeface="Arial" panose="020B0604020202020204" pitchFamily="34" charset="0"/>
              </a:rPr>
              <a:t>Case Study: Juliana v. United States (2020)</a:t>
            </a:r>
          </a:p>
          <a:p>
            <a:pPr algn="l"/>
            <a:r>
              <a:rPr lang="en-US" sz="1800" b="1" i="0" dirty="0">
                <a:solidFill>
                  <a:srgbClr val="1F1F1F"/>
                </a:solidFill>
                <a:effectLst/>
                <a:latin typeface="Arial" panose="020B0604020202020204" pitchFamily="34" charset="0"/>
                <a:cs typeface="Arial" panose="020B0604020202020204" pitchFamily="34" charset="0"/>
              </a:rPr>
              <a:t>Claims:</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1800" b="0" i="0" dirty="0">
                <a:solidFill>
                  <a:srgbClr val="1F1F1F"/>
                </a:solidFill>
                <a:effectLst/>
                <a:latin typeface="Arial" panose="020B0604020202020204" pitchFamily="34" charset="0"/>
                <a:cs typeface="Arial" panose="020B0604020202020204" pitchFamily="34" charset="0"/>
              </a:rPr>
              <a:t>The plaintiffs claimed the federal government has known about the dangers of climate change for decades but failed to take sufficient action, jeopardizing their future and violating their constitutional rights. They argued the government's actions amount to a "system of exploitation" that prioritizes short-term economic benefits over long-term environmental health, disproportionately harming future generations.</a:t>
            </a:r>
          </a:p>
        </p:txBody>
      </p:sp>
      <p:pic>
        <p:nvPicPr>
          <p:cNvPr id="6" name="Εικόνα 5">
            <a:extLst>
              <a:ext uri="{FF2B5EF4-FFF2-40B4-BE49-F238E27FC236}">
                <a16:creationId xmlns:a16="http://schemas.microsoft.com/office/drawing/2014/main" id="{E9A89ECF-1410-1F8A-E7A2-EC7B7F642D4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8D05A63E-9E11-CE06-3D10-79777DB54ED2}"/>
              </a:ext>
            </a:extLst>
          </p:cNvPr>
          <p:cNvPicPr>
            <a:picLocks noChangeAspect="1"/>
          </p:cNvPicPr>
          <p:nvPr/>
        </p:nvPicPr>
        <p:blipFill>
          <a:blip r:embed="rId4"/>
          <a:stretch>
            <a:fillRect/>
          </a:stretch>
        </p:blipFill>
        <p:spPr>
          <a:xfrm>
            <a:off x="7397180" y="2381904"/>
            <a:ext cx="4299067" cy="2419761"/>
          </a:xfrm>
          <a:prstGeom prst="rect">
            <a:avLst/>
          </a:prstGeom>
        </p:spPr>
      </p:pic>
    </p:spTree>
    <p:extLst>
      <p:ext uri="{BB962C8B-B14F-4D97-AF65-F5344CB8AC3E}">
        <p14:creationId xmlns:p14="http://schemas.microsoft.com/office/powerpoint/2010/main" val="189455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68808E0-F57B-9E9A-5BBA-8B82B2F4329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8F01285-BDA3-9333-187D-D022C8B4EF8C}"/>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97DB131-C122-FBDC-3E88-AE6E6279C77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8.1. The Paris Agreement (2015</a:t>
            </a:r>
            <a:r>
              <a:rPr lang="en-GB" sz="1800" dirty="0">
                <a:effectLst/>
                <a:latin typeface="Calibri" panose="020F0502020204030204" pitchFamily="34" charset="0"/>
                <a:ea typeface="Times New Roman" panose="02020603050405020304" pitchFamily="18" charset="0"/>
              </a:rPr>
              <a: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2683700-76FA-38A3-D492-3F7B1E995AF1}"/>
              </a:ext>
            </a:extLst>
          </p:cNvPr>
          <p:cNvSpPr>
            <a:spLocks noGrp="1"/>
          </p:cNvSpPr>
          <p:nvPr>
            <p:ph type="body" idx="1"/>
          </p:nvPr>
        </p:nvSpPr>
        <p:spPr>
          <a:xfrm>
            <a:off x="720724" y="2501153"/>
            <a:ext cx="6621369" cy="322870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The Paris Agreement (2015)</a:t>
            </a:r>
            <a:endParaRPr lang="en-US" sz="2000" b="0" i="0" dirty="0">
              <a:solidFill>
                <a:srgbClr val="1F1F1F"/>
              </a:solidFill>
              <a:effectLst/>
              <a:latin typeface="Arial" panose="020B0604020202020204" pitchFamily="34" charset="0"/>
              <a:cs typeface="Arial" panose="020B0604020202020204" pitchFamily="34" charset="0"/>
            </a:endParaRPr>
          </a:p>
          <a:p>
            <a:pPr marL="228600" indent="0" algn="just">
              <a:spcBef>
                <a:spcPts val="600"/>
              </a:spcBef>
              <a:spcAft>
                <a:spcPts val="600"/>
              </a:spcAft>
            </a:pPr>
            <a:r>
              <a:rPr lang="en-US" sz="1900" b="1" i="0" dirty="0">
                <a:solidFill>
                  <a:srgbClr val="1F1F1F"/>
                </a:solidFill>
                <a:effectLst/>
                <a:latin typeface="Arial" panose="020B0604020202020204" pitchFamily="34" charset="0"/>
                <a:cs typeface="Arial" panose="020B0604020202020204" pitchFamily="34" charset="0"/>
              </a:rPr>
              <a:t>3) Mechanisms:</a:t>
            </a:r>
          </a:p>
          <a:p>
            <a:pPr marL="228600" indent="0" algn="just">
              <a:spcBef>
                <a:spcPts val="600"/>
              </a:spcBef>
              <a:spcAft>
                <a:spcPts val="600"/>
              </a:spcAft>
            </a:pPr>
            <a:r>
              <a:rPr lang="en-US" sz="1900" b="1" i="0" dirty="0">
                <a:solidFill>
                  <a:srgbClr val="1F1F1F"/>
                </a:solidFill>
                <a:effectLst/>
                <a:latin typeface="Arial" panose="020B0604020202020204" pitchFamily="34" charset="0"/>
                <a:cs typeface="Arial" panose="020B0604020202020204" pitchFamily="34" charset="0"/>
              </a:rPr>
              <a:t>Nationally Determined Contributions (NDCs):</a:t>
            </a:r>
            <a:r>
              <a:rPr lang="en-US" sz="1900" b="0" i="0" dirty="0">
                <a:solidFill>
                  <a:srgbClr val="1F1F1F"/>
                </a:solidFill>
                <a:effectLst/>
                <a:latin typeface="Arial" panose="020B0604020202020204" pitchFamily="34" charset="0"/>
                <a:cs typeface="Arial" panose="020B0604020202020204" pitchFamily="34" charset="0"/>
              </a:rPr>
              <a:t> Each country submits its own climate action plan and commitments, called NDCs. These are reviewed every five years to encourage more ambitious goals.</a:t>
            </a:r>
          </a:p>
          <a:p>
            <a:pPr marL="228600" indent="0" algn="just">
              <a:spcBef>
                <a:spcPts val="600"/>
              </a:spcBef>
              <a:spcAft>
                <a:spcPts val="600"/>
              </a:spcAft>
            </a:pPr>
            <a:r>
              <a:rPr lang="en-US" sz="1900" b="1" i="0" dirty="0">
                <a:solidFill>
                  <a:srgbClr val="1F1F1F"/>
                </a:solidFill>
                <a:effectLst/>
                <a:latin typeface="Arial" panose="020B0604020202020204" pitchFamily="34" charset="0"/>
                <a:cs typeface="Arial" panose="020B0604020202020204" pitchFamily="34" charset="0"/>
              </a:rPr>
              <a:t>Transparency Framework:</a:t>
            </a:r>
            <a:r>
              <a:rPr lang="en-US" sz="1900" b="0" i="0" dirty="0">
                <a:solidFill>
                  <a:srgbClr val="1F1F1F"/>
                </a:solidFill>
                <a:effectLst/>
                <a:latin typeface="Arial" panose="020B0604020202020204" pitchFamily="34" charset="0"/>
                <a:cs typeface="Arial" panose="020B0604020202020204" pitchFamily="34" charset="0"/>
              </a:rPr>
              <a:t> Countries must regularly report their emissions and climate actions using a robust system for tracking progress.</a:t>
            </a:r>
          </a:p>
          <a:p>
            <a:pPr marL="228600" indent="0"/>
            <a:endParaRPr lang="en-US" b="0" i="0" dirty="0">
              <a:solidFill>
                <a:srgbClr val="1F1F1F"/>
              </a:solidFill>
              <a:effectLst/>
              <a:latin typeface="Google Sans"/>
            </a:endParaRPr>
          </a:p>
          <a:p>
            <a:pPr marL="228600" indent="0"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8330D662-A24E-9E4A-D2BC-CC1646B2638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0B0A377-9AE9-FE4D-06F1-D93211AD47A8}"/>
              </a:ext>
            </a:extLst>
          </p:cNvPr>
          <p:cNvPicPr>
            <a:picLocks noChangeAspect="1"/>
          </p:cNvPicPr>
          <p:nvPr/>
        </p:nvPicPr>
        <p:blipFill>
          <a:blip r:embed="rId4"/>
          <a:stretch>
            <a:fillRect/>
          </a:stretch>
        </p:blipFill>
        <p:spPr>
          <a:xfrm>
            <a:off x="7848115" y="2205417"/>
            <a:ext cx="3861344" cy="2772736"/>
          </a:xfrm>
          <a:prstGeom prst="rect">
            <a:avLst/>
          </a:prstGeom>
        </p:spPr>
      </p:pic>
    </p:spTree>
    <p:extLst>
      <p:ext uri="{BB962C8B-B14F-4D97-AF65-F5344CB8AC3E}">
        <p14:creationId xmlns:p14="http://schemas.microsoft.com/office/powerpoint/2010/main" val="2171079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890B986-F518-7855-CE33-4E0A51E9BF6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D7AA15E-B6C7-D932-29D8-94FE3D0F52EA}"/>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486860B-740B-A4C2-3415-BAC4E2AE9084}"/>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406BBD7-568D-2AC0-F51E-C86A7237C26D}"/>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a:bodyPr>
          <a:lstStyle/>
          <a:p>
            <a:pPr algn="just"/>
            <a:r>
              <a:rPr lang="en-US" sz="2000" b="1" i="0" dirty="0">
                <a:solidFill>
                  <a:srgbClr val="1F1F1F"/>
                </a:solidFill>
                <a:effectLst/>
                <a:latin typeface="Arial" panose="020B0604020202020204" pitchFamily="34" charset="0"/>
                <a:cs typeface="Arial" panose="020B0604020202020204" pitchFamily="34" charset="0"/>
              </a:rPr>
              <a:t>Case Study: Juliana v. United States (2020)</a:t>
            </a:r>
          </a:p>
          <a:p>
            <a:pPr algn="just"/>
            <a:r>
              <a:rPr lang="en-US" sz="2000" b="1" i="0" dirty="0">
                <a:solidFill>
                  <a:srgbClr val="1F1F1F"/>
                </a:solidFill>
                <a:effectLst/>
                <a:latin typeface="Arial" panose="020B0604020202020204" pitchFamily="34" charset="0"/>
                <a:cs typeface="Arial" panose="020B0604020202020204" pitchFamily="34" charset="0"/>
              </a:rPr>
              <a:t>Legal Basis:</a:t>
            </a:r>
            <a:endParaRPr lang="en-US" sz="20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2000" b="0" i="0" dirty="0">
                <a:solidFill>
                  <a:srgbClr val="1F1F1F"/>
                </a:solidFill>
                <a:effectLst/>
                <a:latin typeface="Arial" panose="020B0604020202020204" pitchFamily="34" charset="0"/>
                <a:cs typeface="Arial" panose="020B0604020202020204" pitchFamily="34" charset="0"/>
              </a:rPr>
              <a:t>The lawsuit relied on a novel legal approach, utilizing the public trust doctrine and the Fifth Amendment's Due Process Clause. </a:t>
            </a:r>
          </a:p>
          <a:p>
            <a:pPr marL="227013" indent="1588" algn="just"/>
            <a:r>
              <a:rPr lang="en-US" sz="2000" b="0" i="0" dirty="0">
                <a:solidFill>
                  <a:srgbClr val="1F1F1F"/>
                </a:solidFill>
                <a:effectLst/>
                <a:latin typeface="Arial" panose="020B0604020202020204" pitchFamily="34" charset="0"/>
                <a:cs typeface="Arial" panose="020B0604020202020204" pitchFamily="34" charset="0"/>
              </a:rPr>
              <a:t>The public trust doctrine posits the government holds certain resources, like the atmosphere, in trust for the benefit of present and future generations. </a:t>
            </a:r>
          </a:p>
          <a:p>
            <a:pPr marL="227013" indent="1588" algn="just"/>
            <a:r>
              <a:rPr lang="en-US" sz="2000" b="0" i="0" dirty="0">
                <a:solidFill>
                  <a:srgbClr val="1F1F1F"/>
                </a:solidFill>
                <a:effectLst/>
                <a:latin typeface="Arial" panose="020B0604020202020204" pitchFamily="34" charset="0"/>
                <a:cs typeface="Arial" panose="020B0604020202020204" pitchFamily="34" charset="0"/>
              </a:rPr>
              <a:t>The Due Process Clause prohibits the government from depriving individuals of life, liberty, or property without due process of law.</a:t>
            </a:r>
          </a:p>
          <a:p>
            <a:pPr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A1BF56F9-85C9-CACE-DC2E-271F0F520E6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385054B-4576-D7AF-E56B-A25E1F9A7E26}"/>
              </a:ext>
            </a:extLst>
          </p:cNvPr>
          <p:cNvPicPr>
            <a:picLocks noChangeAspect="1"/>
          </p:cNvPicPr>
          <p:nvPr/>
        </p:nvPicPr>
        <p:blipFill>
          <a:blip r:embed="rId4"/>
          <a:stretch>
            <a:fillRect/>
          </a:stretch>
        </p:blipFill>
        <p:spPr>
          <a:xfrm>
            <a:off x="7464701" y="2338426"/>
            <a:ext cx="4006574" cy="2506717"/>
          </a:xfrm>
          <a:prstGeom prst="rect">
            <a:avLst/>
          </a:prstGeom>
        </p:spPr>
      </p:pic>
    </p:spTree>
    <p:extLst>
      <p:ext uri="{BB962C8B-B14F-4D97-AF65-F5344CB8AC3E}">
        <p14:creationId xmlns:p14="http://schemas.microsoft.com/office/powerpoint/2010/main" val="2736056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4C36FC1-75B2-6150-6DDB-D090EF0417B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B92DBA6-CB80-16A1-E71D-809F231E00BD}"/>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9A36F31-CBC8-F021-727A-37D8EC5BFA3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73A2223-B1E6-476D-1E84-14FB5810E9D8}"/>
              </a:ext>
            </a:extLst>
          </p:cNvPr>
          <p:cNvSpPr>
            <a:spLocks noGrp="1"/>
          </p:cNvSpPr>
          <p:nvPr>
            <p:ph type="body" idx="1"/>
          </p:nvPr>
        </p:nvSpPr>
        <p:spPr>
          <a:xfrm>
            <a:off x="720725" y="2394689"/>
            <a:ext cx="6148674" cy="293856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Case Study: Juliana v. United States (2020)</a:t>
            </a:r>
          </a:p>
          <a:p>
            <a:pPr algn="just"/>
            <a:r>
              <a:rPr lang="en-US" sz="1800" b="1" i="0" dirty="0">
                <a:solidFill>
                  <a:srgbClr val="1F1F1F"/>
                </a:solidFill>
                <a:effectLst/>
                <a:latin typeface="Arial" panose="020B0604020202020204" pitchFamily="34" charset="0"/>
                <a:cs typeface="Arial" panose="020B0604020202020204" pitchFamily="34" charset="0"/>
              </a:rPr>
              <a:t>Court Decision:</a:t>
            </a:r>
            <a:endParaRPr lang="en-US" sz="18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1800" b="0" i="0" dirty="0">
                <a:solidFill>
                  <a:srgbClr val="1F1F1F"/>
                </a:solidFill>
                <a:effectLst/>
                <a:latin typeface="Arial" panose="020B0604020202020204" pitchFamily="34" charset="0"/>
                <a:cs typeface="Arial" panose="020B0604020202020204" pitchFamily="34" charset="0"/>
              </a:rPr>
              <a:t>In 2020, the U.S. Court of Appeals for the Ninth Circuit dismissed the case, ruling that the plaintiffs lacked standing, meaning they couldn't demonstrate their specific injuries caused by the government's actions. The court also questioned whether the judiciary has the authority to order specific remedies regarding complex policy issues like climate change.</a:t>
            </a:r>
          </a:p>
          <a:p>
            <a:pPr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5C3C0389-13AF-33AE-80E9-AAE7DC051FB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7C3B4C12-0C86-4529-3F47-F73269263ADE}"/>
              </a:ext>
            </a:extLst>
          </p:cNvPr>
          <p:cNvPicPr>
            <a:picLocks noChangeAspect="1"/>
          </p:cNvPicPr>
          <p:nvPr/>
        </p:nvPicPr>
        <p:blipFill>
          <a:blip r:embed="rId4"/>
          <a:stretch>
            <a:fillRect/>
          </a:stretch>
        </p:blipFill>
        <p:spPr>
          <a:xfrm>
            <a:off x="7568754" y="2112578"/>
            <a:ext cx="3763744" cy="2513023"/>
          </a:xfrm>
          <a:prstGeom prst="rect">
            <a:avLst/>
          </a:prstGeom>
        </p:spPr>
      </p:pic>
    </p:spTree>
    <p:extLst>
      <p:ext uri="{BB962C8B-B14F-4D97-AF65-F5344CB8AC3E}">
        <p14:creationId xmlns:p14="http://schemas.microsoft.com/office/powerpoint/2010/main" val="383481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2B0D39A-4EDD-47FF-A969-E0354534DC2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6A84365-0877-1C1B-7D8A-10B466AD4514}"/>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4015D02-1F6A-F837-6D3C-AC0FFA777E1C}"/>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901CBB7-5DAD-F210-3986-E0E35A3BDBFD}"/>
              </a:ext>
            </a:extLst>
          </p:cNvPr>
          <p:cNvSpPr>
            <a:spLocks noGrp="1"/>
          </p:cNvSpPr>
          <p:nvPr>
            <p:ph type="body" idx="1"/>
          </p:nvPr>
        </p:nvSpPr>
        <p:spPr>
          <a:xfrm>
            <a:off x="720724" y="2113659"/>
            <a:ext cx="10682381"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Significance:</a:t>
            </a:r>
            <a:endParaRPr lang="en-US" sz="2000" b="0" i="0" dirty="0">
              <a:solidFill>
                <a:srgbClr val="1F1F1F"/>
              </a:solidFill>
              <a:effectLst/>
              <a:latin typeface="Arial" panose="020B0604020202020204" pitchFamily="34" charset="0"/>
              <a:cs typeface="Arial" panose="020B0604020202020204" pitchFamily="34" charset="0"/>
            </a:endParaRPr>
          </a:p>
          <a:p>
            <a:pPr marL="227013" indent="1588" algn="just"/>
            <a:r>
              <a:rPr lang="en-US" sz="2000" b="1" i="1" dirty="0">
                <a:solidFill>
                  <a:srgbClr val="1F1F1F"/>
                </a:solidFill>
                <a:effectLst/>
                <a:latin typeface="Arial" panose="020B0604020202020204" pitchFamily="34" charset="0"/>
                <a:cs typeface="Arial" panose="020B0604020202020204" pitchFamily="34" charset="0"/>
              </a:rPr>
              <a:t>Despite the dismissal, the Juliana case remains significant for several reasons: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Raising Awareness:</a:t>
            </a:r>
            <a:r>
              <a:rPr lang="en-US" sz="2000" b="0" i="0" dirty="0">
                <a:solidFill>
                  <a:srgbClr val="1F1F1F"/>
                </a:solidFill>
                <a:effectLst/>
                <a:latin typeface="Arial" panose="020B0604020202020204" pitchFamily="34" charset="0"/>
                <a:cs typeface="Arial" panose="020B0604020202020204" pitchFamily="34" charset="0"/>
              </a:rPr>
              <a:t> It brought widespread public attention to the concept of intergenerational equity and the potential legal avenues to address climate change.</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Inspiring Similar Actions:</a:t>
            </a:r>
            <a:r>
              <a:rPr lang="en-US" sz="2000" b="0" i="0" dirty="0">
                <a:solidFill>
                  <a:srgbClr val="1F1F1F"/>
                </a:solidFill>
                <a:effectLst/>
                <a:latin typeface="Arial" panose="020B0604020202020204" pitchFamily="34" charset="0"/>
                <a:cs typeface="Arial" panose="020B0604020202020204" pitchFamily="34" charset="0"/>
              </a:rPr>
              <a:t> The case inspired similar lawsuits around the world, including in Pakistan and Colombia, where courts have recognized the rights of future generations regarding environmental protection.</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Shifting the Debate:</a:t>
            </a:r>
            <a:r>
              <a:rPr lang="en-US" sz="2000" b="0" i="0" dirty="0">
                <a:solidFill>
                  <a:srgbClr val="1F1F1F"/>
                </a:solidFill>
                <a:effectLst/>
                <a:latin typeface="Arial" panose="020B0604020202020204" pitchFamily="34" charset="0"/>
                <a:cs typeface="Arial" panose="020B0604020202020204" pitchFamily="34" charset="0"/>
              </a:rPr>
              <a:t> The case has broadened the discourse on climate change by moving beyond solely environmental concerns and framing it as a matter of fundamental rights, potentially influencing future legal strategies.</a:t>
            </a:r>
          </a:p>
        </p:txBody>
      </p:sp>
      <p:pic>
        <p:nvPicPr>
          <p:cNvPr id="6" name="Εικόνα 5">
            <a:extLst>
              <a:ext uri="{FF2B5EF4-FFF2-40B4-BE49-F238E27FC236}">
                <a16:creationId xmlns:a16="http://schemas.microsoft.com/office/drawing/2014/main" id="{F422170A-A77B-A2C6-61DE-DAA647FAACA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2477586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8BD6050-8FB5-E52B-75F0-121ADFD6057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D86BE06-2ADE-9A95-692F-70C0E81CA676}"/>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027ACBD-865C-3BE9-6997-2F29F6FAFC7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46CB68A-C7F1-20FD-8B4B-BD8BCDC371F5}"/>
              </a:ext>
            </a:extLst>
          </p:cNvPr>
          <p:cNvSpPr>
            <a:spLocks noGrp="1"/>
          </p:cNvSpPr>
          <p:nvPr>
            <p:ph type="body" idx="1"/>
          </p:nvPr>
        </p:nvSpPr>
        <p:spPr>
          <a:xfrm>
            <a:off x="758696" y="2365907"/>
            <a:ext cx="6148674" cy="279372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Challenges and Limitations:</a:t>
            </a:r>
            <a:endParaRPr lang="en-US" sz="2000" b="0" i="0" dirty="0">
              <a:solidFill>
                <a:srgbClr val="1F1F1F"/>
              </a:solidFill>
              <a:effectLst/>
              <a:latin typeface="Arial" panose="020B0604020202020204" pitchFamily="34" charset="0"/>
              <a:cs typeface="Arial" panose="020B0604020202020204" pitchFamily="34" charset="0"/>
            </a:endParaRPr>
          </a:p>
          <a:p>
            <a:pPr marL="514350" indent="-285750"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dismissal highlights the legal hurdles and complexities of climate litigation, particularly in the US context due to limitations on judicial review and the principle of separation of powers. </a:t>
            </a:r>
          </a:p>
          <a:p>
            <a:pPr marL="514350" indent="-285750"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Additionally, proving causation and quantifying specific harm to individual plaintiffs based on government policies remains challenging.</a:t>
            </a:r>
          </a:p>
          <a:p>
            <a:pPr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B9740EAA-162F-7A47-0E08-EA117B38488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DFEFAE1-E6CA-B0F5-0D82-9595E3DCFB4B}"/>
              </a:ext>
            </a:extLst>
          </p:cNvPr>
          <p:cNvPicPr>
            <a:picLocks noChangeAspect="1"/>
          </p:cNvPicPr>
          <p:nvPr/>
        </p:nvPicPr>
        <p:blipFill>
          <a:blip r:embed="rId4"/>
          <a:stretch>
            <a:fillRect/>
          </a:stretch>
        </p:blipFill>
        <p:spPr>
          <a:xfrm>
            <a:off x="7609775" y="1922131"/>
            <a:ext cx="3861500" cy="2896125"/>
          </a:xfrm>
          <a:prstGeom prst="rect">
            <a:avLst/>
          </a:prstGeom>
        </p:spPr>
      </p:pic>
    </p:spTree>
    <p:extLst>
      <p:ext uri="{BB962C8B-B14F-4D97-AF65-F5344CB8AC3E}">
        <p14:creationId xmlns:p14="http://schemas.microsoft.com/office/powerpoint/2010/main" val="2670136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334C032-B1FE-80AE-A475-808E50ECBDE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1115620-120F-9E3A-BD85-EA44E71D3CCF}"/>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1B6E9EF-7563-C76C-3280-46710E58061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D52F31A-56FF-A471-47B2-CED15E9CCD82}"/>
              </a:ext>
            </a:extLst>
          </p:cNvPr>
          <p:cNvSpPr>
            <a:spLocks noGrp="1"/>
          </p:cNvSpPr>
          <p:nvPr>
            <p:ph type="body" idx="1"/>
          </p:nvPr>
        </p:nvSpPr>
        <p:spPr>
          <a:xfrm>
            <a:off x="720725" y="2113659"/>
            <a:ext cx="6148674" cy="347824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Aft>
                <a:spcPts val="600"/>
              </a:spcAft>
            </a:pPr>
            <a:r>
              <a:rPr lang="en-US" sz="2000" b="1" i="0" dirty="0">
                <a:solidFill>
                  <a:srgbClr val="1F1F1F"/>
                </a:solidFill>
                <a:effectLst/>
                <a:latin typeface="Arial" panose="020B0604020202020204" pitchFamily="34" charset="0"/>
                <a:cs typeface="Arial" panose="020B0604020202020204" pitchFamily="34" charset="0"/>
              </a:rPr>
              <a:t>Key takeaways</a:t>
            </a:r>
          </a:p>
          <a:p>
            <a:pPr marL="514350" indent="-285750" algn="just">
              <a:lnSpc>
                <a:spcPct val="80000"/>
              </a:lnSpc>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Juliana case, while unsuccessful in achieving its initial objective, has been pivotal in raising awareness, inspiring similar actions globally, and influencing the legal discourse surrounding climate change and intergenerational equity. </a:t>
            </a:r>
          </a:p>
          <a:p>
            <a:pPr marL="514350" indent="-285750" algn="just">
              <a:lnSpc>
                <a:spcPct val="80000"/>
              </a:lnSpc>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It serves as a reminder of the ongoing fight for climate justice and the search for effective legal pathways to ensure the well-being of future generations in the face of climate change.</a:t>
            </a:r>
          </a:p>
        </p:txBody>
      </p:sp>
      <p:pic>
        <p:nvPicPr>
          <p:cNvPr id="6" name="Εικόνα 5">
            <a:extLst>
              <a:ext uri="{FF2B5EF4-FFF2-40B4-BE49-F238E27FC236}">
                <a16:creationId xmlns:a16="http://schemas.microsoft.com/office/drawing/2014/main" id="{EB58A2BB-B624-404F-64BA-305E0CD743B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B824DAD-2BE4-8A12-6AB0-49ED16D4ADA5}"/>
              </a:ext>
            </a:extLst>
          </p:cNvPr>
          <p:cNvPicPr>
            <a:picLocks noChangeAspect="1"/>
          </p:cNvPicPr>
          <p:nvPr/>
        </p:nvPicPr>
        <p:blipFill>
          <a:blip r:embed="rId4"/>
          <a:stretch>
            <a:fillRect/>
          </a:stretch>
        </p:blipFill>
        <p:spPr>
          <a:xfrm>
            <a:off x="7596069" y="2113659"/>
            <a:ext cx="3942975" cy="2518738"/>
          </a:xfrm>
          <a:prstGeom prst="rect">
            <a:avLst/>
          </a:prstGeom>
        </p:spPr>
      </p:pic>
    </p:spTree>
    <p:extLst>
      <p:ext uri="{BB962C8B-B14F-4D97-AF65-F5344CB8AC3E}">
        <p14:creationId xmlns:p14="http://schemas.microsoft.com/office/powerpoint/2010/main" val="2086428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0330CB6-D7D6-F900-AFE1-CD6E1233C31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7675265-3534-045C-ED9E-E7C04F4DD5F5}"/>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85C0957-DCB5-DD90-CB1E-917AD3E7BF9A}"/>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25F55E8-C232-28DB-5907-CC1607EEFF90}"/>
              </a:ext>
            </a:extLst>
          </p:cNvPr>
          <p:cNvSpPr>
            <a:spLocks noGrp="1"/>
          </p:cNvSpPr>
          <p:nvPr>
            <p:ph type="body" idx="1"/>
          </p:nvPr>
        </p:nvSpPr>
        <p:spPr>
          <a:xfrm>
            <a:off x="720725" y="2266405"/>
            <a:ext cx="6148674" cy="32668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228600" indent="0" algn="just">
              <a:spcBef>
                <a:spcPts val="600"/>
              </a:spcBef>
              <a:spcAft>
                <a:spcPts val="600"/>
              </a:spcAft>
            </a:pPr>
            <a:r>
              <a:rPr lang="en-US" sz="1800" b="1" dirty="0">
                <a:solidFill>
                  <a:srgbClr val="1F1F1F"/>
                </a:solidFill>
                <a:latin typeface="Arial" panose="020B0604020202020204" pitchFamily="34" charset="0"/>
                <a:cs typeface="Arial" panose="020B0604020202020204" pitchFamily="34" charset="0"/>
              </a:rPr>
              <a:t>C</a:t>
            </a:r>
            <a:r>
              <a:rPr lang="en-US" sz="1800" b="1" i="0" dirty="0">
                <a:solidFill>
                  <a:srgbClr val="1F1F1F"/>
                </a:solidFill>
                <a:effectLst/>
                <a:latin typeface="Arial" panose="020B0604020202020204" pitchFamily="34" charset="0"/>
                <a:cs typeface="Arial" panose="020B0604020202020204" pitchFamily="34" charset="0"/>
              </a:rPr>
              <a:t>ase study: </a:t>
            </a:r>
            <a:r>
              <a:rPr lang="en-US" sz="1800" b="1" i="0" dirty="0">
                <a:solidFill>
                  <a:srgbClr val="29261B"/>
                </a:solidFill>
                <a:effectLst/>
                <a:latin typeface="Arial" panose="020B0604020202020204" pitchFamily="34" charset="0"/>
                <a:cs typeface="Arial" panose="020B0604020202020204" pitchFamily="34" charset="0"/>
              </a:rPr>
              <a:t>Royal Dutch Shell and Climate Change</a:t>
            </a:r>
          </a:p>
          <a:p>
            <a:pPr algn="just">
              <a:spcBef>
                <a:spcPts val="600"/>
              </a:spcBef>
              <a:spcAft>
                <a:spcPts val="600"/>
              </a:spcAft>
            </a:pPr>
            <a:r>
              <a:rPr lang="en-US" sz="1800" b="1" i="1" dirty="0">
                <a:solidFill>
                  <a:srgbClr val="29261B"/>
                </a:solidFill>
                <a:effectLst/>
                <a:latin typeface="Arial" panose="020B0604020202020204" pitchFamily="34" charset="0"/>
                <a:cs typeface="Arial" panose="020B0604020202020204" pitchFamily="34" charset="0"/>
              </a:rPr>
              <a:t>Background:</a:t>
            </a:r>
          </a:p>
          <a:p>
            <a:pPr algn="just">
              <a:spcBef>
                <a:spcPts val="600"/>
              </a:spcBef>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Royal Dutch Shell is a multinational oil and gas company and one of the largest corporations in the world. It has faced increasing pressure from shareholders, activists and governments regarding its contribution to climate change through fossil fuel extraction and production.</a:t>
            </a:r>
          </a:p>
          <a:p>
            <a:pPr algn="just">
              <a:spcBef>
                <a:spcPts val="600"/>
              </a:spcBef>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In 2018, a group of institutional investors filed a resolution directing Shell to set concrete emissions reduction targets in line with the Paris Agreement goals. This sparked a dispute over Shell's responsibility and role in climate change mitigation.</a:t>
            </a:r>
          </a:p>
        </p:txBody>
      </p:sp>
      <p:pic>
        <p:nvPicPr>
          <p:cNvPr id="6" name="Εικόνα 5">
            <a:extLst>
              <a:ext uri="{FF2B5EF4-FFF2-40B4-BE49-F238E27FC236}">
                <a16:creationId xmlns:a16="http://schemas.microsoft.com/office/drawing/2014/main" id="{C9A37AB9-FA9E-CE8B-098A-12D0B114C26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5BCCD511-E969-E0A7-A462-E6469DCD2A4D}"/>
              </a:ext>
            </a:extLst>
          </p:cNvPr>
          <p:cNvPicPr>
            <a:picLocks noChangeAspect="1"/>
          </p:cNvPicPr>
          <p:nvPr/>
        </p:nvPicPr>
        <p:blipFill>
          <a:blip r:embed="rId4"/>
          <a:stretch>
            <a:fillRect/>
          </a:stretch>
        </p:blipFill>
        <p:spPr>
          <a:xfrm>
            <a:off x="7507068" y="1950613"/>
            <a:ext cx="4405170" cy="2936780"/>
          </a:xfrm>
          <a:prstGeom prst="rect">
            <a:avLst/>
          </a:prstGeom>
        </p:spPr>
      </p:pic>
    </p:spTree>
    <p:extLst>
      <p:ext uri="{BB962C8B-B14F-4D97-AF65-F5344CB8AC3E}">
        <p14:creationId xmlns:p14="http://schemas.microsoft.com/office/powerpoint/2010/main" val="3738712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2CEF93D-F09A-5F60-1355-9F1BE51EE14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904AAC4-DB5E-266F-595D-AD99F025C8E2}"/>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8E82FA6-D1F1-DCF3-1469-1513C49523B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1C42A6F-DD39-B886-0342-C8BA682BBCEE}"/>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228600" indent="0" algn="just"/>
            <a:r>
              <a:rPr lang="en-US" sz="1800" b="1" dirty="0">
                <a:solidFill>
                  <a:srgbClr val="1F1F1F"/>
                </a:solidFill>
                <a:latin typeface="Arial" panose="020B0604020202020204" pitchFamily="34" charset="0"/>
                <a:cs typeface="Arial" panose="020B0604020202020204" pitchFamily="34" charset="0"/>
              </a:rPr>
              <a:t>C</a:t>
            </a:r>
            <a:r>
              <a:rPr lang="en-US" sz="1800" b="1" i="0" dirty="0">
                <a:solidFill>
                  <a:srgbClr val="1F1F1F"/>
                </a:solidFill>
                <a:effectLst/>
                <a:latin typeface="Arial" panose="020B0604020202020204" pitchFamily="34" charset="0"/>
                <a:cs typeface="Arial" panose="020B0604020202020204" pitchFamily="34" charset="0"/>
              </a:rPr>
              <a:t>ase study: </a:t>
            </a:r>
            <a:r>
              <a:rPr lang="en-US" sz="1800" b="1" i="0" dirty="0">
                <a:solidFill>
                  <a:srgbClr val="29261B"/>
                </a:solidFill>
                <a:effectLst/>
                <a:latin typeface="Arial" panose="020B0604020202020204" pitchFamily="34" charset="0"/>
                <a:cs typeface="Arial" panose="020B0604020202020204" pitchFamily="34" charset="0"/>
              </a:rPr>
              <a:t>Royal Dutch Shell and Climate Change</a:t>
            </a:r>
          </a:p>
          <a:p>
            <a:pPr algn="just"/>
            <a:r>
              <a:rPr lang="en-US" sz="1800" b="1" i="1" dirty="0">
                <a:solidFill>
                  <a:srgbClr val="29261B"/>
                </a:solidFill>
                <a:effectLst/>
                <a:latin typeface="Arial" panose="020B0604020202020204" pitchFamily="34" charset="0"/>
                <a:cs typeface="Arial" panose="020B0604020202020204" pitchFamily="34" charset="0"/>
              </a:rPr>
              <a:t>Resolution Process:</a:t>
            </a:r>
          </a:p>
          <a:p>
            <a:pPr algn="jus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An independent third party was brought in to mediate discussions between Shell and the critical shareholders.</a:t>
            </a:r>
          </a:p>
          <a:p>
            <a:pPr algn="jus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Several meetings were held and additional shareholders joined the pressure on Shell.</a:t>
            </a:r>
          </a:p>
          <a:p>
            <a:pPr algn="jus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Eventually a resolution was reached, with Shell agreeing to set short-term targets to reduce its carbon footprint and link executive pay to emissions reductions.</a:t>
            </a:r>
          </a:p>
        </p:txBody>
      </p:sp>
      <p:pic>
        <p:nvPicPr>
          <p:cNvPr id="6" name="Εικόνα 5">
            <a:extLst>
              <a:ext uri="{FF2B5EF4-FFF2-40B4-BE49-F238E27FC236}">
                <a16:creationId xmlns:a16="http://schemas.microsoft.com/office/drawing/2014/main" id="{956C3488-B4C9-0290-09A6-20A49264A44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A4A4D8B-9FB9-B4FD-6083-F7739917C82C}"/>
              </a:ext>
            </a:extLst>
          </p:cNvPr>
          <p:cNvPicPr>
            <a:picLocks noChangeAspect="1"/>
          </p:cNvPicPr>
          <p:nvPr/>
        </p:nvPicPr>
        <p:blipFill>
          <a:blip r:embed="rId4"/>
          <a:stretch>
            <a:fillRect/>
          </a:stretch>
        </p:blipFill>
        <p:spPr>
          <a:xfrm>
            <a:off x="7467656" y="2319517"/>
            <a:ext cx="4537381" cy="2544536"/>
          </a:xfrm>
          <a:prstGeom prst="rect">
            <a:avLst/>
          </a:prstGeom>
        </p:spPr>
      </p:pic>
    </p:spTree>
    <p:extLst>
      <p:ext uri="{BB962C8B-B14F-4D97-AF65-F5344CB8AC3E}">
        <p14:creationId xmlns:p14="http://schemas.microsoft.com/office/powerpoint/2010/main" val="3235538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A73B1FC-BCE0-A458-F01A-5CF1E223D15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D0B01E6-9FE8-3E95-8F38-FBBACFE693E1}"/>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8B9C8DE-CC4E-FA93-6E51-A37F0BA1B3D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2C1EA79-2508-B1F3-B7AE-C9785C5F462D}"/>
              </a:ext>
            </a:extLst>
          </p:cNvPr>
          <p:cNvSpPr>
            <a:spLocks noGrp="1"/>
          </p:cNvSpPr>
          <p:nvPr>
            <p:ph type="body" idx="1"/>
          </p:nvPr>
        </p:nvSpPr>
        <p:spPr>
          <a:xfrm>
            <a:off x="720725" y="2113659"/>
            <a:ext cx="6148674" cy="32464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b="1" dirty="0">
                <a:solidFill>
                  <a:srgbClr val="1F1F1F"/>
                </a:solidFill>
                <a:latin typeface="Arial" panose="020B0604020202020204" pitchFamily="34" charset="0"/>
                <a:cs typeface="Arial" panose="020B0604020202020204" pitchFamily="34" charset="0"/>
              </a:rPr>
              <a:t>C</a:t>
            </a:r>
            <a:r>
              <a:rPr lang="en-US" b="1" i="0" dirty="0">
                <a:solidFill>
                  <a:srgbClr val="1F1F1F"/>
                </a:solidFill>
                <a:effectLst/>
                <a:latin typeface="Arial" panose="020B0604020202020204" pitchFamily="34" charset="0"/>
                <a:cs typeface="Arial" panose="020B0604020202020204" pitchFamily="34" charset="0"/>
              </a:rPr>
              <a:t>ase study: </a:t>
            </a:r>
            <a:r>
              <a:rPr lang="en-US" b="1" i="0" dirty="0">
                <a:solidFill>
                  <a:srgbClr val="29261B"/>
                </a:solidFill>
                <a:effectLst/>
                <a:latin typeface="Arial" panose="020B0604020202020204" pitchFamily="34" charset="0"/>
                <a:cs typeface="Arial" panose="020B0604020202020204" pitchFamily="34" charset="0"/>
              </a:rPr>
              <a:t>Royal Dutch Shell and Climate Change</a:t>
            </a:r>
          </a:p>
          <a:p>
            <a:pPr algn="just"/>
            <a:r>
              <a:rPr lang="en-US" b="1" i="1" dirty="0">
                <a:solidFill>
                  <a:srgbClr val="29261B"/>
                </a:solidFill>
                <a:effectLst/>
                <a:latin typeface="Arial" panose="020B0604020202020204" pitchFamily="34" charset="0"/>
                <a:cs typeface="Arial" panose="020B0604020202020204" pitchFamily="34" charset="0"/>
              </a:rPr>
              <a:t>Outcome:</a:t>
            </a:r>
          </a:p>
          <a:p>
            <a:pPr algn="just">
              <a:buFont typeface="Arial" panose="020B0604020202020204" pitchFamily="34" charset="0"/>
              <a:buChar char="•"/>
            </a:pPr>
            <a:r>
              <a:rPr lang="en-US" b="0" i="0" dirty="0">
                <a:solidFill>
                  <a:srgbClr val="29261B"/>
                </a:solidFill>
                <a:effectLst/>
                <a:latin typeface="Arial" panose="020B0604020202020204" pitchFamily="34" charset="0"/>
                <a:cs typeface="Arial" panose="020B0604020202020204" pitchFamily="34" charset="0"/>
              </a:rPr>
              <a:t>In 2020, Shell announced one of the most ambitious climate strategies for industry. It aims to reduce emissions intensity by 20% by 2030 and achieve net zero emissions by 2050.</a:t>
            </a:r>
          </a:p>
          <a:p>
            <a:pPr algn="just">
              <a:buFont typeface="Arial" panose="020B0604020202020204" pitchFamily="34" charset="0"/>
              <a:buChar char="•"/>
            </a:pPr>
            <a:r>
              <a:rPr lang="en-US" b="0" i="0" dirty="0">
                <a:solidFill>
                  <a:srgbClr val="29261B"/>
                </a:solidFill>
                <a:effectLst/>
                <a:latin typeface="Arial" panose="020B0604020202020204" pitchFamily="34" charset="0"/>
                <a:cs typeface="Arial" panose="020B0604020202020204" pitchFamily="34" charset="0"/>
              </a:rPr>
              <a:t>Executive pay is now tied to meeting carbon reduction targets through an energy transition plan. This gives directors financial incentive to prioritize climate action.</a:t>
            </a:r>
          </a:p>
          <a:p>
            <a:pPr algn="just">
              <a:buFont typeface="Arial" panose="020B0604020202020204" pitchFamily="34" charset="0"/>
              <a:buChar char="•"/>
            </a:pPr>
            <a:r>
              <a:rPr lang="en-US" b="0" i="0" dirty="0">
                <a:solidFill>
                  <a:srgbClr val="29261B"/>
                </a:solidFill>
                <a:effectLst/>
                <a:latin typeface="Arial" panose="020B0604020202020204" pitchFamily="34" charset="0"/>
                <a:cs typeface="Arial" panose="020B0604020202020204" pitchFamily="34" charset="0"/>
              </a:rPr>
              <a:t>While activists say Shell still isn't doing enough, the dispute resolution process led to real change in Shell's business strategy.</a:t>
            </a:r>
          </a:p>
        </p:txBody>
      </p:sp>
      <p:pic>
        <p:nvPicPr>
          <p:cNvPr id="6" name="Εικόνα 5">
            <a:extLst>
              <a:ext uri="{FF2B5EF4-FFF2-40B4-BE49-F238E27FC236}">
                <a16:creationId xmlns:a16="http://schemas.microsoft.com/office/drawing/2014/main" id="{B5D9FE0C-CB37-516B-BAEF-F6577B9B8F9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487086A-8403-46DA-1941-042D704DDC4E}"/>
              </a:ext>
            </a:extLst>
          </p:cNvPr>
          <p:cNvPicPr>
            <a:picLocks noChangeAspect="1"/>
          </p:cNvPicPr>
          <p:nvPr/>
        </p:nvPicPr>
        <p:blipFill>
          <a:blip r:embed="rId4"/>
          <a:stretch>
            <a:fillRect/>
          </a:stretch>
        </p:blipFill>
        <p:spPr>
          <a:xfrm>
            <a:off x="7352755" y="2163035"/>
            <a:ext cx="4762500" cy="2857500"/>
          </a:xfrm>
          <a:prstGeom prst="rect">
            <a:avLst/>
          </a:prstGeom>
        </p:spPr>
      </p:pic>
    </p:spTree>
    <p:extLst>
      <p:ext uri="{BB962C8B-B14F-4D97-AF65-F5344CB8AC3E}">
        <p14:creationId xmlns:p14="http://schemas.microsoft.com/office/powerpoint/2010/main" val="4155564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412E47D-4A60-062E-0AAA-37F3987EBD1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2A3E9B5-C938-48B2-A137-0CCBED30C105}"/>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AD3855A-471A-7522-FF4A-8AD5AE13C1B4}"/>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8.4. Corporate responsibility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450132A-87C9-428D-2750-B4818CD847FC}"/>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spcAft>
                <a:spcPts val="600"/>
              </a:spcAft>
            </a:pPr>
            <a:r>
              <a:rPr lang="en-US" sz="2200" b="1" i="0" dirty="0">
                <a:solidFill>
                  <a:srgbClr val="1F1F1F"/>
                </a:solidFill>
                <a:effectLst/>
                <a:latin typeface="Arial" panose="020B0604020202020204" pitchFamily="34" charset="0"/>
                <a:cs typeface="Arial" panose="020B0604020202020204" pitchFamily="34" charset="0"/>
              </a:rPr>
              <a:t>Key takeaways</a:t>
            </a:r>
          </a:p>
          <a:p>
            <a:pPr marL="514350" indent="-285750" algn="just">
              <a:spcAft>
                <a:spcPts val="600"/>
              </a:spcAft>
              <a:buFont typeface="Wingdings" panose="05000000000000000000" pitchFamily="2" charset="2"/>
              <a:buChar char="§"/>
            </a:pPr>
            <a:r>
              <a:rPr lang="en-US" sz="2000" i="0" dirty="0">
                <a:solidFill>
                  <a:srgbClr val="1F1F1F"/>
                </a:solidFill>
                <a:effectLst/>
                <a:latin typeface="Arial" panose="020B0604020202020204" pitchFamily="34" charset="0"/>
                <a:cs typeface="Arial" panose="020B0604020202020204" pitchFamily="34" charset="0"/>
              </a:rPr>
              <a:t>Shareholder activism, like the resolution that pushed Shell, can make companies set stronger climate goals.</a:t>
            </a:r>
          </a:p>
          <a:p>
            <a:pPr marL="514350" indent="-285750" algn="just">
              <a:spcAft>
                <a:spcPts val="600"/>
              </a:spcAft>
              <a:buFont typeface="Wingdings" panose="05000000000000000000" pitchFamily="2" charset="2"/>
              <a:buChar char="§"/>
            </a:pPr>
            <a:r>
              <a:rPr lang="en-US" sz="2000" i="0" dirty="0">
                <a:solidFill>
                  <a:srgbClr val="1F1F1F"/>
                </a:solidFill>
                <a:effectLst/>
                <a:latin typeface="Arial" panose="020B0604020202020204" pitchFamily="34" charset="0"/>
                <a:cs typeface="Arial" panose="020B0604020202020204" pitchFamily="34" charset="0"/>
              </a:rPr>
              <a:t>Third-party mediation, like in the Shell case, fosters dialogue and helps corporations reach agreements with stakeholders.</a:t>
            </a:r>
          </a:p>
          <a:p>
            <a:pPr marL="514350" indent="-285750" algn="just">
              <a:spcAft>
                <a:spcPts val="600"/>
              </a:spcAft>
              <a:buFont typeface="Wingdings" panose="05000000000000000000" pitchFamily="2" charset="2"/>
              <a:buChar char="§"/>
            </a:pPr>
            <a:r>
              <a:rPr lang="en-US" sz="2000" i="0" dirty="0">
                <a:solidFill>
                  <a:srgbClr val="1F1F1F"/>
                </a:solidFill>
                <a:effectLst/>
                <a:latin typeface="Arial" panose="020B0604020202020204" pitchFamily="34" charset="0"/>
                <a:cs typeface="Arial" panose="020B0604020202020204" pitchFamily="34" charset="0"/>
              </a:rPr>
              <a:t>Tying executive pay to sustainability, like Shell's bonus on emissions, incentivizes climate action.</a:t>
            </a:r>
            <a:endParaRPr lang="en-US" sz="200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7325028-4C7A-782B-ACAE-499740B0D7C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B6FB99D-2C8A-7005-35AE-4D7D2E16F80A}"/>
              </a:ext>
            </a:extLst>
          </p:cNvPr>
          <p:cNvPicPr>
            <a:picLocks noChangeAspect="1"/>
          </p:cNvPicPr>
          <p:nvPr/>
        </p:nvPicPr>
        <p:blipFill>
          <a:blip r:embed="rId4"/>
          <a:stretch>
            <a:fillRect/>
          </a:stretch>
        </p:blipFill>
        <p:spPr>
          <a:xfrm>
            <a:off x="7339512" y="2531670"/>
            <a:ext cx="4729752" cy="2138301"/>
          </a:xfrm>
          <a:prstGeom prst="rect">
            <a:avLst/>
          </a:prstGeom>
        </p:spPr>
      </p:pic>
    </p:spTree>
    <p:extLst>
      <p:ext uri="{BB962C8B-B14F-4D97-AF65-F5344CB8AC3E}">
        <p14:creationId xmlns:p14="http://schemas.microsoft.com/office/powerpoint/2010/main" val="1196671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042A4C2-F5EA-151D-1536-C09640279F5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5295EBD-0FC9-E662-56AF-532AC215E11C}"/>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6613641-AA89-9BC5-EFA0-1D8FB7330269}"/>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8.1. The Paris Agreement (2015</a:t>
            </a:r>
            <a:r>
              <a:rPr lang="en-GB" sz="1800" dirty="0">
                <a:effectLst/>
                <a:latin typeface="Calibri" panose="020F0502020204030204" pitchFamily="34" charset="0"/>
                <a:ea typeface="Times New Roman" panose="02020603050405020304" pitchFamily="18" charset="0"/>
              </a:rPr>
              <a: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771054D-6A69-CC59-DB23-9B991AECC9C4}"/>
              </a:ext>
            </a:extLst>
          </p:cNvPr>
          <p:cNvSpPr>
            <a:spLocks noGrp="1"/>
          </p:cNvSpPr>
          <p:nvPr>
            <p:ph type="body" idx="1"/>
          </p:nvPr>
        </p:nvSpPr>
        <p:spPr>
          <a:xfrm>
            <a:off x="772341" y="2159173"/>
            <a:ext cx="6148674" cy="329569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The Paris Agreement (2015)</a:t>
            </a:r>
            <a:endParaRPr lang="en-US" sz="1800" b="0" i="0" dirty="0">
              <a:solidFill>
                <a:srgbClr val="1F1F1F"/>
              </a:solidFill>
              <a:effectLst/>
              <a:latin typeface="Arial" panose="020B0604020202020204" pitchFamily="34" charset="0"/>
              <a:cs typeface="Arial" panose="020B0604020202020204" pitchFamily="34" charset="0"/>
            </a:endParaRPr>
          </a:p>
          <a:p>
            <a:pPr marL="22860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3) Mechanisms:</a:t>
            </a:r>
          </a:p>
          <a:p>
            <a:pPr marL="22860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Global </a:t>
            </a:r>
            <a:r>
              <a:rPr lang="en-US" sz="1800" b="1" i="0" dirty="0" err="1">
                <a:solidFill>
                  <a:srgbClr val="1F1F1F"/>
                </a:solidFill>
                <a:effectLst/>
                <a:latin typeface="Arial" panose="020B0604020202020204" pitchFamily="34" charset="0"/>
                <a:cs typeface="Arial" panose="020B0604020202020204" pitchFamily="34" charset="0"/>
              </a:rPr>
              <a:t>Stocktake</a:t>
            </a:r>
            <a:r>
              <a:rPr lang="en-US" sz="1800" b="1" i="0" dirty="0">
                <a:solidFill>
                  <a:srgbClr val="1F1F1F"/>
                </a:solidFill>
                <a:effectLst/>
                <a:latin typeface="Arial" panose="020B0604020202020204" pitchFamily="34" charset="0"/>
                <a:cs typeface="Arial" panose="020B0604020202020204" pitchFamily="34" charset="0"/>
              </a:rPr>
              <a:t>:</a:t>
            </a:r>
            <a:r>
              <a:rPr lang="en-US" sz="1800" b="0" i="0" dirty="0">
                <a:solidFill>
                  <a:srgbClr val="1F1F1F"/>
                </a:solidFill>
                <a:effectLst/>
                <a:latin typeface="Arial" panose="020B0604020202020204" pitchFamily="34" charset="0"/>
                <a:cs typeface="Arial" panose="020B0604020202020204" pitchFamily="34" charset="0"/>
              </a:rPr>
              <a:t> Every five years, there is a formal assessment of collective progress towards achieving the Agreement's terms. This informs countries if they need to strengthen their individual commitments.</a:t>
            </a:r>
          </a:p>
          <a:p>
            <a:pPr marL="22860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Finance:</a:t>
            </a:r>
            <a:r>
              <a:rPr lang="en-US" sz="1800" b="0" i="0" dirty="0">
                <a:solidFill>
                  <a:srgbClr val="1F1F1F"/>
                </a:solidFill>
                <a:effectLst/>
                <a:latin typeface="Arial" panose="020B0604020202020204" pitchFamily="34" charset="0"/>
                <a:cs typeface="Arial" panose="020B0604020202020204" pitchFamily="34" charset="0"/>
              </a:rPr>
              <a:t> Developed countries committed to providing financial support to developing nations to help them address climate change, with a target of mobilizing $100 billion annually.</a:t>
            </a:r>
          </a:p>
        </p:txBody>
      </p:sp>
      <p:pic>
        <p:nvPicPr>
          <p:cNvPr id="6" name="Εικόνα 5">
            <a:extLst>
              <a:ext uri="{FF2B5EF4-FFF2-40B4-BE49-F238E27FC236}">
                <a16:creationId xmlns:a16="http://schemas.microsoft.com/office/drawing/2014/main" id="{6BEF0B98-501F-829A-4B22-2DB919DF832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75602E0-0702-8ED1-8E63-9F5256D972E6}"/>
              </a:ext>
            </a:extLst>
          </p:cNvPr>
          <p:cNvPicPr>
            <a:picLocks noChangeAspect="1"/>
          </p:cNvPicPr>
          <p:nvPr/>
        </p:nvPicPr>
        <p:blipFill>
          <a:blip r:embed="rId4"/>
          <a:stretch>
            <a:fillRect/>
          </a:stretch>
        </p:blipFill>
        <p:spPr>
          <a:xfrm>
            <a:off x="6993582" y="1910693"/>
            <a:ext cx="4554921" cy="3036614"/>
          </a:xfrm>
          <a:prstGeom prst="rect">
            <a:avLst/>
          </a:prstGeom>
        </p:spPr>
      </p:pic>
    </p:spTree>
    <p:extLst>
      <p:ext uri="{BB962C8B-B14F-4D97-AF65-F5344CB8AC3E}">
        <p14:creationId xmlns:p14="http://schemas.microsoft.com/office/powerpoint/2010/main" val="3321517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182A6DE-CF35-C481-7345-2366532F7B7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5DD9DB8-CF72-AB7B-7F41-41FE8238150C}"/>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6A9C4AB-714C-DA06-FBFC-7C86510C3FAB}"/>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8.1. The Paris Agreement (2015</a:t>
            </a:r>
            <a:r>
              <a:rPr lang="en-GB" sz="1800" dirty="0">
                <a:effectLst/>
                <a:latin typeface="Calibri" panose="020F0502020204030204" pitchFamily="34" charset="0"/>
                <a:ea typeface="Times New Roman" panose="02020603050405020304" pitchFamily="18" charset="0"/>
              </a:rPr>
              <a: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F8B8508-D436-3F73-99B7-17E8084AB364}"/>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The Paris Agreement (2015)</a:t>
            </a:r>
            <a:endParaRPr lang="en-US" sz="1800" b="0" i="0" dirty="0">
              <a:solidFill>
                <a:srgbClr val="1F1F1F"/>
              </a:solidFill>
              <a:effectLst/>
              <a:latin typeface="Arial" panose="020B0604020202020204" pitchFamily="34" charset="0"/>
              <a:cs typeface="Arial" panose="020B0604020202020204" pitchFamily="34" charset="0"/>
            </a:endParaRPr>
          </a:p>
          <a:p>
            <a:pPr algn="just"/>
            <a:r>
              <a:rPr lang="en-US" sz="1800" b="1" i="0" dirty="0">
                <a:solidFill>
                  <a:srgbClr val="1F1F1F"/>
                </a:solidFill>
                <a:effectLst/>
                <a:latin typeface="Arial" panose="020B0604020202020204" pitchFamily="34" charset="0"/>
                <a:cs typeface="Arial" panose="020B0604020202020204" pitchFamily="34" charset="0"/>
              </a:rPr>
              <a:t>4) Dispute Resolution Elements: </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Negotiation Process:</a:t>
            </a:r>
            <a:r>
              <a:rPr lang="en-US" sz="1800" b="0" i="0" dirty="0">
                <a:solidFill>
                  <a:srgbClr val="1F1F1F"/>
                </a:solidFill>
                <a:effectLst/>
                <a:latin typeface="Arial" panose="020B0604020202020204" pitchFamily="34" charset="0"/>
                <a:cs typeface="Arial" panose="020B0604020202020204" pitchFamily="34" charset="0"/>
              </a:rPr>
              <a:t> The Agreement was the culmination of years of negotiations within the UNFCCC. These negotiations involved overcoming differences between developed and developing countries on their responsibilities and contributions.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Non-binding but Encouraging:</a:t>
            </a:r>
            <a:r>
              <a:rPr lang="en-US" sz="1800" b="0" i="0" dirty="0">
                <a:solidFill>
                  <a:srgbClr val="1F1F1F"/>
                </a:solidFill>
                <a:effectLst/>
                <a:latin typeface="Arial" panose="020B0604020202020204" pitchFamily="34" charset="0"/>
                <a:cs typeface="Arial" panose="020B0604020202020204" pitchFamily="34" charset="0"/>
              </a:rPr>
              <a:t> NDCs are not legally binding, but the global </a:t>
            </a:r>
            <a:r>
              <a:rPr lang="en-US" sz="1800" b="0" i="0" dirty="0" err="1">
                <a:solidFill>
                  <a:srgbClr val="1F1F1F"/>
                </a:solidFill>
                <a:effectLst/>
                <a:latin typeface="Arial" panose="020B0604020202020204" pitchFamily="34" charset="0"/>
                <a:cs typeface="Arial" panose="020B0604020202020204" pitchFamily="34" charset="0"/>
              </a:rPr>
              <a:t>stocktake</a:t>
            </a:r>
            <a:r>
              <a:rPr lang="en-US" sz="1800" b="0" i="0" dirty="0">
                <a:solidFill>
                  <a:srgbClr val="1F1F1F"/>
                </a:solidFill>
                <a:effectLst/>
                <a:latin typeface="Arial" panose="020B0604020202020204" pitchFamily="34" charset="0"/>
                <a:cs typeface="Arial" panose="020B0604020202020204" pitchFamily="34" charset="0"/>
              </a:rPr>
              <a:t> and transparency framework create peer pressure and accountability mechanisms to encourage continuous ambition.</a:t>
            </a:r>
          </a:p>
        </p:txBody>
      </p:sp>
      <p:pic>
        <p:nvPicPr>
          <p:cNvPr id="6" name="Εικόνα 5">
            <a:extLst>
              <a:ext uri="{FF2B5EF4-FFF2-40B4-BE49-F238E27FC236}">
                <a16:creationId xmlns:a16="http://schemas.microsoft.com/office/drawing/2014/main" id="{78B1FD03-2B65-9FA3-8E50-FA83AF5CD71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0578566-DB0B-84BD-1FC6-95D9EE570AAA}"/>
              </a:ext>
            </a:extLst>
          </p:cNvPr>
          <p:cNvPicPr>
            <a:picLocks noChangeAspect="1"/>
          </p:cNvPicPr>
          <p:nvPr/>
        </p:nvPicPr>
        <p:blipFill>
          <a:blip r:embed="rId4"/>
          <a:stretch>
            <a:fillRect/>
          </a:stretch>
        </p:blipFill>
        <p:spPr>
          <a:xfrm>
            <a:off x="7321506" y="2156226"/>
            <a:ext cx="4269302" cy="2841754"/>
          </a:xfrm>
          <a:prstGeom prst="rect">
            <a:avLst/>
          </a:prstGeom>
        </p:spPr>
      </p:pic>
    </p:spTree>
    <p:extLst>
      <p:ext uri="{BB962C8B-B14F-4D97-AF65-F5344CB8AC3E}">
        <p14:creationId xmlns:p14="http://schemas.microsoft.com/office/powerpoint/2010/main" val="113121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EDF0266-ABC8-773E-E276-F1B4B2DDB0B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D6529A0-445E-E083-77B3-9B35B782CAD8}"/>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C6BAE5C-2A93-3683-D160-C50809DF3D4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8.1. The Paris Agreement (2015</a:t>
            </a:r>
            <a:r>
              <a:rPr lang="en-GB" sz="1800" dirty="0">
                <a:effectLst/>
                <a:latin typeface="Calibri" panose="020F0502020204030204" pitchFamily="34" charset="0"/>
                <a:ea typeface="Times New Roman" panose="02020603050405020304" pitchFamily="18" charset="0"/>
              </a:rPr>
              <a: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F452E86-24C4-AABE-BDF6-84F53FFEBA6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The Paris Agreement (2015)</a:t>
            </a:r>
            <a:endParaRPr lang="en-US" sz="2000" b="0" i="0" dirty="0">
              <a:solidFill>
                <a:srgbClr val="1F1F1F"/>
              </a:solidFill>
              <a:effectLst/>
              <a:latin typeface="Arial" panose="020B0604020202020204" pitchFamily="34" charset="0"/>
              <a:cs typeface="Arial" panose="020B0604020202020204" pitchFamily="34" charset="0"/>
            </a:endParaRPr>
          </a:p>
          <a:p>
            <a:pPr algn="just"/>
            <a:r>
              <a:rPr lang="en-US" sz="2000" b="1" i="0" dirty="0">
                <a:solidFill>
                  <a:srgbClr val="1F1F1F"/>
                </a:solidFill>
                <a:effectLst/>
                <a:latin typeface="Arial" panose="020B0604020202020204" pitchFamily="34" charset="0"/>
                <a:cs typeface="Arial" panose="020B0604020202020204" pitchFamily="34" charset="0"/>
              </a:rPr>
              <a:t>4) Dispute Resolution Elements: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Compromise:</a:t>
            </a:r>
            <a:r>
              <a:rPr lang="en-US" sz="2000" b="0" i="0" dirty="0">
                <a:solidFill>
                  <a:srgbClr val="1F1F1F"/>
                </a:solidFill>
                <a:effectLst/>
                <a:latin typeface="Arial" panose="020B0604020202020204" pitchFamily="34" charset="0"/>
                <a:cs typeface="Arial" panose="020B0604020202020204" pitchFamily="34" charset="0"/>
              </a:rPr>
              <a:t> The Agreement reflects a balance of interests, including:</a:t>
            </a:r>
          </a:p>
          <a:p>
            <a:pPr marL="800100" lvl="1" indent="-342900" algn="just">
              <a:buFont typeface="Wingdings" panose="05000000000000000000" pitchFamily="2" charset="2"/>
              <a:buChar char="ü"/>
            </a:pPr>
            <a:r>
              <a:rPr lang="en-US" sz="2000" b="0" i="0" dirty="0">
                <a:solidFill>
                  <a:srgbClr val="1F1F1F"/>
                </a:solidFill>
                <a:effectLst/>
                <a:latin typeface="Arial" panose="020B0604020202020204" pitchFamily="34" charset="0"/>
                <a:cs typeface="Arial" panose="020B0604020202020204" pitchFamily="34" charset="0"/>
              </a:rPr>
              <a:t>Differentiation between developed and developing countries</a:t>
            </a:r>
          </a:p>
          <a:p>
            <a:pPr marL="800100" lvl="1" indent="-342900" algn="just">
              <a:buFont typeface="Wingdings" panose="05000000000000000000" pitchFamily="2" charset="2"/>
              <a:buChar char="ü"/>
            </a:pPr>
            <a:r>
              <a:rPr lang="en-US" sz="2000" b="0" i="0" dirty="0">
                <a:solidFill>
                  <a:srgbClr val="1F1F1F"/>
                </a:solidFill>
                <a:effectLst/>
                <a:latin typeface="Arial" panose="020B0604020202020204" pitchFamily="34" charset="0"/>
                <a:cs typeface="Arial" panose="020B0604020202020204" pitchFamily="34" charset="0"/>
              </a:rPr>
              <a:t>Flexibility for nations to determine their own contributions.</a:t>
            </a:r>
          </a:p>
          <a:p>
            <a:pPr marL="800100" lvl="1" indent="-342900" algn="just">
              <a:buFont typeface="Wingdings" panose="05000000000000000000" pitchFamily="2" charset="2"/>
              <a:buChar char="ü"/>
            </a:pPr>
            <a:r>
              <a:rPr lang="en-US" sz="2000" b="0" i="0" dirty="0">
                <a:solidFill>
                  <a:srgbClr val="1F1F1F"/>
                </a:solidFill>
                <a:effectLst/>
                <a:latin typeface="Arial" panose="020B0604020202020204" pitchFamily="34" charset="0"/>
                <a:cs typeface="Arial" panose="020B0604020202020204" pitchFamily="34" charset="0"/>
              </a:rPr>
              <a:t>Ambition to ratchet up commitments over time to achieve the global goal.</a:t>
            </a:r>
          </a:p>
          <a:p>
            <a:pPr marL="228600" indent="0" algn="l"/>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D4A38630-3E8B-B035-1810-6832F42DDC8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4D15C3F-5BD2-A857-96AF-E93A90D1F35A}"/>
              </a:ext>
            </a:extLst>
          </p:cNvPr>
          <p:cNvPicPr>
            <a:picLocks noChangeAspect="1"/>
          </p:cNvPicPr>
          <p:nvPr/>
        </p:nvPicPr>
        <p:blipFill>
          <a:blip r:embed="rId4"/>
          <a:stretch>
            <a:fillRect/>
          </a:stretch>
        </p:blipFill>
        <p:spPr>
          <a:xfrm>
            <a:off x="7537856" y="2113659"/>
            <a:ext cx="4370101" cy="2913401"/>
          </a:xfrm>
          <a:prstGeom prst="rect">
            <a:avLst/>
          </a:prstGeom>
        </p:spPr>
      </p:pic>
    </p:spTree>
    <p:extLst>
      <p:ext uri="{BB962C8B-B14F-4D97-AF65-F5344CB8AC3E}">
        <p14:creationId xmlns:p14="http://schemas.microsoft.com/office/powerpoint/2010/main" val="1015702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C73221D-BA77-4751-5800-C1BB4834D97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F5D4743-851C-FBFA-B1B1-D36883D8CD9B}"/>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3C94C91-8748-7024-5A65-52A1AE8D5E3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8.1. The Paris Agreement (2015</a:t>
            </a:r>
            <a:r>
              <a:rPr lang="en-GB" sz="1800" dirty="0">
                <a:effectLst/>
                <a:latin typeface="Calibri" panose="020F0502020204030204" pitchFamily="34" charset="0"/>
                <a:ea typeface="Times New Roman" panose="02020603050405020304" pitchFamily="18" charset="0"/>
              </a:rPr>
              <a: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319B7A1-4920-A0AD-DC23-C24048C9DBF2}"/>
              </a:ext>
            </a:extLst>
          </p:cNvPr>
          <p:cNvSpPr>
            <a:spLocks noGrp="1"/>
          </p:cNvSpPr>
          <p:nvPr>
            <p:ph type="body" idx="1"/>
          </p:nvPr>
        </p:nvSpPr>
        <p:spPr>
          <a:xfrm>
            <a:off x="720725" y="2203286"/>
            <a:ext cx="6148674" cy="30332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lnSpc>
                <a:spcPct val="80000"/>
              </a:lnSpc>
              <a:spcBef>
                <a:spcPts val="12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The Paris Agreement (2015)</a:t>
            </a:r>
            <a:endParaRPr lang="en-US" sz="1800" b="0" i="0" dirty="0">
              <a:solidFill>
                <a:srgbClr val="1F1F1F"/>
              </a:solidFill>
              <a:effectLst/>
              <a:latin typeface="Arial" panose="020B0604020202020204" pitchFamily="34" charset="0"/>
              <a:cs typeface="Arial" panose="020B0604020202020204" pitchFamily="34" charset="0"/>
            </a:endParaRPr>
          </a:p>
          <a:p>
            <a:pPr algn="l">
              <a:lnSpc>
                <a:spcPct val="80000"/>
              </a:lnSpc>
              <a:spcBef>
                <a:spcPts val="12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Successes and Challenges:</a:t>
            </a:r>
            <a:endParaRPr lang="en-US" sz="1800" b="0" i="0" dirty="0">
              <a:solidFill>
                <a:srgbClr val="1F1F1F"/>
              </a:solidFill>
              <a:effectLst/>
              <a:latin typeface="Arial" panose="020B0604020202020204" pitchFamily="34" charset="0"/>
              <a:cs typeface="Arial" panose="020B0604020202020204" pitchFamily="34" charset="0"/>
            </a:endParaRPr>
          </a:p>
          <a:p>
            <a:pPr algn="l">
              <a:lnSpc>
                <a:spcPct val="80000"/>
              </a:lnSpc>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Successes:</a:t>
            </a:r>
            <a:endParaRPr lang="en-US" sz="1800" b="0" i="0" dirty="0">
              <a:solidFill>
                <a:srgbClr val="1F1F1F"/>
              </a:solidFill>
              <a:effectLst/>
              <a:latin typeface="Arial" panose="020B0604020202020204" pitchFamily="34" charset="0"/>
              <a:cs typeface="Arial" panose="020B0604020202020204" pitchFamily="34" charset="0"/>
            </a:endParaRPr>
          </a:p>
          <a:p>
            <a:pPr marL="742950" lvl="1" indent="-285750" algn="l">
              <a:lnSpc>
                <a:spcPct val="80000"/>
              </a:lnSpc>
              <a:spcBef>
                <a:spcPts val="1200"/>
              </a:spcBef>
              <a:spcAft>
                <a:spcPts val="600"/>
              </a:spcAft>
              <a:buFont typeface="Wingdings" panose="05000000000000000000" pitchFamily="2" charset="2"/>
              <a:buChar char="ü"/>
            </a:pPr>
            <a:r>
              <a:rPr lang="en-US" sz="1800" b="0" i="0" dirty="0">
                <a:solidFill>
                  <a:srgbClr val="1F1F1F"/>
                </a:solidFill>
                <a:effectLst/>
                <a:latin typeface="Arial" panose="020B0604020202020204" pitchFamily="34" charset="0"/>
                <a:cs typeface="Arial" panose="020B0604020202020204" pitchFamily="34" charset="0"/>
              </a:rPr>
              <a:t>Near-universal ratification, showcasing widespread political will.</a:t>
            </a:r>
          </a:p>
          <a:p>
            <a:pPr marL="742950" lvl="1" indent="-285750" algn="l">
              <a:lnSpc>
                <a:spcPct val="80000"/>
              </a:lnSpc>
              <a:spcBef>
                <a:spcPts val="1200"/>
              </a:spcBef>
              <a:spcAft>
                <a:spcPts val="600"/>
              </a:spcAft>
              <a:buFont typeface="Wingdings" panose="05000000000000000000" pitchFamily="2" charset="2"/>
              <a:buChar char="ü"/>
            </a:pPr>
            <a:r>
              <a:rPr lang="en-US" sz="1800" b="0" i="0" dirty="0">
                <a:solidFill>
                  <a:srgbClr val="1F1F1F"/>
                </a:solidFill>
                <a:effectLst/>
                <a:latin typeface="Arial" panose="020B0604020202020204" pitchFamily="34" charset="0"/>
                <a:cs typeface="Arial" panose="020B0604020202020204" pitchFamily="34" charset="0"/>
              </a:rPr>
              <a:t>Creation of a shared framework for global action to address climate change</a:t>
            </a:r>
          </a:p>
        </p:txBody>
      </p:sp>
      <p:pic>
        <p:nvPicPr>
          <p:cNvPr id="6" name="Εικόνα 5">
            <a:extLst>
              <a:ext uri="{FF2B5EF4-FFF2-40B4-BE49-F238E27FC236}">
                <a16:creationId xmlns:a16="http://schemas.microsoft.com/office/drawing/2014/main" id="{53106A31-A925-26BE-2B05-C738DBB2582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AA1060E-E6C9-88A7-DC23-8D9BB54A208F}"/>
              </a:ext>
            </a:extLst>
          </p:cNvPr>
          <p:cNvPicPr>
            <a:picLocks noChangeAspect="1"/>
          </p:cNvPicPr>
          <p:nvPr/>
        </p:nvPicPr>
        <p:blipFill>
          <a:blip r:embed="rId4"/>
          <a:stretch>
            <a:fillRect/>
          </a:stretch>
        </p:blipFill>
        <p:spPr>
          <a:xfrm>
            <a:off x="7393578" y="2322641"/>
            <a:ext cx="4429311" cy="2538287"/>
          </a:xfrm>
          <a:prstGeom prst="rect">
            <a:avLst/>
          </a:prstGeom>
        </p:spPr>
      </p:pic>
    </p:spTree>
    <p:extLst>
      <p:ext uri="{BB962C8B-B14F-4D97-AF65-F5344CB8AC3E}">
        <p14:creationId xmlns:p14="http://schemas.microsoft.com/office/powerpoint/2010/main" val="237359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603E6B5-5826-C6F5-43C9-FDDEABA3AE4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556FA88-8A73-01B6-A661-A4C3B8B205D6}"/>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796CE0E-03E4-E50B-A741-F4CA2AA1B842}"/>
              </a:ext>
            </a:extLst>
          </p:cNvPr>
          <p:cNvSpPr>
            <a:spLocks noGrp="1"/>
          </p:cNvSpPr>
          <p:nvPr>
            <p:ph type="title"/>
          </p:nvPr>
        </p:nvSpPr>
        <p:spPr>
          <a:xfrm>
            <a:off x="720725" y="1497852"/>
            <a:ext cx="5926017"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8.1. The Paris Agreement (2015</a:t>
            </a:r>
            <a:r>
              <a:rPr lang="en-GB" sz="1800" dirty="0">
                <a:effectLst/>
                <a:latin typeface="Calibri" panose="020F0502020204030204" pitchFamily="34" charset="0"/>
                <a:ea typeface="Times New Roman" panose="02020603050405020304" pitchFamily="18" charset="0"/>
              </a:rPr>
              <a: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B759902-4D14-6627-B3EB-0D81B8DBE1B9}"/>
              </a:ext>
            </a:extLst>
          </p:cNvPr>
          <p:cNvSpPr>
            <a:spLocks noGrp="1"/>
          </p:cNvSpPr>
          <p:nvPr>
            <p:ph type="body" idx="1"/>
          </p:nvPr>
        </p:nvSpPr>
        <p:spPr>
          <a:xfrm>
            <a:off x="720725" y="2383745"/>
            <a:ext cx="5926017" cy="33461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lnSpc>
                <a:spcPct val="8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The Paris Agreement (2015)</a:t>
            </a:r>
            <a:endParaRPr lang="en-US" sz="1800" b="0" i="0" dirty="0">
              <a:solidFill>
                <a:srgbClr val="1F1F1F"/>
              </a:solidFill>
              <a:effectLst/>
              <a:latin typeface="Arial" panose="020B0604020202020204" pitchFamily="34" charset="0"/>
              <a:cs typeface="Arial" panose="020B0604020202020204" pitchFamily="34" charset="0"/>
            </a:endParaRPr>
          </a:p>
          <a:p>
            <a:pPr algn="l">
              <a:lnSpc>
                <a:spcPct val="8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Successes and Challenges:</a:t>
            </a:r>
            <a:endParaRPr lang="en-US" sz="1800" b="0" i="0" dirty="0">
              <a:solidFill>
                <a:srgbClr val="1F1F1F"/>
              </a:solidFill>
              <a:effectLst/>
              <a:latin typeface="Arial" panose="020B0604020202020204" pitchFamily="34" charset="0"/>
              <a:cs typeface="Arial" panose="020B0604020202020204" pitchFamily="34" charset="0"/>
            </a:endParaRPr>
          </a:p>
          <a:p>
            <a:pPr algn="l">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Challenges:</a:t>
            </a:r>
            <a:endParaRPr lang="en-US" sz="1800" b="0" i="0" dirty="0">
              <a:solidFill>
                <a:srgbClr val="1F1F1F"/>
              </a:solidFill>
              <a:effectLst/>
              <a:latin typeface="Arial" panose="020B0604020202020204" pitchFamily="34" charset="0"/>
              <a:cs typeface="Arial" panose="020B0604020202020204" pitchFamily="34" charset="0"/>
            </a:endParaRPr>
          </a:p>
          <a:p>
            <a:pPr marL="742950" lvl="1" indent="-285750" algn="just">
              <a:lnSpc>
                <a:spcPct val="80000"/>
              </a:lnSpc>
              <a:spcBef>
                <a:spcPts val="600"/>
              </a:spcBef>
              <a:spcAft>
                <a:spcPts val="600"/>
              </a:spcAft>
              <a:buFont typeface="Wingdings" panose="05000000000000000000" pitchFamily="2" charset="2"/>
              <a:buChar char="ü"/>
            </a:pPr>
            <a:r>
              <a:rPr lang="en-US" sz="1800" b="0" i="0" dirty="0">
                <a:solidFill>
                  <a:srgbClr val="1F1F1F"/>
                </a:solidFill>
                <a:effectLst/>
                <a:latin typeface="Arial" panose="020B0604020202020204" pitchFamily="34" charset="0"/>
                <a:cs typeface="Arial" panose="020B0604020202020204" pitchFamily="34" charset="0"/>
              </a:rPr>
              <a:t>Existing NDCs are insufficient to meet the Agreement's temperature goals.</a:t>
            </a:r>
          </a:p>
          <a:p>
            <a:pPr marL="742950" lvl="1" indent="-285750" algn="just">
              <a:lnSpc>
                <a:spcPct val="80000"/>
              </a:lnSpc>
              <a:spcBef>
                <a:spcPts val="600"/>
              </a:spcBef>
              <a:spcAft>
                <a:spcPts val="600"/>
              </a:spcAft>
              <a:buFont typeface="Wingdings" panose="05000000000000000000" pitchFamily="2" charset="2"/>
              <a:buChar char="ü"/>
            </a:pPr>
            <a:r>
              <a:rPr lang="en-US" sz="1800" b="0" i="0" dirty="0">
                <a:solidFill>
                  <a:srgbClr val="1F1F1F"/>
                </a:solidFill>
                <a:effectLst/>
                <a:latin typeface="Arial" panose="020B0604020202020204" pitchFamily="34" charset="0"/>
                <a:cs typeface="Arial" panose="020B0604020202020204" pitchFamily="34" charset="0"/>
              </a:rPr>
              <a:t>Delivery on climate finance pledges from developed countries has been slow.</a:t>
            </a:r>
          </a:p>
          <a:p>
            <a:pPr marL="742950" lvl="1" indent="-285750" algn="just">
              <a:lnSpc>
                <a:spcPct val="80000"/>
              </a:lnSpc>
              <a:spcBef>
                <a:spcPts val="600"/>
              </a:spcBef>
              <a:spcAft>
                <a:spcPts val="600"/>
              </a:spcAft>
              <a:buFont typeface="Wingdings" panose="05000000000000000000" pitchFamily="2" charset="2"/>
              <a:buChar char="ü"/>
            </a:pPr>
            <a:r>
              <a:rPr lang="en-US" sz="1800" b="0" i="0" dirty="0">
                <a:solidFill>
                  <a:srgbClr val="1F1F1F"/>
                </a:solidFill>
                <a:effectLst/>
                <a:latin typeface="Arial" panose="020B0604020202020204" pitchFamily="34" charset="0"/>
                <a:cs typeface="Arial" panose="020B0604020202020204" pitchFamily="34" charset="0"/>
              </a:rPr>
              <a:t>Increasing geopolitical tensions make cooperation challenging in subsequent discussions.</a:t>
            </a:r>
          </a:p>
        </p:txBody>
      </p:sp>
      <p:pic>
        <p:nvPicPr>
          <p:cNvPr id="6" name="Εικόνα 5">
            <a:extLst>
              <a:ext uri="{FF2B5EF4-FFF2-40B4-BE49-F238E27FC236}">
                <a16:creationId xmlns:a16="http://schemas.microsoft.com/office/drawing/2014/main" id="{AA59E0FD-D17E-218A-6492-0BC418B38DA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059054B4-2773-A867-B762-53468DFB295B}"/>
              </a:ext>
            </a:extLst>
          </p:cNvPr>
          <p:cNvPicPr>
            <a:picLocks noChangeAspect="1"/>
          </p:cNvPicPr>
          <p:nvPr/>
        </p:nvPicPr>
        <p:blipFill>
          <a:blip r:embed="rId4"/>
          <a:stretch>
            <a:fillRect/>
          </a:stretch>
        </p:blipFill>
        <p:spPr>
          <a:xfrm>
            <a:off x="7605285" y="2661219"/>
            <a:ext cx="4099194" cy="2152077"/>
          </a:xfrm>
          <a:prstGeom prst="rect">
            <a:avLst/>
          </a:prstGeom>
        </p:spPr>
      </p:pic>
    </p:spTree>
    <p:extLst>
      <p:ext uri="{BB962C8B-B14F-4D97-AF65-F5344CB8AC3E}">
        <p14:creationId xmlns:p14="http://schemas.microsoft.com/office/powerpoint/2010/main" val="264451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FF8BABA-B128-5919-7AB4-CFD0E727F0F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C71228B-DFD3-A6E7-055E-1E784A2A0A7D}"/>
              </a:ext>
            </a:extLst>
          </p:cNvPr>
          <p:cNvSpPr/>
          <p:nvPr/>
        </p:nvSpPr>
        <p:spPr>
          <a:xfrm>
            <a:off x="772341" y="335225"/>
            <a:ext cx="10358114"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8. </a:t>
            </a:r>
            <a:r>
              <a:rPr lang="en-GB" sz="2800" b="1" dirty="0">
                <a:solidFill>
                  <a:srgbClr val="FFFF00"/>
                </a:solidFill>
                <a:latin typeface="Arial" panose="020B0604020202020204" pitchFamily="34" charset="0"/>
                <a:cs typeface="Arial" panose="020B0604020202020204" pitchFamily="34" charset="0"/>
              </a:rPr>
              <a:t>Case studies in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E9DE45D-955E-F869-D915-EC870DE4DEB6}"/>
              </a:ext>
            </a:extLst>
          </p:cNvPr>
          <p:cNvSpPr>
            <a:spLocks noGrp="1"/>
          </p:cNvSpPr>
          <p:nvPr>
            <p:ph type="title"/>
          </p:nvPr>
        </p:nvSpPr>
        <p:spPr>
          <a:xfrm>
            <a:off x="720725" y="1497852"/>
            <a:ext cx="574944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8.1. The Paris Agreement (2015</a:t>
            </a:r>
            <a:r>
              <a:rPr lang="en-GB" sz="1800" dirty="0">
                <a:effectLst/>
                <a:latin typeface="Calibri" panose="020F0502020204030204" pitchFamily="34" charset="0"/>
                <a:ea typeface="Times New Roman" panose="02020603050405020304" pitchFamily="18" charset="0"/>
              </a:rPr>
              <a: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B8EB23C-BA8A-A571-5276-2B4E94BF3DFC}"/>
              </a:ext>
            </a:extLst>
          </p:cNvPr>
          <p:cNvSpPr>
            <a:spLocks noGrp="1"/>
          </p:cNvSpPr>
          <p:nvPr>
            <p:ph type="body" idx="1"/>
          </p:nvPr>
        </p:nvSpPr>
        <p:spPr>
          <a:xfrm>
            <a:off x="720725" y="2113659"/>
            <a:ext cx="6433110" cy="33492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The Paris Agreement (2015)</a:t>
            </a:r>
            <a:endParaRPr lang="en-US" sz="1800" b="0" i="0" dirty="0">
              <a:solidFill>
                <a:srgbClr val="1F1F1F"/>
              </a:solidFill>
              <a:effectLst/>
              <a:latin typeface="Arial" panose="020B0604020202020204" pitchFamily="34" charset="0"/>
              <a:cs typeface="Arial" panose="020B0604020202020204" pitchFamily="34" charset="0"/>
            </a:endParaRPr>
          </a:p>
          <a:p>
            <a:pPr algn="just"/>
            <a:r>
              <a:rPr lang="en-US" sz="1800" b="1" i="0" dirty="0">
                <a:solidFill>
                  <a:srgbClr val="1F1F1F"/>
                </a:solidFill>
                <a:effectLst/>
                <a:latin typeface="Arial" panose="020B0604020202020204" pitchFamily="34" charset="0"/>
                <a:cs typeface="Arial" panose="020B0604020202020204" pitchFamily="34" charset="0"/>
              </a:rPr>
              <a:t>Key Takeaways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Paris Agreement highlights the importance of complex, multilateral negotiations for addressing global issues like climate change.</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It demonstrates the delicate balance between achieving a universal agreement and preserving enough ambition to drive urgent action.</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While not a perfect solution, it provides a foundation and process for ongoing improvement.</a:t>
            </a:r>
          </a:p>
        </p:txBody>
      </p:sp>
      <p:pic>
        <p:nvPicPr>
          <p:cNvPr id="6" name="Εικόνα 5">
            <a:extLst>
              <a:ext uri="{FF2B5EF4-FFF2-40B4-BE49-F238E27FC236}">
                <a16:creationId xmlns:a16="http://schemas.microsoft.com/office/drawing/2014/main" id="{BAF660C7-5C6C-1072-ECEE-91859AEF133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2AF570A-DC35-FEA0-EA1C-FB5B637B4635}"/>
              </a:ext>
            </a:extLst>
          </p:cNvPr>
          <p:cNvPicPr>
            <a:picLocks noChangeAspect="1"/>
          </p:cNvPicPr>
          <p:nvPr/>
        </p:nvPicPr>
        <p:blipFill>
          <a:blip r:embed="rId4"/>
          <a:stretch>
            <a:fillRect/>
          </a:stretch>
        </p:blipFill>
        <p:spPr>
          <a:xfrm>
            <a:off x="8132688" y="2220816"/>
            <a:ext cx="3102601" cy="3200400"/>
          </a:xfrm>
          <a:prstGeom prst="rect">
            <a:avLst/>
          </a:prstGeom>
        </p:spPr>
      </p:pic>
    </p:spTree>
    <p:extLst>
      <p:ext uri="{BB962C8B-B14F-4D97-AF65-F5344CB8AC3E}">
        <p14:creationId xmlns:p14="http://schemas.microsoft.com/office/powerpoint/2010/main" val="180194586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8720</TotalTime>
  <Words>3251</Words>
  <Application>Microsoft Office PowerPoint</Application>
  <PresentationFormat>Widescreen</PresentationFormat>
  <Paragraphs>238</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Google Sans</vt:lpstr>
      <vt:lpstr>Wingdings</vt:lpstr>
      <vt:lpstr>Arial</vt:lpstr>
      <vt:lpstr>Calibri</vt:lpstr>
      <vt:lpstr>Century Gothic</vt:lpstr>
      <vt:lpstr>Office Theme</vt:lpstr>
      <vt:lpstr>PowerPoint Presentation</vt:lpstr>
      <vt:lpstr>8.1. The Paris Agreement (2015)</vt:lpstr>
      <vt:lpstr>8.1. The Paris Agreement (2015)</vt:lpstr>
      <vt:lpstr>8.1. The Paris Agreement (2015)</vt:lpstr>
      <vt:lpstr>8.1. The Paris Agreement (2015)</vt:lpstr>
      <vt:lpstr>8.1. The Paris Agreement (2015)</vt:lpstr>
      <vt:lpstr>8.1. The Paris Agreement (2015)</vt:lpstr>
      <vt:lpstr>8.1. The Paris Agreement (2015)</vt:lpstr>
      <vt:lpstr>8.1. The Paris Agreement (2015)</vt:lpstr>
      <vt:lpstr>8.2. Nation-state accountability</vt:lpstr>
      <vt:lpstr>8.2. Nation-state accountability</vt:lpstr>
      <vt:lpstr>8.2. Nation-state accountability</vt:lpstr>
      <vt:lpstr>8.2. Nation-state accountability</vt:lpstr>
      <vt:lpstr>8.2. Nation-state accountability</vt:lpstr>
      <vt:lpstr>8.2. Nation-state accountability</vt:lpstr>
      <vt:lpstr>8.2. Nation-state accountability</vt:lpstr>
      <vt:lpstr>8.2. Nation-state accountability</vt:lpstr>
      <vt:lpstr>8.2. Nation-state accountability</vt:lpstr>
      <vt:lpstr>8.3. Municipal and local action</vt:lpstr>
      <vt:lpstr>8.3. Municipal and local action</vt:lpstr>
      <vt:lpstr>8.3. Municipal and local action</vt:lpstr>
      <vt:lpstr>8.3. Municipal and local action</vt:lpstr>
      <vt:lpstr>8.3. Municipal and local action</vt:lpstr>
      <vt:lpstr>8.3. Municipal and local action</vt:lpstr>
      <vt:lpstr>8.3. Municipal and local action</vt:lpstr>
      <vt:lpstr>8.3. Municipal and local action</vt:lpstr>
      <vt:lpstr>8.3. Municipal and local action</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lpstr>8.4. Corporate responsibility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34</cp:revision>
  <dcterms:created xsi:type="dcterms:W3CDTF">2020-01-02T01:56:26Z</dcterms:created>
  <dcterms:modified xsi:type="dcterms:W3CDTF">2024-04-03T11:46:55Z</dcterms:modified>
</cp:coreProperties>
</file>