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5"/>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951663" cy="10082213"/>
  <p:embeddedFontLst>
    <p:embeddedFont>
      <p:font typeface="Century Gothic" panose="020B0502020202020204" pitchFamily="3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99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14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78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81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44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68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74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38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43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6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1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48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93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596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380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27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02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570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30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7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85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439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939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05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87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44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50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34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47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44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nfccc.int/topics/adaptation-and-resilience/the-big-picture/introduction#The-Least-Developed-Countries-Expert-Group-LE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unfccc.int/sites/default/files/resource/sbi2024_1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unfccc.int/topics/adaptation-and-resilience/workstreams/national-adaptation-plan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unfccc.int/topics/adaptation-and-resilience/resources/guidelines-for-national-adaptation-plans-naps" TargetMode="External"/><Relationship Id="rId4" Type="http://schemas.openxmlformats.org/officeDocument/2006/relationships/hyperlink" Target="https://unfccc.int/sites/default/files/resource/UNFCCC-NAP2021-Progress-repor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Glasgow–Sharm el-Sheikh work program on the global goal of adaptation (2022-2023)</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Invites the subsidiary bodies to carry out the work program with contributions from the current and incoming Presidencies of the Conference of the Parties, the Adaptation Committee, Working Group II of the Intergovernmental Panel on Climate Change, as appropriate, and other relevant constituted bodies and experts;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The objectives of the work program should be to, inter alia- </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 Enable the full and sustained implementation of the Paris Agreement, towards achieving the global goal of adaptation, to enhance adaptation action and support;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(b) Enhance understanding of the global goal of adaptation, including the methodologies, indicators, data and metrics, needs, and support needed for assessing progress towards it;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 Contribute to reviewing the overall progress made in achieving the global goal of adaptation as part of the global </a:t>
            </a:r>
            <a:r>
              <a:rPr lang="en-US" sz="1600" dirty="0" err="1">
                <a:latin typeface="Segoe UI" panose="020B0502040204020203" pitchFamily="34" charset="0"/>
                <a:ea typeface="Quattrocento Sans"/>
                <a:cs typeface="Segoe UI" panose="020B0502040204020203" pitchFamily="34" charset="0"/>
                <a:sym typeface="Quattrocento Sans"/>
              </a:rPr>
              <a:t>stocktake</a:t>
            </a:r>
            <a:r>
              <a:rPr lang="en-US" sz="1600" dirty="0">
                <a:latin typeface="Segoe UI" panose="020B0502040204020203" pitchFamily="34" charset="0"/>
                <a:ea typeface="Quattrocento Sans"/>
                <a:cs typeface="Segoe UI" panose="020B0502040204020203" pitchFamily="34" charset="0"/>
                <a:sym typeface="Quattrocento Sans"/>
              </a:rPr>
              <a:t> referred to in Article 7, paragraph 14, and Article 14 of the Paris Agreement to inform the first and subsequent global stock takes;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3428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Glasgow–Sharm el-Sheikh work program on the global goal of adaptation (2022-2023)</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(d) Enhance national planning and implementation of adaptation actions through the process to formulate and implement national adaptation plans and nationally determined contributions and adaptation communications;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 Enable Parties to better communicate their adaptation priorities, implementation and support needs, plans, and actions, including adaptation communications and nationally determined contributions;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(f) Facilitate the establishment of robust, nationally appropriate systems for monitoring and evaluating adaptation actions; </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(g) Strengthen implementation of adaptation actions in vulnerable developing countries;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(h) Enhance understanding of how communication and reporting instruments established under the Convention and the Paris Agreement related to adaptation can complement each other to avoid duplication of efforts;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463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Least Developed Countries Expert Group (LEG)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Since 2001, the Least Developed Countries Expert Group (LEG) was established to provide technical guidance and support to the LDCs on the process of formulating and implementing national adaptation plans (NAPs). The LEG is mandated to provide technical guidance and advice on accessing funding from the Green Climate Fund for the formulation and implementation of NAPs and its work program through various activities to share best practices and lessons learned.</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LEG implements its work program through a variety of modalities including technical guidance to the countries, technical guidelines, technical papers, training activities, workshops, expert meetings, NAP Expos, case studies, capturing and sharing of experiences, best practices, and lessons learned, NAP Central, monitoring of progress, effectiveness, and gaps, collaboration with other bodies, programs and organizations, and promotion of coherence and synergy.</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560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Least Developed Countries Expert Group (LEG)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NAP Central is a portal developed under the guidance of the LEG, aiming to facilitate access to data, information, and knowledge relevant to NAPs.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LDC Portal contains information that is of specific interest to LDCs and their work on NAPs, including databases of relevance to both LDCs and non-LDCs alike, and sources of funding.</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8469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US"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hlinkClick r:id="rId3"/>
              </a:rPr>
              <a:t>https://unfccc.int/topics/adaptation-and-resilience/the-big-picture/introduction#The-Least-Developed-Countries-Expert-Group-LEG</a:t>
            </a: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hlinkClick r:id="rId4"/>
              </a:rPr>
              <a:t>https://unfccc.int/sites/default/files/resource/sbi2024_12.pdf</a:t>
            </a: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2418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1" indent="-342900" algn="just">
              <a:lnSpc>
                <a:spcPct val="150000"/>
              </a:lnSpc>
              <a:buSzPts val="1600"/>
              <a:buAutoNum type="arabicPeriod"/>
            </a:pPr>
            <a:r>
              <a:rPr lang="en-US" sz="1600" b="1" dirty="0">
                <a:latin typeface="Segoe UI" panose="020B0502040204020203" pitchFamily="34" charset="0"/>
                <a:ea typeface="Quattrocento Sans"/>
                <a:cs typeface="Segoe UI" panose="020B0502040204020203" pitchFamily="34" charset="0"/>
                <a:sym typeface="Quattrocento Sans"/>
              </a:rPr>
              <a:t>OVERVIEW OF THE PROCESS TO FORMULATE AND IMPLEMENT NATIONAL ADAPTATION PLANS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C9F427D-F051-C97D-7193-C90CEAEF7FE9}"/>
              </a:ext>
            </a:extLst>
          </p:cNvPr>
          <p:cNvPicPr>
            <a:picLocks noChangeAspect="1"/>
          </p:cNvPicPr>
          <p:nvPr/>
        </p:nvPicPr>
        <p:blipFill>
          <a:blip r:embed="rId3"/>
          <a:stretch>
            <a:fillRect/>
          </a:stretch>
        </p:blipFill>
        <p:spPr>
          <a:xfrm>
            <a:off x="1710811" y="2280594"/>
            <a:ext cx="7772465" cy="2799405"/>
          </a:xfrm>
          <a:prstGeom prst="rect">
            <a:avLst/>
          </a:prstGeom>
        </p:spPr>
      </p:pic>
    </p:spTree>
    <p:extLst>
      <p:ext uri="{BB962C8B-B14F-4D97-AF65-F5344CB8AC3E}">
        <p14:creationId xmlns:p14="http://schemas.microsoft.com/office/powerpoint/2010/main" val="377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E015E3E6-9D0D-2A14-D120-65F9C01A07D4}"/>
              </a:ext>
            </a:extLst>
          </p:cNvPr>
          <p:cNvPicPr>
            <a:picLocks noChangeAspect="1"/>
          </p:cNvPicPr>
          <p:nvPr/>
        </p:nvPicPr>
        <p:blipFill>
          <a:blip r:embed="rId3"/>
          <a:stretch>
            <a:fillRect/>
          </a:stretch>
        </p:blipFill>
        <p:spPr>
          <a:xfrm>
            <a:off x="1710811" y="1926335"/>
            <a:ext cx="7771856" cy="3420259"/>
          </a:xfrm>
          <a:prstGeom prst="rect">
            <a:avLst/>
          </a:prstGeom>
        </p:spPr>
      </p:pic>
    </p:spTree>
    <p:extLst>
      <p:ext uri="{BB962C8B-B14F-4D97-AF65-F5344CB8AC3E}">
        <p14:creationId xmlns:p14="http://schemas.microsoft.com/office/powerpoint/2010/main" val="8378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14DBE94-A0E9-C80D-71BE-EBA81A5952BD}"/>
              </a:ext>
            </a:extLst>
          </p:cNvPr>
          <p:cNvPicPr>
            <a:picLocks noChangeAspect="1"/>
          </p:cNvPicPr>
          <p:nvPr/>
        </p:nvPicPr>
        <p:blipFill>
          <a:blip r:embed="rId3"/>
          <a:stretch>
            <a:fillRect/>
          </a:stretch>
        </p:blipFill>
        <p:spPr>
          <a:xfrm>
            <a:off x="1376206" y="1853117"/>
            <a:ext cx="8174193" cy="3412527"/>
          </a:xfrm>
          <a:prstGeom prst="rect">
            <a:avLst/>
          </a:prstGeom>
        </p:spPr>
      </p:pic>
    </p:spTree>
    <p:extLst>
      <p:ext uri="{BB962C8B-B14F-4D97-AF65-F5344CB8AC3E}">
        <p14:creationId xmlns:p14="http://schemas.microsoft.com/office/powerpoint/2010/main" val="2413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D12BC0D5-A1FF-0EFB-7165-D822CB2B6808}"/>
              </a:ext>
            </a:extLst>
          </p:cNvPr>
          <p:cNvPicPr>
            <a:picLocks noChangeAspect="1"/>
          </p:cNvPicPr>
          <p:nvPr/>
        </p:nvPicPr>
        <p:blipFill>
          <a:blip r:embed="rId3"/>
          <a:stretch>
            <a:fillRect/>
          </a:stretch>
        </p:blipFill>
        <p:spPr>
          <a:xfrm>
            <a:off x="1286933" y="1355427"/>
            <a:ext cx="8483600" cy="4417049"/>
          </a:xfrm>
          <a:prstGeom prst="rect">
            <a:avLst/>
          </a:prstGeom>
        </p:spPr>
      </p:pic>
    </p:spTree>
    <p:extLst>
      <p:ext uri="{BB962C8B-B14F-4D97-AF65-F5344CB8AC3E}">
        <p14:creationId xmlns:p14="http://schemas.microsoft.com/office/powerpoint/2010/main" val="12425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2. PROGRESS OF DEVELOPING COUNTRY PARTIES IN THE PROCESS TO FORMULATE AND IMPLEMENT</a:t>
            </a:r>
          </a:p>
          <a:p>
            <a:r>
              <a:rPr lang="en-US" b="1" dirty="0">
                <a:latin typeface="Segoe UI" panose="020B0502040204020203" pitchFamily="34" charset="0"/>
                <a:cs typeface="Segoe UI" panose="020B0502040204020203" pitchFamily="34" charset="0"/>
              </a:rPr>
              <a:t>NATIONAL ADAPTATION PLANS, INCLUDING GAPS </a:t>
            </a:r>
            <a:r>
              <a:rPr lang="en-IN" b="1" dirty="0">
                <a:latin typeface="Segoe UI" panose="020B0502040204020203" pitchFamily="34" charset="0"/>
                <a:cs typeface="Segoe UI" panose="020B0502040204020203" pitchFamily="34" charset="0"/>
              </a:rPr>
              <a:t>AND NEEDS</a:t>
            </a:r>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7132491-00EC-EA97-70A4-2B52BFC0BF90}"/>
              </a:ext>
            </a:extLst>
          </p:cNvPr>
          <p:cNvPicPr>
            <a:picLocks noChangeAspect="1"/>
          </p:cNvPicPr>
          <p:nvPr/>
        </p:nvPicPr>
        <p:blipFill>
          <a:blip r:embed="rId3"/>
          <a:stretch>
            <a:fillRect/>
          </a:stretch>
        </p:blipFill>
        <p:spPr>
          <a:xfrm>
            <a:off x="1882129" y="1868180"/>
            <a:ext cx="6787737" cy="3525483"/>
          </a:xfrm>
          <a:prstGeom prst="rect">
            <a:avLst/>
          </a:prstGeom>
        </p:spPr>
      </p:pic>
    </p:spTree>
    <p:extLst>
      <p:ext uri="{BB962C8B-B14F-4D97-AF65-F5344CB8AC3E}">
        <p14:creationId xmlns:p14="http://schemas.microsoft.com/office/powerpoint/2010/main" val="39905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scope assigned to Working Group II was limited to the impacts of climate change on sectors and regions and to issues of vulnerability and adaptation.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While Working Group III (WGIII) was commissioned to assess the technological, economic, social, and political aspects of mitigation.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was little room to consider the direct relationships between these two domains.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attempt to establish the foundations of the TAR Synthesis Report (IPCC, 2001a) in the final chapters of WGII and WGIII did not shed light on the inter-relationships between adaptation and mitigation.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Nonetheless, the TAR presented new concepts for addressing inter-relationships between adaptation and mitigation.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2. PROGRESS OF DEVELOPING COUNTRY PARTIES IN THE PROCESS TO FORMULATE AND IMPLEMENT</a:t>
            </a:r>
          </a:p>
          <a:p>
            <a:r>
              <a:rPr lang="en-US" b="1" dirty="0">
                <a:latin typeface="Segoe UI" panose="020B0502040204020203" pitchFamily="34" charset="0"/>
                <a:cs typeface="Segoe UI" panose="020B0502040204020203" pitchFamily="34" charset="0"/>
              </a:rPr>
              <a:t>NATIONAL ADAPTATION PLANS, INCLUDING GAPS </a:t>
            </a:r>
            <a:r>
              <a:rPr lang="en-IN" b="1" dirty="0">
                <a:latin typeface="Segoe UI" panose="020B0502040204020203" pitchFamily="34" charset="0"/>
                <a:cs typeface="Segoe UI" panose="020B0502040204020203" pitchFamily="34" charset="0"/>
              </a:rPr>
              <a:t>AND NEEDS</a:t>
            </a:r>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0CF69DCB-6BE8-2A6A-5335-EC5A7EFF0B32}"/>
              </a:ext>
            </a:extLst>
          </p:cNvPr>
          <p:cNvPicPr>
            <a:picLocks noChangeAspect="1"/>
          </p:cNvPicPr>
          <p:nvPr/>
        </p:nvPicPr>
        <p:blipFill>
          <a:blip r:embed="rId3"/>
          <a:stretch>
            <a:fillRect/>
          </a:stretch>
        </p:blipFill>
        <p:spPr>
          <a:xfrm>
            <a:off x="1710811" y="2047563"/>
            <a:ext cx="7873456" cy="2762873"/>
          </a:xfrm>
          <a:prstGeom prst="rect">
            <a:avLst/>
          </a:prstGeom>
        </p:spPr>
      </p:pic>
    </p:spTree>
    <p:extLst>
      <p:ext uri="{BB962C8B-B14F-4D97-AF65-F5344CB8AC3E}">
        <p14:creationId xmlns:p14="http://schemas.microsoft.com/office/powerpoint/2010/main" val="40702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2. PROGRESS OF DEVELOPING COUNTRY PARTIES IN THE PROCESS TO FORMULATE AND IMPLEMENT</a:t>
            </a:r>
          </a:p>
          <a:p>
            <a:r>
              <a:rPr lang="en-US" b="1" dirty="0">
                <a:latin typeface="Segoe UI" panose="020B0502040204020203" pitchFamily="34" charset="0"/>
                <a:cs typeface="Segoe UI" panose="020B0502040204020203" pitchFamily="34" charset="0"/>
              </a:rPr>
              <a:t>NATIONAL ADAPTATION PLANS, INCLUDING GAPS </a:t>
            </a:r>
            <a:r>
              <a:rPr lang="en-IN" b="1" dirty="0">
                <a:latin typeface="Segoe UI" panose="020B0502040204020203" pitchFamily="34" charset="0"/>
                <a:cs typeface="Segoe UI" panose="020B0502040204020203" pitchFamily="34" charset="0"/>
              </a:rPr>
              <a:t>AND NEEDS</a:t>
            </a:r>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ED87359-80AB-7BFF-A1F0-2A035FC6B508}"/>
              </a:ext>
            </a:extLst>
          </p:cNvPr>
          <p:cNvPicPr>
            <a:picLocks noChangeAspect="1"/>
          </p:cNvPicPr>
          <p:nvPr/>
        </p:nvPicPr>
        <p:blipFill>
          <a:blip r:embed="rId3"/>
          <a:stretch>
            <a:fillRect/>
          </a:stretch>
        </p:blipFill>
        <p:spPr>
          <a:xfrm>
            <a:off x="1710811" y="1914732"/>
            <a:ext cx="7355013" cy="3028535"/>
          </a:xfrm>
          <a:prstGeom prst="rect">
            <a:avLst/>
          </a:prstGeom>
        </p:spPr>
      </p:pic>
    </p:spTree>
    <p:extLst>
      <p:ext uri="{BB962C8B-B14F-4D97-AF65-F5344CB8AC3E}">
        <p14:creationId xmlns:p14="http://schemas.microsoft.com/office/powerpoint/2010/main" val="35060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3. </a:t>
            </a:r>
            <a:r>
              <a:rPr lang="en-IN" b="1" dirty="0">
                <a:latin typeface="Segoe UI" panose="020B0502040204020203" pitchFamily="34" charset="0"/>
                <a:cs typeface="Segoe UI" panose="020B0502040204020203" pitchFamily="34" charset="0"/>
              </a:rPr>
              <a:t>PROGRESS IN IMPLEMENTING POLICIES, PROJECTS ABD PROGRAMS IDENTIFIED IN NATIONAL ADAPTATION PLANS </a:t>
            </a:r>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B6994FF5-FC1E-8BF2-0BA8-D24FA06692F5}"/>
              </a:ext>
            </a:extLst>
          </p:cNvPr>
          <p:cNvPicPr>
            <a:picLocks noChangeAspect="1"/>
          </p:cNvPicPr>
          <p:nvPr/>
        </p:nvPicPr>
        <p:blipFill>
          <a:blip r:embed="rId3"/>
          <a:stretch>
            <a:fillRect/>
          </a:stretch>
        </p:blipFill>
        <p:spPr>
          <a:xfrm>
            <a:off x="2887575" y="1634510"/>
            <a:ext cx="5342025" cy="3992096"/>
          </a:xfrm>
          <a:prstGeom prst="rect">
            <a:avLst/>
          </a:prstGeom>
        </p:spPr>
      </p:pic>
    </p:spTree>
    <p:extLst>
      <p:ext uri="{BB962C8B-B14F-4D97-AF65-F5344CB8AC3E}">
        <p14:creationId xmlns:p14="http://schemas.microsoft.com/office/powerpoint/2010/main" val="12333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3. </a:t>
            </a:r>
            <a:r>
              <a:rPr lang="en-IN" b="1" dirty="0">
                <a:latin typeface="Segoe UI" panose="020B0502040204020203" pitchFamily="34" charset="0"/>
                <a:cs typeface="Segoe UI" panose="020B0502040204020203" pitchFamily="34" charset="0"/>
              </a:rPr>
              <a:t>PROGRESS IN IMPLEMENTING POLICIES, PROJECTS ABD PROGRAMS IDENTIFIED IN NATIONAL ADAPTATION PLANS </a:t>
            </a:r>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663CEA4-A2B4-68E5-A0B4-DE6A8CD53576}"/>
              </a:ext>
            </a:extLst>
          </p:cNvPr>
          <p:cNvPicPr>
            <a:picLocks noChangeAspect="1"/>
          </p:cNvPicPr>
          <p:nvPr/>
        </p:nvPicPr>
        <p:blipFill>
          <a:blip r:embed="rId3"/>
          <a:stretch>
            <a:fillRect/>
          </a:stretch>
        </p:blipFill>
        <p:spPr>
          <a:xfrm>
            <a:off x="3143992" y="1854553"/>
            <a:ext cx="6637165" cy="3682647"/>
          </a:xfrm>
          <a:prstGeom prst="rect">
            <a:avLst/>
          </a:prstGeom>
        </p:spPr>
      </p:pic>
    </p:spTree>
    <p:extLst>
      <p:ext uri="{BB962C8B-B14F-4D97-AF65-F5344CB8AC3E}">
        <p14:creationId xmlns:p14="http://schemas.microsoft.com/office/powerpoint/2010/main" val="33457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Segoe UI" panose="020B0502040204020203" pitchFamily="34" charset="0"/>
                <a:cs typeface="Segoe UI" panose="020B0502040204020203" pitchFamily="34" charset="0"/>
              </a:rPr>
              <a:t>3. </a:t>
            </a:r>
            <a:r>
              <a:rPr lang="en-IN" b="1" dirty="0">
                <a:latin typeface="Segoe UI" panose="020B0502040204020203" pitchFamily="34" charset="0"/>
                <a:cs typeface="Segoe UI" panose="020B0502040204020203" pitchFamily="34" charset="0"/>
              </a:rPr>
              <a:t>PROGRESS IN IMPLEMENTING POLICIES, PROJECTS ABD PROGRAMS IDENTIFIED IN NATIONAL ADAPTATION PLANS </a:t>
            </a:r>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DFA9ADD9-EB20-4957-FCF6-237FA342C2B1}"/>
              </a:ext>
            </a:extLst>
          </p:cNvPr>
          <p:cNvPicPr>
            <a:picLocks noChangeAspect="1"/>
          </p:cNvPicPr>
          <p:nvPr/>
        </p:nvPicPr>
        <p:blipFill>
          <a:blip r:embed="rId3"/>
          <a:stretch>
            <a:fillRect/>
          </a:stretch>
        </p:blipFill>
        <p:spPr>
          <a:xfrm>
            <a:off x="3351955" y="1653452"/>
            <a:ext cx="6312759" cy="3883748"/>
          </a:xfrm>
          <a:prstGeom prst="rect">
            <a:avLst/>
          </a:prstGeom>
        </p:spPr>
      </p:pic>
    </p:spTree>
    <p:extLst>
      <p:ext uri="{BB962C8B-B14F-4D97-AF65-F5344CB8AC3E}">
        <p14:creationId xmlns:p14="http://schemas.microsoft.com/office/powerpoint/2010/main" val="42127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b="1" dirty="0">
                <a:latin typeface="Segoe UI" panose="020B0502040204020203" pitchFamily="34" charset="0"/>
                <a:cs typeface="Segoe UI" panose="020B0502040204020203" pitchFamily="34" charset="0"/>
              </a:rPr>
              <a:t>4 Implementation strategies and resource mobilization</a:t>
            </a:r>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9FFD5651-6513-5E6A-F60A-329E9A5CFC00}"/>
              </a:ext>
            </a:extLst>
          </p:cNvPr>
          <p:cNvPicPr>
            <a:picLocks noChangeAspect="1"/>
          </p:cNvPicPr>
          <p:nvPr/>
        </p:nvPicPr>
        <p:blipFill>
          <a:blip r:embed="rId3"/>
          <a:stretch>
            <a:fillRect/>
          </a:stretch>
        </p:blipFill>
        <p:spPr>
          <a:xfrm>
            <a:off x="2158146" y="1781974"/>
            <a:ext cx="6511721" cy="3755226"/>
          </a:xfrm>
          <a:prstGeom prst="rect">
            <a:avLst/>
          </a:prstGeom>
        </p:spPr>
      </p:pic>
    </p:spTree>
    <p:extLst>
      <p:ext uri="{BB962C8B-B14F-4D97-AF65-F5344CB8AC3E}">
        <p14:creationId xmlns:p14="http://schemas.microsoft.com/office/powerpoint/2010/main" val="260364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b="1" dirty="0">
                <a:latin typeface="Segoe UI" panose="020B0502040204020203" pitchFamily="34" charset="0"/>
                <a:cs typeface="Segoe UI" panose="020B0502040204020203" pitchFamily="34" charset="0"/>
              </a:rPr>
              <a:t>5 </a:t>
            </a:r>
            <a:r>
              <a:rPr lang="en-US" b="1" dirty="0">
                <a:latin typeface="Segoe UI" panose="020B0502040204020203" pitchFamily="34" charset="0"/>
                <a:cs typeface="Segoe UI" panose="020B0502040204020203" pitchFamily="34" charset="0"/>
              </a:rPr>
              <a:t>Key sectors for adaptation actions</a:t>
            </a:r>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24F5A7E6-F653-3F2C-C78B-2A67D72F3639}"/>
              </a:ext>
            </a:extLst>
          </p:cNvPr>
          <p:cNvPicPr>
            <a:picLocks noChangeAspect="1"/>
          </p:cNvPicPr>
          <p:nvPr/>
        </p:nvPicPr>
        <p:blipFill>
          <a:blip r:embed="rId3"/>
          <a:stretch>
            <a:fillRect/>
          </a:stretch>
        </p:blipFill>
        <p:spPr>
          <a:xfrm>
            <a:off x="4027695" y="1442761"/>
            <a:ext cx="5387238" cy="4094439"/>
          </a:xfrm>
          <a:prstGeom prst="rect">
            <a:avLst/>
          </a:prstGeom>
        </p:spPr>
      </p:pic>
    </p:spTree>
    <p:extLst>
      <p:ext uri="{BB962C8B-B14F-4D97-AF65-F5344CB8AC3E}">
        <p14:creationId xmlns:p14="http://schemas.microsoft.com/office/powerpoint/2010/main" val="74480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b="1" dirty="0"/>
              <a:t>6 </a:t>
            </a:r>
            <a:r>
              <a:rPr lang="en-US" b="1" dirty="0"/>
              <a:t>Overview of visions and goals</a:t>
            </a:r>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9AEB007-751E-327C-9FB0-EE0CFF07EC46}"/>
              </a:ext>
            </a:extLst>
          </p:cNvPr>
          <p:cNvPicPr>
            <a:picLocks noChangeAspect="1"/>
          </p:cNvPicPr>
          <p:nvPr/>
        </p:nvPicPr>
        <p:blipFill>
          <a:blip r:embed="rId3"/>
          <a:stretch>
            <a:fillRect/>
          </a:stretch>
        </p:blipFill>
        <p:spPr>
          <a:xfrm>
            <a:off x="1710811" y="1596275"/>
            <a:ext cx="6731876" cy="3940925"/>
          </a:xfrm>
          <a:prstGeom prst="rect">
            <a:avLst/>
          </a:prstGeom>
        </p:spPr>
      </p:pic>
    </p:spTree>
    <p:extLst>
      <p:ext uri="{BB962C8B-B14F-4D97-AF65-F5344CB8AC3E}">
        <p14:creationId xmlns:p14="http://schemas.microsoft.com/office/powerpoint/2010/main" val="31437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dirty="0"/>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F33B0C1E-061F-B5BA-9B23-441BD78D16E7}"/>
              </a:ext>
            </a:extLst>
          </p:cNvPr>
          <p:cNvPicPr>
            <a:picLocks noChangeAspect="1"/>
          </p:cNvPicPr>
          <p:nvPr/>
        </p:nvPicPr>
        <p:blipFill>
          <a:blip r:embed="rId3"/>
          <a:stretch>
            <a:fillRect/>
          </a:stretch>
        </p:blipFill>
        <p:spPr>
          <a:xfrm>
            <a:off x="1710811" y="1615407"/>
            <a:ext cx="6811049" cy="3627186"/>
          </a:xfrm>
          <a:prstGeom prst="rect">
            <a:avLst/>
          </a:prstGeom>
        </p:spPr>
      </p:pic>
    </p:spTree>
    <p:extLst>
      <p:ext uri="{BB962C8B-B14F-4D97-AF65-F5344CB8AC3E}">
        <p14:creationId xmlns:p14="http://schemas.microsoft.com/office/powerpoint/2010/main" val="103247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dirty="0"/>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9BF6361F-C72C-E0FB-A2AD-E4A101B05C2F}"/>
              </a:ext>
            </a:extLst>
          </p:cNvPr>
          <p:cNvPicPr>
            <a:picLocks noChangeAspect="1"/>
          </p:cNvPicPr>
          <p:nvPr/>
        </p:nvPicPr>
        <p:blipFill>
          <a:blip r:embed="rId3"/>
          <a:stretch>
            <a:fillRect/>
          </a:stretch>
        </p:blipFill>
        <p:spPr>
          <a:xfrm>
            <a:off x="1443961" y="1561591"/>
            <a:ext cx="7862497" cy="3450675"/>
          </a:xfrm>
          <a:prstGeom prst="rect">
            <a:avLst/>
          </a:prstGeom>
        </p:spPr>
      </p:pic>
    </p:spTree>
    <p:extLst>
      <p:ext uri="{BB962C8B-B14F-4D97-AF65-F5344CB8AC3E}">
        <p14:creationId xmlns:p14="http://schemas.microsoft.com/office/powerpoint/2010/main" val="213458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As the TAR pointed out: "one country can easily display high adaptive capacity and low mitigative capacity simultaneously (or vice versa)" (IPCC, 2001b; see also </a:t>
            </a:r>
            <a:r>
              <a:rPr lang="en-US" sz="1600" dirty="0" err="1">
                <a:latin typeface="Segoe UI" panose="020B0502040204020203" pitchFamily="34" charset="0"/>
                <a:ea typeface="Quattrocento Sans"/>
                <a:cs typeface="Segoe UI" panose="020B0502040204020203" pitchFamily="34" charset="0"/>
                <a:sym typeface="Quattrocento Sans"/>
              </a:rPr>
              <a:t>Yohe</a:t>
            </a:r>
            <a:r>
              <a:rPr lang="en-US" sz="1600" dirty="0">
                <a:latin typeface="Segoe UI" panose="020B0502040204020203" pitchFamily="34" charset="0"/>
                <a:ea typeface="Quattrocento Sans"/>
                <a:cs typeface="Segoe UI" panose="020B0502040204020203" pitchFamily="34" charset="0"/>
                <a:sym typeface="Quattrocento Sans"/>
              </a:rPr>
              <a:t>, 2001)</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 a wealthy nation, damages of climate change may fall on a small but influential social group and the costs of adaptation can be distributed across the entire population through the tax system.</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TAR discussed inter-relationships between adaptation and mitigation at two levels: at the aggregated, global, and national levels, and in the context of economic sectors and specific projects.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WGII report pointed out that "adaptation is a necessary strategy at all scales to complement climate change mitigation efforts" (IPCC, 2001c), but also elaborates on the complex relationships between the two domains at various levels.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823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dirty="0"/>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6A4EC453-B3FF-F31E-C2D3-DA4464539C5B}"/>
              </a:ext>
            </a:extLst>
          </p:cNvPr>
          <p:cNvPicPr>
            <a:picLocks noChangeAspect="1"/>
          </p:cNvPicPr>
          <p:nvPr/>
        </p:nvPicPr>
        <p:blipFill>
          <a:blip r:embed="rId3"/>
          <a:stretch>
            <a:fillRect/>
          </a:stretch>
        </p:blipFill>
        <p:spPr>
          <a:xfrm>
            <a:off x="1194840" y="1580538"/>
            <a:ext cx="9084565" cy="2280262"/>
          </a:xfrm>
          <a:prstGeom prst="rect">
            <a:avLst/>
          </a:prstGeom>
        </p:spPr>
      </p:pic>
    </p:spTree>
    <p:extLst>
      <p:ext uri="{BB962C8B-B14F-4D97-AF65-F5344CB8AC3E}">
        <p14:creationId xmlns:p14="http://schemas.microsoft.com/office/powerpoint/2010/main" val="90911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(NAPs)</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Segoe UI" panose="020B0502040204020203" pitchFamily="34" charset="0"/>
                <a:cs typeface="Segoe UI" panose="020B0502040204020203" pitchFamily="34" charset="0"/>
              </a:rPr>
              <a:t>PROGRESS IN ADDRESSING THE GUIDING PRINCIPLES OF THE PROCESS TO FORMULATE AND</a:t>
            </a:r>
          </a:p>
          <a:p>
            <a:r>
              <a:rPr lang="en-US" sz="1600" b="1" dirty="0">
                <a:latin typeface="Segoe UI" panose="020B0502040204020203" pitchFamily="34" charset="0"/>
                <a:cs typeface="Segoe UI" panose="020B0502040204020203" pitchFamily="34" charset="0"/>
              </a:rPr>
              <a:t>IMPLEMENT NATIONAL ADAPTATION PLANS</a:t>
            </a:r>
          </a:p>
          <a:p>
            <a:endParaRPr lang="en-US" sz="1600" dirty="0">
              <a:latin typeface="Segoe UI" panose="020B0502040204020203" pitchFamily="34" charset="0"/>
              <a:cs typeface="Segoe UI" panose="020B0502040204020203" pitchFamily="34" charset="0"/>
            </a:endParaRPr>
          </a:p>
          <a:p>
            <a:pPr marL="342900" indent="-342900">
              <a:buAutoNum type="arabicPeriod"/>
            </a:pPr>
            <a:r>
              <a:rPr lang="en-US" sz="1600" dirty="0">
                <a:latin typeface="Segoe UI" panose="020B0502040204020203" pitchFamily="34" charset="0"/>
                <a:cs typeface="Segoe UI" panose="020B0502040204020203" pitchFamily="34" charset="0"/>
              </a:rPr>
              <a:t>Marinating an effective and interactive process to formulate and implement NAPs</a:t>
            </a:r>
          </a:p>
          <a:p>
            <a:pPr marL="342900" indent="-342900">
              <a:buAutoNum type="arabicPeriod"/>
            </a:pPr>
            <a:r>
              <a:rPr lang="en-US" sz="1600" dirty="0">
                <a:latin typeface="Segoe UI" panose="020B0502040204020203" pitchFamily="34" charset="0"/>
                <a:cs typeface="Segoe UI" panose="020B0502040204020203" pitchFamily="34" charset="0"/>
              </a:rPr>
              <a:t>Applying the best available science </a:t>
            </a:r>
          </a:p>
          <a:p>
            <a:pPr marL="342900" indent="-342900">
              <a:buAutoNum type="arabicPeriod"/>
            </a:pPr>
            <a:r>
              <a:rPr lang="en-US" sz="1600" dirty="0">
                <a:latin typeface="Segoe UI" panose="020B0502040204020203" pitchFamily="34" charset="0"/>
                <a:cs typeface="Segoe UI" panose="020B0502040204020203" pitchFamily="34" charset="0"/>
              </a:rPr>
              <a:t>Multi-stakeholder engagement including consideration of traditional and Indigenous peoples’ knowledge </a:t>
            </a:r>
          </a:p>
          <a:p>
            <a:pPr marL="342900" indent="-342900">
              <a:buAutoNum type="arabicPeriod"/>
            </a:pPr>
            <a:r>
              <a:rPr lang="en-US" sz="1600" dirty="0">
                <a:latin typeface="Segoe UI" panose="020B0502040204020203" pitchFamily="34" charset="0"/>
                <a:cs typeface="Segoe UI" panose="020B0502040204020203" pitchFamily="34" charset="0"/>
              </a:rPr>
              <a:t>Gender considerations </a:t>
            </a:r>
          </a:p>
          <a:p>
            <a:endParaRPr lang="en-US" dirty="0"/>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3323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r>
              <a:rPr lang="en-US" sz="2200" dirty="0">
                <a:solidFill>
                  <a:schemeClr val="bg1"/>
                </a:solidFill>
                <a:latin typeface="Segoe UI" panose="020B0502040204020203" pitchFamily="34" charset="0"/>
                <a:cs typeface="Segoe UI" panose="020B0502040204020203" pitchFamily="34" charset="0"/>
              </a:rPr>
              <a:t>Further Reading </a:t>
            </a:r>
          </a:p>
        </p:txBody>
      </p:sp>
      <p:sp>
        <p:nvSpPr>
          <p:cNvPr id="158" name="Google Shape;158;p46"/>
          <p:cNvSpPr txBox="1"/>
          <p:nvPr/>
        </p:nvSpPr>
        <p:spPr>
          <a:xfrm>
            <a:off x="993059" y="1320800"/>
            <a:ext cx="9488130" cy="4417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United nations –National Action Plan </a:t>
            </a:r>
          </a:p>
          <a:p>
            <a:r>
              <a:rPr lang="en-US" dirty="0">
                <a:hlinkClick r:id="rId3"/>
              </a:rPr>
              <a:t>https://unfccc.int/topics/adaptation-and-resilience/workstreams/national-adaptation-plans</a:t>
            </a:r>
            <a:endParaRPr lang="en-US" dirty="0"/>
          </a:p>
          <a:p>
            <a:endParaRPr lang="en-US"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UNFCCC LDC EXPERT GROUP-NATIONAL ADAPTATION PLANS 2021</a:t>
            </a:r>
          </a:p>
          <a:p>
            <a:r>
              <a:rPr lang="en-US" dirty="0">
                <a:hlinkClick r:id="rId4"/>
              </a:rPr>
              <a:t>https://unfccc.int/sites/default/files/resource/UNFCCC-NAP2021-Progress-report.pdf</a:t>
            </a:r>
            <a:endParaRPr lang="en-US" dirty="0"/>
          </a:p>
          <a:p>
            <a:endParaRPr lang="en-US" sz="1600" dirty="0"/>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Guidelines for National Adaptation Plans (NAPs)</a:t>
            </a:r>
          </a:p>
          <a:p>
            <a:r>
              <a:rPr lang="en-US" dirty="0">
                <a:hlinkClick r:id="rId5"/>
              </a:rPr>
              <a:t>https://unfccc.int/topics/adaptation-and-resilience/resources/guidelines-for-national-adaptation-plans-naps</a:t>
            </a:r>
            <a:endParaRPr lang="en-US" dirty="0"/>
          </a:p>
          <a:p>
            <a:endParaRPr lang="en-US" dirty="0"/>
          </a:p>
          <a:p>
            <a:endParaRPr lang="en-US" dirty="0"/>
          </a:p>
          <a:p>
            <a:endParaRPr lang="en-IN" dirty="0"/>
          </a:p>
          <a:p>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20895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WGIII TAR noted, that one has to bear in mind the intergenerational trade-offs.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WGIII TAR outlined the iterative process in which nations balance their own mitigation burden against their own adaptation and damage costs. "The need for, extent and costs of adaptation measures in any region will be determined by the magnitude and nature of the regional climate change driven by shifts in global climate.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Both mitigation costs and net damages, in turn, depend on some crucial baseline assumptions: economic development and baseline emissions largely determine emissions reduction costs, while development and institutions influence vulnerability and adaptive capacity" (IPCC, 2001b).</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WGII TAR in Chapter 8 mentioned energy end-use efficiency in buildings having both adaptation and mitigation benefits, as improved insulation and equipment efficiency can reduce the vulnerability of structures to extreme temperature episodes and emissions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804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WGII TAR drew attention to a link between adaptation and mitigation in the Kyoto Protocol that establishes a surcharge (`set-aside') on mitigation activities implemented as Clean Development Mechanism (CDM) projects.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Investments in mitigation may have consequences for adaptation, and investments in adaptation may have consequences for the emission of greenhouse gases.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At the highest level of aggregation, adaptation, and mitigation are both policy substitutes and policy complements and may compete for finite resources.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However, this need not be the case: both adaptation and mitigation may be considered in a policy process without invoking trade-offs, often in the context of broader considerations of sustainable development.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342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climate-policy decision tree can be represented as points at which decisions are made, and the reduction of uncertainty in the outcomes (if any) in a wide range of possible decisions and outcomes.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first decision node represents some of today's investment options. How much should we invest in mitigation, and how much in adaptation? How much should be invested in research? Once we act, we have an opportunity to learn and make mid-course corrections.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outcomes include types of learning that will occur between now and the next set of decisions. The outcomes are uncertain; the uncertainty may not be resolved but there will be new information that may influence future actions. Hence the expression: "act, then learn, and then act again"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8233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Summary of relevant knowledge in the IPCC Third Assessment Report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How to undertake adaptation?</a:t>
            </a:r>
            <a:endParaRPr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8EE299D-3BFA-5C7C-F1AD-353FD5413029}"/>
              </a:ext>
            </a:extLst>
          </p:cNvPr>
          <p:cNvPicPr>
            <a:picLocks noChangeAspect="1"/>
          </p:cNvPicPr>
          <p:nvPr/>
        </p:nvPicPr>
        <p:blipFill>
          <a:blip r:embed="rId3"/>
          <a:stretch>
            <a:fillRect/>
          </a:stretch>
        </p:blipFill>
        <p:spPr>
          <a:xfrm>
            <a:off x="2299779" y="2150534"/>
            <a:ext cx="7287642" cy="3424010"/>
          </a:xfrm>
          <a:prstGeom prst="rect">
            <a:avLst/>
          </a:prstGeom>
        </p:spPr>
      </p:pic>
    </p:spTree>
    <p:extLst>
      <p:ext uri="{BB962C8B-B14F-4D97-AF65-F5344CB8AC3E}">
        <p14:creationId xmlns:p14="http://schemas.microsoft.com/office/powerpoint/2010/main" val="23239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Glasgow–Sharm el-Sheikh work program on the global goal of adaptation (2022-2023)</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Paris Agreement and the global goal of adaptation referred to in Article 7, paragraph 1, Also recalling Articles 2 and 7 of the Paris Agreement, Recognizing the importance of the global goal of adaptation for effective implementation of the Paris Agreement, Also recognizing that additional work is needed about the global goal on adaptation.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Recognizing that combining various approaches to reviewing overall progress made in achieving the global goal of adaptation, including qualitative and quantitative approaches, can generate a more holistic picture of adaptation progress and help to balance the strengths and weaknesses of the different approaches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884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Glasgow–Sharm el-Sheikh work program on the global goal of adaptation (2022-2023)</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Adaptation action should follow a country-driven, gender-responsive, participatory, and fully transparent approach, taking into consideration vulnerable groups, communities, and ecosystems, and should be based on and guided by the best available science and, as appropriate, traditional knowledge, knowledge of Indigenous peoples and local knowledge systems to integrate adaptation into relevant socioeconomic and environmental policies and actions, where appropriate.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comprehensive two-year Glasgow–Sharm el-Sheikh work program on the global goal of adaptation.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implementation of the work program will start immediately after the third session of the Conference of the Parties serves as the meeting of the Parties to the Paris Agreement;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work program will be carried out jointly by the Subsidiary Body for Scientific and Technological Advice and the Subsidiary Body for Implementation;</a:t>
            </a:r>
          </a:p>
          <a:p>
            <a:pPr marL="285750" lvl="1" indent="-285750" algn="just">
              <a:lnSpc>
                <a:spcPct val="150000"/>
              </a:lnSpc>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505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4455</TotalTime>
  <Words>2040</Words>
  <Application>Microsoft Office PowerPoint</Application>
  <PresentationFormat>Widescreen</PresentationFormat>
  <Paragraphs>120</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13</cp:revision>
  <dcterms:created xsi:type="dcterms:W3CDTF">2020-01-02T01:56:26Z</dcterms:created>
  <dcterms:modified xsi:type="dcterms:W3CDTF">2024-06-10T05:22:19Z</dcterms:modified>
</cp:coreProperties>
</file>