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4"/>
  </p:notesMasterIdLst>
  <p:sldIdLst>
    <p:sldId id="256" r:id="rId3"/>
    <p:sldId id="258"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951663" cy="10082213"/>
  <p:embeddedFontLst>
    <p:embeddedFont>
      <p:font typeface="Century Gothic" panose="020B050202020202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23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32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25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40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18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892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42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169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164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10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47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162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315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08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22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61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8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73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ar5-syr.ipcc.ch/ipcc/ipcc/resources/pdf/IPCC_SynthesisReport.pdf"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3. Characteristics of adaptation pathways</a:t>
            </a:r>
          </a:p>
          <a:p>
            <a:pPr marR="0" lvl="1" algn="just" rtl="0">
              <a:lnSpc>
                <a:spcPct val="150000"/>
              </a:lnSpc>
              <a:spcBef>
                <a:spcPts val="0"/>
              </a:spcBef>
              <a:spcAft>
                <a:spcPts val="0"/>
              </a:spcAft>
              <a:buClr>
                <a:srgbClr val="000000"/>
              </a:buClr>
              <a:buSzPts val="1600"/>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a:p>
            <a:pPr marR="0" lvl="1" algn="just" rtl="0">
              <a:lnSpc>
                <a:spcPct val="150000"/>
              </a:lnSpc>
              <a:spcBef>
                <a:spcPts val="0"/>
              </a:spcBef>
              <a:spcAft>
                <a:spcPts val="0"/>
              </a:spcAft>
              <a:buClr>
                <a:srgbClr val="000000"/>
              </a:buClr>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Adaptation can contribute to the well-being of current and future populations, the security of assists and the maintains of ecosystem goods, functions and services now and in the future . Adaptation is place and context specific, with no single approach for reducing risks appropriate across all settings.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6ED08291-BCEC-0A05-5ECA-F8C41462EE41}"/>
              </a:ext>
            </a:extLst>
          </p:cNvPr>
          <p:cNvPicPr>
            <a:picLocks noChangeAspect="1"/>
          </p:cNvPicPr>
          <p:nvPr/>
        </p:nvPicPr>
        <p:blipFill>
          <a:blip r:embed="rId3"/>
          <a:stretch>
            <a:fillRect/>
          </a:stretch>
        </p:blipFill>
        <p:spPr>
          <a:xfrm>
            <a:off x="1240165" y="1966025"/>
            <a:ext cx="3153215" cy="1390844"/>
          </a:xfrm>
          <a:prstGeom prst="rect">
            <a:avLst/>
          </a:prstGeom>
        </p:spPr>
      </p:pic>
    </p:spTree>
    <p:extLst>
      <p:ext uri="{BB962C8B-B14F-4D97-AF65-F5344CB8AC3E}">
        <p14:creationId xmlns:p14="http://schemas.microsoft.com/office/powerpoint/2010/main" val="24960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5" end="5"/>
                                            </p:txEl>
                                          </p:spTgt>
                                        </p:tgtEl>
                                        <p:attrNameLst>
                                          <p:attrName>style.visibility</p:attrName>
                                        </p:attrNameLst>
                                      </p:cBhvr>
                                      <p:to>
                                        <p:strVal val="visible"/>
                                      </p:to>
                                    </p:set>
                                    <p:animEffect transition="in" filter="fade">
                                      <p:cBhvr>
                                        <p:cTn id="1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Adaptation planning and implementation at all levels of governance are contingent on societal values, objectives and risk perceptions. (WGII SPM C-1)</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Adaptation planning and implementation can be enhanced through complementary actions across levels, from induvial to governments.  (WG II SPM C-1)</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 1</a:t>
            </a:r>
            <a:r>
              <a:rPr lang="en-IN" sz="1600" baseline="30000" dirty="0">
                <a:latin typeface="Segoe UI" panose="020B0502040204020203" pitchFamily="34" charset="0"/>
                <a:ea typeface="Quattrocento Sans"/>
                <a:cs typeface="Segoe UI" panose="020B0502040204020203" pitchFamily="34" charset="0"/>
                <a:sym typeface="Quattrocento Sans"/>
              </a:rPr>
              <a:t>st</a:t>
            </a:r>
            <a:r>
              <a:rPr lang="en-IN" sz="1600" dirty="0">
                <a:latin typeface="Segoe UI" panose="020B0502040204020203" pitchFamily="34" charset="0"/>
                <a:ea typeface="Quattrocento Sans"/>
                <a:cs typeface="Segoe UI" panose="020B0502040204020203" pitchFamily="34" charset="0"/>
                <a:sym typeface="Quattrocento Sans"/>
              </a:rPr>
              <a:t> step towards adaptation to future climate change is reducing vulnerability and exposure to present climate variability, but some near-term responses to climate change may also limit future choice. (WGII SPM C-1)</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Numerous interacting  constraints can impede adaptation planning and implementation. (WG II SPM C-1)</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Greater rates and magnitude of climate change </a:t>
            </a:r>
            <a:r>
              <a:rPr lang="en-IN" sz="1600" dirty="0">
                <a:latin typeface="Segoe UI" panose="020B0502040204020203" pitchFamily="34" charset="0"/>
                <a:ea typeface="Quattrocento Sans"/>
                <a:cs typeface="Segoe UI" panose="020B0502040204020203" pitchFamily="34" charset="0"/>
                <a:sym typeface="Quattrocento Sans"/>
              </a:rPr>
              <a:t>increase the likelihood of exceeding adaptation limits.  (WG II SPM C-2, TS)</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90564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Transformation in economic, social, technological and political decisions and action can enhance adaptation and promote sustainable development.</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Building adaptive capacity is crucial for effective selection and implementation of adaptation options (robust evidence, high agreement.) (WG II 8.2, 12.3, 14.1-3, 16.2, 16.3, 16.5, 16.8)</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Significant co-benefits, synergies and trade-offs exist between M&amp;A and among different adaption responses; interactions occur both within and across regions. (WG II SPM C-1)</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79925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4. Characteristics of mitigation pathways</a:t>
            </a:r>
          </a:p>
          <a:p>
            <a:pPr marR="0" lvl="1" algn="just" rtl="0">
              <a:lnSpc>
                <a:spcPct val="150000"/>
              </a:lnSpc>
              <a:spcBef>
                <a:spcPts val="0"/>
              </a:spcBef>
              <a:spcAft>
                <a:spcPts val="0"/>
              </a:spcAft>
              <a:buClr>
                <a:srgbClr val="000000"/>
              </a:buClr>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Without additional efforts to reduce GHC emissions beyond those in place today, global emission growth is expected to persist driven by growth in global population and economic activities. (WG III SPM.3, SPM 4.1, TS.2.2, TS3.1, 6.3)  </a:t>
            </a: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AF358162-7CA4-AAAF-A750-6E1E728D250E}"/>
              </a:ext>
            </a:extLst>
          </p:cNvPr>
          <p:cNvPicPr>
            <a:picLocks noChangeAspect="1"/>
          </p:cNvPicPr>
          <p:nvPr/>
        </p:nvPicPr>
        <p:blipFill>
          <a:blip r:embed="rId3"/>
          <a:stretch>
            <a:fillRect/>
          </a:stretch>
        </p:blipFill>
        <p:spPr>
          <a:xfrm>
            <a:off x="1197297" y="1999445"/>
            <a:ext cx="3238952" cy="2133898"/>
          </a:xfrm>
          <a:prstGeom prst="rect">
            <a:avLst/>
          </a:prstGeom>
        </p:spPr>
      </p:pic>
    </p:spTree>
    <p:extLst>
      <p:ext uri="{BB962C8B-B14F-4D97-AF65-F5344CB8AC3E}">
        <p14:creationId xmlns:p14="http://schemas.microsoft.com/office/powerpoint/2010/main" val="2581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7" end="7"/>
                                            </p:txEl>
                                          </p:spTgt>
                                        </p:tgtEl>
                                        <p:attrNameLst>
                                          <p:attrName>style.visibility</p:attrName>
                                        </p:attrNameLst>
                                      </p:cBhvr>
                                      <p:to>
                                        <p:strVal val="visible"/>
                                      </p:to>
                                    </p:set>
                                    <p:animEffect transition="in" filter="fade">
                                      <p:cBhvr>
                                        <p:cTn id="12" dur="1000"/>
                                        <p:tgtEl>
                                          <p:spTgt spid="158">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8" end="8"/>
                                            </p:txEl>
                                          </p:spTgt>
                                        </p:tgtEl>
                                        <p:attrNameLst>
                                          <p:attrName>style.visibility</p:attrName>
                                        </p:attrNameLst>
                                      </p:cBhvr>
                                      <p:to>
                                        <p:strVal val="visible"/>
                                      </p:to>
                                    </p:set>
                                    <p:animEffect transition="in" filter="fade">
                                      <p:cBhvr>
                                        <p:cTn id="1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Many different combinations of technological, behavioural and policy options can be used to reduce emissions and limit temperature change. (WG III SPM 4.2, TS 3.1, 6.1, 6.2, 6.3, Annex II)</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59B9513C-F8E5-3BF5-8F3C-31F1C05A88A0}"/>
              </a:ext>
            </a:extLst>
          </p:cNvPr>
          <p:cNvPicPr>
            <a:picLocks noChangeAspect="1"/>
          </p:cNvPicPr>
          <p:nvPr/>
        </p:nvPicPr>
        <p:blipFill>
          <a:blip r:embed="rId3"/>
          <a:stretch>
            <a:fillRect/>
          </a:stretch>
        </p:blipFill>
        <p:spPr>
          <a:xfrm>
            <a:off x="2059246" y="2486970"/>
            <a:ext cx="6496957" cy="2924583"/>
          </a:xfrm>
          <a:prstGeom prst="rect">
            <a:avLst/>
          </a:prstGeom>
        </p:spPr>
      </p:pic>
    </p:spTree>
    <p:extLst>
      <p:ext uri="{BB962C8B-B14F-4D97-AF65-F5344CB8AC3E}">
        <p14:creationId xmlns:p14="http://schemas.microsoft.com/office/powerpoint/2010/main" val="263059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864D69EA-A192-9BC3-D088-030D31584CDE}"/>
              </a:ext>
            </a:extLst>
          </p:cNvPr>
          <p:cNvPicPr>
            <a:picLocks noChangeAspect="1"/>
          </p:cNvPicPr>
          <p:nvPr/>
        </p:nvPicPr>
        <p:blipFill>
          <a:blip r:embed="rId3"/>
          <a:stretch>
            <a:fillRect/>
          </a:stretch>
        </p:blipFill>
        <p:spPr>
          <a:xfrm>
            <a:off x="1313503" y="1736265"/>
            <a:ext cx="8729132" cy="3849464"/>
          </a:xfrm>
          <a:prstGeom prst="rect">
            <a:avLst/>
          </a:prstGeom>
        </p:spPr>
      </p:pic>
    </p:spTree>
    <p:extLst>
      <p:ext uri="{BB962C8B-B14F-4D97-AF65-F5344CB8AC3E}">
        <p14:creationId xmlns:p14="http://schemas.microsoft.com/office/powerpoint/2010/main" val="335954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4" name="Picture 3">
            <a:extLst>
              <a:ext uri="{FF2B5EF4-FFF2-40B4-BE49-F238E27FC236}">
                <a16:creationId xmlns:a16="http://schemas.microsoft.com/office/drawing/2014/main" id="{E9796AC2-49E8-97E7-E69A-4E41D2692337}"/>
              </a:ext>
            </a:extLst>
          </p:cNvPr>
          <p:cNvPicPr>
            <a:picLocks noChangeAspect="1"/>
          </p:cNvPicPr>
          <p:nvPr/>
        </p:nvPicPr>
        <p:blipFill>
          <a:blip r:embed="rId3"/>
          <a:stretch>
            <a:fillRect/>
          </a:stretch>
        </p:blipFill>
        <p:spPr>
          <a:xfrm>
            <a:off x="993057" y="1538023"/>
            <a:ext cx="9488131" cy="4169094"/>
          </a:xfrm>
          <a:prstGeom prst="rect">
            <a:avLst/>
          </a:prstGeom>
        </p:spPr>
      </p:pic>
    </p:spTree>
    <p:extLst>
      <p:ext uri="{BB962C8B-B14F-4D97-AF65-F5344CB8AC3E}">
        <p14:creationId xmlns:p14="http://schemas.microsoft.com/office/powerpoint/2010/main" val="253660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8E229B10-C415-9EC5-8B09-49D3602A28E9}"/>
              </a:ext>
            </a:extLst>
          </p:cNvPr>
          <p:cNvPicPr>
            <a:picLocks noChangeAspect="1"/>
          </p:cNvPicPr>
          <p:nvPr/>
        </p:nvPicPr>
        <p:blipFill>
          <a:blip r:embed="rId3"/>
          <a:stretch>
            <a:fillRect/>
          </a:stretch>
        </p:blipFill>
        <p:spPr>
          <a:xfrm>
            <a:off x="1250441" y="1620347"/>
            <a:ext cx="8839490" cy="3976412"/>
          </a:xfrm>
          <a:prstGeom prst="rect">
            <a:avLst/>
          </a:prstGeom>
        </p:spPr>
      </p:pic>
    </p:spTree>
    <p:extLst>
      <p:ext uri="{BB962C8B-B14F-4D97-AF65-F5344CB8AC3E}">
        <p14:creationId xmlns:p14="http://schemas.microsoft.com/office/powerpoint/2010/main" val="402439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EA6EA87D-E7F7-9EAB-6F73-7B5A7D551B66}"/>
              </a:ext>
            </a:extLst>
          </p:cNvPr>
          <p:cNvPicPr>
            <a:picLocks noChangeAspect="1"/>
          </p:cNvPicPr>
          <p:nvPr/>
        </p:nvPicPr>
        <p:blipFill>
          <a:blip r:embed="rId3"/>
          <a:stretch>
            <a:fillRect/>
          </a:stretch>
        </p:blipFill>
        <p:spPr>
          <a:xfrm>
            <a:off x="1174784" y="1678684"/>
            <a:ext cx="8962443" cy="3806602"/>
          </a:xfrm>
          <a:prstGeom prst="rect">
            <a:avLst/>
          </a:prstGeom>
        </p:spPr>
      </p:pic>
    </p:spTree>
    <p:extLst>
      <p:ext uri="{BB962C8B-B14F-4D97-AF65-F5344CB8AC3E}">
        <p14:creationId xmlns:p14="http://schemas.microsoft.com/office/powerpoint/2010/main" val="402061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22429947-8BAA-C69D-476B-C1D47EE859D7}"/>
              </a:ext>
            </a:extLst>
          </p:cNvPr>
          <p:cNvPicPr>
            <a:picLocks noChangeAspect="1"/>
          </p:cNvPicPr>
          <p:nvPr/>
        </p:nvPicPr>
        <p:blipFill>
          <a:blip r:embed="rId3"/>
          <a:stretch>
            <a:fillRect/>
          </a:stretch>
        </p:blipFill>
        <p:spPr>
          <a:xfrm>
            <a:off x="1229912" y="2065393"/>
            <a:ext cx="8996902" cy="2143999"/>
          </a:xfrm>
          <a:prstGeom prst="rect">
            <a:avLst/>
          </a:prstGeom>
        </p:spPr>
      </p:pic>
    </p:spTree>
    <p:extLst>
      <p:ext uri="{BB962C8B-B14F-4D97-AF65-F5344CB8AC3E}">
        <p14:creationId xmlns:p14="http://schemas.microsoft.com/office/powerpoint/2010/main" val="389514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Mitigation, and Sustainable Development</a:t>
            </a: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8" y="1732280"/>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7463" indent="-17463"/>
            <a:r>
              <a:rPr lang="en-GB" sz="1800" dirty="0">
                <a:latin typeface="Segoe UI" panose="020B0502040204020203" pitchFamily="34" charset="0"/>
                <a:cs typeface="Segoe UI" panose="020B0502040204020203" pitchFamily="34" charset="0"/>
              </a:rPr>
              <a:t>Strategic responses to climate change involve consideration of climate-related risks along with the risks &amp; co-benefits of adaptation &amp; mitigation action. </a:t>
            </a:r>
          </a:p>
          <a:p>
            <a:pPr marL="17463" indent="-17463"/>
            <a:r>
              <a:rPr lang="en-GB" sz="1800" dirty="0">
                <a:latin typeface="Segoe UI" panose="020B0502040204020203" pitchFamily="34" charset="0"/>
                <a:cs typeface="Segoe UI" panose="020B0502040204020203" pitchFamily="34" charset="0"/>
              </a:rPr>
              <a:t>(WGII, SPM A-3, SPM C, Glossary, WGIII SPM.2, 4.1, 5.1, Glossary)</a:t>
            </a:r>
            <a:endParaRPr lang="LID4096" sz="1800" dirty="0">
              <a:latin typeface="Segoe UI" panose="020B0502040204020203" pitchFamily="34" charset="0"/>
              <a:cs typeface="Segoe UI" panose="020B0502040204020203"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3" name="Picture 12">
            <a:extLst>
              <a:ext uri="{FF2B5EF4-FFF2-40B4-BE49-F238E27FC236}">
                <a16:creationId xmlns:a16="http://schemas.microsoft.com/office/drawing/2014/main" id="{3059E3E9-BC75-E2EB-67F6-8B0E9CE84D02}"/>
              </a:ext>
            </a:extLst>
          </p:cNvPr>
          <p:cNvPicPr>
            <a:picLocks noChangeAspect="1"/>
          </p:cNvPicPr>
          <p:nvPr/>
        </p:nvPicPr>
        <p:blipFill>
          <a:blip r:embed="rId4"/>
          <a:stretch>
            <a:fillRect/>
          </a:stretch>
        </p:blipFill>
        <p:spPr>
          <a:xfrm>
            <a:off x="5051181" y="1697944"/>
            <a:ext cx="5430008" cy="1282323"/>
          </a:xfrm>
          <a:prstGeom prst="rect">
            <a:avLst/>
          </a:prstGeom>
        </p:spPr>
      </p:pic>
      <p:pic>
        <p:nvPicPr>
          <p:cNvPr id="15" name="Picture 14">
            <a:extLst>
              <a:ext uri="{FF2B5EF4-FFF2-40B4-BE49-F238E27FC236}">
                <a16:creationId xmlns:a16="http://schemas.microsoft.com/office/drawing/2014/main" id="{15867D25-E2DA-AEF0-32B7-FB187B380DA7}"/>
              </a:ext>
            </a:extLst>
          </p:cNvPr>
          <p:cNvPicPr>
            <a:picLocks noChangeAspect="1"/>
          </p:cNvPicPr>
          <p:nvPr/>
        </p:nvPicPr>
        <p:blipFill>
          <a:blip r:embed="rId5"/>
          <a:stretch>
            <a:fillRect/>
          </a:stretch>
        </p:blipFill>
        <p:spPr>
          <a:xfrm>
            <a:off x="5079760" y="3183471"/>
            <a:ext cx="5430008" cy="2329897"/>
          </a:xfrm>
          <a:prstGeom prst="rect">
            <a:avLst/>
          </a:prstGeom>
        </p:spPr>
      </p:pic>
    </p:spTree>
    <p:extLst>
      <p:ext uri="{BB962C8B-B14F-4D97-AF65-F5344CB8AC3E}">
        <p14:creationId xmlns:p14="http://schemas.microsoft.com/office/powerpoint/2010/main" val="302387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5. Interaction among mitigation, adaptation, and sustainable development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Climate change is a threat to equitable and sustainable development. Adaptation, Mitigation, and sustainable development. (WG II SPM B-2, 2.5 10.9, 13.1-13.3, 20.1, 20.2, 20.6, WGIII SPM.2, 4.2)</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Aligning climate policy with sustai</a:t>
            </a:r>
            <a:r>
              <a:rPr lang="en-IN" sz="1600" dirty="0">
                <a:latin typeface="Segoe UI" panose="020B0502040204020203" pitchFamily="34" charset="0"/>
                <a:ea typeface="Quattrocento Sans"/>
                <a:cs typeface="Segoe UI" panose="020B0502040204020203" pitchFamily="34" charset="0"/>
                <a:sym typeface="Quattrocento Sans"/>
              </a:rPr>
              <a:t>nable development requires attention to both A&amp;M. (WGII 2.5, 8.4, 9.3, 13.3-13.4, 20.2-20.4, 21.4, 25.9, 26.8, WGIII SPM .2, 4.8, 6.6)</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Both A &amp; M can bring substantial co-benefits  (WGII SPM C-1, SPM. 4.1)</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Strategies and actions can be pursued now that will move towards climate-resilient pathways for sustainable development, while at the same time helping to improve livelihoods, social and economic well-being, and effective environmental management. (WGII SPM C-2, 20.2, 20.6.2)</a:t>
            </a: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3738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F</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urther Reading </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60812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IN" sz="1600" dirty="0">
                <a:latin typeface="Segoe UI" panose="020B0502040204020203" pitchFamily="34" charset="0"/>
                <a:ea typeface="Sans Serif Collection" panose="020B0502040504020204" pitchFamily="34" charset="0"/>
                <a:cs typeface="Segoe UI" panose="020B0502040204020203" pitchFamily="34" charset="0"/>
              </a:rPr>
              <a:t>Climate Change 2014 Synthesis Report  </a:t>
            </a:r>
            <a:r>
              <a:rPr lang="en-IN" sz="1600" dirty="0">
                <a:latin typeface="Segoe UI" panose="020B0502040204020203" pitchFamily="34" charset="0"/>
                <a:ea typeface="Sans Serif Collection" panose="020B0502040504020204" pitchFamily="34" charset="0"/>
                <a:cs typeface="Segoe UI" panose="020B0502040204020203" pitchFamily="34" charset="0"/>
                <a:hlinkClick r:id="rId3"/>
              </a:rPr>
              <a:t>https://ar5-syr.ipcc.ch/ipcc/ipcc/resources/pdf/IPCC_SynthesisReport.pdf</a:t>
            </a:r>
            <a:r>
              <a:rPr lang="en-IN" sz="1600" dirty="0">
                <a:latin typeface="Segoe UI" panose="020B0502040204020203" pitchFamily="34" charset="0"/>
                <a:ea typeface="Sans Serif Collection" panose="020B0502040504020204" pitchFamily="34" charset="0"/>
                <a:cs typeface="Segoe UI" panose="020B0502040204020203" pitchFamily="34" charset="0"/>
              </a:rPr>
              <a:t> </a:t>
            </a:r>
          </a:p>
          <a:p>
            <a:pPr marL="285750" indent="-285750">
              <a:buFont typeface="Arial" panose="020B0604020202020204" pitchFamily="34" charset="0"/>
              <a:buChar char="•"/>
            </a:pPr>
            <a:endParaRPr lang="en-IN" sz="1600">
              <a:latin typeface="Segoe UI" panose="020B0502040204020203" pitchFamily="34" charset="0"/>
              <a:ea typeface="Sans Serif Collection" panose="020B0502040504020204" pitchFamily="34" charset="0"/>
              <a:cs typeface="Segoe UI" panose="020B0502040204020203" pitchFamily="34" charset="0"/>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8677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Mitigation,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b="1" dirty="0">
                <a:latin typeface="Segoe UI" panose="020B0502040204020203" pitchFamily="34" charset="0"/>
                <a:ea typeface="Quattrocento Sans"/>
                <a:cs typeface="Segoe UI" panose="020B0502040204020203" pitchFamily="34" charset="0"/>
                <a:sym typeface="Quattrocento Sans"/>
              </a:rPr>
              <a:t>1. Foundations of decision-making about climate change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SD &amp; equity provide a basis for assessing climate policies. Limiting the effects of climate change is necessary to achieve SD &amp; equity including poverty eradication. (WGII 2.2, 2.3, 13.3, 13.4, 17.3, 20.2, 20.5, WGIII SPM.2, 3.3, 3.10, 4.1.2, 4.2, 4.3, 4.5, 4.6, 4.8)</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Effective mitigation will not be achieved if individual agents advance their own interests independently. (WGII 20.3.1, WGIII SPM.2, TS1, 1.2, 2.6, 3.2, 4.2, 13.2, 13.3)</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 Decision-making about climate change involves valuation and mediation among diverse values and may be aided by the analytic methods of several normative disciplines. (WGII 2.2, 2.3, WGIII SPM.2, Box TS.2, 2.4,2.5,2.6,3.2-3.6, 3.9.4)</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 </a:t>
            </a: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342900" marR="0" lvl="1" indent="-342900" algn="just" rtl="0">
              <a:lnSpc>
                <a:spcPct val="150000"/>
              </a:lnSpc>
              <a:spcBef>
                <a:spcPts val="0"/>
              </a:spcBef>
              <a:spcAft>
                <a:spcPts val="0"/>
              </a:spcAft>
              <a:buClr>
                <a:srgbClr val="000000"/>
              </a:buClr>
              <a:buSzPts val="1600"/>
              <a:buFont typeface="Arial"/>
              <a:buAutoNum type="arabicPeriod"/>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0" end="0"/>
                                            </p:txEl>
                                          </p:spTgt>
                                        </p:tgtEl>
                                        <p:attrNameLst>
                                          <p:attrName>style.visibility</p:attrName>
                                        </p:attrNameLst>
                                      </p:cBhvr>
                                      <p:to>
                                        <p:strVal val="visible"/>
                                      </p:to>
                                    </p:set>
                                    <p:animEffect transition="in" filter="fade">
                                      <p:cBhvr>
                                        <p:cTn id="2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Mitigation,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Analytical methods of valuation cannot identify a single best balance between mitigation, adaptation and residual climate impacts. (WGII 1.1.4, 2.3, 2.4, 17.3, 19.6, 19.7, WGII 2.5, 2.6, 3.4, 3.7, Box 3-9)</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Effective decision-making and risk management in the complex environment of climate change may be iterative: strategies can often be adjusted as new information and understanding develop during implementation.  (WG II SPM A-3, SPM C-2, 2.1-2.4, 3.6, q4.1-14.3, 15.2-15.4, 17.1-17.3, 17.5, 20.2, 20.3, 20.6, WGIII SPM.2, 2.4, 2.5,5.5, 16.4)</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 </a:t>
            </a: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342900" marR="0" lvl="1" indent="-342900" algn="just" rtl="0">
              <a:lnSpc>
                <a:spcPct val="150000"/>
              </a:lnSpc>
              <a:spcBef>
                <a:spcPts val="0"/>
              </a:spcBef>
              <a:spcAft>
                <a:spcPts val="0"/>
              </a:spcAft>
              <a:buClr>
                <a:srgbClr val="000000"/>
              </a:buClr>
              <a:buSzPts val="1600"/>
              <a:buFont typeface="Arial"/>
              <a:buAutoNum type="arabicPeriod"/>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7569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3" end="3"/>
                                            </p:txEl>
                                          </p:spTgt>
                                        </p:tgtEl>
                                        <p:attrNameLst>
                                          <p:attrName>style.visibility</p:attrName>
                                        </p:attrNameLst>
                                      </p:cBhvr>
                                      <p:to>
                                        <p:strVal val="visible"/>
                                      </p:to>
                                    </p:set>
                                    <p:animEffect transition="in" filter="fade">
                                      <p:cBhvr>
                                        <p:cTn id="7" dur="1000"/>
                                        <p:tgtEl>
                                          <p:spTgt spid="15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 end="1"/>
                                            </p:txEl>
                                          </p:spTgt>
                                        </p:tgtEl>
                                        <p:attrNameLst>
                                          <p:attrName>style.visibility</p:attrName>
                                        </p:attrNameLst>
                                      </p:cBhvr>
                                      <p:to>
                                        <p:strVal val="visible"/>
                                      </p:to>
                                    </p:set>
                                    <p:animEffect transition="in" filter="fade">
                                      <p:cBhvr>
                                        <p:cTn id="17"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R="0" lvl="1" algn="just" rtl="0">
              <a:lnSpc>
                <a:spcPct val="150000"/>
              </a:lnSpc>
              <a:spcBef>
                <a:spcPts val="0"/>
              </a:spcBef>
              <a:spcAft>
                <a:spcPts val="0"/>
              </a:spcAft>
              <a:buClr>
                <a:srgbClr val="000000"/>
              </a:buClr>
              <a:buSzPts val="1600"/>
            </a:pPr>
            <a:r>
              <a:rPr lang="en-US" sz="1600" b="1" dirty="0">
                <a:latin typeface="Segoe UI" panose="020B0502040204020203" pitchFamily="34" charset="0"/>
                <a:ea typeface="Quattrocento Sans"/>
                <a:cs typeface="Segoe UI" panose="020B0502040204020203" pitchFamily="34" charset="0"/>
                <a:sym typeface="Quattrocento Sans"/>
              </a:rPr>
              <a:t>2. Climate change risks reduced by adaptation and mitigation </a:t>
            </a: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risks of climate change, A &amp; M differ in nature, timescale, magnitude and persistence (high confidence) (WGI SPM E.8, 12.4, 12.5.2, 13.5, WGII 4.2, 17.2, 19.6, WGIII Ts. 3.1.4, Table TS.4, Table TS.5, table YS.6, Table TS.7, Table TS.8, 2.5, 6.6)</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F8EC91BC-E309-A2ED-7C32-AE91AB589801}"/>
              </a:ext>
            </a:extLst>
          </p:cNvPr>
          <p:cNvPicPr>
            <a:picLocks noChangeAspect="1"/>
          </p:cNvPicPr>
          <p:nvPr/>
        </p:nvPicPr>
        <p:blipFill>
          <a:blip r:embed="rId3"/>
          <a:stretch>
            <a:fillRect/>
          </a:stretch>
        </p:blipFill>
        <p:spPr>
          <a:xfrm>
            <a:off x="1404750" y="1937688"/>
            <a:ext cx="4403383" cy="2507264"/>
          </a:xfrm>
          <a:prstGeom prst="rect">
            <a:avLst/>
          </a:prstGeom>
        </p:spPr>
      </p:pic>
    </p:spTree>
    <p:extLst>
      <p:ext uri="{BB962C8B-B14F-4D97-AF65-F5344CB8AC3E}">
        <p14:creationId xmlns:p14="http://schemas.microsoft.com/office/powerpoint/2010/main" val="237691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9" end="9"/>
                                            </p:txEl>
                                          </p:spTgt>
                                        </p:tgtEl>
                                        <p:attrNameLst>
                                          <p:attrName>style.visibility</p:attrName>
                                        </p:attrNameLst>
                                      </p:cBhvr>
                                      <p:to>
                                        <p:strVal val="visible"/>
                                      </p:to>
                                    </p:set>
                                    <p:animEffect transition="in" filter="fade">
                                      <p:cBhvr>
                                        <p:cTn id="1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M &amp; A are complementary approaches for reducing risks of Climate change impacts. They interact with one another &amp; reduce risks over different timescales (high- confidence) (WGI 11.3, 12.4, WGII SPM A-3, SPM B-2, SPMC-2, 1.1.4, 2.5, 16.3-16.3, 17.3, 19.2, 20.2.3, 20.3, 20.6)</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Without additional mitigation efforts beyond those in place today, and even with adaptation, warming by the end of the 21</a:t>
            </a:r>
            <a:r>
              <a:rPr lang="en-US" sz="1600" baseline="30000" dirty="0">
                <a:latin typeface="Segoe UI" panose="020B0502040204020203" pitchFamily="34" charset="0"/>
                <a:ea typeface="Quattrocento Sans"/>
                <a:cs typeface="Segoe UI" panose="020B0502040204020203" pitchFamily="34" charset="0"/>
                <a:sym typeface="Quattrocento Sans"/>
              </a:rPr>
              <a:t>st</a:t>
            </a:r>
            <a:r>
              <a:rPr lang="en-US" sz="1600" dirty="0">
                <a:latin typeface="Segoe UI" panose="020B0502040204020203" pitchFamily="34" charset="0"/>
                <a:ea typeface="Quattrocento Sans"/>
                <a:cs typeface="Segoe UI" panose="020B0502040204020203" pitchFamily="34" charset="0"/>
                <a:sym typeface="Quattrocento Sans"/>
              </a:rPr>
              <a:t> century will lead to a high to very high risk of severe, widespread, and irreversible impacts globally (WGII SPM B-1, SPM C-2, WGIII SPM.3)</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 substantial cuts in GHG emissions over the next few decades can substantially reduce risks of climate change by limiting warming in the 2</a:t>
            </a:r>
            <a:r>
              <a:rPr lang="en-US" sz="1600" baseline="30000" dirty="0">
                <a:latin typeface="Segoe UI" panose="020B0502040204020203" pitchFamily="34" charset="0"/>
                <a:ea typeface="Quattrocento Sans"/>
                <a:cs typeface="Segoe UI" panose="020B0502040204020203" pitchFamily="34" charset="0"/>
                <a:sym typeface="Quattrocento Sans"/>
              </a:rPr>
              <a:t>nd</a:t>
            </a:r>
            <a:r>
              <a:rPr lang="en-US" sz="1600" dirty="0">
                <a:latin typeface="Segoe UI" panose="020B0502040204020203" pitchFamily="34" charset="0"/>
                <a:ea typeface="Quattrocento Sans"/>
                <a:cs typeface="Segoe UI" panose="020B0502040204020203" pitchFamily="34" charset="0"/>
                <a:sym typeface="Quattrocento Sans"/>
              </a:rPr>
              <a:t> half of the 21</a:t>
            </a:r>
            <a:r>
              <a:rPr lang="en-US" sz="1600" baseline="30000" dirty="0">
                <a:latin typeface="Segoe UI" panose="020B0502040204020203" pitchFamily="34" charset="0"/>
                <a:ea typeface="Quattrocento Sans"/>
                <a:cs typeface="Segoe UI" panose="020B0502040204020203" pitchFamily="34" charset="0"/>
                <a:sym typeface="Quattrocento Sans"/>
              </a:rPr>
              <a:t>st</a:t>
            </a:r>
            <a:r>
              <a:rPr lang="en-US" sz="1600" dirty="0">
                <a:latin typeface="Segoe UI" panose="020B0502040204020203" pitchFamily="34" charset="0"/>
                <a:ea typeface="Quattrocento Sans"/>
                <a:cs typeface="Segoe UI" panose="020B0502040204020203" pitchFamily="34" charset="0"/>
                <a:sym typeface="Quattrocento Sans"/>
              </a:rPr>
              <a:t> century and beyond (high-confidence).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1238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5" name="Picture 4">
            <a:extLst>
              <a:ext uri="{FF2B5EF4-FFF2-40B4-BE49-F238E27FC236}">
                <a16:creationId xmlns:a16="http://schemas.microsoft.com/office/drawing/2014/main" id="{908F9FD6-04C9-C458-E431-C739FFF5B0D9}"/>
              </a:ext>
            </a:extLst>
          </p:cNvPr>
          <p:cNvPicPr>
            <a:picLocks noChangeAspect="1"/>
          </p:cNvPicPr>
          <p:nvPr/>
        </p:nvPicPr>
        <p:blipFill>
          <a:blip r:embed="rId3"/>
          <a:stretch>
            <a:fillRect/>
          </a:stretch>
        </p:blipFill>
        <p:spPr>
          <a:xfrm>
            <a:off x="1375613" y="1752338"/>
            <a:ext cx="5363323" cy="3825526"/>
          </a:xfrm>
          <a:prstGeom prst="rect">
            <a:avLst/>
          </a:prstGeom>
        </p:spPr>
      </p:pic>
    </p:spTree>
    <p:extLst>
      <p:ext uri="{BB962C8B-B14F-4D97-AF65-F5344CB8AC3E}">
        <p14:creationId xmlns:p14="http://schemas.microsoft.com/office/powerpoint/2010/main" val="18065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Previous Slide figure 3.1</a:t>
            </a: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2624D6D7-320A-F790-F358-DC737F2054BA}"/>
              </a:ext>
            </a:extLst>
          </p:cNvPr>
          <p:cNvPicPr>
            <a:picLocks noChangeAspect="1"/>
          </p:cNvPicPr>
          <p:nvPr/>
        </p:nvPicPr>
        <p:blipFill>
          <a:blip r:embed="rId3"/>
          <a:stretch>
            <a:fillRect/>
          </a:stretch>
        </p:blipFill>
        <p:spPr>
          <a:xfrm>
            <a:off x="1185333" y="2559398"/>
            <a:ext cx="9295856" cy="1739204"/>
          </a:xfrm>
          <a:prstGeom prst="rect">
            <a:avLst/>
          </a:prstGeom>
        </p:spPr>
      </p:pic>
    </p:spTree>
    <p:extLst>
      <p:ext uri="{BB962C8B-B14F-4D97-AF65-F5344CB8AC3E}">
        <p14:creationId xmlns:p14="http://schemas.microsoft.com/office/powerpoint/2010/main" val="156953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Pathways for Adaptation (A), Mitigation (M), and Sustainable Development (SD)</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Mitigation involves some level of co-benefits and risks, but these risks do not involve the same possibility of severe, widespread, and irreversible impacts as risks from climate change (high confidence) (WGIII SPM 4.2, SPM 4.2, TS. 3.1.4, Table TS.4 Table TS.5, Table TS.7, Table TS.8, 6.6)</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Inertia in the economic and climate systems and the possibility of irreversible impacts from climate change increase the benefits of near-term mitigation efforts (high confidence). (WGI SPM E-8,  WG II SPM B-2, 2.1, 19.7, 20.3, WGIII 4.2.1, 3.6, 6.4, 6.6, 6.9)</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37134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7943</TotalTime>
  <Words>1612</Words>
  <Application>Microsoft Office PowerPoint</Application>
  <PresentationFormat>Widescreen</PresentationFormat>
  <Paragraphs>85</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15</cp:revision>
  <dcterms:created xsi:type="dcterms:W3CDTF">2020-01-02T01:56:26Z</dcterms:created>
  <dcterms:modified xsi:type="dcterms:W3CDTF">2024-06-10T05:20:05Z</dcterms:modified>
</cp:coreProperties>
</file>