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4"/>
  </p:notesMasterIdLst>
  <p:sldIdLst>
    <p:sldId id="256" r:id="rId3"/>
    <p:sldId id="257" r:id="rId4"/>
    <p:sldId id="260" r:id="rId5"/>
    <p:sldId id="261" r:id="rId6"/>
    <p:sldId id="262" r:id="rId7"/>
    <p:sldId id="263" r:id="rId8"/>
    <p:sldId id="264" r:id="rId9"/>
    <p:sldId id="265" r:id="rId10"/>
    <p:sldId id="266" r:id="rId11"/>
    <p:sldId id="267" r:id="rId12"/>
    <p:sldId id="268" r:id="rId13"/>
  </p:sldIdLst>
  <p:sldSz cx="12192000" cy="6858000"/>
  <p:notesSz cx="6951663" cy="10082213"/>
  <p:embeddedFontLst>
    <p:embeddedFont>
      <p:font typeface="Century Gothic" panose="020B0502020202020204" pitchFamily="34" charset="0"/>
      <p:regular r:id="rId15"/>
      <p:bold r:id="rId16"/>
      <p:italic r:id="rId17"/>
      <p:boldItalic r:id="rId18"/>
    </p:embeddedFont>
    <p:embeddedFont>
      <p:font typeface="Segoe UI" panose="020B05020402040202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938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890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76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1118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4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5139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606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33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91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unfccc.int/topics/adaptation-and-resilience/workstreams/nairobi-work-programme-nwp/overview-of-the-nairobi-work-programme?gad_source=1&amp;gclid=Cj0KCQjw9vqyBhCKARIsAIIcLMGD5izOPdeFHRI4aGYUsaG8vXhVCQ-dt1T0WFvD3rAPfHdHrJV8KOoaApsJEALw_wcB"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77296" y="570148"/>
            <a:ext cx="9488131" cy="7694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Nairobi Work Programme (NWP)- Decision processes, stakeholder objectives and scale</a:t>
            </a:r>
          </a:p>
        </p:txBody>
      </p:sp>
      <p:sp>
        <p:nvSpPr>
          <p:cNvPr id="158" name="Google Shape;158;p46"/>
          <p:cNvSpPr txBox="1"/>
          <p:nvPr/>
        </p:nvSpPr>
        <p:spPr>
          <a:xfrm>
            <a:off x="993059" y="1292772"/>
            <a:ext cx="9488130" cy="44450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42422209-B01E-B37D-0737-20B24F91FC3A}"/>
              </a:ext>
            </a:extLst>
          </p:cNvPr>
          <p:cNvPicPr>
            <a:picLocks noChangeAspect="1"/>
          </p:cNvPicPr>
          <p:nvPr/>
        </p:nvPicPr>
        <p:blipFill>
          <a:blip r:embed="rId3"/>
          <a:stretch>
            <a:fillRect/>
          </a:stretch>
        </p:blipFill>
        <p:spPr>
          <a:xfrm>
            <a:off x="1275320" y="1416717"/>
            <a:ext cx="8814610" cy="4148511"/>
          </a:xfrm>
          <a:prstGeom prst="rect">
            <a:avLst/>
          </a:prstGeom>
        </p:spPr>
      </p:pic>
    </p:spTree>
    <p:extLst>
      <p:ext uri="{BB962C8B-B14F-4D97-AF65-F5344CB8AC3E}">
        <p14:creationId xmlns:p14="http://schemas.microsoft.com/office/powerpoint/2010/main" val="281811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77296" y="570148"/>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i="0" u="none" strike="noStrike" cap="none"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608083"/>
            <a:ext cx="9488130" cy="4129764"/>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Overview of the Nairobi work programme</a:t>
            </a:r>
            <a:endParaRPr lang="en-IN" sz="1600" b="1"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hlinkClick r:id="rId3"/>
              </a:rPr>
              <a:t>https://unfccc.int/topics/adaptation-and-resilience/workstreams/nairobi-work-programme-nwp/overview-of-the-nairobi-work-programme?gad_source=1&amp;gclid=Cj0KCQjw9vqyBhCKARIsAIIcLMGD5izOPdeFHRI4aGYUsaG8vXhVCQ-dt1T0WFvD3rAPfHdHrJV8KOoaApsJEALw_wcB</a:t>
            </a:r>
            <a:r>
              <a:rPr lang="en-IN" sz="1600" dirty="0">
                <a:latin typeface="Segoe UI" panose="020B0502040204020203" pitchFamily="34" charset="0"/>
                <a:ea typeface="Quattrocento Sans"/>
                <a:cs typeface="Segoe UI" panose="020B0502040204020203" pitchFamily="34" charset="0"/>
                <a:sym typeface="Quattrocento Sans"/>
              </a:rPr>
              <a:t> </a:t>
            </a: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80205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the Nairobi work programme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Objective:</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strives to assist all Parties, in particular developing countries, including the least developed countries and small island developing states, to improve their understanding and assessment of impacts, vulnerability and adaptation, and to make informed decisions on practical adaptation actions and measures to respond to climate change on a sound, scientific, technical and socioeconomic basis, taking into account current and future climate change and variability.</a:t>
            </a:r>
          </a:p>
          <a:p>
            <a:pPr marL="285750" lvl="1" indent="-285750" algn="just">
              <a:lnSpc>
                <a:spcPct val="150000"/>
              </a:lnSpc>
              <a:buSzPts val="1600"/>
              <a:buFont typeface="Arial" panose="020B0604020202020204" pitchFamily="34" charset="0"/>
              <a:buChar char="•"/>
            </a:pPr>
            <a:endParaRPr lang="en-IN"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NWP responds to knowledge needs identified by Parties and those arising from the implementation of the Cancun adaptation framework as well as other relevant workstreams and bodies under the Convention.</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the Nairobi work programme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Objective:</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Upon its adoption in 2005, the objectives, expected outcomes, scope of work, and modalities of the Nairobi work programme were defined in Decision 2/CP.11. Subsequent decisions and conclusions have extended the programme and further elaborated its areas of work.</a:t>
            </a:r>
          </a:p>
          <a:p>
            <a:pPr lvl="1" algn="just">
              <a:lnSpc>
                <a:spcPct val="150000"/>
              </a:lnSpc>
              <a:buSzPts val="1600"/>
            </a:pPr>
            <a:endParaRPr lang="en-IN"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Work areas and modalities at a glance</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NWP is structured around several work areas, issues, and modalities (means of implementation). These are consistent with Decision 2/CP.11, Decision 17/CP.19 and subsequent mandates. They include:</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3654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3" end="3"/>
                                            </p:txEl>
                                          </p:spTgt>
                                        </p:tgtEl>
                                        <p:attrNameLst>
                                          <p:attrName>style.visibility</p:attrName>
                                        </p:attrNameLst>
                                      </p:cBhvr>
                                      <p:to>
                                        <p:strVal val="visible"/>
                                      </p:to>
                                    </p:set>
                                    <p:animEffect transition="in" filter="fade">
                                      <p:cBhvr>
                                        <p:cTn id="17" dur="1000"/>
                                        <p:tgtEl>
                                          <p:spTgt spid="1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4" end="4"/>
                                            </p:txEl>
                                          </p:spTgt>
                                        </p:tgtEl>
                                        <p:attrNameLst>
                                          <p:attrName>style.visibility</p:attrName>
                                        </p:attrNameLst>
                                      </p:cBhvr>
                                      <p:to>
                                        <p:strVal val="visible"/>
                                      </p:to>
                                    </p:set>
                                    <p:animEffect transition="in" filter="fade">
                                      <p:cBhvr>
                                        <p:cTn id="22" dur="1000"/>
                                        <p:tgtEl>
                                          <p:spTgt spid="1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the Nairobi work programme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2EE5EBFF-3E46-5054-23B3-69A78269203D}"/>
              </a:ext>
            </a:extLst>
          </p:cNvPr>
          <p:cNvPicPr>
            <a:picLocks noChangeAspect="1"/>
          </p:cNvPicPr>
          <p:nvPr/>
        </p:nvPicPr>
        <p:blipFill>
          <a:blip r:embed="rId3"/>
          <a:stretch>
            <a:fillRect/>
          </a:stretch>
        </p:blipFill>
        <p:spPr>
          <a:xfrm>
            <a:off x="1381799" y="1710169"/>
            <a:ext cx="7730670" cy="3909864"/>
          </a:xfrm>
          <a:prstGeom prst="rect">
            <a:avLst/>
          </a:prstGeom>
        </p:spPr>
      </p:pic>
    </p:spTree>
    <p:extLst>
      <p:ext uri="{BB962C8B-B14F-4D97-AF65-F5344CB8AC3E}">
        <p14:creationId xmlns:p14="http://schemas.microsoft.com/office/powerpoint/2010/main" val="43247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the Nairobi work programme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7D29AD67-5694-F16B-4A08-156BD25B84A1}"/>
              </a:ext>
            </a:extLst>
          </p:cNvPr>
          <p:cNvPicPr>
            <a:picLocks noChangeAspect="1"/>
          </p:cNvPicPr>
          <p:nvPr/>
        </p:nvPicPr>
        <p:blipFill>
          <a:blip r:embed="rId3"/>
          <a:stretch>
            <a:fillRect/>
          </a:stretch>
        </p:blipFill>
        <p:spPr>
          <a:xfrm>
            <a:off x="1183421" y="1810593"/>
            <a:ext cx="8654197" cy="2619517"/>
          </a:xfrm>
          <a:prstGeom prst="rect">
            <a:avLst/>
          </a:prstGeom>
        </p:spPr>
      </p:pic>
    </p:spTree>
    <p:extLst>
      <p:ext uri="{BB962C8B-B14F-4D97-AF65-F5344CB8AC3E}">
        <p14:creationId xmlns:p14="http://schemas.microsoft.com/office/powerpoint/2010/main" val="299945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Overview of the Nairobi work programme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Expected Outcomes</a:t>
            </a:r>
          </a:p>
          <a:p>
            <a:pPr lvl="1" algn="just">
              <a:lnSpc>
                <a:spcPct val="150000"/>
              </a:lnSpc>
              <a:buSzPts val="1600"/>
            </a:pPr>
            <a:r>
              <a:rPr lang="en-IN" sz="1600" dirty="0">
                <a:latin typeface="Segoe UI" panose="020B0502040204020203" pitchFamily="34" charset="0"/>
                <a:ea typeface="Quattrocento Sans"/>
                <a:cs typeface="Segoe UI" panose="020B0502040204020203" pitchFamily="34" charset="0"/>
                <a:sym typeface="Quattrocento Sans"/>
              </a:rPr>
              <a:t>The expected outcomes of the programme of work are:</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Enhanced capacity at local, sectoral, national, regional, and international levels to further identify and understand impacts, vulnerability, and adaptation responses, and to select and implement practical, effective and high priority adaptation actions;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Improved information and advice to the Conference of the Parties (COP) and its subsidiary bodies on the scientific, technical and socio-economic aspects of impacts, vulnerability and adaptation;</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Enhanced development, dissemination and use of knowledge from practical adaptation activities;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Enhanced cooperation among Parties, relevant organizations, business, civil society and decision makers, aimed at enhancing their ability to manage climate change risks;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Enhanced integration of actions to adapt to climate change with sustainable development</a:t>
            </a:r>
          </a:p>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21949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8">
                                            <p:txEl>
                                              <p:pRg st="6" end="6"/>
                                            </p:txEl>
                                          </p:spTgt>
                                        </p:tgtEl>
                                        <p:attrNameLst>
                                          <p:attrName>style.visibility</p:attrName>
                                        </p:attrNameLst>
                                      </p:cBhvr>
                                      <p:to>
                                        <p:strVal val="visible"/>
                                      </p:to>
                                    </p:set>
                                    <p:animEffect transition="in" filter="fade">
                                      <p:cBhvr>
                                        <p:cTn id="37" dur="1000"/>
                                        <p:tgtEl>
                                          <p:spTgt spid="1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77296" y="570148"/>
            <a:ext cx="9488131" cy="7694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Nairobi Work Programme (NWP)- Decision processes, stakeholder objectives and scale</a:t>
            </a:r>
          </a:p>
        </p:txBody>
      </p:sp>
      <p:sp>
        <p:nvSpPr>
          <p:cNvPr id="158" name="Google Shape;158;p46"/>
          <p:cNvSpPr txBox="1"/>
          <p:nvPr/>
        </p:nvSpPr>
        <p:spPr>
          <a:xfrm>
            <a:off x="993059" y="1292772"/>
            <a:ext cx="9488130" cy="44450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Picture 1">
            <a:extLst>
              <a:ext uri="{FF2B5EF4-FFF2-40B4-BE49-F238E27FC236}">
                <a16:creationId xmlns:a16="http://schemas.microsoft.com/office/drawing/2014/main" id="{D2842633-D9F4-304D-4D8E-7BA6A90BC9CB}"/>
              </a:ext>
            </a:extLst>
          </p:cNvPr>
          <p:cNvPicPr>
            <a:picLocks noChangeAspect="1"/>
          </p:cNvPicPr>
          <p:nvPr/>
        </p:nvPicPr>
        <p:blipFill>
          <a:blip r:embed="rId3"/>
          <a:stretch>
            <a:fillRect/>
          </a:stretch>
        </p:blipFill>
        <p:spPr>
          <a:xfrm>
            <a:off x="3119886" y="1394372"/>
            <a:ext cx="5731510" cy="4069255"/>
          </a:xfrm>
          <a:prstGeom prst="rect">
            <a:avLst/>
          </a:prstGeom>
        </p:spPr>
      </p:pic>
    </p:spTree>
    <p:extLst>
      <p:ext uri="{BB962C8B-B14F-4D97-AF65-F5344CB8AC3E}">
        <p14:creationId xmlns:p14="http://schemas.microsoft.com/office/powerpoint/2010/main" val="324306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77296" y="570148"/>
            <a:ext cx="9488131" cy="7694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Nairobi Work Programme (NWP)- Decision processes, stakeholder objectives and scale</a:t>
            </a:r>
          </a:p>
        </p:txBody>
      </p:sp>
      <p:sp>
        <p:nvSpPr>
          <p:cNvPr id="158" name="Google Shape;158;p46"/>
          <p:cNvSpPr txBox="1"/>
          <p:nvPr/>
        </p:nvSpPr>
        <p:spPr>
          <a:xfrm>
            <a:off x="993059" y="1292772"/>
            <a:ext cx="9488130" cy="44450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95AA138-86FC-30E2-B05C-5C78F7422DB3}"/>
              </a:ext>
            </a:extLst>
          </p:cNvPr>
          <p:cNvPicPr>
            <a:picLocks noChangeAspect="1"/>
          </p:cNvPicPr>
          <p:nvPr/>
        </p:nvPicPr>
        <p:blipFill>
          <a:blip r:embed="rId3"/>
          <a:stretch>
            <a:fillRect/>
          </a:stretch>
        </p:blipFill>
        <p:spPr>
          <a:xfrm>
            <a:off x="1448740" y="1666633"/>
            <a:ext cx="8530611" cy="2810773"/>
          </a:xfrm>
          <a:prstGeom prst="rect">
            <a:avLst/>
          </a:prstGeom>
        </p:spPr>
      </p:pic>
    </p:spTree>
    <p:extLst>
      <p:ext uri="{BB962C8B-B14F-4D97-AF65-F5344CB8AC3E}">
        <p14:creationId xmlns:p14="http://schemas.microsoft.com/office/powerpoint/2010/main" val="27209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77296" y="570148"/>
            <a:ext cx="9488131" cy="769401"/>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IN" sz="22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Nairobi Work Programme (NWP)- Decision processes, stakeholder objectives and scale</a:t>
            </a:r>
          </a:p>
        </p:txBody>
      </p:sp>
      <p:sp>
        <p:nvSpPr>
          <p:cNvPr id="158" name="Google Shape;158;p46"/>
          <p:cNvSpPr txBox="1"/>
          <p:nvPr/>
        </p:nvSpPr>
        <p:spPr>
          <a:xfrm>
            <a:off x="993059" y="1292772"/>
            <a:ext cx="9488130" cy="444507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sz="160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endParaRPr>
          </a:p>
        </p:txBody>
      </p:sp>
      <p:pic>
        <p:nvPicPr>
          <p:cNvPr id="2" name="Picture 1">
            <a:extLst>
              <a:ext uri="{FF2B5EF4-FFF2-40B4-BE49-F238E27FC236}">
                <a16:creationId xmlns:a16="http://schemas.microsoft.com/office/drawing/2014/main" id="{ECA6E39D-8C23-9310-2106-74AAEF9525B9}"/>
              </a:ext>
            </a:extLst>
          </p:cNvPr>
          <p:cNvPicPr>
            <a:picLocks noChangeAspect="1"/>
          </p:cNvPicPr>
          <p:nvPr/>
        </p:nvPicPr>
        <p:blipFill>
          <a:blip r:embed="rId3"/>
          <a:stretch>
            <a:fillRect/>
          </a:stretch>
        </p:blipFill>
        <p:spPr>
          <a:xfrm>
            <a:off x="1417210" y="1427959"/>
            <a:ext cx="8388941" cy="4002081"/>
          </a:xfrm>
          <a:prstGeom prst="rect">
            <a:avLst/>
          </a:prstGeom>
        </p:spPr>
      </p:pic>
    </p:spTree>
    <p:extLst>
      <p:ext uri="{BB962C8B-B14F-4D97-AF65-F5344CB8AC3E}">
        <p14:creationId xmlns:p14="http://schemas.microsoft.com/office/powerpoint/2010/main" val="14767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4397</TotalTime>
  <Words>542</Words>
  <Application>Microsoft Office PowerPoint</Application>
  <PresentationFormat>Widescreen</PresentationFormat>
  <Paragraphs>35</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7</cp:revision>
  <dcterms:created xsi:type="dcterms:W3CDTF">2020-01-02T01:56:26Z</dcterms:created>
  <dcterms:modified xsi:type="dcterms:W3CDTF">2024-06-09T15:10:32Z</dcterms:modified>
</cp:coreProperties>
</file>