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5"/>
  </p:notesMasterIdLst>
  <p:sldIdLst>
    <p:sldId id="257" r:id="rId2"/>
    <p:sldId id="258" r:id="rId3"/>
    <p:sldId id="259" r:id="rId4"/>
    <p:sldId id="261" r:id="rId5"/>
    <p:sldId id="262" r:id="rId6"/>
    <p:sldId id="281" r:id="rId7"/>
    <p:sldId id="272" r:id="rId8"/>
    <p:sldId id="260" r:id="rId9"/>
    <p:sldId id="266" r:id="rId10"/>
    <p:sldId id="276" r:id="rId11"/>
    <p:sldId id="267" r:id="rId12"/>
    <p:sldId id="268" r:id="rId13"/>
    <p:sldId id="277" r:id="rId14"/>
    <p:sldId id="273" r:id="rId15"/>
    <p:sldId id="274" r:id="rId16"/>
    <p:sldId id="275" r:id="rId17"/>
    <p:sldId id="286" r:id="rId18"/>
    <p:sldId id="263" r:id="rId19"/>
    <p:sldId id="269" r:id="rId20"/>
    <p:sldId id="264" r:id="rId21"/>
    <p:sldId id="279" r:id="rId22"/>
    <p:sldId id="282" r:id="rId23"/>
    <p:sldId id="278"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E9B9F-8255-AE5A-0DA7-D61A693650FE}" v="1811" dt="2024-06-16T13:27:27.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B0920-F74F-424F-AE6E-11C6A2BC216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A2C6D6E-64B9-4BF7-A254-4E3230D8B028}">
      <dgm:prSet/>
      <dgm:spPr/>
      <dgm:t>
        <a:bodyPr/>
        <a:lstStyle/>
        <a:p>
          <a:pPr rtl="0"/>
          <a:r>
            <a:rPr lang="en-GB" dirty="0">
              <a:latin typeface="Calibri Light" panose="020F0302020204030204"/>
            </a:rPr>
            <a:t>Consider the environmental challenges that exist today and how these are perpetuated by human activity and a changing climate.</a:t>
          </a:r>
          <a:endParaRPr lang="en-US" dirty="0"/>
        </a:p>
      </dgm:t>
    </dgm:pt>
    <dgm:pt modelId="{43EB0A51-7600-46E0-BF8D-12D96B3B44DE}" type="parTrans" cxnId="{DAC04DFA-44D6-49B2-87FD-FA44167E9B4C}">
      <dgm:prSet/>
      <dgm:spPr/>
      <dgm:t>
        <a:bodyPr/>
        <a:lstStyle/>
        <a:p>
          <a:endParaRPr lang="en-US"/>
        </a:p>
      </dgm:t>
    </dgm:pt>
    <dgm:pt modelId="{4CEB3404-E36E-4FFC-B23B-0F9BF68F6075}" type="sibTrans" cxnId="{DAC04DFA-44D6-49B2-87FD-FA44167E9B4C}">
      <dgm:prSet/>
      <dgm:spPr/>
      <dgm:t>
        <a:bodyPr/>
        <a:lstStyle/>
        <a:p>
          <a:endParaRPr lang="en-US"/>
        </a:p>
      </dgm:t>
    </dgm:pt>
    <dgm:pt modelId="{939FABB6-D5D0-4B26-8F33-11839DD9EA50}">
      <dgm:prSet/>
      <dgm:spPr/>
      <dgm:t>
        <a:bodyPr/>
        <a:lstStyle/>
        <a:p>
          <a:pPr rtl="0"/>
          <a:r>
            <a:rPr lang="en-GB" dirty="0">
              <a:latin typeface="Calibri Light" panose="020F0302020204030204"/>
            </a:rPr>
            <a:t>Introduce the terminology</a:t>
          </a:r>
          <a:r>
            <a:rPr lang="en-GB" dirty="0"/>
            <a:t> related to risk </a:t>
          </a:r>
          <a:r>
            <a:rPr lang="en-GB" dirty="0">
              <a:latin typeface="Calibri Light" panose="020F0302020204030204"/>
            </a:rPr>
            <a:t>and </a:t>
          </a:r>
          <a:r>
            <a:rPr lang="en-GB" dirty="0"/>
            <a:t>vulnerability in relation to hazards</a:t>
          </a:r>
          <a:r>
            <a:rPr lang="en-GB" dirty="0">
              <a:latin typeface="Calibri Light" panose="020F0302020204030204"/>
            </a:rPr>
            <a:t> and environmental challenges</a:t>
          </a:r>
          <a:r>
            <a:rPr lang="en-GB" dirty="0"/>
            <a:t>.</a:t>
          </a:r>
          <a:endParaRPr lang="en-US" dirty="0"/>
        </a:p>
      </dgm:t>
    </dgm:pt>
    <dgm:pt modelId="{36B88656-7185-4632-A9EB-4BFB428098A2}" type="parTrans" cxnId="{14FE2D0D-9D6B-47B2-8288-775D16F1B7AD}">
      <dgm:prSet/>
      <dgm:spPr/>
      <dgm:t>
        <a:bodyPr/>
        <a:lstStyle/>
        <a:p>
          <a:endParaRPr lang="en-US"/>
        </a:p>
      </dgm:t>
    </dgm:pt>
    <dgm:pt modelId="{A0E1A908-CB8A-4FC8-B75D-1DC3C62482D6}" type="sibTrans" cxnId="{14FE2D0D-9D6B-47B2-8288-775D16F1B7AD}">
      <dgm:prSet/>
      <dgm:spPr/>
      <dgm:t>
        <a:bodyPr/>
        <a:lstStyle/>
        <a:p>
          <a:endParaRPr lang="en-US"/>
        </a:p>
      </dgm:t>
    </dgm:pt>
    <dgm:pt modelId="{84D6F57E-3785-474C-8FA3-22BEAE953C1F}">
      <dgm:prSet/>
      <dgm:spPr/>
      <dgm:t>
        <a:bodyPr/>
        <a:lstStyle/>
        <a:p>
          <a:pPr rtl="0"/>
          <a:r>
            <a:rPr lang="en-GB" dirty="0"/>
            <a:t>Review the disaster management cycle as a means of understanding </a:t>
          </a:r>
          <a:r>
            <a:rPr lang="en-GB" dirty="0">
              <a:latin typeface="Calibri Light" panose="020F0302020204030204"/>
            </a:rPr>
            <a:t>how to managing and reducing risks of hazards.</a:t>
          </a:r>
          <a:endParaRPr lang="en-US" dirty="0"/>
        </a:p>
      </dgm:t>
    </dgm:pt>
    <dgm:pt modelId="{217D98CE-F5E9-4F3C-B2AA-257C23CFB952}" type="parTrans" cxnId="{98AD34D0-E5B4-4720-ADFD-59BDFD6AA44B}">
      <dgm:prSet/>
      <dgm:spPr/>
      <dgm:t>
        <a:bodyPr/>
        <a:lstStyle/>
        <a:p>
          <a:endParaRPr lang="en-US"/>
        </a:p>
      </dgm:t>
    </dgm:pt>
    <dgm:pt modelId="{9E18E2A3-1E10-4811-9A13-E907AEB176FF}" type="sibTrans" cxnId="{98AD34D0-E5B4-4720-ADFD-59BDFD6AA44B}">
      <dgm:prSet/>
      <dgm:spPr/>
      <dgm:t>
        <a:bodyPr/>
        <a:lstStyle/>
        <a:p>
          <a:endParaRPr lang="en-US"/>
        </a:p>
      </dgm:t>
    </dgm:pt>
    <dgm:pt modelId="{B3BF968F-7E34-49F0-AADD-13122F960C3A}" type="pres">
      <dgm:prSet presAssocID="{A3EB0920-F74F-424F-AE6E-11C6A2BC216F}" presName="root" presStyleCnt="0">
        <dgm:presLayoutVars>
          <dgm:dir/>
          <dgm:resizeHandles val="exact"/>
        </dgm:presLayoutVars>
      </dgm:prSet>
      <dgm:spPr/>
      <dgm:t>
        <a:bodyPr/>
        <a:lstStyle/>
        <a:p>
          <a:endParaRPr lang="en-US"/>
        </a:p>
      </dgm:t>
    </dgm:pt>
    <dgm:pt modelId="{7648F7BF-1575-40AB-8D15-748372E4A70B}" type="pres">
      <dgm:prSet presAssocID="{6A2C6D6E-64B9-4BF7-A254-4E3230D8B028}" presName="compNode" presStyleCnt="0"/>
      <dgm:spPr/>
    </dgm:pt>
    <dgm:pt modelId="{F64608CD-37CA-4090-B313-588F73A642E7}" type="pres">
      <dgm:prSet presAssocID="{6A2C6D6E-64B9-4BF7-A254-4E3230D8B028}" presName="bgRect" presStyleLbl="bgShp" presStyleIdx="0" presStyleCnt="3"/>
      <dgm:spPr/>
    </dgm:pt>
    <dgm:pt modelId="{BD4261B3-CFD3-434D-AB1B-3626AFA0ABC7}" type="pres">
      <dgm:prSet presAssocID="{6A2C6D6E-64B9-4BF7-A254-4E3230D8B02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ainy scene"/>
        </a:ext>
      </dgm:extLst>
    </dgm:pt>
    <dgm:pt modelId="{10152062-2D88-4056-A983-D87E611FA7BF}" type="pres">
      <dgm:prSet presAssocID="{6A2C6D6E-64B9-4BF7-A254-4E3230D8B028}" presName="spaceRect" presStyleCnt="0"/>
      <dgm:spPr/>
    </dgm:pt>
    <dgm:pt modelId="{F223BF2D-6F27-4597-A168-C75527762643}" type="pres">
      <dgm:prSet presAssocID="{6A2C6D6E-64B9-4BF7-A254-4E3230D8B028}" presName="parTx" presStyleLbl="revTx" presStyleIdx="0" presStyleCnt="3">
        <dgm:presLayoutVars>
          <dgm:chMax val="0"/>
          <dgm:chPref val="0"/>
        </dgm:presLayoutVars>
      </dgm:prSet>
      <dgm:spPr/>
      <dgm:t>
        <a:bodyPr/>
        <a:lstStyle/>
        <a:p>
          <a:endParaRPr lang="en-US"/>
        </a:p>
      </dgm:t>
    </dgm:pt>
    <dgm:pt modelId="{6D7FBE14-AA35-460E-B0E7-12DF110A01D4}" type="pres">
      <dgm:prSet presAssocID="{4CEB3404-E36E-4FFC-B23B-0F9BF68F6075}" presName="sibTrans" presStyleCnt="0"/>
      <dgm:spPr/>
    </dgm:pt>
    <dgm:pt modelId="{FC9B2A4D-BF02-41CC-8BBB-CD7F3E065BD6}" type="pres">
      <dgm:prSet presAssocID="{939FABB6-D5D0-4B26-8F33-11839DD9EA50}" presName="compNode" presStyleCnt="0"/>
      <dgm:spPr/>
    </dgm:pt>
    <dgm:pt modelId="{7DDEC3FE-6E77-440F-B303-88133C6A7773}" type="pres">
      <dgm:prSet presAssocID="{939FABB6-D5D0-4B26-8F33-11839DD9EA50}" presName="bgRect" presStyleLbl="bgShp" presStyleIdx="1" presStyleCnt="3"/>
      <dgm:spPr/>
    </dgm:pt>
    <dgm:pt modelId="{DD9DC224-DB5A-4511-9604-566DDE3A9D69}" type="pres">
      <dgm:prSet presAssocID="{939FABB6-D5D0-4B26-8F33-11839DD9EA5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anger"/>
        </a:ext>
      </dgm:extLst>
    </dgm:pt>
    <dgm:pt modelId="{4270D7AE-9734-4088-A020-E77373F3D31F}" type="pres">
      <dgm:prSet presAssocID="{939FABB6-D5D0-4B26-8F33-11839DD9EA50}" presName="spaceRect" presStyleCnt="0"/>
      <dgm:spPr/>
    </dgm:pt>
    <dgm:pt modelId="{6B346428-6861-4535-84A2-49FFFECE3D0E}" type="pres">
      <dgm:prSet presAssocID="{939FABB6-D5D0-4B26-8F33-11839DD9EA50}" presName="parTx" presStyleLbl="revTx" presStyleIdx="1" presStyleCnt="3">
        <dgm:presLayoutVars>
          <dgm:chMax val="0"/>
          <dgm:chPref val="0"/>
        </dgm:presLayoutVars>
      </dgm:prSet>
      <dgm:spPr/>
      <dgm:t>
        <a:bodyPr/>
        <a:lstStyle/>
        <a:p>
          <a:endParaRPr lang="en-US"/>
        </a:p>
      </dgm:t>
    </dgm:pt>
    <dgm:pt modelId="{043ABC05-19B5-47AE-9E61-5B84E3E6FA16}" type="pres">
      <dgm:prSet presAssocID="{A0E1A908-CB8A-4FC8-B75D-1DC3C62482D6}" presName="sibTrans" presStyleCnt="0"/>
      <dgm:spPr/>
    </dgm:pt>
    <dgm:pt modelId="{F2FE4336-42AD-4F68-AE16-F8FEE8D94EC5}" type="pres">
      <dgm:prSet presAssocID="{84D6F57E-3785-474C-8FA3-22BEAE953C1F}" presName="compNode" presStyleCnt="0"/>
      <dgm:spPr/>
    </dgm:pt>
    <dgm:pt modelId="{1C9F6EEA-4B3B-4CBF-87A0-13FB823589DB}" type="pres">
      <dgm:prSet presAssocID="{84D6F57E-3785-474C-8FA3-22BEAE953C1F}" presName="bgRect" presStyleLbl="bgShp" presStyleIdx="2" presStyleCnt="3"/>
      <dgm:spPr/>
    </dgm:pt>
    <dgm:pt modelId="{F95AB63D-270D-4911-A76C-DAB24A5704AD}" type="pres">
      <dgm:prSet presAssocID="{84D6F57E-3785-474C-8FA3-22BEAE953C1F}"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Firefighter"/>
        </a:ext>
      </dgm:extLst>
    </dgm:pt>
    <dgm:pt modelId="{F4AD923F-4721-4846-9DD8-25C24E7B9A96}" type="pres">
      <dgm:prSet presAssocID="{84D6F57E-3785-474C-8FA3-22BEAE953C1F}" presName="spaceRect" presStyleCnt="0"/>
      <dgm:spPr/>
    </dgm:pt>
    <dgm:pt modelId="{DE3BD915-D849-4EA6-AFCE-B87DCE4D777B}" type="pres">
      <dgm:prSet presAssocID="{84D6F57E-3785-474C-8FA3-22BEAE953C1F}" presName="parTx" presStyleLbl="revTx" presStyleIdx="2" presStyleCnt="3">
        <dgm:presLayoutVars>
          <dgm:chMax val="0"/>
          <dgm:chPref val="0"/>
        </dgm:presLayoutVars>
      </dgm:prSet>
      <dgm:spPr/>
      <dgm:t>
        <a:bodyPr/>
        <a:lstStyle/>
        <a:p>
          <a:endParaRPr lang="en-US"/>
        </a:p>
      </dgm:t>
    </dgm:pt>
  </dgm:ptLst>
  <dgm:cxnLst>
    <dgm:cxn modelId="{CF792682-63FA-492A-AB78-2ED107BCE181}" type="presOf" srcId="{6A2C6D6E-64B9-4BF7-A254-4E3230D8B028}" destId="{F223BF2D-6F27-4597-A168-C75527762643}" srcOrd="0" destOrd="0" presId="urn:microsoft.com/office/officeart/2018/2/layout/IconVerticalSolidList"/>
    <dgm:cxn modelId="{14FE2D0D-9D6B-47B2-8288-775D16F1B7AD}" srcId="{A3EB0920-F74F-424F-AE6E-11C6A2BC216F}" destId="{939FABB6-D5D0-4B26-8F33-11839DD9EA50}" srcOrd="1" destOrd="0" parTransId="{36B88656-7185-4632-A9EB-4BFB428098A2}" sibTransId="{A0E1A908-CB8A-4FC8-B75D-1DC3C62482D6}"/>
    <dgm:cxn modelId="{98AD34D0-E5B4-4720-ADFD-59BDFD6AA44B}" srcId="{A3EB0920-F74F-424F-AE6E-11C6A2BC216F}" destId="{84D6F57E-3785-474C-8FA3-22BEAE953C1F}" srcOrd="2" destOrd="0" parTransId="{217D98CE-F5E9-4F3C-B2AA-257C23CFB952}" sibTransId="{9E18E2A3-1E10-4811-9A13-E907AEB176FF}"/>
    <dgm:cxn modelId="{593D04E5-21AE-450B-8095-43B615FA1ED2}" type="presOf" srcId="{939FABB6-D5D0-4B26-8F33-11839DD9EA50}" destId="{6B346428-6861-4535-84A2-49FFFECE3D0E}" srcOrd="0" destOrd="0" presId="urn:microsoft.com/office/officeart/2018/2/layout/IconVerticalSolidList"/>
    <dgm:cxn modelId="{DAC04DFA-44D6-49B2-87FD-FA44167E9B4C}" srcId="{A3EB0920-F74F-424F-AE6E-11C6A2BC216F}" destId="{6A2C6D6E-64B9-4BF7-A254-4E3230D8B028}" srcOrd="0" destOrd="0" parTransId="{43EB0A51-7600-46E0-BF8D-12D96B3B44DE}" sibTransId="{4CEB3404-E36E-4FFC-B23B-0F9BF68F6075}"/>
    <dgm:cxn modelId="{798B6E64-0175-4F51-A84A-A3B38C2A3CED}" type="presOf" srcId="{A3EB0920-F74F-424F-AE6E-11C6A2BC216F}" destId="{B3BF968F-7E34-49F0-AADD-13122F960C3A}" srcOrd="0" destOrd="0" presId="urn:microsoft.com/office/officeart/2018/2/layout/IconVerticalSolidList"/>
    <dgm:cxn modelId="{5B2F0365-ECCA-48D7-A634-3666890ABF4C}" type="presOf" srcId="{84D6F57E-3785-474C-8FA3-22BEAE953C1F}" destId="{DE3BD915-D849-4EA6-AFCE-B87DCE4D777B}" srcOrd="0" destOrd="0" presId="urn:microsoft.com/office/officeart/2018/2/layout/IconVerticalSolidList"/>
    <dgm:cxn modelId="{606FBF4B-EBFE-4F0A-8A79-88BB123D8EB7}" type="presParOf" srcId="{B3BF968F-7E34-49F0-AADD-13122F960C3A}" destId="{7648F7BF-1575-40AB-8D15-748372E4A70B}" srcOrd="0" destOrd="0" presId="urn:microsoft.com/office/officeart/2018/2/layout/IconVerticalSolidList"/>
    <dgm:cxn modelId="{002A5F57-8C82-4F2C-92D2-8005A2AF5E50}" type="presParOf" srcId="{7648F7BF-1575-40AB-8D15-748372E4A70B}" destId="{F64608CD-37CA-4090-B313-588F73A642E7}" srcOrd="0" destOrd="0" presId="urn:microsoft.com/office/officeart/2018/2/layout/IconVerticalSolidList"/>
    <dgm:cxn modelId="{76DDD368-BCAB-4498-BBFA-B668EFFC9028}" type="presParOf" srcId="{7648F7BF-1575-40AB-8D15-748372E4A70B}" destId="{BD4261B3-CFD3-434D-AB1B-3626AFA0ABC7}" srcOrd="1" destOrd="0" presId="urn:microsoft.com/office/officeart/2018/2/layout/IconVerticalSolidList"/>
    <dgm:cxn modelId="{106C8EA0-82B0-4399-A0FF-03ADD8DD3A34}" type="presParOf" srcId="{7648F7BF-1575-40AB-8D15-748372E4A70B}" destId="{10152062-2D88-4056-A983-D87E611FA7BF}" srcOrd="2" destOrd="0" presId="urn:microsoft.com/office/officeart/2018/2/layout/IconVerticalSolidList"/>
    <dgm:cxn modelId="{CB3D0CB1-B9C4-481A-B87F-7A27EBC36D21}" type="presParOf" srcId="{7648F7BF-1575-40AB-8D15-748372E4A70B}" destId="{F223BF2D-6F27-4597-A168-C75527762643}" srcOrd="3" destOrd="0" presId="urn:microsoft.com/office/officeart/2018/2/layout/IconVerticalSolidList"/>
    <dgm:cxn modelId="{BA7CF7EF-CC25-440F-9B62-A6F6922CF589}" type="presParOf" srcId="{B3BF968F-7E34-49F0-AADD-13122F960C3A}" destId="{6D7FBE14-AA35-460E-B0E7-12DF110A01D4}" srcOrd="1" destOrd="0" presId="urn:microsoft.com/office/officeart/2018/2/layout/IconVerticalSolidList"/>
    <dgm:cxn modelId="{6A8184D0-DB3E-4554-8778-C208BF1AEF68}" type="presParOf" srcId="{B3BF968F-7E34-49F0-AADD-13122F960C3A}" destId="{FC9B2A4D-BF02-41CC-8BBB-CD7F3E065BD6}" srcOrd="2" destOrd="0" presId="urn:microsoft.com/office/officeart/2018/2/layout/IconVerticalSolidList"/>
    <dgm:cxn modelId="{7C96D86A-9B3B-473E-BF23-DF421D96F9D5}" type="presParOf" srcId="{FC9B2A4D-BF02-41CC-8BBB-CD7F3E065BD6}" destId="{7DDEC3FE-6E77-440F-B303-88133C6A7773}" srcOrd="0" destOrd="0" presId="urn:microsoft.com/office/officeart/2018/2/layout/IconVerticalSolidList"/>
    <dgm:cxn modelId="{27FCFFA3-4BB6-4FA1-9A08-7CC9E6A8BD2A}" type="presParOf" srcId="{FC9B2A4D-BF02-41CC-8BBB-CD7F3E065BD6}" destId="{DD9DC224-DB5A-4511-9604-566DDE3A9D69}" srcOrd="1" destOrd="0" presId="urn:microsoft.com/office/officeart/2018/2/layout/IconVerticalSolidList"/>
    <dgm:cxn modelId="{5489446A-023D-47DD-91F7-881C9BF2A227}" type="presParOf" srcId="{FC9B2A4D-BF02-41CC-8BBB-CD7F3E065BD6}" destId="{4270D7AE-9734-4088-A020-E77373F3D31F}" srcOrd="2" destOrd="0" presId="urn:microsoft.com/office/officeart/2018/2/layout/IconVerticalSolidList"/>
    <dgm:cxn modelId="{B65630DF-FC1F-49E6-B7CE-0E969C6CF45B}" type="presParOf" srcId="{FC9B2A4D-BF02-41CC-8BBB-CD7F3E065BD6}" destId="{6B346428-6861-4535-84A2-49FFFECE3D0E}" srcOrd="3" destOrd="0" presId="urn:microsoft.com/office/officeart/2018/2/layout/IconVerticalSolidList"/>
    <dgm:cxn modelId="{226637EB-C140-455D-9EA9-6AC592FC69E6}" type="presParOf" srcId="{B3BF968F-7E34-49F0-AADD-13122F960C3A}" destId="{043ABC05-19B5-47AE-9E61-5B84E3E6FA16}" srcOrd="3" destOrd="0" presId="urn:microsoft.com/office/officeart/2018/2/layout/IconVerticalSolidList"/>
    <dgm:cxn modelId="{73227A56-9916-47C7-88DB-B9E818F77AAD}" type="presParOf" srcId="{B3BF968F-7E34-49F0-AADD-13122F960C3A}" destId="{F2FE4336-42AD-4F68-AE16-F8FEE8D94EC5}" srcOrd="4" destOrd="0" presId="urn:microsoft.com/office/officeart/2018/2/layout/IconVerticalSolidList"/>
    <dgm:cxn modelId="{4537125A-F890-4CCB-9F94-BEE340E82138}" type="presParOf" srcId="{F2FE4336-42AD-4F68-AE16-F8FEE8D94EC5}" destId="{1C9F6EEA-4B3B-4CBF-87A0-13FB823589DB}" srcOrd="0" destOrd="0" presId="urn:microsoft.com/office/officeart/2018/2/layout/IconVerticalSolidList"/>
    <dgm:cxn modelId="{46385A88-1AC1-4CB5-8FEE-197F6AB0105A}" type="presParOf" srcId="{F2FE4336-42AD-4F68-AE16-F8FEE8D94EC5}" destId="{F95AB63D-270D-4911-A76C-DAB24A5704AD}" srcOrd="1" destOrd="0" presId="urn:microsoft.com/office/officeart/2018/2/layout/IconVerticalSolidList"/>
    <dgm:cxn modelId="{F9C3D891-0633-4F29-A7CB-97BC39E7B2D7}" type="presParOf" srcId="{F2FE4336-42AD-4F68-AE16-F8FEE8D94EC5}" destId="{F4AD923F-4721-4846-9DD8-25C24E7B9A96}" srcOrd="2" destOrd="0" presId="urn:microsoft.com/office/officeart/2018/2/layout/IconVerticalSolidList"/>
    <dgm:cxn modelId="{EFF4E2A2-8D43-488E-AC50-EF0252F12167}" type="presParOf" srcId="{F2FE4336-42AD-4F68-AE16-F8FEE8D94EC5}" destId="{DE3BD915-D849-4EA6-AFCE-B87DCE4D77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2F1F9A-6007-414F-8892-855B032D7B6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7C37132-2840-4D13-BEB2-EC63157BF810}">
      <dgm:prSet/>
      <dgm:spPr/>
      <dgm:t>
        <a:bodyPr/>
        <a:lstStyle/>
        <a:p>
          <a:pPr rtl="0"/>
          <a:r>
            <a:rPr lang="en-GB" dirty="0"/>
            <a:t>When exploring the relationship between society and nature – research had previously tended to focus on </a:t>
          </a:r>
          <a:r>
            <a:rPr lang="en-GB" b="1" dirty="0"/>
            <a:t>NATURE</a:t>
          </a:r>
          <a:r>
            <a:rPr lang="en-GB" dirty="0"/>
            <a:t> as being the determinant.</a:t>
          </a:r>
          <a:r>
            <a:rPr lang="en-GB" dirty="0">
              <a:latin typeface="Calibri Light" panose="020F0302020204030204"/>
            </a:rPr>
            <a:t> </a:t>
          </a:r>
          <a:r>
            <a:rPr lang="en-GB" dirty="0"/>
            <a:t> Lack of proper integration of nature with social and economic systems.</a:t>
          </a:r>
          <a:endParaRPr lang="en-US" dirty="0"/>
        </a:p>
      </dgm:t>
    </dgm:pt>
    <dgm:pt modelId="{8E86A57B-A58E-4C98-95F6-F0B2539E459D}" type="parTrans" cxnId="{645D56EF-FA11-4974-87B5-05399FABD5CF}">
      <dgm:prSet/>
      <dgm:spPr/>
      <dgm:t>
        <a:bodyPr/>
        <a:lstStyle/>
        <a:p>
          <a:endParaRPr lang="en-US"/>
        </a:p>
      </dgm:t>
    </dgm:pt>
    <dgm:pt modelId="{CDDDE48A-DC89-4BDF-9A98-547CAE97098C}" type="sibTrans" cxnId="{645D56EF-FA11-4974-87B5-05399FABD5CF}">
      <dgm:prSet/>
      <dgm:spPr/>
      <dgm:t>
        <a:bodyPr/>
        <a:lstStyle/>
        <a:p>
          <a:endParaRPr lang="en-US"/>
        </a:p>
      </dgm:t>
    </dgm:pt>
    <dgm:pt modelId="{16353CE2-B92E-4223-A881-B24EB0A40864}">
      <dgm:prSet/>
      <dgm:spPr/>
      <dgm:t>
        <a:bodyPr/>
        <a:lstStyle/>
        <a:p>
          <a:r>
            <a:rPr lang="en-GB" dirty="0"/>
            <a:t>The Environment itself as a </a:t>
          </a:r>
          <a:r>
            <a:rPr lang="en-GB" b="1" dirty="0"/>
            <a:t>SOCIAL CONSTRUCTION</a:t>
          </a:r>
          <a:r>
            <a:rPr lang="en-GB" dirty="0"/>
            <a:t>.</a:t>
          </a:r>
          <a:endParaRPr lang="en-US" dirty="0"/>
        </a:p>
      </dgm:t>
    </dgm:pt>
    <dgm:pt modelId="{E7D57C22-C401-4D27-83A6-C33B4C859E56}" type="parTrans" cxnId="{22DFE381-96BF-49C5-A6DF-21290B637784}">
      <dgm:prSet/>
      <dgm:spPr/>
      <dgm:t>
        <a:bodyPr/>
        <a:lstStyle/>
        <a:p>
          <a:endParaRPr lang="en-US"/>
        </a:p>
      </dgm:t>
    </dgm:pt>
    <dgm:pt modelId="{21A9E03B-E437-4AAE-9A2F-14B07780FD6E}" type="sibTrans" cxnId="{22DFE381-96BF-49C5-A6DF-21290B637784}">
      <dgm:prSet/>
      <dgm:spPr/>
      <dgm:t>
        <a:bodyPr/>
        <a:lstStyle/>
        <a:p>
          <a:endParaRPr lang="en-US"/>
        </a:p>
      </dgm:t>
    </dgm:pt>
    <dgm:pt modelId="{FA5887F4-F6EE-442F-81AA-C10BC3EB1709}">
      <dgm:prSet/>
      <dgm:spPr/>
      <dgm:t>
        <a:bodyPr/>
        <a:lstStyle/>
        <a:p>
          <a:pPr rtl="0"/>
          <a:r>
            <a:rPr lang="en-GB" dirty="0"/>
            <a:t>Ryden (1993, 37–38) adds that ‘‘a place ...takes in the meanings which people assign to that landscape through the process of living in it.’’</a:t>
          </a:r>
          <a:r>
            <a:rPr lang="en-GB" dirty="0">
              <a:latin typeface="Calibri Light" panose="020F0302020204030204"/>
            </a:rPr>
            <a:t> </a:t>
          </a:r>
          <a:endParaRPr lang="en-US" dirty="0"/>
        </a:p>
      </dgm:t>
    </dgm:pt>
    <dgm:pt modelId="{73A9424A-635B-4A1E-B6A5-E303BE9210F2}" type="parTrans" cxnId="{CBAE8185-B770-4DA2-8427-D717CBC819C2}">
      <dgm:prSet/>
      <dgm:spPr/>
      <dgm:t>
        <a:bodyPr/>
        <a:lstStyle/>
        <a:p>
          <a:endParaRPr lang="en-US"/>
        </a:p>
      </dgm:t>
    </dgm:pt>
    <dgm:pt modelId="{3E2B5672-2FD2-4821-9F0D-E10A12CDF9E5}" type="sibTrans" cxnId="{CBAE8185-B770-4DA2-8427-D717CBC819C2}">
      <dgm:prSet/>
      <dgm:spPr/>
      <dgm:t>
        <a:bodyPr/>
        <a:lstStyle/>
        <a:p>
          <a:endParaRPr lang="en-US"/>
        </a:p>
      </dgm:t>
    </dgm:pt>
    <dgm:pt modelId="{DF697339-FAB0-4568-B5A2-2CA3E29629BD}">
      <dgm:prSet/>
      <dgm:spPr/>
      <dgm:t>
        <a:bodyPr/>
        <a:lstStyle/>
        <a:p>
          <a:pPr rtl="0"/>
          <a:r>
            <a:rPr lang="en-GB" dirty="0"/>
            <a:t>A sense of place is not intrinsic to the physical setting itself, but resides in human interpretations of the setting, which are constructed through experience with it. Spaces become ‘‘places’’ as they become imbued with meaning through lived experience (Tuan 1977).</a:t>
          </a:r>
          <a:r>
            <a:rPr lang="en-GB" dirty="0">
              <a:latin typeface="Calibri Light" panose="020F0302020204030204"/>
            </a:rPr>
            <a:t> </a:t>
          </a:r>
          <a:endParaRPr lang="en-US" dirty="0">
            <a:latin typeface="Calibri Light" panose="020F0302020204030204"/>
          </a:endParaRPr>
        </a:p>
      </dgm:t>
    </dgm:pt>
    <dgm:pt modelId="{D2D85C37-99D0-4DEE-978F-C7B2747ECA15}" type="parTrans" cxnId="{ACC54FE8-D1EF-4BEE-AAA5-ACB7290264D5}">
      <dgm:prSet/>
      <dgm:spPr/>
      <dgm:t>
        <a:bodyPr/>
        <a:lstStyle/>
        <a:p>
          <a:endParaRPr lang="en-US"/>
        </a:p>
      </dgm:t>
    </dgm:pt>
    <dgm:pt modelId="{00CBE717-937B-4258-92B3-6A4CA9160D9D}" type="sibTrans" cxnId="{ACC54FE8-D1EF-4BEE-AAA5-ACB7290264D5}">
      <dgm:prSet/>
      <dgm:spPr/>
      <dgm:t>
        <a:bodyPr/>
        <a:lstStyle/>
        <a:p>
          <a:endParaRPr lang="en-US"/>
        </a:p>
      </dgm:t>
    </dgm:pt>
    <dgm:pt modelId="{90E6A72C-0587-4E84-BF82-E5E172A9BCCF}">
      <dgm:prSet phldr="0"/>
      <dgm:spPr/>
      <dgm:t>
        <a:bodyPr/>
        <a:lstStyle/>
        <a:p>
          <a:pPr rtl="0"/>
          <a:r>
            <a:rPr lang="en-GB" dirty="0">
              <a:latin typeface="Calibri Light" panose="020F0302020204030204"/>
            </a:rPr>
            <a:t>Hazards that exist within the environment feature because of people's interactions with the natural world either directly or indirectly.</a:t>
          </a:r>
          <a:endParaRPr lang="en-GB" dirty="0"/>
        </a:p>
      </dgm:t>
    </dgm:pt>
    <dgm:pt modelId="{CB236EAD-1AFD-4D06-805E-AEB02EDEA5F3}" type="parTrans" cxnId="{BC8C9C76-3E8D-4259-B50C-B2882985D5F5}">
      <dgm:prSet/>
      <dgm:spPr/>
    </dgm:pt>
    <dgm:pt modelId="{6AB868BD-E592-42F4-89F8-921E4E1312DF}" type="sibTrans" cxnId="{BC8C9C76-3E8D-4259-B50C-B2882985D5F5}">
      <dgm:prSet/>
      <dgm:spPr/>
    </dgm:pt>
    <dgm:pt modelId="{AF36C0EA-A321-421B-93EB-F7284DF59F8D}" type="pres">
      <dgm:prSet presAssocID="{F82F1F9A-6007-414F-8892-855B032D7B68}" presName="diagram" presStyleCnt="0">
        <dgm:presLayoutVars>
          <dgm:dir/>
          <dgm:resizeHandles val="exact"/>
        </dgm:presLayoutVars>
      </dgm:prSet>
      <dgm:spPr/>
      <dgm:t>
        <a:bodyPr/>
        <a:lstStyle/>
        <a:p>
          <a:endParaRPr lang="en-US"/>
        </a:p>
      </dgm:t>
    </dgm:pt>
    <dgm:pt modelId="{18FBBDBA-75BD-4B9A-A578-C6FB132D63C2}" type="pres">
      <dgm:prSet presAssocID="{97C37132-2840-4D13-BEB2-EC63157BF810}" presName="node" presStyleLbl="node1" presStyleIdx="0" presStyleCnt="5">
        <dgm:presLayoutVars>
          <dgm:bulletEnabled val="1"/>
        </dgm:presLayoutVars>
      </dgm:prSet>
      <dgm:spPr/>
      <dgm:t>
        <a:bodyPr/>
        <a:lstStyle/>
        <a:p>
          <a:endParaRPr lang="en-US"/>
        </a:p>
      </dgm:t>
    </dgm:pt>
    <dgm:pt modelId="{5A492492-F434-4827-9832-F1F0D0FE3EFF}" type="pres">
      <dgm:prSet presAssocID="{CDDDE48A-DC89-4BDF-9A98-547CAE97098C}" presName="sibTrans" presStyleCnt="0"/>
      <dgm:spPr/>
    </dgm:pt>
    <dgm:pt modelId="{6E87B2C2-F6D2-407A-8D90-7B03E53924EC}" type="pres">
      <dgm:prSet presAssocID="{16353CE2-B92E-4223-A881-B24EB0A40864}" presName="node" presStyleLbl="node1" presStyleIdx="1" presStyleCnt="5">
        <dgm:presLayoutVars>
          <dgm:bulletEnabled val="1"/>
        </dgm:presLayoutVars>
      </dgm:prSet>
      <dgm:spPr/>
      <dgm:t>
        <a:bodyPr/>
        <a:lstStyle/>
        <a:p>
          <a:endParaRPr lang="en-US"/>
        </a:p>
      </dgm:t>
    </dgm:pt>
    <dgm:pt modelId="{A51A4BE8-0507-4CC9-A583-CD1E66DD3697}" type="pres">
      <dgm:prSet presAssocID="{21A9E03B-E437-4AAE-9A2F-14B07780FD6E}" presName="sibTrans" presStyleCnt="0"/>
      <dgm:spPr/>
    </dgm:pt>
    <dgm:pt modelId="{B5D4E794-FF55-40E4-BB3C-47CC6622DCC7}" type="pres">
      <dgm:prSet presAssocID="{FA5887F4-F6EE-442F-81AA-C10BC3EB1709}" presName="node" presStyleLbl="node1" presStyleIdx="2" presStyleCnt="5">
        <dgm:presLayoutVars>
          <dgm:bulletEnabled val="1"/>
        </dgm:presLayoutVars>
      </dgm:prSet>
      <dgm:spPr/>
      <dgm:t>
        <a:bodyPr/>
        <a:lstStyle/>
        <a:p>
          <a:endParaRPr lang="en-US"/>
        </a:p>
      </dgm:t>
    </dgm:pt>
    <dgm:pt modelId="{7BA81078-DBFF-4410-9305-7966D8B96FFE}" type="pres">
      <dgm:prSet presAssocID="{3E2B5672-2FD2-4821-9F0D-E10A12CDF9E5}" presName="sibTrans" presStyleCnt="0"/>
      <dgm:spPr/>
    </dgm:pt>
    <dgm:pt modelId="{64D13996-D427-4574-96FF-A6E18510018E}" type="pres">
      <dgm:prSet presAssocID="{DF697339-FAB0-4568-B5A2-2CA3E29629BD}" presName="node" presStyleLbl="node1" presStyleIdx="3" presStyleCnt="5">
        <dgm:presLayoutVars>
          <dgm:bulletEnabled val="1"/>
        </dgm:presLayoutVars>
      </dgm:prSet>
      <dgm:spPr/>
      <dgm:t>
        <a:bodyPr/>
        <a:lstStyle/>
        <a:p>
          <a:endParaRPr lang="en-US"/>
        </a:p>
      </dgm:t>
    </dgm:pt>
    <dgm:pt modelId="{1B5E8D2C-8F77-400E-8135-AE31F80E55E5}" type="pres">
      <dgm:prSet presAssocID="{00CBE717-937B-4258-92B3-6A4CA9160D9D}" presName="sibTrans" presStyleCnt="0"/>
      <dgm:spPr/>
    </dgm:pt>
    <dgm:pt modelId="{8FA65FA1-53D6-44CA-8F8C-72D572193679}" type="pres">
      <dgm:prSet presAssocID="{90E6A72C-0587-4E84-BF82-E5E172A9BCCF}" presName="node" presStyleLbl="node1" presStyleIdx="4" presStyleCnt="5">
        <dgm:presLayoutVars>
          <dgm:bulletEnabled val="1"/>
        </dgm:presLayoutVars>
      </dgm:prSet>
      <dgm:spPr/>
      <dgm:t>
        <a:bodyPr/>
        <a:lstStyle/>
        <a:p>
          <a:endParaRPr lang="en-US"/>
        </a:p>
      </dgm:t>
    </dgm:pt>
  </dgm:ptLst>
  <dgm:cxnLst>
    <dgm:cxn modelId="{ACC54FE8-D1EF-4BEE-AAA5-ACB7290264D5}" srcId="{F82F1F9A-6007-414F-8892-855B032D7B68}" destId="{DF697339-FAB0-4568-B5A2-2CA3E29629BD}" srcOrd="3" destOrd="0" parTransId="{D2D85C37-99D0-4DEE-978F-C7B2747ECA15}" sibTransId="{00CBE717-937B-4258-92B3-6A4CA9160D9D}"/>
    <dgm:cxn modelId="{4C732E22-B48F-4713-80D0-AEE3EBA2C615}" type="presOf" srcId="{F82F1F9A-6007-414F-8892-855B032D7B68}" destId="{AF36C0EA-A321-421B-93EB-F7284DF59F8D}" srcOrd="0" destOrd="0" presId="urn:microsoft.com/office/officeart/2005/8/layout/default"/>
    <dgm:cxn modelId="{B7FE5F84-72D9-492D-9245-E67C4EC0E681}" type="presOf" srcId="{DF697339-FAB0-4568-B5A2-2CA3E29629BD}" destId="{64D13996-D427-4574-96FF-A6E18510018E}" srcOrd="0" destOrd="0" presId="urn:microsoft.com/office/officeart/2005/8/layout/default"/>
    <dgm:cxn modelId="{CBAE8185-B770-4DA2-8427-D717CBC819C2}" srcId="{F82F1F9A-6007-414F-8892-855B032D7B68}" destId="{FA5887F4-F6EE-442F-81AA-C10BC3EB1709}" srcOrd="2" destOrd="0" parTransId="{73A9424A-635B-4A1E-B6A5-E303BE9210F2}" sibTransId="{3E2B5672-2FD2-4821-9F0D-E10A12CDF9E5}"/>
    <dgm:cxn modelId="{5110F949-282B-435F-AEE3-AAE3227D0EEA}" type="presOf" srcId="{90E6A72C-0587-4E84-BF82-E5E172A9BCCF}" destId="{8FA65FA1-53D6-44CA-8F8C-72D572193679}" srcOrd="0" destOrd="0" presId="urn:microsoft.com/office/officeart/2005/8/layout/default"/>
    <dgm:cxn modelId="{BC8C9C76-3E8D-4259-B50C-B2882985D5F5}" srcId="{F82F1F9A-6007-414F-8892-855B032D7B68}" destId="{90E6A72C-0587-4E84-BF82-E5E172A9BCCF}" srcOrd="4" destOrd="0" parTransId="{CB236EAD-1AFD-4D06-805E-AEB02EDEA5F3}" sibTransId="{6AB868BD-E592-42F4-89F8-921E4E1312DF}"/>
    <dgm:cxn modelId="{A0314A34-D5EF-48C8-9237-B91B87227B01}" type="presOf" srcId="{FA5887F4-F6EE-442F-81AA-C10BC3EB1709}" destId="{B5D4E794-FF55-40E4-BB3C-47CC6622DCC7}" srcOrd="0" destOrd="0" presId="urn:microsoft.com/office/officeart/2005/8/layout/default"/>
    <dgm:cxn modelId="{645D56EF-FA11-4974-87B5-05399FABD5CF}" srcId="{F82F1F9A-6007-414F-8892-855B032D7B68}" destId="{97C37132-2840-4D13-BEB2-EC63157BF810}" srcOrd="0" destOrd="0" parTransId="{8E86A57B-A58E-4C98-95F6-F0B2539E459D}" sibTransId="{CDDDE48A-DC89-4BDF-9A98-547CAE97098C}"/>
    <dgm:cxn modelId="{232EDDE4-195C-4591-AC78-3194A669A1F1}" type="presOf" srcId="{97C37132-2840-4D13-BEB2-EC63157BF810}" destId="{18FBBDBA-75BD-4B9A-A578-C6FB132D63C2}" srcOrd="0" destOrd="0" presId="urn:microsoft.com/office/officeart/2005/8/layout/default"/>
    <dgm:cxn modelId="{22DFE381-96BF-49C5-A6DF-21290B637784}" srcId="{F82F1F9A-6007-414F-8892-855B032D7B68}" destId="{16353CE2-B92E-4223-A881-B24EB0A40864}" srcOrd="1" destOrd="0" parTransId="{E7D57C22-C401-4D27-83A6-C33B4C859E56}" sibTransId="{21A9E03B-E437-4AAE-9A2F-14B07780FD6E}"/>
    <dgm:cxn modelId="{69D1674B-517A-4A39-95EB-E638B305CCBC}" type="presOf" srcId="{16353CE2-B92E-4223-A881-B24EB0A40864}" destId="{6E87B2C2-F6D2-407A-8D90-7B03E53924EC}" srcOrd="0" destOrd="0" presId="urn:microsoft.com/office/officeart/2005/8/layout/default"/>
    <dgm:cxn modelId="{98120E9C-A4CF-43FC-A3A8-AC574CC3E110}" type="presParOf" srcId="{AF36C0EA-A321-421B-93EB-F7284DF59F8D}" destId="{18FBBDBA-75BD-4B9A-A578-C6FB132D63C2}" srcOrd="0" destOrd="0" presId="urn:microsoft.com/office/officeart/2005/8/layout/default"/>
    <dgm:cxn modelId="{C4718AE2-1207-4C95-B432-01C15EA2FF51}" type="presParOf" srcId="{AF36C0EA-A321-421B-93EB-F7284DF59F8D}" destId="{5A492492-F434-4827-9832-F1F0D0FE3EFF}" srcOrd="1" destOrd="0" presId="urn:microsoft.com/office/officeart/2005/8/layout/default"/>
    <dgm:cxn modelId="{FB90413D-CD92-4CA5-A4ED-3709EA8B3069}" type="presParOf" srcId="{AF36C0EA-A321-421B-93EB-F7284DF59F8D}" destId="{6E87B2C2-F6D2-407A-8D90-7B03E53924EC}" srcOrd="2" destOrd="0" presId="urn:microsoft.com/office/officeart/2005/8/layout/default"/>
    <dgm:cxn modelId="{A4B2BE2B-0779-4EE7-9FA7-E3DF10BB0DA2}" type="presParOf" srcId="{AF36C0EA-A321-421B-93EB-F7284DF59F8D}" destId="{A51A4BE8-0507-4CC9-A583-CD1E66DD3697}" srcOrd="3" destOrd="0" presId="urn:microsoft.com/office/officeart/2005/8/layout/default"/>
    <dgm:cxn modelId="{3CC42469-C407-43C9-9508-6B937EF6977F}" type="presParOf" srcId="{AF36C0EA-A321-421B-93EB-F7284DF59F8D}" destId="{B5D4E794-FF55-40E4-BB3C-47CC6622DCC7}" srcOrd="4" destOrd="0" presId="urn:microsoft.com/office/officeart/2005/8/layout/default"/>
    <dgm:cxn modelId="{FAF3D9E1-5BEA-41F1-8364-BE968FD7ADA2}" type="presParOf" srcId="{AF36C0EA-A321-421B-93EB-F7284DF59F8D}" destId="{7BA81078-DBFF-4410-9305-7966D8B96FFE}" srcOrd="5" destOrd="0" presId="urn:microsoft.com/office/officeart/2005/8/layout/default"/>
    <dgm:cxn modelId="{911FF77A-D860-45D9-A453-A47FD521F898}" type="presParOf" srcId="{AF36C0EA-A321-421B-93EB-F7284DF59F8D}" destId="{64D13996-D427-4574-96FF-A6E18510018E}" srcOrd="6" destOrd="0" presId="urn:microsoft.com/office/officeart/2005/8/layout/default"/>
    <dgm:cxn modelId="{123DF9E1-2148-416B-A171-F4953DAE13D0}" type="presParOf" srcId="{AF36C0EA-A321-421B-93EB-F7284DF59F8D}" destId="{1B5E8D2C-8F77-400E-8135-AE31F80E55E5}" srcOrd="7" destOrd="0" presId="urn:microsoft.com/office/officeart/2005/8/layout/default"/>
    <dgm:cxn modelId="{6C8F83B7-6457-4F5F-804F-88C9CC13A780}" type="presParOf" srcId="{AF36C0EA-A321-421B-93EB-F7284DF59F8D}" destId="{8FA65FA1-53D6-44CA-8F8C-72D57219367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013C00-6FED-4E7F-A961-082D9F32F54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BEB3780-EA51-4A16-AF34-4461B635C076}">
      <dgm:prSet/>
      <dgm:spPr/>
      <dgm:t>
        <a:bodyPr/>
        <a:lstStyle/>
        <a:p>
          <a:r>
            <a:rPr lang="en-US"/>
            <a:t>Natural hazards (geophysical, hydrological, climatological, meteorological etc.)</a:t>
          </a:r>
        </a:p>
      </dgm:t>
    </dgm:pt>
    <dgm:pt modelId="{BAE3CF12-EF16-4431-ADD6-EDAF119B2935}" type="parTrans" cxnId="{3626BAB9-A696-4A63-9051-641022FF9062}">
      <dgm:prSet/>
      <dgm:spPr/>
      <dgm:t>
        <a:bodyPr/>
        <a:lstStyle/>
        <a:p>
          <a:endParaRPr lang="en-US"/>
        </a:p>
      </dgm:t>
    </dgm:pt>
    <dgm:pt modelId="{5C133C45-B8D1-4193-8F38-08E77068FAD2}" type="sibTrans" cxnId="{3626BAB9-A696-4A63-9051-641022FF9062}">
      <dgm:prSet/>
      <dgm:spPr/>
      <dgm:t>
        <a:bodyPr/>
        <a:lstStyle/>
        <a:p>
          <a:endParaRPr lang="en-US"/>
        </a:p>
      </dgm:t>
    </dgm:pt>
    <dgm:pt modelId="{A2DF9B70-5D67-4A13-BCF4-E5395AE9783C}">
      <dgm:prSet/>
      <dgm:spPr/>
      <dgm:t>
        <a:bodyPr/>
        <a:lstStyle/>
        <a:p>
          <a:r>
            <a:rPr lang="en-US"/>
            <a:t>Hurricanes</a:t>
          </a:r>
        </a:p>
      </dgm:t>
    </dgm:pt>
    <dgm:pt modelId="{A6099CE8-024B-4051-AED0-59AA86B573BD}" type="parTrans" cxnId="{0E4B96A6-E69A-45A0-ACF9-A6B01064653C}">
      <dgm:prSet/>
      <dgm:spPr/>
      <dgm:t>
        <a:bodyPr/>
        <a:lstStyle/>
        <a:p>
          <a:endParaRPr lang="en-US"/>
        </a:p>
      </dgm:t>
    </dgm:pt>
    <dgm:pt modelId="{866E6479-E6B9-4027-99C9-B3C3FE79C3B5}" type="sibTrans" cxnId="{0E4B96A6-E69A-45A0-ACF9-A6B01064653C}">
      <dgm:prSet/>
      <dgm:spPr/>
      <dgm:t>
        <a:bodyPr/>
        <a:lstStyle/>
        <a:p>
          <a:endParaRPr lang="en-US"/>
        </a:p>
      </dgm:t>
    </dgm:pt>
    <dgm:pt modelId="{C0B520E6-C8D7-4BDD-8166-BAE64A23B97A}">
      <dgm:prSet/>
      <dgm:spPr/>
      <dgm:t>
        <a:bodyPr/>
        <a:lstStyle/>
        <a:p>
          <a:r>
            <a:rPr lang="en-US"/>
            <a:t>Flooding</a:t>
          </a:r>
        </a:p>
      </dgm:t>
    </dgm:pt>
    <dgm:pt modelId="{8607548C-65D5-4AD4-AB13-40D116D706B0}" type="parTrans" cxnId="{18B51C2C-2323-453A-85AD-959E8340BC0C}">
      <dgm:prSet/>
      <dgm:spPr/>
      <dgm:t>
        <a:bodyPr/>
        <a:lstStyle/>
        <a:p>
          <a:endParaRPr lang="en-US"/>
        </a:p>
      </dgm:t>
    </dgm:pt>
    <dgm:pt modelId="{946CEDD6-A4B8-43F5-BFAD-46A2D144D5F5}" type="sibTrans" cxnId="{18B51C2C-2323-453A-85AD-959E8340BC0C}">
      <dgm:prSet/>
      <dgm:spPr/>
      <dgm:t>
        <a:bodyPr/>
        <a:lstStyle/>
        <a:p>
          <a:endParaRPr lang="en-US"/>
        </a:p>
      </dgm:t>
    </dgm:pt>
    <dgm:pt modelId="{B571F1A2-CD45-4BD3-9864-2091C4E300DA}">
      <dgm:prSet/>
      <dgm:spPr/>
      <dgm:t>
        <a:bodyPr/>
        <a:lstStyle/>
        <a:p>
          <a:r>
            <a:rPr lang="en-US"/>
            <a:t>Earthquakes</a:t>
          </a:r>
        </a:p>
      </dgm:t>
    </dgm:pt>
    <dgm:pt modelId="{4687FF04-27C6-4811-A6E7-3242845B4020}" type="parTrans" cxnId="{F9E19BA2-5BCB-4FF8-821E-E97DBF7BD21E}">
      <dgm:prSet/>
      <dgm:spPr/>
      <dgm:t>
        <a:bodyPr/>
        <a:lstStyle/>
        <a:p>
          <a:endParaRPr lang="en-US"/>
        </a:p>
      </dgm:t>
    </dgm:pt>
    <dgm:pt modelId="{80EFF259-4BE1-4252-957F-CB558BF19AFD}" type="sibTrans" cxnId="{F9E19BA2-5BCB-4FF8-821E-E97DBF7BD21E}">
      <dgm:prSet/>
      <dgm:spPr/>
      <dgm:t>
        <a:bodyPr/>
        <a:lstStyle/>
        <a:p>
          <a:endParaRPr lang="en-US"/>
        </a:p>
      </dgm:t>
    </dgm:pt>
    <dgm:pt modelId="{94C8F038-F7AB-45B6-B1E7-6E9B4E3BF029}">
      <dgm:prSet/>
      <dgm:spPr/>
      <dgm:t>
        <a:bodyPr/>
        <a:lstStyle/>
        <a:p>
          <a:r>
            <a:rPr lang="en-US"/>
            <a:t>Heatwaves</a:t>
          </a:r>
        </a:p>
      </dgm:t>
    </dgm:pt>
    <dgm:pt modelId="{F180E461-86C0-4B33-92F0-6F26871EB095}" type="parTrans" cxnId="{7E87EBE0-17E6-49DE-9F7B-617BF65B8188}">
      <dgm:prSet/>
      <dgm:spPr/>
      <dgm:t>
        <a:bodyPr/>
        <a:lstStyle/>
        <a:p>
          <a:endParaRPr lang="en-US"/>
        </a:p>
      </dgm:t>
    </dgm:pt>
    <dgm:pt modelId="{00220C68-2818-4C79-8B6D-7157836A72A5}" type="sibTrans" cxnId="{7E87EBE0-17E6-49DE-9F7B-617BF65B8188}">
      <dgm:prSet/>
      <dgm:spPr/>
      <dgm:t>
        <a:bodyPr/>
        <a:lstStyle/>
        <a:p>
          <a:endParaRPr lang="en-US"/>
        </a:p>
      </dgm:t>
    </dgm:pt>
    <dgm:pt modelId="{8AC100A1-C9F8-4B85-A38D-C97BFBB3BCE4}">
      <dgm:prSet/>
      <dgm:spPr/>
      <dgm:t>
        <a:bodyPr/>
        <a:lstStyle/>
        <a:p>
          <a:r>
            <a:rPr lang="en-US"/>
            <a:t>Volcanic Eruptions</a:t>
          </a:r>
        </a:p>
      </dgm:t>
    </dgm:pt>
    <dgm:pt modelId="{BBD8C7F5-1C0B-47DF-8CBE-FFD0E27AC4C0}" type="parTrans" cxnId="{99C0F1A0-7FAD-4954-AD88-DD92E6859BC6}">
      <dgm:prSet/>
      <dgm:spPr/>
      <dgm:t>
        <a:bodyPr/>
        <a:lstStyle/>
        <a:p>
          <a:endParaRPr lang="en-US"/>
        </a:p>
      </dgm:t>
    </dgm:pt>
    <dgm:pt modelId="{10E04303-0F7B-43A5-B4E1-280FF92E9008}" type="sibTrans" cxnId="{99C0F1A0-7FAD-4954-AD88-DD92E6859BC6}">
      <dgm:prSet/>
      <dgm:spPr/>
      <dgm:t>
        <a:bodyPr/>
        <a:lstStyle/>
        <a:p>
          <a:endParaRPr lang="en-US"/>
        </a:p>
      </dgm:t>
    </dgm:pt>
    <dgm:pt modelId="{E065FE26-4A37-46C3-A4DA-133D9EF29F75}">
      <dgm:prSet/>
      <dgm:spPr/>
      <dgm:t>
        <a:bodyPr/>
        <a:lstStyle/>
        <a:p>
          <a:r>
            <a:rPr lang="en-US"/>
            <a:t>Tornado</a:t>
          </a:r>
        </a:p>
      </dgm:t>
    </dgm:pt>
    <dgm:pt modelId="{03FBA489-CE72-404D-8804-247B18BA7DF0}" type="parTrans" cxnId="{0ACDADC8-4C57-4635-B63E-B931486DBEDE}">
      <dgm:prSet/>
      <dgm:spPr/>
      <dgm:t>
        <a:bodyPr/>
        <a:lstStyle/>
        <a:p>
          <a:endParaRPr lang="en-US"/>
        </a:p>
      </dgm:t>
    </dgm:pt>
    <dgm:pt modelId="{152728BF-C3C1-491F-8A99-A1BA6959EE77}" type="sibTrans" cxnId="{0ACDADC8-4C57-4635-B63E-B931486DBEDE}">
      <dgm:prSet/>
      <dgm:spPr/>
      <dgm:t>
        <a:bodyPr/>
        <a:lstStyle/>
        <a:p>
          <a:endParaRPr lang="en-US"/>
        </a:p>
      </dgm:t>
    </dgm:pt>
    <dgm:pt modelId="{6CA8CD66-B5A8-4B65-A43D-5FD317ECB4A7}">
      <dgm:prSet/>
      <dgm:spPr/>
      <dgm:t>
        <a:bodyPr/>
        <a:lstStyle/>
        <a:p>
          <a:r>
            <a:rPr lang="en-US"/>
            <a:t>Tsunamis</a:t>
          </a:r>
        </a:p>
      </dgm:t>
    </dgm:pt>
    <dgm:pt modelId="{CB849BA4-CFF1-4C2E-8571-34CA9569388B}" type="parTrans" cxnId="{ABE0D4F6-BA3B-4A03-B169-50F1EBA252D4}">
      <dgm:prSet/>
      <dgm:spPr/>
      <dgm:t>
        <a:bodyPr/>
        <a:lstStyle/>
        <a:p>
          <a:endParaRPr lang="en-US"/>
        </a:p>
      </dgm:t>
    </dgm:pt>
    <dgm:pt modelId="{B6307945-241A-4F4C-988A-29732F4380B0}" type="sibTrans" cxnId="{ABE0D4F6-BA3B-4A03-B169-50F1EBA252D4}">
      <dgm:prSet/>
      <dgm:spPr/>
      <dgm:t>
        <a:bodyPr/>
        <a:lstStyle/>
        <a:p>
          <a:endParaRPr lang="en-US"/>
        </a:p>
      </dgm:t>
    </dgm:pt>
    <dgm:pt modelId="{1EFED24E-6813-408D-B905-2DDD68CE8B2B}">
      <dgm:prSet/>
      <dgm:spPr/>
      <dgm:t>
        <a:bodyPr/>
        <a:lstStyle/>
        <a:p>
          <a:r>
            <a:rPr lang="en-US"/>
            <a:t>Landslides</a:t>
          </a:r>
        </a:p>
      </dgm:t>
    </dgm:pt>
    <dgm:pt modelId="{45F2D642-6F88-4130-A415-9EBCB6BFB443}" type="parTrans" cxnId="{358AE405-F1D0-405B-AC38-95B44058C828}">
      <dgm:prSet/>
      <dgm:spPr/>
      <dgm:t>
        <a:bodyPr/>
        <a:lstStyle/>
        <a:p>
          <a:endParaRPr lang="en-US"/>
        </a:p>
      </dgm:t>
    </dgm:pt>
    <dgm:pt modelId="{A3156AE4-9698-4386-8E76-956B93400BBF}" type="sibTrans" cxnId="{358AE405-F1D0-405B-AC38-95B44058C828}">
      <dgm:prSet/>
      <dgm:spPr/>
      <dgm:t>
        <a:bodyPr/>
        <a:lstStyle/>
        <a:p>
          <a:endParaRPr lang="en-US"/>
        </a:p>
      </dgm:t>
    </dgm:pt>
    <dgm:pt modelId="{D51E982A-E22C-4EBE-98BF-50688018EF9E}" type="pres">
      <dgm:prSet presAssocID="{B7013C00-6FED-4E7F-A961-082D9F32F542}" presName="vert0" presStyleCnt="0">
        <dgm:presLayoutVars>
          <dgm:dir/>
          <dgm:animOne val="branch"/>
          <dgm:animLvl val="lvl"/>
        </dgm:presLayoutVars>
      </dgm:prSet>
      <dgm:spPr/>
      <dgm:t>
        <a:bodyPr/>
        <a:lstStyle/>
        <a:p>
          <a:endParaRPr lang="en-US"/>
        </a:p>
      </dgm:t>
    </dgm:pt>
    <dgm:pt modelId="{BE94422D-D5F7-469B-9469-13A9487A0D1D}" type="pres">
      <dgm:prSet presAssocID="{4BEB3780-EA51-4A16-AF34-4461B635C076}" presName="thickLine" presStyleLbl="alignNode1" presStyleIdx="0" presStyleCnt="1"/>
      <dgm:spPr/>
    </dgm:pt>
    <dgm:pt modelId="{53D388F0-9810-4C84-9F20-0E4B23E058E1}" type="pres">
      <dgm:prSet presAssocID="{4BEB3780-EA51-4A16-AF34-4461B635C076}" presName="horz1" presStyleCnt="0"/>
      <dgm:spPr/>
    </dgm:pt>
    <dgm:pt modelId="{C49682E3-3BD2-4DC2-86DA-4D5B399ABDED}" type="pres">
      <dgm:prSet presAssocID="{4BEB3780-EA51-4A16-AF34-4461B635C076}" presName="tx1" presStyleLbl="revTx" presStyleIdx="0" presStyleCnt="9"/>
      <dgm:spPr/>
      <dgm:t>
        <a:bodyPr/>
        <a:lstStyle/>
        <a:p>
          <a:endParaRPr lang="en-US"/>
        </a:p>
      </dgm:t>
    </dgm:pt>
    <dgm:pt modelId="{36747BD7-7C2B-4B36-AE5D-D3CA872B81C6}" type="pres">
      <dgm:prSet presAssocID="{4BEB3780-EA51-4A16-AF34-4461B635C076}" presName="vert1" presStyleCnt="0"/>
      <dgm:spPr/>
    </dgm:pt>
    <dgm:pt modelId="{B3FE07CC-6EA1-4782-83CC-B78E71E06565}" type="pres">
      <dgm:prSet presAssocID="{A2DF9B70-5D67-4A13-BCF4-E5395AE9783C}" presName="vertSpace2a" presStyleCnt="0"/>
      <dgm:spPr/>
    </dgm:pt>
    <dgm:pt modelId="{1E8F7C2E-0D54-4C4D-8553-6FE1812C01B8}" type="pres">
      <dgm:prSet presAssocID="{A2DF9B70-5D67-4A13-BCF4-E5395AE9783C}" presName="horz2" presStyleCnt="0"/>
      <dgm:spPr/>
    </dgm:pt>
    <dgm:pt modelId="{C28C420A-3E35-4673-9384-7A15FD55D581}" type="pres">
      <dgm:prSet presAssocID="{A2DF9B70-5D67-4A13-BCF4-E5395AE9783C}" presName="horzSpace2" presStyleCnt="0"/>
      <dgm:spPr/>
    </dgm:pt>
    <dgm:pt modelId="{359E333E-5F0C-4F36-9096-4630A7CF19F6}" type="pres">
      <dgm:prSet presAssocID="{A2DF9B70-5D67-4A13-BCF4-E5395AE9783C}" presName="tx2" presStyleLbl="revTx" presStyleIdx="1" presStyleCnt="9"/>
      <dgm:spPr/>
      <dgm:t>
        <a:bodyPr/>
        <a:lstStyle/>
        <a:p>
          <a:endParaRPr lang="en-US"/>
        </a:p>
      </dgm:t>
    </dgm:pt>
    <dgm:pt modelId="{0F4F735D-2905-4261-9377-E94701672008}" type="pres">
      <dgm:prSet presAssocID="{A2DF9B70-5D67-4A13-BCF4-E5395AE9783C}" presName="vert2" presStyleCnt="0"/>
      <dgm:spPr/>
    </dgm:pt>
    <dgm:pt modelId="{1CB1BF65-BB03-49B8-B742-29ADB6456A9A}" type="pres">
      <dgm:prSet presAssocID="{A2DF9B70-5D67-4A13-BCF4-E5395AE9783C}" presName="thinLine2b" presStyleLbl="callout" presStyleIdx="0" presStyleCnt="8"/>
      <dgm:spPr/>
    </dgm:pt>
    <dgm:pt modelId="{5C58A6D7-BB22-4A0E-8A78-C7181D0DDBDE}" type="pres">
      <dgm:prSet presAssocID="{A2DF9B70-5D67-4A13-BCF4-E5395AE9783C}" presName="vertSpace2b" presStyleCnt="0"/>
      <dgm:spPr/>
    </dgm:pt>
    <dgm:pt modelId="{F978326E-C96F-4471-9A1A-25673E6FBB81}" type="pres">
      <dgm:prSet presAssocID="{C0B520E6-C8D7-4BDD-8166-BAE64A23B97A}" presName="horz2" presStyleCnt="0"/>
      <dgm:spPr/>
    </dgm:pt>
    <dgm:pt modelId="{CA57E71E-8B9D-42C6-B734-891C84BDBF3B}" type="pres">
      <dgm:prSet presAssocID="{C0B520E6-C8D7-4BDD-8166-BAE64A23B97A}" presName="horzSpace2" presStyleCnt="0"/>
      <dgm:spPr/>
    </dgm:pt>
    <dgm:pt modelId="{D082584A-7865-43BB-A053-FC750F54BD12}" type="pres">
      <dgm:prSet presAssocID="{C0B520E6-C8D7-4BDD-8166-BAE64A23B97A}" presName="tx2" presStyleLbl="revTx" presStyleIdx="2" presStyleCnt="9"/>
      <dgm:spPr/>
      <dgm:t>
        <a:bodyPr/>
        <a:lstStyle/>
        <a:p>
          <a:endParaRPr lang="en-US"/>
        </a:p>
      </dgm:t>
    </dgm:pt>
    <dgm:pt modelId="{79C50BEC-DD1F-4A41-AF8D-2023D23C493E}" type="pres">
      <dgm:prSet presAssocID="{C0B520E6-C8D7-4BDD-8166-BAE64A23B97A}" presName="vert2" presStyleCnt="0"/>
      <dgm:spPr/>
    </dgm:pt>
    <dgm:pt modelId="{2BB1920D-6A34-43D9-8BAE-5CC2ED1E2754}" type="pres">
      <dgm:prSet presAssocID="{C0B520E6-C8D7-4BDD-8166-BAE64A23B97A}" presName="thinLine2b" presStyleLbl="callout" presStyleIdx="1" presStyleCnt="8"/>
      <dgm:spPr/>
    </dgm:pt>
    <dgm:pt modelId="{18747727-3283-4990-8F33-0E573355A102}" type="pres">
      <dgm:prSet presAssocID="{C0B520E6-C8D7-4BDD-8166-BAE64A23B97A}" presName="vertSpace2b" presStyleCnt="0"/>
      <dgm:spPr/>
    </dgm:pt>
    <dgm:pt modelId="{77194D6C-8032-453D-B877-C8912543E6F4}" type="pres">
      <dgm:prSet presAssocID="{B571F1A2-CD45-4BD3-9864-2091C4E300DA}" presName="horz2" presStyleCnt="0"/>
      <dgm:spPr/>
    </dgm:pt>
    <dgm:pt modelId="{A4261E0C-36D2-4114-8E54-CE3A4B634FB1}" type="pres">
      <dgm:prSet presAssocID="{B571F1A2-CD45-4BD3-9864-2091C4E300DA}" presName="horzSpace2" presStyleCnt="0"/>
      <dgm:spPr/>
    </dgm:pt>
    <dgm:pt modelId="{0171A4EC-D839-4929-B4D0-7EDB3B4655FF}" type="pres">
      <dgm:prSet presAssocID="{B571F1A2-CD45-4BD3-9864-2091C4E300DA}" presName="tx2" presStyleLbl="revTx" presStyleIdx="3" presStyleCnt="9"/>
      <dgm:spPr/>
      <dgm:t>
        <a:bodyPr/>
        <a:lstStyle/>
        <a:p>
          <a:endParaRPr lang="en-US"/>
        </a:p>
      </dgm:t>
    </dgm:pt>
    <dgm:pt modelId="{0DB97A03-1342-493E-81A3-54F364E019E4}" type="pres">
      <dgm:prSet presAssocID="{B571F1A2-CD45-4BD3-9864-2091C4E300DA}" presName="vert2" presStyleCnt="0"/>
      <dgm:spPr/>
    </dgm:pt>
    <dgm:pt modelId="{7CA73724-2ED2-4A2A-A0F1-2DDC839BB59B}" type="pres">
      <dgm:prSet presAssocID="{B571F1A2-CD45-4BD3-9864-2091C4E300DA}" presName="thinLine2b" presStyleLbl="callout" presStyleIdx="2" presStyleCnt="8"/>
      <dgm:spPr/>
    </dgm:pt>
    <dgm:pt modelId="{085D8D01-6C4E-46E7-BCA7-D813D72D0CCC}" type="pres">
      <dgm:prSet presAssocID="{B571F1A2-CD45-4BD3-9864-2091C4E300DA}" presName="vertSpace2b" presStyleCnt="0"/>
      <dgm:spPr/>
    </dgm:pt>
    <dgm:pt modelId="{772CB395-AA98-45E6-B8E9-BF8A9B55EEE0}" type="pres">
      <dgm:prSet presAssocID="{94C8F038-F7AB-45B6-B1E7-6E9B4E3BF029}" presName="horz2" presStyleCnt="0"/>
      <dgm:spPr/>
    </dgm:pt>
    <dgm:pt modelId="{436E28E3-7BCB-4397-B22D-6EE262A21EEB}" type="pres">
      <dgm:prSet presAssocID="{94C8F038-F7AB-45B6-B1E7-6E9B4E3BF029}" presName="horzSpace2" presStyleCnt="0"/>
      <dgm:spPr/>
    </dgm:pt>
    <dgm:pt modelId="{DA3F91C0-EFDC-451A-9AC3-C575446FAD1E}" type="pres">
      <dgm:prSet presAssocID="{94C8F038-F7AB-45B6-B1E7-6E9B4E3BF029}" presName="tx2" presStyleLbl="revTx" presStyleIdx="4" presStyleCnt="9"/>
      <dgm:spPr/>
      <dgm:t>
        <a:bodyPr/>
        <a:lstStyle/>
        <a:p>
          <a:endParaRPr lang="en-US"/>
        </a:p>
      </dgm:t>
    </dgm:pt>
    <dgm:pt modelId="{669AF745-442B-4DED-A8CC-A22923FC199F}" type="pres">
      <dgm:prSet presAssocID="{94C8F038-F7AB-45B6-B1E7-6E9B4E3BF029}" presName="vert2" presStyleCnt="0"/>
      <dgm:spPr/>
    </dgm:pt>
    <dgm:pt modelId="{464AEB3D-6651-4207-89BC-41B2A231D625}" type="pres">
      <dgm:prSet presAssocID="{94C8F038-F7AB-45B6-B1E7-6E9B4E3BF029}" presName="thinLine2b" presStyleLbl="callout" presStyleIdx="3" presStyleCnt="8"/>
      <dgm:spPr/>
    </dgm:pt>
    <dgm:pt modelId="{22DCB695-6F36-4836-B664-A620ABCD12E8}" type="pres">
      <dgm:prSet presAssocID="{94C8F038-F7AB-45B6-B1E7-6E9B4E3BF029}" presName="vertSpace2b" presStyleCnt="0"/>
      <dgm:spPr/>
    </dgm:pt>
    <dgm:pt modelId="{571F9C17-CF12-42D1-A2B6-9A981EA93C52}" type="pres">
      <dgm:prSet presAssocID="{8AC100A1-C9F8-4B85-A38D-C97BFBB3BCE4}" presName="horz2" presStyleCnt="0"/>
      <dgm:spPr/>
    </dgm:pt>
    <dgm:pt modelId="{B38050BE-F0ED-4DA4-8138-6151285CC6E2}" type="pres">
      <dgm:prSet presAssocID="{8AC100A1-C9F8-4B85-A38D-C97BFBB3BCE4}" presName="horzSpace2" presStyleCnt="0"/>
      <dgm:spPr/>
    </dgm:pt>
    <dgm:pt modelId="{3FC0876A-CAC7-4793-8F77-7A97AFCE6335}" type="pres">
      <dgm:prSet presAssocID="{8AC100A1-C9F8-4B85-A38D-C97BFBB3BCE4}" presName="tx2" presStyleLbl="revTx" presStyleIdx="5" presStyleCnt="9"/>
      <dgm:spPr/>
      <dgm:t>
        <a:bodyPr/>
        <a:lstStyle/>
        <a:p>
          <a:endParaRPr lang="en-US"/>
        </a:p>
      </dgm:t>
    </dgm:pt>
    <dgm:pt modelId="{1B0C43BB-C128-4AB1-BFFB-B49C56EEF635}" type="pres">
      <dgm:prSet presAssocID="{8AC100A1-C9F8-4B85-A38D-C97BFBB3BCE4}" presName="vert2" presStyleCnt="0"/>
      <dgm:spPr/>
    </dgm:pt>
    <dgm:pt modelId="{2E12AC1A-3B1D-4E0E-8B39-E14FF6D0BC7E}" type="pres">
      <dgm:prSet presAssocID="{8AC100A1-C9F8-4B85-A38D-C97BFBB3BCE4}" presName="thinLine2b" presStyleLbl="callout" presStyleIdx="4" presStyleCnt="8"/>
      <dgm:spPr/>
    </dgm:pt>
    <dgm:pt modelId="{8B25764A-6950-4B98-8ADE-46094409553F}" type="pres">
      <dgm:prSet presAssocID="{8AC100A1-C9F8-4B85-A38D-C97BFBB3BCE4}" presName="vertSpace2b" presStyleCnt="0"/>
      <dgm:spPr/>
    </dgm:pt>
    <dgm:pt modelId="{FC7591D0-01B8-4A49-A724-BD3DF26DFEAE}" type="pres">
      <dgm:prSet presAssocID="{E065FE26-4A37-46C3-A4DA-133D9EF29F75}" presName="horz2" presStyleCnt="0"/>
      <dgm:spPr/>
    </dgm:pt>
    <dgm:pt modelId="{90BB684E-FE4D-46EC-860E-AE3AC0F75BDC}" type="pres">
      <dgm:prSet presAssocID="{E065FE26-4A37-46C3-A4DA-133D9EF29F75}" presName="horzSpace2" presStyleCnt="0"/>
      <dgm:spPr/>
    </dgm:pt>
    <dgm:pt modelId="{6256023A-5E8D-49DE-A90A-2D874B403D2E}" type="pres">
      <dgm:prSet presAssocID="{E065FE26-4A37-46C3-A4DA-133D9EF29F75}" presName="tx2" presStyleLbl="revTx" presStyleIdx="6" presStyleCnt="9"/>
      <dgm:spPr/>
      <dgm:t>
        <a:bodyPr/>
        <a:lstStyle/>
        <a:p>
          <a:endParaRPr lang="en-US"/>
        </a:p>
      </dgm:t>
    </dgm:pt>
    <dgm:pt modelId="{1E811E96-18D9-49E8-B40F-24053BBCABB8}" type="pres">
      <dgm:prSet presAssocID="{E065FE26-4A37-46C3-A4DA-133D9EF29F75}" presName="vert2" presStyleCnt="0"/>
      <dgm:spPr/>
    </dgm:pt>
    <dgm:pt modelId="{971DD8D4-BCCA-40D7-A860-22DCFEDD96F4}" type="pres">
      <dgm:prSet presAssocID="{E065FE26-4A37-46C3-A4DA-133D9EF29F75}" presName="thinLine2b" presStyleLbl="callout" presStyleIdx="5" presStyleCnt="8"/>
      <dgm:spPr/>
    </dgm:pt>
    <dgm:pt modelId="{AA699BA8-7F27-4939-AB46-FB104B00C163}" type="pres">
      <dgm:prSet presAssocID="{E065FE26-4A37-46C3-A4DA-133D9EF29F75}" presName="vertSpace2b" presStyleCnt="0"/>
      <dgm:spPr/>
    </dgm:pt>
    <dgm:pt modelId="{662367A6-A352-4B65-83C7-4308506F69F9}" type="pres">
      <dgm:prSet presAssocID="{6CA8CD66-B5A8-4B65-A43D-5FD317ECB4A7}" presName="horz2" presStyleCnt="0"/>
      <dgm:spPr/>
    </dgm:pt>
    <dgm:pt modelId="{EB0C2010-A87F-43EC-B230-7CB6B3F28E3A}" type="pres">
      <dgm:prSet presAssocID="{6CA8CD66-B5A8-4B65-A43D-5FD317ECB4A7}" presName="horzSpace2" presStyleCnt="0"/>
      <dgm:spPr/>
    </dgm:pt>
    <dgm:pt modelId="{B319EB41-CC96-47E1-9521-4BB9D328AD85}" type="pres">
      <dgm:prSet presAssocID="{6CA8CD66-B5A8-4B65-A43D-5FD317ECB4A7}" presName="tx2" presStyleLbl="revTx" presStyleIdx="7" presStyleCnt="9"/>
      <dgm:spPr/>
      <dgm:t>
        <a:bodyPr/>
        <a:lstStyle/>
        <a:p>
          <a:endParaRPr lang="en-US"/>
        </a:p>
      </dgm:t>
    </dgm:pt>
    <dgm:pt modelId="{DC8D3385-F194-4864-9937-E794862D7A66}" type="pres">
      <dgm:prSet presAssocID="{6CA8CD66-B5A8-4B65-A43D-5FD317ECB4A7}" presName="vert2" presStyleCnt="0"/>
      <dgm:spPr/>
    </dgm:pt>
    <dgm:pt modelId="{C04B6E47-7F40-403D-9B8C-131743B256BE}" type="pres">
      <dgm:prSet presAssocID="{6CA8CD66-B5A8-4B65-A43D-5FD317ECB4A7}" presName="thinLine2b" presStyleLbl="callout" presStyleIdx="6" presStyleCnt="8"/>
      <dgm:spPr/>
    </dgm:pt>
    <dgm:pt modelId="{BB66AEFC-FA71-4DD0-9F43-F2594DF65B54}" type="pres">
      <dgm:prSet presAssocID="{6CA8CD66-B5A8-4B65-A43D-5FD317ECB4A7}" presName="vertSpace2b" presStyleCnt="0"/>
      <dgm:spPr/>
    </dgm:pt>
    <dgm:pt modelId="{885F9E66-3BB1-42CD-A469-62BEBE262569}" type="pres">
      <dgm:prSet presAssocID="{1EFED24E-6813-408D-B905-2DDD68CE8B2B}" presName="horz2" presStyleCnt="0"/>
      <dgm:spPr/>
    </dgm:pt>
    <dgm:pt modelId="{F5F22340-1737-4C67-AAAC-9049084679A1}" type="pres">
      <dgm:prSet presAssocID="{1EFED24E-6813-408D-B905-2DDD68CE8B2B}" presName="horzSpace2" presStyleCnt="0"/>
      <dgm:spPr/>
    </dgm:pt>
    <dgm:pt modelId="{4E1134B2-65F3-4E77-AF03-C3BB2B836928}" type="pres">
      <dgm:prSet presAssocID="{1EFED24E-6813-408D-B905-2DDD68CE8B2B}" presName="tx2" presStyleLbl="revTx" presStyleIdx="8" presStyleCnt="9"/>
      <dgm:spPr/>
      <dgm:t>
        <a:bodyPr/>
        <a:lstStyle/>
        <a:p>
          <a:endParaRPr lang="en-US"/>
        </a:p>
      </dgm:t>
    </dgm:pt>
    <dgm:pt modelId="{CA87037E-05C6-4467-AFC4-D1D1608B5BB6}" type="pres">
      <dgm:prSet presAssocID="{1EFED24E-6813-408D-B905-2DDD68CE8B2B}" presName="vert2" presStyleCnt="0"/>
      <dgm:spPr/>
    </dgm:pt>
    <dgm:pt modelId="{24529643-BBEB-4CFA-8D32-C9D9E3EF6356}" type="pres">
      <dgm:prSet presAssocID="{1EFED24E-6813-408D-B905-2DDD68CE8B2B}" presName="thinLine2b" presStyleLbl="callout" presStyleIdx="7" presStyleCnt="8"/>
      <dgm:spPr/>
    </dgm:pt>
    <dgm:pt modelId="{913226A9-867B-4C4D-AF73-B27306B7326D}" type="pres">
      <dgm:prSet presAssocID="{1EFED24E-6813-408D-B905-2DDD68CE8B2B}" presName="vertSpace2b" presStyleCnt="0"/>
      <dgm:spPr/>
    </dgm:pt>
  </dgm:ptLst>
  <dgm:cxnLst>
    <dgm:cxn modelId="{11144A18-379A-450F-A4C7-BD3EE0050104}" type="presOf" srcId="{4BEB3780-EA51-4A16-AF34-4461B635C076}" destId="{C49682E3-3BD2-4DC2-86DA-4D5B399ABDED}" srcOrd="0" destOrd="0" presId="urn:microsoft.com/office/officeart/2008/layout/LinedList"/>
    <dgm:cxn modelId="{99C0F1A0-7FAD-4954-AD88-DD92E6859BC6}" srcId="{4BEB3780-EA51-4A16-AF34-4461B635C076}" destId="{8AC100A1-C9F8-4B85-A38D-C97BFBB3BCE4}" srcOrd="4" destOrd="0" parTransId="{BBD8C7F5-1C0B-47DF-8CBE-FFD0E27AC4C0}" sibTransId="{10E04303-0F7B-43A5-B4E1-280FF92E9008}"/>
    <dgm:cxn modelId="{1E10E5C9-DB32-4692-86F8-7704329B013E}" type="presOf" srcId="{E065FE26-4A37-46C3-A4DA-133D9EF29F75}" destId="{6256023A-5E8D-49DE-A90A-2D874B403D2E}" srcOrd="0" destOrd="0" presId="urn:microsoft.com/office/officeart/2008/layout/LinedList"/>
    <dgm:cxn modelId="{4D71F410-C084-4271-A802-2B9567970B64}" type="presOf" srcId="{94C8F038-F7AB-45B6-B1E7-6E9B4E3BF029}" destId="{DA3F91C0-EFDC-451A-9AC3-C575446FAD1E}" srcOrd="0" destOrd="0" presId="urn:microsoft.com/office/officeart/2008/layout/LinedList"/>
    <dgm:cxn modelId="{F9E19BA2-5BCB-4FF8-821E-E97DBF7BD21E}" srcId="{4BEB3780-EA51-4A16-AF34-4461B635C076}" destId="{B571F1A2-CD45-4BD3-9864-2091C4E300DA}" srcOrd="2" destOrd="0" parTransId="{4687FF04-27C6-4811-A6E7-3242845B4020}" sibTransId="{80EFF259-4BE1-4252-957F-CB558BF19AFD}"/>
    <dgm:cxn modelId="{6FC2EDF1-72DB-4D12-A66E-210BF61980EE}" type="presOf" srcId="{8AC100A1-C9F8-4B85-A38D-C97BFBB3BCE4}" destId="{3FC0876A-CAC7-4793-8F77-7A97AFCE6335}" srcOrd="0" destOrd="0" presId="urn:microsoft.com/office/officeart/2008/layout/LinedList"/>
    <dgm:cxn modelId="{3626BAB9-A696-4A63-9051-641022FF9062}" srcId="{B7013C00-6FED-4E7F-A961-082D9F32F542}" destId="{4BEB3780-EA51-4A16-AF34-4461B635C076}" srcOrd="0" destOrd="0" parTransId="{BAE3CF12-EF16-4431-ADD6-EDAF119B2935}" sibTransId="{5C133C45-B8D1-4193-8F38-08E77068FAD2}"/>
    <dgm:cxn modelId="{358AE405-F1D0-405B-AC38-95B44058C828}" srcId="{4BEB3780-EA51-4A16-AF34-4461B635C076}" destId="{1EFED24E-6813-408D-B905-2DDD68CE8B2B}" srcOrd="7" destOrd="0" parTransId="{45F2D642-6F88-4130-A415-9EBCB6BFB443}" sibTransId="{A3156AE4-9698-4386-8E76-956B93400BBF}"/>
    <dgm:cxn modelId="{33E6C612-EB17-4806-B028-7AEF20B172C1}" type="presOf" srcId="{A2DF9B70-5D67-4A13-BCF4-E5395AE9783C}" destId="{359E333E-5F0C-4F36-9096-4630A7CF19F6}" srcOrd="0" destOrd="0" presId="urn:microsoft.com/office/officeart/2008/layout/LinedList"/>
    <dgm:cxn modelId="{AC4EB47A-2573-4D3D-870A-AFE35BC81A63}" type="presOf" srcId="{C0B520E6-C8D7-4BDD-8166-BAE64A23B97A}" destId="{D082584A-7865-43BB-A053-FC750F54BD12}" srcOrd="0" destOrd="0" presId="urn:microsoft.com/office/officeart/2008/layout/LinedList"/>
    <dgm:cxn modelId="{FA5B0C71-042F-4A74-B388-C600EFE07CD0}" type="presOf" srcId="{1EFED24E-6813-408D-B905-2DDD68CE8B2B}" destId="{4E1134B2-65F3-4E77-AF03-C3BB2B836928}" srcOrd="0" destOrd="0" presId="urn:microsoft.com/office/officeart/2008/layout/LinedList"/>
    <dgm:cxn modelId="{07C7C5C3-E9A2-4235-9EE8-6B2DEB92C4B6}" type="presOf" srcId="{6CA8CD66-B5A8-4B65-A43D-5FD317ECB4A7}" destId="{B319EB41-CC96-47E1-9521-4BB9D328AD85}" srcOrd="0" destOrd="0" presId="urn:microsoft.com/office/officeart/2008/layout/LinedList"/>
    <dgm:cxn modelId="{3EF3BCF2-C214-4661-BF13-6428533FC9A5}" type="presOf" srcId="{B7013C00-6FED-4E7F-A961-082D9F32F542}" destId="{D51E982A-E22C-4EBE-98BF-50688018EF9E}" srcOrd="0" destOrd="0" presId="urn:microsoft.com/office/officeart/2008/layout/LinedList"/>
    <dgm:cxn modelId="{0E4B96A6-E69A-45A0-ACF9-A6B01064653C}" srcId="{4BEB3780-EA51-4A16-AF34-4461B635C076}" destId="{A2DF9B70-5D67-4A13-BCF4-E5395AE9783C}" srcOrd="0" destOrd="0" parTransId="{A6099CE8-024B-4051-AED0-59AA86B573BD}" sibTransId="{866E6479-E6B9-4027-99C9-B3C3FE79C3B5}"/>
    <dgm:cxn modelId="{7E87EBE0-17E6-49DE-9F7B-617BF65B8188}" srcId="{4BEB3780-EA51-4A16-AF34-4461B635C076}" destId="{94C8F038-F7AB-45B6-B1E7-6E9B4E3BF029}" srcOrd="3" destOrd="0" parTransId="{F180E461-86C0-4B33-92F0-6F26871EB095}" sibTransId="{00220C68-2818-4C79-8B6D-7157836A72A5}"/>
    <dgm:cxn modelId="{0ACDADC8-4C57-4635-B63E-B931486DBEDE}" srcId="{4BEB3780-EA51-4A16-AF34-4461B635C076}" destId="{E065FE26-4A37-46C3-A4DA-133D9EF29F75}" srcOrd="5" destOrd="0" parTransId="{03FBA489-CE72-404D-8804-247B18BA7DF0}" sibTransId="{152728BF-C3C1-491F-8A99-A1BA6959EE77}"/>
    <dgm:cxn modelId="{18B51C2C-2323-453A-85AD-959E8340BC0C}" srcId="{4BEB3780-EA51-4A16-AF34-4461B635C076}" destId="{C0B520E6-C8D7-4BDD-8166-BAE64A23B97A}" srcOrd="1" destOrd="0" parTransId="{8607548C-65D5-4AD4-AB13-40D116D706B0}" sibTransId="{946CEDD6-A4B8-43F5-BFAD-46A2D144D5F5}"/>
    <dgm:cxn modelId="{ABE0D4F6-BA3B-4A03-B169-50F1EBA252D4}" srcId="{4BEB3780-EA51-4A16-AF34-4461B635C076}" destId="{6CA8CD66-B5A8-4B65-A43D-5FD317ECB4A7}" srcOrd="6" destOrd="0" parTransId="{CB849BA4-CFF1-4C2E-8571-34CA9569388B}" sibTransId="{B6307945-241A-4F4C-988A-29732F4380B0}"/>
    <dgm:cxn modelId="{04D93C6F-A9CA-4384-B67A-AA7A00F23BC5}" type="presOf" srcId="{B571F1A2-CD45-4BD3-9864-2091C4E300DA}" destId="{0171A4EC-D839-4929-B4D0-7EDB3B4655FF}" srcOrd="0" destOrd="0" presId="urn:microsoft.com/office/officeart/2008/layout/LinedList"/>
    <dgm:cxn modelId="{6C37E1F9-739A-4D55-A9AD-81566BB558DC}" type="presParOf" srcId="{D51E982A-E22C-4EBE-98BF-50688018EF9E}" destId="{BE94422D-D5F7-469B-9469-13A9487A0D1D}" srcOrd="0" destOrd="0" presId="urn:microsoft.com/office/officeart/2008/layout/LinedList"/>
    <dgm:cxn modelId="{7D397339-6C11-43B3-A937-2DF2EBCCA20E}" type="presParOf" srcId="{D51E982A-E22C-4EBE-98BF-50688018EF9E}" destId="{53D388F0-9810-4C84-9F20-0E4B23E058E1}" srcOrd="1" destOrd="0" presId="urn:microsoft.com/office/officeart/2008/layout/LinedList"/>
    <dgm:cxn modelId="{C825CBF7-23D7-4FDB-BBEB-8E7CE649AE69}" type="presParOf" srcId="{53D388F0-9810-4C84-9F20-0E4B23E058E1}" destId="{C49682E3-3BD2-4DC2-86DA-4D5B399ABDED}" srcOrd="0" destOrd="0" presId="urn:microsoft.com/office/officeart/2008/layout/LinedList"/>
    <dgm:cxn modelId="{B032715A-DAAB-4354-8A29-67DEA4894B1B}" type="presParOf" srcId="{53D388F0-9810-4C84-9F20-0E4B23E058E1}" destId="{36747BD7-7C2B-4B36-AE5D-D3CA872B81C6}" srcOrd="1" destOrd="0" presId="urn:microsoft.com/office/officeart/2008/layout/LinedList"/>
    <dgm:cxn modelId="{411D97FC-7A56-4D14-9F45-AC7FFD0F0F47}" type="presParOf" srcId="{36747BD7-7C2B-4B36-AE5D-D3CA872B81C6}" destId="{B3FE07CC-6EA1-4782-83CC-B78E71E06565}" srcOrd="0" destOrd="0" presId="urn:microsoft.com/office/officeart/2008/layout/LinedList"/>
    <dgm:cxn modelId="{1A6016A6-836B-4887-81A7-CA6B79F3F6A8}" type="presParOf" srcId="{36747BD7-7C2B-4B36-AE5D-D3CA872B81C6}" destId="{1E8F7C2E-0D54-4C4D-8553-6FE1812C01B8}" srcOrd="1" destOrd="0" presId="urn:microsoft.com/office/officeart/2008/layout/LinedList"/>
    <dgm:cxn modelId="{413AB883-E049-4C23-BD67-9CE7274D0423}" type="presParOf" srcId="{1E8F7C2E-0D54-4C4D-8553-6FE1812C01B8}" destId="{C28C420A-3E35-4673-9384-7A15FD55D581}" srcOrd="0" destOrd="0" presId="urn:microsoft.com/office/officeart/2008/layout/LinedList"/>
    <dgm:cxn modelId="{CE63C2F5-3BD3-4F84-B694-3B02DFCFE3D6}" type="presParOf" srcId="{1E8F7C2E-0D54-4C4D-8553-6FE1812C01B8}" destId="{359E333E-5F0C-4F36-9096-4630A7CF19F6}" srcOrd="1" destOrd="0" presId="urn:microsoft.com/office/officeart/2008/layout/LinedList"/>
    <dgm:cxn modelId="{C6DD15F2-6E2A-42A0-BF36-22119BE58B1F}" type="presParOf" srcId="{1E8F7C2E-0D54-4C4D-8553-6FE1812C01B8}" destId="{0F4F735D-2905-4261-9377-E94701672008}" srcOrd="2" destOrd="0" presId="urn:microsoft.com/office/officeart/2008/layout/LinedList"/>
    <dgm:cxn modelId="{C5BC0849-A245-485D-826D-B8227450D5D5}" type="presParOf" srcId="{36747BD7-7C2B-4B36-AE5D-D3CA872B81C6}" destId="{1CB1BF65-BB03-49B8-B742-29ADB6456A9A}" srcOrd="2" destOrd="0" presId="urn:microsoft.com/office/officeart/2008/layout/LinedList"/>
    <dgm:cxn modelId="{E50DC0DF-0AF5-48DF-B787-0BC54B6A7EE9}" type="presParOf" srcId="{36747BD7-7C2B-4B36-AE5D-D3CA872B81C6}" destId="{5C58A6D7-BB22-4A0E-8A78-C7181D0DDBDE}" srcOrd="3" destOrd="0" presId="urn:microsoft.com/office/officeart/2008/layout/LinedList"/>
    <dgm:cxn modelId="{20AD0ABA-F115-4AC3-8393-177FEEA78F3F}" type="presParOf" srcId="{36747BD7-7C2B-4B36-AE5D-D3CA872B81C6}" destId="{F978326E-C96F-4471-9A1A-25673E6FBB81}" srcOrd="4" destOrd="0" presId="urn:microsoft.com/office/officeart/2008/layout/LinedList"/>
    <dgm:cxn modelId="{B4F565E6-E73E-4F92-B4E3-385DF9FF2A75}" type="presParOf" srcId="{F978326E-C96F-4471-9A1A-25673E6FBB81}" destId="{CA57E71E-8B9D-42C6-B734-891C84BDBF3B}" srcOrd="0" destOrd="0" presId="urn:microsoft.com/office/officeart/2008/layout/LinedList"/>
    <dgm:cxn modelId="{2AB522C4-1EBC-4864-9FF7-BC724689F1BC}" type="presParOf" srcId="{F978326E-C96F-4471-9A1A-25673E6FBB81}" destId="{D082584A-7865-43BB-A053-FC750F54BD12}" srcOrd="1" destOrd="0" presId="urn:microsoft.com/office/officeart/2008/layout/LinedList"/>
    <dgm:cxn modelId="{BE945187-66FD-4C47-9437-886C942A94E4}" type="presParOf" srcId="{F978326E-C96F-4471-9A1A-25673E6FBB81}" destId="{79C50BEC-DD1F-4A41-AF8D-2023D23C493E}" srcOrd="2" destOrd="0" presId="urn:microsoft.com/office/officeart/2008/layout/LinedList"/>
    <dgm:cxn modelId="{EDB21CB2-62BD-4BEB-8C91-EFA956CC1FB9}" type="presParOf" srcId="{36747BD7-7C2B-4B36-AE5D-D3CA872B81C6}" destId="{2BB1920D-6A34-43D9-8BAE-5CC2ED1E2754}" srcOrd="5" destOrd="0" presId="urn:microsoft.com/office/officeart/2008/layout/LinedList"/>
    <dgm:cxn modelId="{7F437DC3-3F34-4E75-863C-9E09AAE116FB}" type="presParOf" srcId="{36747BD7-7C2B-4B36-AE5D-D3CA872B81C6}" destId="{18747727-3283-4990-8F33-0E573355A102}" srcOrd="6" destOrd="0" presId="urn:microsoft.com/office/officeart/2008/layout/LinedList"/>
    <dgm:cxn modelId="{AC5C9CA0-E8A1-4037-A3E4-47A5C260237C}" type="presParOf" srcId="{36747BD7-7C2B-4B36-AE5D-D3CA872B81C6}" destId="{77194D6C-8032-453D-B877-C8912543E6F4}" srcOrd="7" destOrd="0" presId="urn:microsoft.com/office/officeart/2008/layout/LinedList"/>
    <dgm:cxn modelId="{89011F9E-A961-46C8-B6E7-13B6A31703F7}" type="presParOf" srcId="{77194D6C-8032-453D-B877-C8912543E6F4}" destId="{A4261E0C-36D2-4114-8E54-CE3A4B634FB1}" srcOrd="0" destOrd="0" presId="urn:microsoft.com/office/officeart/2008/layout/LinedList"/>
    <dgm:cxn modelId="{000C7641-897A-43E5-AAF4-34FC1DCC6B5C}" type="presParOf" srcId="{77194D6C-8032-453D-B877-C8912543E6F4}" destId="{0171A4EC-D839-4929-B4D0-7EDB3B4655FF}" srcOrd="1" destOrd="0" presId="urn:microsoft.com/office/officeart/2008/layout/LinedList"/>
    <dgm:cxn modelId="{ADDBA432-C9EF-484A-A15D-FB169B32131E}" type="presParOf" srcId="{77194D6C-8032-453D-B877-C8912543E6F4}" destId="{0DB97A03-1342-493E-81A3-54F364E019E4}" srcOrd="2" destOrd="0" presId="urn:microsoft.com/office/officeart/2008/layout/LinedList"/>
    <dgm:cxn modelId="{09425A6E-74BE-440D-8588-7487D9CAF8CD}" type="presParOf" srcId="{36747BD7-7C2B-4B36-AE5D-D3CA872B81C6}" destId="{7CA73724-2ED2-4A2A-A0F1-2DDC839BB59B}" srcOrd="8" destOrd="0" presId="urn:microsoft.com/office/officeart/2008/layout/LinedList"/>
    <dgm:cxn modelId="{4DD7AA52-CB7B-4728-B366-54EF4C5A36C0}" type="presParOf" srcId="{36747BD7-7C2B-4B36-AE5D-D3CA872B81C6}" destId="{085D8D01-6C4E-46E7-BCA7-D813D72D0CCC}" srcOrd="9" destOrd="0" presId="urn:microsoft.com/office/officeart/2008/layout/LinedList"/>
    <dgm:cxn modelId="{F1A7AA6B-3804-4392-BC04-D27ADF62158B}" type="presParOf" srcId="{36747BD7-7C2B-4B36-AE5D-D3CA872B81C6}" destId="{772CB395-AA98-45E6-B8E9-BF8A9B55EEE0}" srcOrd="10" destOrd="0" presId="urn:microsoft.com/office/officeart/2008/layout/LinedList"/>
    <dgm:cxn modelId="{1CA4128C-14D9-43E8-98A7-7992C3770AC0}" type="presParOf" srcId="{772CB395-AA98-45E6-B8E9-BF8A9B55EEE0}" destId="{436E28E3-7BCB-4397-B22D-6EE262A21EEB}" srcOrd="0" destOrd="0" presId="urn:microsoft.com/office/officeart/2008/layout/LinedList"/>
    <dgm:cxn modelId="{D962160E-9A73-498C-8639-6D474A3CCD38}" type="presParOf" srcId="{772CB395-AA98-45E6-B8E9-BF8A9B55EEE0}" destId="{DA3F91C0-EFDC-451A-9AC3-C575446FAD1E}" srcOrd="1" destOrd="0" presId="urn:microsoft.com/office/officeart/2008/layout/LinedList"/>
    <dgm:cxn modelId="{BB5748EE-D4BD-45E6-916E-763776F89ADF}" type="presParOf" srcId="{772CB395-AA98-45E6-B8E9-BF8A9B55EEE0}" destId="{669AF745-442B-4DED-A8CC-A22923FC199F}" srcOrd="2" destOrd="0" presId="urn:microsoft.com/office/officeart/2008/layout/LinedList"/>
    <dgm:cxn modelId="{BE8CDCC1-9686-4D80-8F4F-4CAA4A93B02D}" type="presParOf" srcId="{36747BD7-7C2B-4B36-AE5D-D3CA872B81C6}" destId="{464AEB3D-6651-4207-89BC-41B2A231D625}" srcOrd="11" destOrd="0" presId="urn:microsoft.com/office/officeart/2008/layout/LinedList"/>
    <dgm:cxn modelId="{19BD2AD4-7248-4572-A08F-59CB4B122A41}" type="presParOf" srcId="{36747BD7-7C2B-4B36-AE5D-D3CA872B81C6}" destId="{22DCB695-6F36-4836-B664-A620ABCD12E8}" srcOrd="12" destOrd="0" presId="urn:microsoft.com/office/officeart/2008/layout/LinedList"/>
    <dgm:cxn modelId="{2F2AAF36-E7F7-4740-B3BC-4693C1290B73}" type="presParOf" srcId="{36747BD7-7C2B-4B36-AE5D-D3CA872B81C6}" destId="{571F9C17-CF12-42D1-A2B6-9A981EA93C52}" srcOrd="13" destOrd="0" presId="urn:microsoft.com/office/officeart/2008/layout/LinedList"/>
    <dgm:cxn modelId="{337A73A4-631B-4399-906F-336BE5933320}" type="presParOf" srcId="{571F9C17-CF12-42D1-A2B6-9A981EA93C52}" destId="{B38050BE-F0ED-4DA4-8138-6151285CC6E2}" srcOrd="0" destOrd="0" presId="urn:microsoft.com/office/officeart/2008/layout/LinedList"/>
    <dgm:cxn modelId="{91810734-F94F-4338-A859-2D924F162913}" type="presParOf" srcId="{571F9C17-CF12-42D1-A2B6-9A981EA93C52}" destId="{3FC0876A-CAC7-4793-8F77-7A97AFCE6335}" srcOrd="1" destOrd="0" presId="urn:microsoft.com/office/officeart/2008/layout/LinedList"/>
    <dgm:cxn modelId="{4C0D042E-0940-40FC-8437-BEA9DAAC728F}" type="presParOf" srcId="{571F9C17-CF12-42D1-A2B6-9A981EA93C52}" destId="{1B0C43BB-C128-4AB1-BFFB-B49C56EEF635}" srcOrd="2" destOrd="0" presId="urn:microsoft.com/office/officeart/2008/layout/LinedList"/>
    <dgm:cxn modelId="{CA3812ED-8BD1-4A85-BDEC-1CA78C3B621F}" type="presParOf" srcId="{36747BD7-7C2B-4B36-AE5D-D3CA872B81C6}" destId="{2E12AC1A-3B1D-4E0E-8B39-E14FF6D0BC7E}" srcOrd="14" destOrd="0" presId="urn:microsoft.com/office/officeart/2008/layout/LinedList"/>
    <dgm:cxn modelId="{5F8BAE89-31E6-4064-93A7-77414AD728F5}" type="presParOf" srcId="{36747BD7-7C2B-4B36-AE5D-D3CA872B81C6}" destId="{8B25764A-6950-4B98-8ADE-46094409553F}" srcOrd="15" destOrd="0" presId="urn:microsoft.com/office/officeart/2008/layout/LinedList"/>
    <dgm:cxn modelId="{8A96523A-C343-4EFF-B8AC-A576F5A3A365}" type="presParOf" srcId="{36747BD7-7C2B-4B36-AE5D-D3CA872B81C6}" destId="{FC7591D0-01B8-4A49-A724-BD3DF26DFEAE}" srcOrd="16" destOrd="0" presId="urn:microsoft.com/office/officeart/2008/layout/LinedList"/>
    <dgm:cxn modelId="{9D47FC60-2703-4C7A-AC4C-44B13B54385C}" type="presParOf" srcId="{FC7591D0-01B8-4A49-A724-BD3DF26DFEAE}" destId="{90BB684E-FE4D-46EC-860E-AE3AC0F75BDC}" srcOrd="0" destOrd="0" presId="urn:microsoft.com/office/officeart/2008/layout/LinedList"/>
    <dgm:cxn modelId="{6C1FF6E1-4318-425F-9ADF-A7A7BA8EA0B6}" type="presParOf" srcId="{FC7591D0-01B8-4A49-A724-BD3DF26DFEAE}" destId="{6256023A-5E8D-49DE-A90A-2D874B403D2E}" srcOrd="1" destOrd="0" presId="urn:microsoft.com/office/officeart/2008/layout/LinedList"/>
    <dgm:cxn modelId="{420946EC-6796-45CC-95CA-789D592307B3}" type="presParOf" srcId="{FC7591D0-01B8-4A49-A724-BD3DF26DFEAE}" destId="{1E811E96-18D9-49E8-B40F-24053BBCABB8}" srcOrd="2" destOrd="0" presId="urn:microsoft.com/office/officeart/2008/layout/LinedList"/>
    <dgm:cxn modelId="{4F4A8795-0911-4F14-9E96-2BAA1709AAB6}" type="presParOf" srcId="{36747BD7-7C2B-4B36-AE5D-D3CA872B81C6}" destId="{971DD8D4-BCCA-40D7-A860-22DCFEDD96F4}" srcOrd="17" destOrd="0" presId="urn:microsoft.com/office/officeart/2008/layout/LinedList"/>
    <dgm:cxn modelId="{F06C49B4-6056-4BFD-A68D-13FE073648AB}" type="presParOf" srcId="{36747BD7-7C2B-4B36-AE5D-D3CA872B81C6}" destId="{AA699BA8-7F27-4939-AB46-FB104B00C163}" srcOrd="18" destOrd="0" presId="urn:microsoft.com/office/officeart/2008/layout/LinedList"/>
    <dgm:cxn modelId="{F3566A04-FB14-4E9E-82F9-3A48B962B7EB}" type="presParOf" srcId="{36747BD7-7C2B-4B36-AE5D-D3CA872B81C6}" destId="{662367A6-A352-4B65-83C7-4308506F69F9}" srcOrd="19" destOrd="0" presId="urn:microsoft.com/office/officeart/2008/layout/LinedList"/>
    <dgm:cxn modelId="{58343B05-4EB4-43EA-84D4-38BB067AA774}" type="presParOf" srcId="{662367A6-A352-4B65-83C7-4308506F69F9}" destId="{EB0C2010-A87F-43EC-B230-7CB6B3F28E3A}" srcOrd="0" destOrd="0" presId="urn:microsoft.com/office/officeart/2008/layout/LinedList"/>
    <dgm:cxn modelId="{1BBC9806-10E5-4DA0-BA07-8923BD2BA5DB}" type="presParOf" srcId="{662367A6-A352-4B65-83C7-4308506F69F9}" destId="{B319EB41-CC96-47E1-9521-4BB9D328AD85}" srcOrd="1" destOrd="0" presId="urn:microsoft.com/office/officeart/2008/layout/LinedList"/>
    <dgm:cxn modelId="{239DCD78-2A12-407D-AB2D-E09632CFCDDB}" type="presParOf" srcId="{662367A6-A352-4B65-83C7-4308506F69F9}" destId="{DC8D3385-F194-4864-9937-E794862D7A66}" srcOrd="2" destOrd="0" presId="urn:microsoft.com/office/officeart/2008/layout/LinedList"/>
    <dgm:cxn modelId="{2C0F2627-CC8E-46E8-BFE4-B6D494910AE8}" type="presParOf" srcId="{36747BD7-7C2B-4B36-AE5D-D3CA872B81C6}" destId="{C04B6E47-7F40-403D-9B8C-131743B256BE}" srcOrd="20" destOrd="0" presId="urn:microsoft.com/office/officeart/2008/layout/LinedList"/>
    <dgm:cxn modelId="{6AADDC40-E202-4E83-9ED2-0CB808E99868}" type="presParOf" srcId="{36747BD7-7C2B-4B36-AE5D-D3CA872B81C6}" destId="{BB66AEFC-FA71-4DD0-9F43-F2594DF65B54}" srcOrd="21" destOrd="0" presId="urn:microsoft.com/office/officeart/2008/layout/LinedList"/>
    <dgm:cxn modelId="{86657488-D2F1-4362-9907-42F0CBD093C0}" type="presParOf" srcId="{36747BD7-7C2B-4B36-AE5D-D3CA872B81C6}" destId="{885F9E66-3BB1-42CD-A469-62BEBE262569}" srcOrd="22" destOrd="0" presId="urn:microsoft.com/office/officeart/2008/layout/LinedList"/>
    <dgm:cxn modelId="{FCAFED9A-FD43-4A23-B4DF-6A9A8BD5B0F5}" type="presParOf" srcId="{885F9E66-3BB1-42CD-A469-62BEBE262569}" destId="{F5F22340-1737-4C67-AAAC-9049084679A1}" srcOrd="0" destOrd="0" presId="urn:microsoft.com/office/officeart/2008/layout/LinedList"/>
    <dgm:cxn modelId="{80ACDFCB-F158-48AD-BBFE-45C3D3580F94}" type="presParOf" srcId="{885F9E66-3BB1-42CD-A469-62BEBE262569}" destId="{4E1134B2-65F3-4E77-AF03-C3BB2B836928}" srcOrd="1" destOrd="0" presId="urn:microsoft.com/office/officeart/2008/layout/LinedList"/>
    <dgm:cxn modelId="{8A1BAD41-7DEA-4F17-AB3A-04E91E6E9FBB}" type="presParOf" srcId="{885F9E66-3BB1-42CD-A469-62BEBE262569}" destId="{CA87037E-05C6-4467-AFC4-D1D1608B5BB6}" srcOrd="2" destOrd="0" presId="urn:microsoft.com/office/officeart/2008/layout/LinedList"/>
    <dgm:cxn modelId="{F504B0B4-7692-4A0A-83B2-0681A4DC8F0A}" type="presParOf" srcId="{36747BD7-7C2B-4B36-AE5D-D3CA872B81C6}" destId="{24529643-BBEB-4CFA-8D32-C9D9E3EF6356}" srcOrd="23" destOrd="0" presId="urn:microsoft.com/office/officeart/2008/layout/LinedList"/>
    <dgm:cxn modelId="{50637779-AE39-4579-8840-1FA40D86970C}" type="presParOf" srcId="{36747BD7-7C2B-4B36-AE5D-D3CA872B81C6}" destId="{913226A9-867B-4C4D-AF73-B27306B7326D}"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09FF58-207D-4EC4-B165-D9C974A943CC}" type="doc">
      <dgm:prSet loTypeId="urn:microsoft.com/office/officeart/2005/8/layout/radial3" loCatId="relationship" qsTypeId="urn:microsoft.com/office/officeart/2005/8/quickstyle/simple1" qsCatId="simple" csTypeId="urn:microsoft.com/office/officeart/2005/8/colors/accent5_2" csCatId="accent5" phldr="1"/>
      <dgm:spPr/>
      <dgm:t>
        <a:bodyPr/>
        <a:lstStyle/>
        <a:p>
          <a:endParaRPr lang="en-US"/>
        </a:p>
      </dgm:t>
    </dgm:pt>
    <dgm:pt modelId="{B8877D6D-5B1F-4062-9BF8-A554AA7247C8}">
      <dgm:prSet phldrT="[Text]"/>
      <dgm:spPr/>
      <dgm:t>
        <a:bodyPr/>
        <a:lstStyle/>
        <a:p>
          <a:r>
            <a:rPr lang="en-GB"/>
            <a:t>Living in areas of tectonic risk? </a:t>
          </a:r>
          <a:endParaRPr lang="en-US"/>
        </a:p>
      </dgm:t>
    </dgm:pt>
    <dgm:pt modelId="{F2240542-5CF9-4619-96CF-6C8F463B8D88}" type="parTrans" cxnId="{2D8924AF-6893-48A9-90C2-A1E7925C6B62}">
      <dgm:prSet/>
      <dgm:spPr/>
      <dgm:t>
        <a:bodyPr/>
        <a:lstStyle/>
        <a:p>
          <a:endParaRPr lang="en-US"/>
        </a:p>
      </dgm:t>
    </dgm:pt>
    <dgm:pt modelId="{3C4B9FD7-2346-4DF3-AFE4-7760B7677673}" type="sibTrans" cxnId="{2D8924AF-6893-48A9-90C2-A1E7925C6B62}">
      <dgm:prSet/>
      <dgm:spPr/>
      <dgm:t>
        <a:bodyPr/>
        <a:lstStyle/>
        <a:p>
          <a:endParaRPr lang="en-US"/>
        </a:p>
      </dgm:t>
    </dgm:pt>
    <dgm:pt modelId="{6FA30B24-A360-4B49-9D9B-F6A50E4673F6}">
      <dgm:prSet phldrT="[Text]"/>
      <dgm:spPr/>
      <dgm:t>
        <a:bodyPr/>
        <a:lstStyle/>
        <a:p>
          <a:r>
            <a:rPr lang="en-GB"/>
            <a:t>Ignorance of the risks and / or underestimation of risk </a:t>
          </a:r>
          <a:endParaRPr lang="en-US"/>
        </a:p>
      </dgm:t>
    </dgm:pt>
    <dgm:pt modelId="{62664F27-4396-4027-BB28-584EA1DAA3AD}" type="parTrans" cxnId="{6681A2B0-D703-4A4F-A5A4-393BAEA4567F}">
      <dgm:prSet/>
      <dgm:spPr/>
      <dgm:t>
        <a:bodyPr/>
        <a:lstStyle/>
        <a:p>
          <a:endParaRPr lang="en-US"/>
        </a:p>
      </dgm:t>
    </dgm:pt>
    <dgm:pt modelId="{A2669E93-13A5-46EA-A9AA-0AD10489B046}" type="sibTrans" cxnId="{6681A2B0-D703-4A4F-A5A4-393BAEA4567F}">
      <dgm:prSet/>
      <dgm:spPr/>
      <dgm:t>
        <a:bodyPr/>
        <a:lstStyle/>
        <a:p>
          <a:endParaRPr lang="en-US"/>
        </a:p>
      </dgm:t>
    </dgm:pt>
    <dgm:pt modelId="{18AECC73-9451-47E1-A4FE-320A8EF96118}">
      <dgm:prSet phldrT="[Text]"/>
      <dgm:spPr/>
      <dgm:t>
        <a:bodyPr/>
        <a:lstStyle/>
        <a:p>
          <a:r>
            <a:rPr lang="en-GB"/>
            <a:t>Inertia; always lived there, roots</a:t>
          </a:r>
          <a:endParaRPr lang="en-US"/>
        </a:p>
      </dgm:t>
    </dgm:pt>
    <dgm:pt modelId="{5A9667E4-223A-4B0F-A1D8-578A06C61536}" type="parTrans" cxnId="{F018C216-F202-4EF1-BB60-EB47C972F599}">
      <dgm:prSet/>
      <dgm:spPr/>
      <dgm:t>
        <a:bodyPr/>
        <a:lstStyle/>
        <a:p>
          <a:endParaRPr lang="en-US"/>
        </a:p>
      </dgm:t>
    </dgm:pt>
    <dgm:pt modelId="{E91F3792-BCB7-4575-A886-EBCDC85EFC99}" type="sibTrans" cxnId="{F018C216-F202-4EF1-BB60-EB47C972F599}">
      <dgm:prSet/>
      <dgm:spPr/>
      <dgm:t>
        <a:bodyPr/>
        <a:lstStyle/>
        <a:p>
          <a:endParaRPr lang="en-US"/>
        </a:p>
      </dgm:t>
    </dgm:pt>
    <dgm:pt modelId="{DC811870-5C82-411E-9F35-99510E80F71B}">
      <dgm:prSet phldrT="[Text]"/>
      <dgm:spPr/>
      <dgm:t>
        <a:bodyPr/>
        <a:lstStyle/>
        <a:p>
          <a:r>
            <a:rPr lang="en-GB"/>
            <a:t>Nowhere else to go  / lack of alternatives</a:t>
          </a:r>
          <a:endParaRPr lang="en-US"/>
        </a:p>
      </dgm:t>
    </dgm:pt>
    <dgm:pt modelId="{C6466E34-0A60-46A7-8182-E4633D91A273}" type="parTrans" cxnId="{C169A1C0-C841-4805-8569-5DE7B3B31A22}">
      <dgm:prSet/>
      <dgm:spPr/>
      <dgm:t>
        <a:bodyPr/>
        <a:lstStyle/>
        <a:p>
          <a:endParaRPr lang="en-US"/>
        </a:p>
      </dgm:t>
    </dgm:pt>
    <dgm:pt modelId="{EB58BD8B-B33E-48AB-BD9D-88C26F1FCDDF}" type="sibTrans" cxnId="{C169A1C0-C841-4805-8569-5DE7B3B31A22}">
      <dgm:prSet/>
      <dgm:spPr/>
      <dgm:t>
        <a:bodyPr/>
        <a:lstStyle/>
        <a:p>
          <a:endParaRPr lang="en-US"/>
        </a:p>
      </dgm:t>
    </dgm:pt>
    <dgm:pt modelId="{86856883-B811-4B08-A411-BFFD1D9BB77F}">
      <dgm:prSet phldrT="[Text]"/>
      <dgm:spPr/>
      <dgm:t>
        <a:bodyPr/>
        <a:lstStyle/>
        <a:p>
          <a:r>
            <a:rPr lang="en-GB"/>
            <a:t>Choice e.g</a:t>
          </a:r>
          <a:r>
            <a:rPr lang="en-GB">
              <a:latin typeface="Calibri Light" panose="020F0302020204030204"/>
            </a:rPr>
            <a:t>.:</a:t>
          </a:r>
          <a:r>
            <a:rPr lang="en-GB"/>
            <a:t> Economic opportunities like tourism, farming, mining, geothermal power</a:t>
          </a:r>
          <a:endParaRPr lang="en-US"/>
        </a:p>
      </dgm:t>
    </dgm:pt>
    <dgm:pt modelId="{A2434636-40D2-4434-942C-2DA7C3156C0A}" type="parTrans" cxnId="{19848590-70E9-43E6-AFB5-AA67C9D9B345}">
      <dgm:prSet/>
      <dgm:spPr/>
      <dgm:t>
        <a:bodyPr/>
        <a:lstStyle/>
        <a:p>
          <a:endParaRPr lang="en-US"/>
        </a:p>
      </dgm:t>
    </dgm:pt>
    <dgm:pt modelId="{04862BF9-92EC-4E38-847C-0BC249A7604F}" type="sibTrans" cxnId="{19848590-70E9-43E6-AFB5-AA67C9D9B345}">
      <dgm:prSet/>
      <dgm:spPr/>
      <dgm:t>
        <a:bodyPr/>
        <a:lstStyle/>
        <a:p>
          <a:endParaRPr lang="en-US"/>
        </a:p>
      </dgm:t>
    </dgm:pt>
    <dgm:pt modelId="{C9A9136D-37C6-420D-B190-60786A55B476}" type="pres">
      <dgm:prSet presAssocID="{2C09FF58-207D-4EC4-B165-D9C974A943CC}" presName="composite" presStyleCnt="0">
        <dgm:presLayoutVars>
          <dgm:chMax val="1"/>
          <dgm:dir/>
          <dgm:resizeHandles val="exact"/>
        </dgm:presLayoutVars>
      </dgm:prSet>
      <dgm:spPr/>
      <dgm:t>
        <a:bodyPr/>
        <a:lstStyle/>
        <a:p>
          <a:endParaRPr lang="en-US"/>
        </a:p>
      </dgm:t>
    </dgm:pt>
    <dgm:pt modelId="{F09745D5-3B25-4A20-ADAF-F3E38336595C}" type="pres">
      <dgm:prSet presAssocID="{2C09FF58-207D-4EC4-B165-D9C974A943CC}" presName="radial" presStyleCnt="0">
        <dgm:presLayoutVars>
          <dgm:animLvl val="ctr"/>
        </dgm:presLayoutVars>
      </dgm:prSet>
      <dgm:spPr/>
    </dgm:pt>
    <dgm:pt modelId="{232C2916-731D-43BB-ACF8-DF124B7A4C45}" type="pres">
      <dgm:prSet presAssocID="{B8877D6D-5B1F-4062-9BF8-A554AA7247C8}" presName="centerShape" presStyleLbl="vennNode1" presStyleIdx="0" presStyleCnt="5"/>
      <dgm:spPr/>
      <dgm:t>
        <a:bodyPr/>
        <a:lstStyle/>
        <a:p>
          <a:endParaRPr lang="en-US"/>
        </a:p>
      </dgm:t>
    </dgm:pt>
    <dgm:pt modelId="{63DBA5B4-6106-4C4B-A94D-9F05641B5761}" type="pres">
      <dgm:prSet presAssocID="{6FA30B24-A360-4B49-9D9B-F6A50E4673F6}" presName="node" presStyleLbl="vennNode1" presStyleIdx="1" presStyleCnt="5">
        <dgm:presLayoutVars>
          <dgm:bulletEnabled val="1"/>
        </dgm:presLayoutVars>
      </dgm:prSet>
      <dgm:spPr/>
      <dgm:t>
        <a:bodyPr/>
        <a:lstStyle/>
        <a:p>
          <a:endParaRPr lang="en-US"/>
        </a:p>
      </dgm:t>
    </dgm:pt>
    <dgm:pt modelId="{E27C3058-67B2-447B-B96C-3F8DD00254FD}" type="pres">
      <dgm:prSet presAssocID="{18AECC73-9451-47E1-A4FE-320A8EF96118}" presName="node" presStyleLbl="vennNode1" presStyleIdx="2" presStyleCnt="5">
        <dgm:presLayoutVars>
          <dgm:bulletEnabled val="1"/>
        </dgm:presLayoutVars>
      </dgm:prSet>
      <dgm:spPr/>
      <dgm:t>
        <a:bodyPr/>
        <a:lstStyle/>
        <a:p>
          <a:endParaRPr lang="en-US"/>
        </a:p>
      </dgm:t>
    </dgm:pt>
    <dgm:pt modelId="{D716D53F-733F-4E2A-94D7-B840CD5D6A59}" type="pres">
      <dgm:prSet presAssocID="{DC811870-5C82-411E-9F35-99510E80F71B}" presName="node" presStyleLbl="vennNode1" presStyleIdx="3" presStyleCnt="5">
        <dgm:presLayoutVars>
          <dgm:bulletEnabled val="1"/>
        </dgm:presLayoutVars>
      </dgm:prSet>
      <dgm:spPr/>
      <dgm:t>
        <a:bodyPr/>
        <a:lstStyle/>
        <a:p>
          <a:endParaRPr lang="en-US"/>
        </a:p>
      </dgm:t>
    </dgm:pt>
    <dgm:pt modelId="{F9F9B1CD-4A8C-4DAA-BAE8-B84A266EDAC2}" type="pres">
      <dgm:prSet presAssocID="{86856883-B811-4B08-A411-BFFD1D9BB77F}" presName="node" presStyleLbl="vennNode1" presStyleIdx="4" presStyleCnt="5">
        <dgm:presLayoutVars>
          <dgm:bulletEnabled val="1"/>
        </dgm:presLayoutVars>
      </dgm:prSet>
      <dgm:spPr/>
      <dgm:t>
        <a:bodyPr/>
        <a:lstStyle/>
        <a:p>
          <a:endParaRPr lang="en-US"/>
        </a:p>
      </dgm:t>
    </dgm:pt>
  </dgm:ptLst>
  <dgm:cxnLst>
    <dgm:cxn modelId="{19848590-70E9-43E6-AFB5-AA67C9D9B345}" srcId="{B8877D6D-5B1F-4062-9BF8-A554AA7247C8}" destId="{86856883-B811-4B08-A411-BFFD1D9BB77F}" srcOrd="3" destOrd="0" parTransId="{A2434636-40D2-4434-942C-2DA7C3156C0A}" sibTransId="{04862BF9-92EC-4E38-847C-0BC249A7604F}"/>
    <dgm:cxn modelId="{227518E9-CFC7-4583-AF56-11763BACA437}" type="presOf" srcId="{B8877D6D-5B1F-4062-9BF8-A554AA7247C8}" destId="{232C2916-731D-43BB-ACF8-DF124B7A4C45}" srcOrd="0" destOrd="0" presId="urn:microsoft.com/office/officeart/2005/8/layout/radial3"/>
    <dgm:cxn modelId="{08538FAC-0637-4516-BAE2-B0C72B255371}" type="presOf" srcId="{6FA30B24-A360-4B49-9D9B-F6A50E4673F6}" destId="{63DBA5B4-6106-4C4B-A94D-9F05641B5761}" srcOrd="0" destOrd="0" presId="urn:microsoft.com/office/officeart/2005/8/layout/radial3"/>
    <dgm:cxn modelId="{079C6068-0D5D-42EC-9EBB-CF5D6D862E35}" type="presOf" srcId="{2C09FF58-207D-4EC4-B165-D9C974A943CC}" destId="{C9A9136D-37C6-420D-B190-60786A55B476}" srcOrd="0" destOrd="0" presId="urn:microsoft.com/office/officeart/2005/8/layout/radial3"/>
    <dgm:cxn modelId="{485B06F2-3C30-41CE-AEFB-D9EC4FAF8525}" type="presOf" srcId="{DC811870-5C82-411E-9F35-99510E80F71B}" destId="{D716D53F-733F-4E2A-94D7-B840CD5D6A59}" srcOrd="0" destOrd="0" presId="urn:microsoft.com/office/officeart/2005/8/layout/radial3"/>
    <dgm:cxn modelId="{C169A1C0-C841-4805-8569-5DE7B3B31A22}" srcId="{B8877D6D-5B1F-4062-9BF8-A554AA7247C8}" destId="{DC811870-5C82-411E-9F35-99510E80F71B}" srcOrd="2" destOrd="0" parTransId="{C6466E34-0A60-46A7-8182-E4633D91A273}" sibTransId="{EB58BD8B-B33E-48AB-BD9D-88C26F1FCDDF}"/>
    <dgm:cxn modelId="{BB18E6BD-6C93-4AE1-90D8-F3FDE1DC8667}" type="presOf" srcId="{18AECC73-9451-47E1-A4FE-320A8EF96118}" destId="{E27C3058-67B2-447B-B96C-3F8DD00254FD}" srcOrd="0" destOrd="0" presId="urn:microsoft.com/office/officeart/2005/8/layout/radial3"/>
    <dgm:cxn modelId="{F018C216-F202-4EF1-BB60-EB47C972F599}" srcId="{B8877D6D-5B1F-4062-9BF8-A554AA7247C8}" destId="{18AECC73-9451-47E1-A4FE-320A8EF96118}" srcOrd="1" destOrd="0" parTransId="{5A9667E4-223A-4B0F-A1D8-578A06C61536}" sibTransId="{E91F3792-BCB7-4575-A886-EBCDC85EFC99}"/>
    <dgm:cxn modelId="{F4800CCE-E063-47A0-87E1-2DF94E8C4BBB}" type="presOf" srcId="{86856883-B811-4B08-A411-BFFD1D9BB77F}" destId="{F9F9B1CD-4A8C-4DAA-BAE8-B84A266EDAC2}" srcOrd="0" destOrd="0" presId="urn:microsoft.com/office/officeart/2005/8/layout/radial3"/>
    <dgm:cxn modelId="{6681A2B0-D703-4A4F-A5A4-393BAEA4567F}" srcId="{B8877D6D-5B1F-4062-9BF8-A554AA7247C8}" destId="{6FA30B24-A360-4B49-9D9B-F6A50E4673F6}" srcOrd="0" destOrd="0" parTransId="{62664F27-4396-4027-BB28-584EA1DAA3AD}" sibTransId="{A2669E93-13A5-46EA-A9AA-0AD10489B046}"/>
    <dgm:cxn modelId="{2D8924AF-6893-48A9-90C2-A1E7925C6B62}" srcId="{2C09FF58-207D-4EC4-B165-D9C974A943CC}" destId="{B8877D6D-5B1F-4062-9BF8-A554AA7247C8}" srcOrd="0" destOrd="0" parTransId="{F2240542-5CF9-4619-96CF-6C8F463B8D88}" sibTransId="{3C4B9FD7-2346-4DF3-AFE4-7760B7677673}"/>
    <dgm:cxn modelId="{4C26FC29-0C38-4484-8075-9AB66B4502D7}" type="presParOf" srcId="{C9A9136D-37C6-420D-B190-60786A55B476}" destId="{F09745D5-3B25-4A20-ADAF-F3E38336595C}" srcOrd="0" destOrd="0" presId="urn:microsoft.com/office/officeart/2005/8/layout/radial3"/>
    <dgm:cxn modelId="{B324358E-83ED-44CF-8F00-789713FC3581}" type="presParOf" srcId="{F09745D5-3B25-4A20-ADAF-F3E38336595C}" destId="{232C2916-731D-43BB-ACF8-DF124B7A4C45}" srcOrd="0" destOrd="0" presId="urn:microsoft.com/office/officeart/2005/8/layout/radial3"/>
    <dgm:cxn modelId="{663C8CDB-D23C-4959-89FA-047F724029D1}" type="presParOf" srcId="{F09745D5-3B25-4A20-ADAF-F3E38336595C}" destId="{63DBA5B4-6106-4C4B-A94D-9F05641B5761}" srcOrd="1" destOrd="0" presId="urn:microsoft.com/office/officeart/2005/8/layout/radial3"/>
    <dgm:cxn modelId="{38FD8378-BC66-4CAA-A1E4-AC00951BFBD8}" type="presParOf" srcId="{F09745D5-3B25-4A20-ADAF-F3E38336595C}" destId="{E27C3058-67B2-447B-B96C-3F8DD00254FD}" srcOrd="2" destOrd="0" presId="urn:microsoft.com/office/officeart/2005/8/layout/radial3"/>
    <dgm:cxn modelId="{5D7C1DD7-367A-4BE4-93E3-A12D8E984E5A}" type="presParOf" srcId="{F09745D5-3B25-4A20-ADAF-F3E38336595C}" destId="{D716D53F-733F-4E2A-94D7-B840CD5D6A59}" srcOrd="3" destOrd="0" presId="urn:microsoft.com/office/officeart/2005/8/layout/radial3"/>
    <dgm:cxn modelId="{96BD969F-82AA-4980-9C30-70ED32EAFD5F}" type="presParOf" srcId="{F09745D5-3B25-4A20-ADAF-F3E38336595C}" destId="{F9F9B1CD-4A8C-4DAA-BAE8-B84A266EDAC2}"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608CD-37CA-4090-B313-588F73A642E7}">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261B3-CFD3-434D-AB1B-3626AFA0ABC7}">
      <dsp:nvSpPr>
        <dsp:cNvPr id="0" name=""/>
        <dsp:cNvSpPr/>
      </dsp:nvSpPr>
      <dsp:spPr>
        <a:xfrm>
          <a:off x="376522" y="280590"/>
          <a:ext cx="684586" cy="6845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3BF2D-6F27-4597-A168-C75527762643}">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1111250" rtl="0">
            <a:lnSpc>
              <a:spcPct val="90000"/>
            </a:lnSpc>
            <a:spcBef>
              <a:spcPct val="0"/>
            </a:spcBef>
            <a:spcAft>
              <a:spcPct val="35000"/>
            </a:spcAft>
          </a:pPr>
          <a:r>
            <a:rPr lang="en-GB" sz="2500" kern="1200" dirty="0">
              <a:latin typeface="Calibri Light" panose="020F0302020204030204"/>
            </a:rPr>
            <a:t>Consider the environmental challenges that exist today and how these are perpetuated by human activity and a changing climate.</a:t>
          </a:r>
          <a:endParaRPr lang="en-US" sz="2500" kern="1200" dirty="0"/>
        </a:p>
      </dsp:txBody>
      <dsp:txXfrm>
        <a:off x="1437631" y="531"/>
        <a:ext cx="9077968" cy="1244702"/>
      </dsp:txXfrm>
    </dsp:sp>
    <dsp:sp modelId="{7DDEC3FE-6E77-440F-B303-88133C6A7773}">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DC224-DB5A-4511-9604-566DDE3A9D69}">
      <dsp:nvSpPr>
        <dsp:cNvPr id="0" name=""/>
        <dsp:cNvSpPr/>
      </dsp:nvSpPr>
      <dsp:spPr>
        <a:xfrm>
          <a:off x="376522" y="1836468"/>
          <a:ext cx="684586" cy="68458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346428-6861-4535-84A2-49FFFECE3D0E}">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1111250" rtl="0">
            <a:lnSpc>
              <a:spcPct val="90000"/>
            </a:lnSpc>
            <a:spcBef>
              <a:spcPct val="0"/>
            </a:spcBef>
            <a:spcAft>
              <a:spcPct val="35000"/>
            </a:spcAft>
          </a:pPr>
          <a:r>
            <a:rPr lang="en-GB" sz="2500" kern="1200" dirty="0">
              <a:latin typeface="Calibri Light" panose="020F0302020204030204"/>
            </a:rPr>
            <a:t>Introduce the terminology</a:t>
          </a:r>
          <a:r>
            <a:rPr lang="en-GB" sz="2500" kern="1200" dirty="0"/>
            <a:t> related to risk </a:t>
          </a:r>
          <a:r>
            <a:rPr lang="en-GB" sz="2500" kern="1200" dirty="0">
              <a:latin typeface="Calibri Light" panose="020F0302020204030204"/>
            </a:rPr>
            <a:t>and </a:t>
          </a:r>
          <a:r>
            <a:rPr lang="en-GB" sz="2500" kern="1200" dirty="0"/>
            <a:t>vulnerability in relation to hazards</a:t>
          </a:r>
          <a:r>
            <a:rPr lang="en-GB" sz="2500" kern="1200" dirty="0">
              <a:latin typeface="Calibri Light" panose="020F0302020204030204"/>
            </a:rPr>
            <a:t> and environmental challenges</a:t>
          </a:r>
          <a:r>
            <a:rPr lang="en-GB" sz="2500" kern="1200" dirty="0"/>
            <a:t>.</a:t>
          </a:r>
          <a:endParaRPr lang="en-US" sz="2500" kern="1200" dirty="0"/>
        </a:p>
      </dsp:txBody>
      <dsp:txXfrm>
        <a:off x="1437631" y="1556410"/>
        <a:ext cx="9077968" cy="1244702"/>
      </dsp:txXfrm>
    </dsp:sp>
    <dsp:sp modelId="{1C9F6EEA-4B3B-4CBF-87A0-13FB823589DB}">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5AB63D-270D-4911-A76C-DAB24A5704AD}">
      <dsp:nvSpPr>
        <dsp:cNvPr id="0" name=""/>
        <dsp:cNvSpPr/>
      </dsp:nvSpPr>
      <dsp:spPr>
        <a:xfrm>
          <a:off x="376522" y="3392347"/>
          <a:ext cx="684586" cy="68458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3BD915-D849-4EA6-AFCE-B87DCE4D777B}">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1111250" rtl="0">
            <a:lnSpc>
              <a:spcPct val="90000"/>
            </a:lnSpc>
            <a:spcBef>
              <a:spcPct val="0"/>
            </a:spcBef>
            <a:spcAft>
              <a:spcPct val="35000"/>
            </a:spcAft>
          </a:pPr>
          <a:r>
            <a:rPr lang="en-GB" sz="2500" kern="1200" dirty="0"/>
            <a:t>Review the disaster management cycle as a means of understanding </a:t>
          </a:r>
          <a:r>
            <a:rPr lang="en-GB" sz="2500" kern="1200" dirty="0">
              <a:latin typeface="Calibri Light" panose="020F0302020204030204"/>
            </a:rPr>
            <a:t>how to managing and reducing risks of hazards.</a:t>
          </a:r>
          <a:endParaRPr lang="en-US" sz="2500" kern="1200" dirty="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BBDBA-75BD-4B9A-A578-C6FB132D63C2}">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a:t>When exploring the relationship between society and nature – research had previously tended to focus on </a:t>
          </a:r>
          <a:r>
            <a:rPr lang="en-GB" sz="1400" b="1" kern="1200" dirty="0"/>
            <a:t>NATURE</a:t>
          </a:r>
          <a:r>
            <a:rPr lang="en-GB" sz="1400" kern="1200" dirty="0"/>
            <a:t> as being the determinant.</a:t>
          </a:r>
          <a:r>
            <a:rPr lang="en-GB" sz="1400" kern="1200" dirty="0">
              <a:latin typeface="Calibri Light" panose="020F0302020204030204"/>
            </a:rPr>
            <a:t> </a:t>
          </a:r>
          <a:r>
            <a:rPr lang="en-GB" sz="1400" kern="1200" dirty="0"/>
            <a:t> Lack of proper integration of nature with social and economic systems.</a:t>
          </a:r>
          <a:endParaRPr lang="en-US" sz="1400" kern="1200" dirty="0"/>
        </a:p>
      </dsp:txBody>
      <dsp:txXfrm>
        <a:off x="377190" y="3160"/>
        <a:ext cx="2907506" cy="1744503"/>
      </dsp:txXfrm>
    </dsp:sp>
    <dsp:sp modelId="{6E87B2C2-F6D2-407A-8D90-7B03E53924EC}">
      <dsp:nvSpPr>
        <dsp:cNvPr id="0" name=""/>
        <dsp:cNvSpPr/>
      </dsp:nvSpPr>
      <dsp:spPr>
        <a:xfrm>
          <a:off x="3575446" y="3160"/>
          <a:ext cx="2907506" cy="1744503"/>
        </a:xfrm>
        <a:prstGeom prst="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Environment itself as a </a:t>
          </a:r>
          <a:r>
            <a:rPr lang="en-GB" sz="1400" b="1" kern="1200" dirty="0"/>
            <a:t>SOCIAL CONSTRUCTION</a:t>
          </a:r>
          <a:r>
            <a:rPr lang="en-GB" sz="1400" kern="1200" dirty="0"/>
            <a:t>.</a:t>
          </a:r>
          <a:endParaRPr lang="en-US" sz="1400" kern="1200" dirty="0"/>
        </a:p>
      </dsp:txBody>
      <dsp:txXfrm>
        <a:off x="3575446" y="3160"/>
        <a:ext cx="2907506" cy="1744503"/>
      </dsp:txXfrm>
    </dsp:sp>
    <dsp:sp modelId="{B5D4E794-FF55-40E4-BB3C-47CC6622DCC7}">
      <dsp:nvSpPr>
        <dsp:cNvPr id="0" name=""/>
        <dsp:cNvSpPr/>
      </dsp:nvSpPr>
      <dsp:spPr>
        <a:xfrm>
          <a:off x="6773703" y="3160"/>
          <a:ext cx="2907506" cy="1744503"/>
        </a:xfrm>
        <a:prstGeom prst="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a:t>Ryden (1993, 37–38) adds that ‘‘a place ...takes in the meanings which people assign to that landscape through the process of living in it.’’</a:t>
          </a:r>
          <a:r>
            <a:rPr lang="en-GB" sz="1400" kern="1200" dirty="0">
              <a:latin typeface="Calibri Light" panose="020F0302020204030204"/>
            </a:rPr>
            <a:t> </a:t>
          </a:r>
          <a:endParaRPr lang="en-US" sz="1400" kern="1200" dirty="0"/>
        </a:p>
      </dsp:txBody>
      <dsp:txXfrm>
        <a:off x="6773703" y="3160"/>
        <a:ext cx="2907506" cy="1744503"/>
      </dsp:txXfrm>
    </dsp:sp>
    <dsp:sp modelId="{64D13996-D427-4574-96FF-A6E18510018E}">
      <dsp:nvSpPr>
        <dsp:cNvPr id="0" name=""/>
        <dsp:cNvSpPr/>
      </dsp:nvSpPr>
      <dsp:spPr>
        <a:xfrm>
          <a:off x="1976318" y="2038415"/>
          <a:ext cx="2907506" cy="1744503"/>
        </a:xfrm>
        <a:prstGeom prst="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a:t>A sense of place is not intrinsic to the physical setting itself, but resides in human interpretations of the setting, which are constructed through experience with it. Spaces become ‘‘places’’ as they become imbued with meaning through lived experience (Tuan 1977).</a:t>
          </a:r>
          <a:r>
            <a:rPr lang="en-GB" sz="1400" kern="1200" dirty="0">
              <a:latin typeface="Calibri Light" panose="020F0302020204030204"/>
            </a:rPr>
            <a:t> </a:t>
          </a:r>
          <a:endParaRPr lang="en-US" sz="1400" kern="1200" dirty="0">
            <a:latin typeface="Calibri Light" panose="020F0302020204030204"/>
          </a:endParaRPr>
        </a:p>
      </dsp:txBody>
      <dsp:txXfrm>
        <a:off x="1976318" y="2038415"/>
        <a:ext cx="2907506" cy="1744503"/>
      </dsp:txXfrm>
    </dsp:sp>
    <dsp:sp modelId="{8FA65FA1-53D6-44CA-8F8C-72D572193679}">
      <dsp:nvSpPr>
        <dsp:cNvPr id="0" name=""/>
        <dsp:cNvSpPr/>
      </dsp:nvSpPr>
      <dsp:spPr>
        <a:xfrm>
          <a:off x="5174575" y="2038415"/>
          <a:ext cx="2907506" cy="1744503"/>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a:latin typeface="Calibri Light" panose="020F0302020204030204"/>
            </a:rPr>
            <a:t>Hazards that exist within the environment feature because of people's interactions with the natural world either directly or indirectly.</a:t>
          </a:r>
          <a:endParaRPr lang="en-GB" sz="1400" kern="1200" dirty="0"/>
        </a:p>
      </dsp:txBody>
      <dsp:txXfrm>
        <a:off x="5174575"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4422D-D5F7-469B-9469-13A9487A0D1D}">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682E3-3BD2-4DC2-86DA-4D5B399ABDED}">
      <dsp:nvSpPr>
        <dsp:cNvPr id="0" name=""/>
        <dsp:cNvSpPr/>
      </dsp:nvSpPr>
      <dsp:spPr>
        <a:xfrm>
          <a:off x="0" y="0"/>
          <a:ext cx="1359535" cy="564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a:t>Natural hazards (geophysical, hydrological, climatological, meteorological etc.)</a:t>
          </a:r>
        </a:p>
      </dsp:txBody>
      <dsp:txXfrm>
        <a:off x="0" y="0"/>
        <a:ext cx="1359535" cy="5649912"/>
      </dsp:txXfrm>
    </dsp:sp>
    <dsp:sp modelId="{359E333E-5F0C-4F36-9096-4630A7CF19F6}">
      <dsp:nvSpPr>
        <dsp:cNvPr id="0" name=""/>
        <dsp:cNvSpPr/>
      </dsp:nvSpPr>
      <dsp:spPr>
        <a:xfrm>
          <a:off x="1461500" y="33415"/>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Hurricanes</a:t>
          </a:r>
        </a:p>
      </dsp:txBody>
      <dsp:txXfrm>
        <a:off x="1461500" y="33415"/>
        <a:ext cx="5336174" cy="668306"/>
      </dsp:txXfrm>
    </dsp:sp>
    <dsp:sp modelId="{1CB1BF65-BB03-49B8-B742-29ADB6456A9A}">
      <dsp:nvSpPr>
        <dsp:cNvPr id="0" name=""/>
        <dsp:cNvSpPr/>
      </dsp:nvSpPr>
      <dsp:spPr>
        <a:xfrm>
          <a:off x="1359535" y="701721"/>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2584A-7865-43BB-A053-FC750F54BD12}">
      <dsp:nvSpPr>
        <dsp:cNvPr id="0" name=""/>
        <dsp:cNvSpPr/>
      </dsp:nvSpPr>
      <dsp:spPr>
        <a:xfrm>
          <a:off x="1461500" y="735136"/>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Flooding</a:t>
          </a:r>
        </a:p>
      </dsp:txBody>
      <dsp:txXfrm>
        <a:off x="1461500" y="735136"/>
        <a:ext cx="5336174" cy="668306"/>
      </dsp:txXfrm>
    </dsp:sp>
    <dsp:sp modelId="{2BB1920D-6A34-43D9-8BAE-5CC2ED1E2754}">
      <dsp:nvSpPr>
        <dsp:cNvPr id="0" name=""/>
        <dsp:cNvSpPr/>
      </dsp:nvSpPr>
      <dsp:spPr>
        <a:xfrm>
          <a:off x="1359535" y="1403443"/>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1A4EC-D839-4929-B4D0-7EDB3B4655FF}">
      <dsp:nvSpPr>
        <dsp:cNvPr id="0" name=""/>
        <dsp:cNvSpPr/>
      </dsp:nvSpPr>
      <dsp:spPr>
        <a:xfrm>
          <a:off x="1461500" y="1436858"/>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Earthquakes</a:t>
          </a:r>
        </a:p>
      </dsp:txBody>
      <dsp:txXfrm>
        <a:off x="1461500" y="1436858"/>
        <a:ext cx="5336174" cy="668306"/>
      </dsp:txXfrm>
    </dsp:sp>
    <dsp:sp modelId="{7CA73724-2ED2-4A2A-A0F1-2DDC839BB59B}">
      <dsp:nvSpPr>
        <dsp:cNvPr id="0" name=""/>
        <dsp:cNvSpPr/>
      </dsp:nvSpPr>
      <dsp:spPr>
        <a:xfrm>
          <a:off x="1359535" y="2105164"/>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F91C0-EFDC-451A-9AC3-C575446FAD1E}">
      <dsp:nvSpPr>
        <dsp:cNvPr id="0" name=""/>
        <dsp:cNvSpPr/>
      </dsp:nvSpPr>
      <dsp:spPr>
        <a:xfrm>
          <a:off x="1461500" y="2138579"/>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Heatwaves</a:t>
          </a:r>
        </a:p>
      </dsp:txBody>
      <dsp:txXfrm>
        <a:off x="1461500" y="2138579"/>
        <a:ext cx="5336174" cy="668306"/>
      </dsp:txXfrm>
    </dsp:sp>
    <dsp:sp modelId="{464AEB3D-6651-4207-89BC-41B2A231D625}">
      <dsp:nvSpPr>
        <dsp:cNvPr id="0" name=""/>
        <dsp:cNvSpPr/>
      </dsp:nvSpPr>
      <dsp:spPr>
        <a:xfrm>
          <a:off x="1359535" y="2806886"/>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C0876A-CAC7-4793-8F77-7A97AFCE6335}">
      <dsp:nvSpPr>
        <dsp:cNvPr id="0" name=""/>
        <dsp:cNvSpPr/>
      </dsp:nvSpPr>
      <dsp:spPr>
        <a:xfrm>
          <a:off x="1461500" y="2840301"/>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Volcanic Eruptions</a:t>
          </a:r>
        </a:p>
      </dsp:txBody>
      <dsp:txXfrm>
        <a:off x="1461500" y="2840301"/>
        <a:ext cx="5336174" cy="668306"/>
      </dsp:txXfrm>
    </dsp:sp>
    <dsp:sp modelId="{2E12AC1A-3B1D-4E0E-8B39-E14FF6D0BC7E}">
      <dsp:nvSpPr>
        <dsp:cNvPr id="0" name=""/>
        <dsp:cNvSpPr/>
      </dsp:nvSpPr>
      <dsp:spPr>
        <a:xfrm>
          <a:off x="1359535" y="3508607"/>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56023A-5E8D-49DE-A90A-2D874B403D2E}">
      <dsp:nvSpPr>
        <dsp:cNvPr id="0" name=""/>
        <dsp:cNvSpPr/>
      </dsp:nvSpPr>
      <dsp:spPr>
        <a:xfrm>
          <a:off x="1461500" y="3542023"/>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Tornado</a:t>
          </a:r>
        </a:p>
      </dsp:txBody>
      <dsp:txXfrm>
        <a:off x="1461500" y="3542023"/>
        <a:ext cx="5336174" cy="668306"/>
      </dsp:txXfrm>
    </dsp:sp>
    <dsp:sp modelId="{971DD8D4-BCCA-40D7-A860-22DCFEDD96F4}">
      <dsp:nvSpPr>
        <dsp:cNvPr id="0" name=""/>
        <dsp:cNvSpPr/>
      </dsp:nvSpPr>
      <dsp:spPr>
        <a:xfrm>
          <a:off x="1359535" y="4210329"/>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9EB41-CC96-47E1-9521-4BB9D328AD85}">
      <dsp:nvSpPr>
        <dsp:cNvPr id="0" name=""/>
        <dsp:cNvSpPr/>
      </dsp:nvSpPr>
      <dsp:spPr>
        <a:xfrm>
          <a:off x="1461500" y="4243744"/>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Tsunamis</a:t>
          </a:r>
        </a:p>
      </dsp:txBody>
      <dsp:txXfrm>
        <a:off x="1461500" y="4243744"/>
        <a:ext cx="5336174" cy="668306"/>
      </dsp:txXfrm>
    </dsp:sp>
    <dsp:sp modelId="{C04B6E47-7F40-403D-9B8C-131743B256BE}">
      <dsp:nvSpPr>
        <dsp:cNvPr id="0" name=""/>
        <dsp:cNvSpPr/>
      </dsp:nvSpPr>
      <dsp:spPr>
        <a:xfrm>
          <a:off x="1359535" y="4912050"/>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134B2-65F3-4E77-AF03-C3BB2B836928}">
      <dsp:nvSpPr>
        <dsp:cNvPr id="0" name=""/>
        <dsp:cNvSpPr/>
      </dsp:nvSpPr>
      <dsp:spPr>
        <a:xfrm>
          <a:off x="1461500" y="4945466"/>
          <a:ext cx="5336174" cy="66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Landslides</a:t>
          </a:r>
        </a:p>
      </dsp:txBody>
      <dsp:txXfrm>
        <a:off x="1461500" y="4945466"/>
        <a:ext cx="5336174" cy="668306"/>
      </dsp:txXfrm>
    </dsp:sp>
    <dsp:sp modelId="{24529643-BBEB-4CFA-8D32-C9D9E3EF6356}">
      <dsp:nvSpPr>
        <dsp:cNvPr id="0" name=""/>
        <dsp:cNvSpPr/>
      </dsp:nvSpPr>
      <dsp:spPr>
        <a:xfrm>
          <a:off x="1359535" y="5613772"/>
          <a:ext cx="543814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2916-731D-43BB-ACF8-DF124B7A4C45}">
      <dsp:nvSpPr>
        <dsp:cNvPr id="0" name=""/>
        <dsp:cNvSpPr/>
      </dsp:nvSpPr>
      <dsp:spPr>
        <a:xfrm>
          <a:off x="3500919" y="1127882"/>
          <a:ext cx="2809811" cy="2809811"/>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a:t>Living in areas of tectonic risk? </a:t>
          </a:r>
          <a:endParaRPr lang="en-US" sz="3400" kern="1200"/>
        </a:p>
      </dsp:txBody>
      <dsp:txXfrm>
        <a:off x="3912406" y="1539369"/>
        <a:ext cx="1986837" cy="1986837"/>
      </dsp:txXfrm>
    </dsp:sp>
    <dsp:sp modelId="{63DBA5B4-6106-4C4B-A94D-9F05641B5761}">
      <dsp:nvSpPr>
        <dsp:cNvPr id="0" name=""/>
        <dsp:cNvSpPr/>
      </dsp:nvSpPr>
      <dsp:spPr>
        <a:xfrm>
          <a:off x="4203372" y="501"/>
          <a:ext cx="1404905" cy="1404905"/>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t>Ignorance of the risks and / or underestimation of risk </a:t>
          </a:r>
          <a:endParaRPr lang="en-US" sz="1000" kern="1200"/>
        </a:p>
      </dsp:txBody>
      <dsp:txXfrm>
        <a:off x="4409116" y="206245"/>
        <a:ext cx="993417" cy="993417"/>
      </dsp:txXfrm>
    </dsp:sp>
    <dsp:sp modelId="{E27C3058-67B2-447B-B96C-3F8DD00254FD}">
      <dsp:nvSpPr>
        <dsp:cNvPr id="0" name=""/>
        <dsp:cNvSpPr/>
      </dsp:nvSpPr>
      <dsp:spPr>
        <a:xfrm>
          <a:off x="6033206" y="1830335"/>
          <a:ext cx="1404905" cy="1404905"/>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t>Inertia; always lived there, roots</a:t>
          </a:r>
          <a:endParaRPr lang="en-US" sz="1000" kern="1200"/>
        </a:p>
      </dsp:txBody>
      <dsp:txXfrm>
        <a:off x="6238950" y="2036079"/>
        <a:ext cx="993417" cy="993417"/>
      </dsp:txXfrm>
    </dsp:sp>
    <dsp:sp modelId="{D716D53F-733F-4E2A-94D7-B840CD5D6A59}">
      <dsp:nvSpPr>
        <dsp:cNvPr id="0" name=""/>
        <dsp:cNvSpPr/>
      </dsp:nvSpPr>
      <dsp:spPr>
        <a:xfrm>
          <a:off x="4203372" y="3660168"/>
          <a:ext cx="1404905" cy="1404905"/>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t>Nowhere else to go  / lack of alternatives</a:t>
          </a:r>
          <a:endParaRPr lang="en-US" sz="1000" kern="1200"/>
        </a:p>
      </dsp:txBody>
      <dsp:txXfrm>
        <a:off x="4409116" y="3865912"/>
        <a:ext cx="993417" cy="993417"/>
      </dsp:txXfrm>
    </dsp:sp>
    <dsp:sp modelId="{F9F9B1CD-4A8C-4DAA-BAE8-B84A266EDAC2}">
      <dsp:nvSpPr>
        <dsp:cNvPr id="0" name=""/>
        <dsp:cNvSpPr/>
      </dsp:nvSpPr>
      <dsp:spPr>
        <a:xfrm>
          <a:off x="2373539" y="1830335"/>
          <a:ext cx="1404905" cy="1404905"/>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a:t>Choice e.g</a:t>
          </a:r>
          <a:r>
            <a:rPr lang="en-GB" sz="1000" kern="1200">
              <a:latin typeface="Calibri Light" panose="020F0302020204030204"/>
            </a:rPr>
            <a:t>.:</a:t>
          </a:r>
          <a:r>
            <a:rPr lang="en-GB" sz="1000" kern="1200"/>
            <a:t> Economic opportunities like tourism, farming, mining, geothermal power</a:t>
          </a:r>
          <a:endParaRPr lang="en-US" sz="1000" kern="1200"/>
        </a:p>
      </dsp:txBody>
      <dsp:txXfrm>
        <a:off x="2579283" y="2036079"/>
        <a:ext cx="993417" cy="9934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4CE0B-7D70-40C9-AEDF-78AF067FCD7B}" type="datetimeFigureOut">
              <a:t>7/18/2024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74632-121E-48E6-804E-B2BD1EEFAF3B}" type="slidenum">
              <a:t>‹#›</a:t>
            </a:fld>
            <a:endParaRPr lang="en-GB"/>
          </a:p>
        </p:txBody>
      </p:sp>
    </p:spTree>
    <p:extLst>
      <p:ext uri="{BB962C8B-B14F-4D97-AF65-F5344CB8AC3E}">
        <p14:creationId xmlns:p14="http://schemas.microsoft.com/office/powerpoint/2010/main" val="306017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a:t>Note for teachers: </a:t>
            </a:r>
            <a:r>
              <a:rPr lang="en-GB" altLang="en-US"/>
              <a:t>It may be worthwhile to unravel with students each of these reasons and perhaps, if necessary, to challenge stereotypes and prejudice.</a:t>
            </a:r>
            <a:endParaRPr lang="en-US" altLang="en-US"/>
          </a:p>
        </p:txBody>
      </p:sp>
      <p:sp>
        <p:nvSpPr>
          <p:cNvPr id="890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GB" altLang="en-US"/>
          </a:p>
        </p:txBody>
      </p:sp>
    </p:spTree>
    <p:extLst>
      <p:ext uri="{BB962C8B-B14F-4D97-AF65-F5344CB8AC3E}">
        <p14:creationId xmlns:p14="http://schemas.microsoft.com/office/powerpoint/2010/main" val="124109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9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5177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2BA74C-F4F0-4E64-AB6F-5672BB951E42}" type="datetimeFigureOut">
              <a:rPr lang="en-GB" smtClean="0"/>
              <a:t>18/07/2024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9BF3A6-1496-4909-A7FA-B138B82158B4}" type="slidenum">
              <a:rPr lang="en-GB" smtClean="0"/>
              <a:t>‹#›</a:t>
            </a:fld>
            <a:endParaRPr lang="en-GB"/>
          </a:p>
        </p:txBody>
      </p:sp>
    </p:spTree>
    <p:extLst>
      <p:ext uri="{BB962C8B-B14F-4D97-AF65-F5344CB8AC3E}">
        <p14:creationId xmlns:p14="http://schemas.microsoft.com/office/powerpoint/2010/main" val="2314488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7/18/2024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20904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understandingkatrina.ssrc.org/Smith/"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h7fbfZxoWl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picpedia.org/handwriting/r/risk.html"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geonet.org.nz/about/volcano/aucklandvolcanicfield" TargetMode="External"/><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drc.org/uem/disasters/disenvi/tools/pre-post.html" TargetMode="External"/><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dition.cnn.com/2020/10/21/asia/vietnam-floods-weather-intl-hnk/index.html" TargetMode="External"/><Relationship Id="rId2" Type="http://schemas.openxmlformats.org/officeDocument/2006/relationships/hyperlink" Target="https://www.bbc.co.uk/news/world-asia-india-65911739" TargetMode="External"/><Relationship Id="rId1" Type="http://schemas.openxmlformats.org/officeDocument/2006/relationships/slideLayout" Target="../slideLayouts/slideLayout2.xml"/><Relationship Id="rId5" Type="http://schemas.openxmlformats.org/officeDocument/2006/relationships/hyperlink" Target="https://www.nytimes.com/2023/02/10/world/middleeast/earthquake-turkey-syria-toll-aid.html" TargetMode="External"/><Relationship Id="rId4" Type="http://schemas.openxmlformats.org/officeDocument/2006/relationships/hyperlink" Target="https://edition.cnn.com/2022/12/15/asia/malaysia-landslide-deaths-intl-hnk/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80/17477891.2022.2050668" TargetMode="External"/><Relationship Id="rId2" Type="http://schemas.openxmlformats.org/officeDocument/2006/relationships/hyperlink" Target="https://doi.org/10.1016/j.ijdrr.2017.11.007"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trongtowns.org/journal/2017/8/30/houston-hurricane-harvey-land-use" TargetMode="External"/><Relationship Id="rId7" Type="http://schemas.openxmlformats.org/officeDocument/2006/relationships/hyperlink" Target="http://flickr.com/photos/dvids/8157995628" TargetMode="Externa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hyperlink" Target="https://www.pacatholic.org/catholic-relief-services-commits-5-million-to-hurricane-matthew-response/"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88366" y="1258288"/>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15063" y="2453923"/>
            <a:ext cx="11150343" cy="2403951"/>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Module: </a:t>
            </a:r>
            <a:r>
              <a:rPr lang="en-US" sz="2700" b="1" dirty="0">
                <a:solidFill>
                  <a:srgbClr val="003399"/>
                </a:solidFill>
                <a:latin typeface="Century Gothic"/>
                <a:ea typeface="Century Gothic"/>
                <a:cs typeface="Century Gothic"/>
                <a:sym typeface="Century Gothic"/>
              </a:rPr>
              <a:t>Environmental Risk Prevention and Management</a:t>
            </a:r>
            <a:endParaRPr lang="en-US" sz="2700" dirty="0">
              <a:solidFill>
                <a:srgbClr val="003399"/>
              </a:solidFill>
              <a:latin typeface="Century Gothic"/>
              <a:ea typeface="Century Gothic"/>
              <a:cs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 </a:t>
            </a:r>
            <a:r>
              <a:rPr lang="en-US" sz="2700" dirty="0">
                <a:solidFill>
                  <a:srgbClr val="003399"/>
                </a:solidFill>
                <a:latin typeface="Century Gothic"/>
                <a:ea typeface="Century Gothic"/>
                <a:cs typeface="Century Gothic"/>
                <a:sym typeface="Century Gothic"/>
              </a:rPr>
              <a:t>Introduction to the Terminology associated with Risk and a </a:t>
            </a:r>
            <a:r>
              <a:rPr lang="en-US" sz="2700">
                <a:solidFill>
                  <a:srgbClr val="003399"/>
                </a:solidFill>
                <a:latin typeface="Century Gothic"/>
                <a:ea typeface="Century Gothic"/>
                <a:cs typeface="Century Gothic"/>
                <a:sym typeface="Century Gothic"/>
              </a:rPr>
              <a:t>focus on Natural Hazards</a:t>
            </a:r>
            <a:endParaRPr lang="en-US" sz="2700" i="0" u="none" strike="noStrike" cap="none">
              <a:solidFill>
                <a:srgbClr val="003399"/>
              </a:solidFill>
              <a:latin typeface="Century Gothic"/>
              <a:ea typeface="Century Gothic"/>
              <a:cs typeface="Century Gothic"/>
            </a:endParaRPr>
          </a:p>
          <a:p>
            <a:pPr>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7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the world with orange circles&#10;&#10;Description automatically generated">
            <a:extLst>
              <a:ext uri="{FF2B5EF4-FFF2-40B4-BE49-F238E27FC236}">
                <a16:creationId xmlns:a16="http://schemas.microsoft.com/office/drawing/2014/main" id="{DC6EE1DD-E426-E73B-2974-6A81E0CFEC6F}"/>
              </a:ext>
            </a:extLst>
          </p:cNvPr>
          <p:cNvPicPr>
            <a:picLocks noChangeAspect="1"/>
          </p:cNvPicPr>
          <p:nvPr/>
        </p:nvPicPr>
        <p:blipFill>
          <a:blip r:embed="rId2"/>
          <a:stretch>
            <a:fillRect/>
          </a:stretch>
        </p:blipFill>
        <p:spPr>
          <a:xfrm>
            <a:off x="689356" y="793380"/>
            <a:ext cx="10799109" cy="5368743"/>
          </a:xfrm>
          <a:prstGeom prst="rect">
            <a:avLst/>
          </a:prstGeom>
        </p:spPr>
      </p:pic>
    </p:spTree>
    <p:extLst>
      <p:ext uri="{BB962C8B-B14F-4D97-AF65-F5344CB8AC3E}">
        <p14:creationId xmlns:p14="http://schemas.microsoft.com/office/powerpoint/2010/main" val="279861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0B5AE2-C5CC-499C-8F2D-249888BE22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BA7A3698-B350-40E5-8475-9BCC41A089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a:extLst>
              <a:ext uri="{FF2B5EF4-FFF2-40B4-BE49-F238E27FC236}">
                <a16:creationId xmlns:a16="http://schemas.microsoft.com/office/drawing/2014/main" id="{0AC655C7-EC94-4BE6-84C8-2F9EFBBB278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vert="horz" lIns="91440" tIns="45720" rIns="91440" bIns="45720" rtlCol="0" anchor="b">
            <a:normAutofit/>
          </a:bodyPr>
          <a:lstStyle/>
          <a:p>
            <a:r>
              <a:rPr lang="en-US" kern="1200" spc="-50" baseline="0">
                <a:solidFill>
                  <a:schemeClr val="tx1">
                    <a:lumMod val="75000"/>
                    <a:lumOff val="25000"/>
                  </a:schemeClr>
                </a:solidFill>
                <a:latin typeface="+mj-lt"/>
                <a:ea typeface="+mj-ea"/>
                <a:cs typeface="+mj-cs"/>
              </a:rPr>
              <a:t>‘Natural’ Disasters</a:t>
            </a:r>
          </a:p>
        </p:txBody>
      </p:sp>
      <p:pic>
        <p:nvPicPr>
          <p:cNvPr id="4" name="Picture 3"/>
          <p:cNvPicPr>
            <a:picLocks noChangeAspect="1"/>
          </p:cNvPicPr>
          <p:nvPr/>
        </p:nvPicPr>
        <p:blipFill rotWithShape="1">
          <a:blip r:embed="rId2"/>
          <a:srcRect r="13476" b="-2"/>
          <a:stretch/>
        </p:blipFill>
        <p:spPr>
          <a:xfrm>
            <a:off x="633999" y="640081"/>
            <a:ext cx="6909801" cy="5314406"/>
          </a:xfrm>
          <a:prstGeom prst="rect">
            <a:avLst/>
          </a:prstGeom>
        </p:spPr>
      </p:pic>
      <p:cxnSp>
        <p:nvCxnSpPr>
          <p:cNvPr id="17" name="Straight Connector 16">
            <a:extLst>
              <a:ext uri="{FF2B5EF4-FFF2-40B4-BE49-F238E27FC236}">
                <a16:creationId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59485" y="2198913"/>
            <a:ext cx="3690257" cy="3755565"/>
          </a:xfrm>
          <a:prstGeom prst="rect">
            <a:avLst/>
          </a:prstGeom>
        </p:spPr>
        <p:txBody>
          <a:bodyPr vert="horz" lIns="0" tIns="45720" rIns="0" bIns="45720" rtlCol="0">
            <a:normAutofit/>
          </a:bodyPr>
          <a:lstStyle/>
          <a:p>
            <a:pPr marL="285750" indent="-285750">
              <a:lnSpc>
                <a:spcPct val="90000"/>
              </a:lnSpc>
              <a:spcAft>
                <a:spcPts val="600"/>
              </a:spcAft>
              <a:buClr>
                <a:schemeClr val="accent1"/>
              </a:buClr>
              <a:buFont typeface="Calibri" panose="020F0502020204030204" pitchFamily="34" charset="0"/>
              <a:buChar char="•"/>
            </a:pPr>
            <a:r>
              <a:rPr lang="en-US" sz="1700">
                <a:solidFill>
                  <a:schemeClr val="tx1">
                    <a:lumMod val="75000"/>
                    <a:lumOff val="25000"/>
                  </a:schemeClr>
                </a:solidFill>
              </a:rPr>
              <a:t>A Focus on the ‘Naturalness’</a:t>
            </a: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r>
              <a:rPr lang="en-US" sz="1700">
                <a:solidFill>
                  <a:schemeClr val="tx1">
                    <a:lumMod val="75000"/>
                    <a:lumOff val="25000"/>
                  </a:schemeClr>
                </a:solidFill>
              </a:rPr>
              <a:t>Lack of Human responsibility</a:t>
            </a: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r>
              <a:rPr lang="en-US" sz="1700">
                <a:solidFill>
                  <a:schemeClr val="tx1">
                    <a:lumMod val="75000"/>
                    <a:lumOff val="25000"/>
                  </a:schemeClr>
                </a:solidFill>
              </a:rPr>
              <a:t>Unstoppable, uncontrollable phenomenon</a:t>
            </a: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r>
              <a:rPr lang="en-US" sz="1700">
                <a:solidFill>
                  <a:schemeClr val="tx1">
                    <a:lumMod val="75000"/>
                    <a:lumOff val="25000"/>
                  </a:schemeClr>
                </a:solidFill>
              </a:rPr>
              <a:t>Unpredictable?</a:t>
            </a: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r>
              <a:rPr lang="en-US" sz="1700">
                <a:solidFill>
                  <a:schemeClr val="tx1">
                    <a:lumMod val="75000"/>
                    <a:lumOff val="25000"/>
                  </a:schemeClr>
                </a:solidFill>
              </a:rPr>
              <a:t>Terrifying, powerful, frightening</a:t>
            </a: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r>
              <a:rPr lang="en-US" sz="1700">
                <a:solidFill>
                  <a:schemeClr val="tx1">
                    <a:lumMod val="75000"/>
                    <a:lumOff val="25000"/>
                  </a:schemeClr>
                </a:solidFill>
              </a:rPr>
              <a:t>‘Out of worldly’ force</a:t>
            </a: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a:p>
            <a:pPr marL="285750" indent="-285750">
              <a:lnSpc>
                <a:spcPct val="90000"/>
              </a:lnSpc>
              <a:spcAft>
                <a:spcPts val="600"/>
              </a:spcAft>
              <a:buClr>
                <a:schemeClr val="accent1"/>
              </a:buClr>
              <a:buFont typeface="Calibri" panose="020F0502020204030204" pitchFamily="34" charset="0"/>
              <a:buChar char="•"/>
            </a:pPr>
            <a:endParaRPr lang="en-US" sz="1700">
              <a:solidFill>
                <a:schemeClr val="tx1">
                  <a:lumMod val="75000"/>
                  <a:lumOff val="25000"/>
                </a:schemeClr>
              </a:solidFill>
            </a:endParaRPr>
          </a:p>
        </p:txBody>
      </p:sp>
      <p:sp>
        <p:nvSpPr>
          <p:cNvPr id="19" name="Rectangle 18">
            <a:extLst>
              <a:ext uri="{FF2B5EF4-FFF2-40B4-BE49-F238E27FC236}">
                <a16:creationId xmlns:a16="http://schemas.microsoft.com/office/drawing/2014/main" id="{6329CBCE-21AE-419D-AC1F-8ACF510A66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F2DA012-1414-493D-888F-5D99D0BDA3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232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E9996-7EAC-4679-B37D-C1045F42F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61DF1FE-5CC8-43D2-A76C-93C76EEDE1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E161BEBD-A23C-409E-ABC7-73F9EDC02F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4400" b="1">
                <a:solidFill>
                  <a:srgbClr val="FFFFFF"/>
                </a:solidFill>
              </a:rPr>
              <a:t>Causes of Disasters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4742016" y="605896"/>
            <a:ext cx="6413663" cy="5646208"/>
          </a:xfrm>
          <a:prstGeom prst="rect">
            <a:avLst/>
          </a:prstGeom>
        </p:spPr>
        <p:txBody>
          <a:bodyPr vert="horz" lIns="0" tIns="45720" rIns="0" bIns="45720" rtlCol="0" anchor="ctr">
            <a:normAutofit/>
          </a:bodyPr>
          <a:lstStyle/>
          <a:p>
            <a:pPr marL="342900" indent="-3429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The denial of the naturalness of disasters is in no way a denial of natural process. </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marL="342900" indent="-3429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You cannot overlook the fact that there is a degree of ‘nature’ within disaster events.</a:t>
            </a:r>
          </a:p>
          <a:p>
            <a:pPr marL="342900" indent="-342900">
              <a:lnSpc>
                <a:spcPct val="90000"/>
              </a:lnSpc>
              <a:spcAft>
                <a:spcPts val="600"/>
              </a:spcAft>
              <a:buClr>
                <a:schemeClr val="accent1"/>
              </a:buClr>
              <a:buFont typeface="Calibri" panose="020F0502020204030204" pitchFamily="34" charset="0"/>
              <a:buChar char="•"/>
            </a:pPr>
            <a:endParaRPr lang="en-US">
              <a:solidFill>
                <a:schemeClr val="tx1">
                  <a:lumMod val="75000"/>
                  <a:lumOff val="25000"/>
                </a:schemeClr>
              </a:solidFill>
            </a:endParaRPr>
          </a:p>
          <a:p>
            <a:pPr marL="342900" indent="-3429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Earthquakes, tsunamis, blizzards, droughts and hurricanes are certainly events of nature that require a knowledge of geophysics, physical geography or climatology to comprehend. </a:t>
            </a:r>
          </a:p>
          <a:p>
            <a:pPr marL="342900" indent="-342900">
              <a:lnSpc>
                <a:spcPct val="90000"/>
              </a:lnSpc>
              <a:spcAft>
                <a:spcPts val="600"/>
              </a:spcAft>
              <a:buClr>
                <a:schemeClr val="accent1"/>
              </a:buClr>
              <a:buFont typeface="Calibri" panose="020F0502020204030204" pitchFamily="34" charset="0"/>
              <a:buChar char="•"/>
            </a:pPr>
            <a:endParaRPr lang="en-US">
              <a:solidFill>
                <a:schemeClr val="tx1">
                  <a:lumMod val="75000"/>
                  <a:lumOff val="25000"/>
                </a:schemeClr>
              </a:solidFill>
            </a:endParaRPr>
          </a:p>
          <a:p>
            <a:pPr marL="342900" indent="-3429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Whether a natural event is a disaster or not depends ultimately, however, on its location and the social, political, cultural and economic issues occurring there. </a:t>
            </a:r>
          </a:p>
          <a:p>
            <a:pPr marL="342900" indent="-342900">
              <a:lnSpc>
                <a:spcPct val="90000"/>
              </a:lnSpc>
              <a:spcAft>
                <a:spcPts val="600"/>
              </a:spcAft>
              <a:buClr>
                <a:schemeClr val="accent1"/>
              </a:buClr>
              <a:buFont typeface="Calibri" panose="020F0502020204030204" pitchFamily="34" charset="0"/>
              <a:buChar char="•"/>
            </a:pPr>
            <a:endParaRPr lang="en-US">
              <a:solidFill>
                <a:schemeClr val="tx1">
                  <a:lumMod val="75000"/>
                  <a:lumOff val="25000"/>
                </a:schemeClr>
              </a:solidFill>
            </a:endParaRPr>
          </a:p>
          <a:p>
            <a:pPr marL="342900" indent="-342900">
              <a:lnSpc>
                <a:spcPct val="90000"/>
              </a:lnSpc>
              <a:spcAft>
                <a:spcPts val="600"/>
              </a:spcAft>
              <a:buClr>
                <a:schemeClr val="accent1"/>
              </a:buClr>
              <a:buFont typeface="Calibri" panose="020F0502020204030204" pitchFamily="34" charset="0"/>
              <a:buChar char="•"/>
            </a:pPr>
            <a:r>
              <a:rPr lang="en-US">
                <a:solidFill>
                  <a:schemeClr val="tx1">
                    <a:lumMod val="75000"/>
                    <a:lumOff val="25000"/>
                  </a:schemeClr>
                </a:solidFill>
              </a:rPr>
              <a:t>See Neil Smith’s (2006) discussion ‘There is no such thing as a natural disaster’ - </a:t>
            </a:r>
            <a:r>
              <a:rPr lang="en-US">
                <a:solidFill>
                  <a:schemeClr val="tx1">
                    <a:lumMod val="75000"/>
                    <a:lumOff val="25000"/>
                  </a:schemeClr>
                </a:solidFill>
                <a:hlinkClick r:id="rId2">
                  <a:extLst>
                    <a:ext uri="{A12FA001-AC4F-418D-AE19-62706E023703}">
                      <ahyp:hlinkClr xmlns="" xmlns:ahyp="http://schemas.microsoft.com/office/drawing/2018/hyperlinkcolor" val="tx"/>
                    </a:ext>
                  </a:extLst>
                </a:hlinkClick>
              </a:rPr>
              <a:t>http://understandingkatrina.ssrc.org/Smith/</a:t>
            </a:r>
            <a:endParaRPr lang="en-US">
              <a:solidFill>
                <a:schemeClr val="tx1">
                  <a:lumMod val="75000"/>
                  <a:lumOff val="25000"/>
                </a:schemeClr>
              </a:solidFill>
            </a:endParaRPr>
          </a:p>
          <a:p>
            <a:pPr marL="342900" indent="-342900">
              <a:lnSpc>
                <a:spcPct val="90000"/>
              </a:lnSpc>
              <a:spcAft>
                <a:spcPts val="600"/>
              </a:spcAft>
              <a:buClr>
                <a:schemeClr val="accent1"/>
              </a:buClr>
              <a:buFont typeface="Calibri" panose="020F0502020204030204" pitchFamily="34" charset="0"/>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110725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E055-6E8A-2273-3179-C99930378D70}"/>
              </a:ext>
            </a:extLst>
          </p:cNvPr>
          <p:cNvSpPr>
            <a:spLocks noGrp="1"/>
          </p:cNvSpPr>
          <p:nvPr>
            <p:ph type="title"/>
          </p:nvPr>
        </p:nvSpPr>
        <p:spPr>
          <a:xfrm>
            <a:off x="1097280" y="286603"/>
            <a:ext cx="10911840" cy="1430437"/>
          </a:xfrm>
        </p:spPr>
        <p:txBody>
          <a:bodyPr>
            <a:normAutofit/>
          </a:bodyPr>
          <a:lstStyle/>
          <a:p>
            <a:r>
              <a:rPr lang="en-US" sz="4000" b="1" dirty="0">
                <a:ea typeface="Calibri Light"/>
                <a:cs typeface="Calibri Light"/>
              </a:rPr>
              <a:t>There is nothing 'natural' about disasters: Ted Talk</a:t>
            </a:r>
            <a:endParaRPr lang="en-US" sz="4000" b="1" dirty="0"/>
          </a:p>
        </p:txBody>
      </p:sp>
      <p:sp>
        <p:nvSpPr>
          <p:cNvPr id="3" name="TextBox 2">
            <a:extLst>
              <a:ext uri="{FF2B5EF4-FFF2-40B4-BE49-F238E27FC236}">
                <a16:creationId xmlns:a16="http://schemas.microsoft.com/office/drawing/2014/main" id="{F314B1FA-4B17-FCE3-42AB-F1BD4F861507}"/>
              </a:ext>
            </a:extLst>
          </p:cNvPr>
          <p:cNvSpPr txBox="1"/>
          <p:nvPr/>
        </p:nvSpPr>
        <p:spPr>
          <a:xfrm>
            <a:off x="1229360" y="2143760"/>
            <a:ext cx="5485958" cy="340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Watch the following Ted Talk by </a:t>
            </a:r>
            <a:r>
              <a:rPr lang="en-US" sz="2400" dirty="0">
                <a:solidFill>
                  <a:srgbClr val="0F0F0F"/>
                </a:solidFill>
                <a:latin typeface="Calibri"/>
                <a:ea typeface="Roboto"/>
                <a:cs typeface="Roboto"/>
              </a:rPr>
              <a:t>Rohini Swaminathan</a:t>
            </a:r>
            <a:endParaRPr lang="en-US" sz="2400" dirty="0">
              <a:latin typeface="Calibri"/>
              <a:ea typeface="Calibri"/>
              <a:cs typeface="Calibri"/>
            </a:endParaRPr>
          </a:p>
          <a:p>
            <a:endParaRPr lang="en-US" sz="2400" dirty="0">
              <a:ea typeface="Calibri"/>
              <a:cs typeface="Calibri"/>
            </a:endParaRPr>
          </a:p>
          <a:p>
            <a:r>
              <a:rPr lang="en-US" sz="2400" dirty="0">
                <a:hlinkClick r:id="rId2"/>
              </a:rPr>
              <a:t>V - Multi - Placeholder (youtube.com)</a:t>
            </a:r>
            <a:endParaRPr lang="en-US" sz="2400" dirty="0">
              <a:ea typeface="Calibri"/>
              <a:cs typeface="Calibri"/>
            </a:endParaRPr>
          </a:p>
          <a:p>
            <a:endParaRPr lang="en-US" sz="2400" dirty="0">
              <a:ea typeface="Calibri"/>
              <a:cs typeface="Calibri"/>
            </a:endParaRPr>
          </a:p>
          <a:p>
            <a:r>
              <a:rPr lang="en-US" sz="2400" dirty="0">
                <a:ea typeface="Calibri"/>
                <a:cs typeface="Calibri"/>
              </a:rPr>
              <a:t>What are the key points she is making?</a:t>
            </a:r>
          </a:p>
          <a:p>
            <a:endParaRPr lang="en-US" sz="2400" dirty="0">
              <a:ea typeface="Calibri"/>
              <a:cs typeface="Calibri"/>
            </a:endParaRPr>
          </a:p>
          <a:p>
            <a:r>
              <a:rPr lang="en-US" sz="2400" dirty="0">
                <a:ea typeface="Calibri"/>
                <a:cs typeface="Calibri"/>
              </a:rPr>
              <a:t>Do you agree?</a:t>
            </a:r>
          </a:p>
          <a:p>
            <a:endParaRPr lang="en-US" sz="2300" dirty="0">
              <a:ea typeface="Calibri"/>
              <a:cs typeface="Calibri"/>
            </a:endParaRPr>
          </a:p>
        </p:txBody>
      </p:sp>
      <p:pic>
        <p:nvPicPr>
          <p:cNvPr id="5" name="Picture 4" descr="A screenshot of a computer screen&#10;&#10;Description automatically generated">
            <a:extLst>
              <a:ext uri="{FF2B5EF4-FFF2-40B4-BE49-F238E27FC236}">
                <a16:creationId xmlns:a16="http://schemas.microsoft.com/office/drawing/2014/main" id="{70BBB094-07FE-4087-83C9-473660332CE5}"/>
              </a:ext>
            </a:extLst>
          </p:cNvPr>
          <p:cNvPicPr>
            <a:picLocks noChangeAspect="1"/>
          </p:cNvPicPr>
          <p:nvPr/>
        </p:nvPicPr>
        <p:blipFill rotWithShape="1">
          <a:blip r:embed="rId3"/>
          <a:srcRect l="8259" t="20441" r="42950" b="30238"/>
          <a:stretch/>
        </p:blipFill>
        <p:spPr>
          <a:xfrm>
            <a:off x="6853582" y="2142014"/>
            <a:ext cx="4240560" cy="2423806"/>
          </a:xfrm>
          <a:prstGeom prst="rect">
            <a:avLst/>
          </a:prstGeom>
        </p:spPr>
      </p:pic>
    </p:spTree>
    <p:extLst>
      <p:ext uri="{BB962C8B-B14F-4D97-AF65-F5344CB8AC3E}">
        <p14:creationId xmlns:p14="http://schemas.microsoft.com/office/powerpoint/2010/main" val="329367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D379150-F6B4-45C8-BE10-6B278AD40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FFCF544-A370-4A5D-A95F-CA6E0E7191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6EEB3B97-A638-498B-8083-54191CE71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84B70D5-875B-433D-BDBD-1522A85D6C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38533" y="634946"/>
            <a:ext cx="3726543" cy="1499137"/>
          </a:xfrm>
        </p:spPr>
        <p:txBody>
          <a:bodyPr vert="horz" lIns="91440" tIns="45720" rIns="91440" bIns="45720" rtlCol="0" anchor="b">
            <a:normAutofit/>
          </a:bodyPr>
          <a:lstStyle/>
          <a:p>
            <a:r>
              <a:rPr lang="en-US" sz="4400" b="1" dirty="0"/>
              <a:t>Risk….not always a choice</a:t>
            </a:r>
          </a:p>
        </p:txBody>
      </p:sp>
      <p:pic>
        <p:nvPicPr>
          <p:cNvPr id="3" name="Picture 2" descr="A hand writing on a white board&#10;&#10;Description automatically generated">
            <a:extLst>
              <a:ext uri="{FF2B5EF4-FFF2-40B4-BE49-F238E27FC236}">
                <a16:creationId xmlns:a16="http://schemas.microsoft.com/office/drawing/2014/main" id="{713FC45E-8C22-BBAA-2544-264C813C9DD5}"/>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190380" y="1220948"/>
            <a:ext cx="6043892" cy="4427565"/>
          </a:xfrm>
          <a:prstGeom prst="rect">
            <a:avLst/>
          </a:prstGeom>
        </p:spPr>
      </p:pic>
      <p:cxnSp>
        <p:nvCxnSpPr>
          <p:cNvPr id="36" name="Straight Connector 35">
            <a:extLst>
              <a:ext uri="{FF2B5EF4-FFF2-40B4-BE49-F238E27FC236}">
                <a16:creationId xmlns:a16="http://schemas.microsoft.com/office/drawing/2014/main" id="{C947DF4A-614C-4B4C-8B80-E5B9D8E8CF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859485" y="2198913"/>
            <a:ext cx="3690257" cy="3755565"/>
          </a:xfrm>
          <a:prstGeom prst="rect">
            <a:avLst/>
          </a:prstGeom>
        </p:spPr>
        <p:txBody>
          <a:bodyPr vert="horz" lIns="0" tIns="45720" rIns="0" bIns="45720" rtlCol="0" anchor="t">
            <a:normAutofit fontScale="92500"/>
          </a:bodyPr>
          <a:lstStyle/>
          <a:p>
            <a:pPr>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Migration to hazard prone or environmentally vulnerable areas has been predominantly due to an increase in the world population, with some countries being pushed to their limits spatially (Turnbull et al. 2013).  Limited available and adequate land space to build on has led to unsuitable development occurring in many regions (Bernstein 1992).  </a:t>
            </a:r>
            <a:endParaRPr lang="en-US" sz="1700" dirty="0">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This has principally been the case within densely populated countries like Bangladesh which has incurred rapid urbanisation (Martin 2010; Paul &amp; Dutt. 2010) and large urban areas such as Vancouver (Andrey &amp; Jones 2008). </a:t>
            </a:r>
            <a:endParaRPr lang="en-US" sz="1700" dirty="0">
              <a:solidFill>
                <a:schemeClr val="tx1">
                  <a:lumMod val="75000"/>
                  <a:lumOff val="25000"/>
                </a:schemeClr>
              </a:solidFill>
              <a:ea typeface="Calibri"/>
              <a:cs typeface="Calibri"/>
            </a:endParaRPr>
          </a:p>
        </p:txBody>
      </p:sp>
      <p:sp>
        <p:nvSpPr>
          <p:cNvPr id="38" name="Rectangle 37">
            <a:extLst>
              <a:ext uri="{FF2B5EF4-FFF2-40B4-BE49-F238E27FC236}">
                <a16:creationId xmlns:a16="http://schemas.microsoft.com/office/drawing/2014/main" id="{1E299956-A9E7-4FC1-A0B1-D590CA9730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17FC539C-B783-4B03-9F9E-D13430F3F6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532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4" name="Rectangle 30723">
            <a:extLst>
              <a:ext uri="{FF2B5EF4-FFF2-40B4-BE49-F238E27FC236}">
                <a16:creationId xmlns:a16="http://schemas.microsoft.com/office/drawing/2014/main" id="{63E00694-E403-4987-8634-15F6D8E4C3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30722" name="Title 1"/>
          <p:cNvSpPr>
            <a:spLocks noGrp="1"/>
          </p:cNvSpPr>
          <p:nvPr>
            <p:ph type="title"/>
          </p:nvPr>
        </p:nvSpPr>
        <p:spPr>
          <a:xfrm>
            <a:off x="1460137" y="5429783"/>
            <a:ext cx="10058400" cy="693091"/>
          </a:xfrm>
        </p:spPr>
        <p:txBody>
          <a:bodyPr anchor="ctr">
            <a:normAutofit fontScale="90000"/>
          </a:bodyPr>
          <a:lstStyle/>
          <a:p>
            <a:pPr algn="ctr"/>
            <a:r>
              <a:rPr lang="en-GB" altLang="en-US" b="1"/>
              <a:t>Why risk living in a hazardous area?</a:t>
            </a:r>
            <a:endParaRPr lang="en-US" altLang="en-US" b="1"/>
          </a:p>
        </p:txBody>
      </p:sp>
      <p:sp>
        <p:nvSpPr>
          <p:cNvPr id="3" name="Content Placeholder 2"/>
          <p:cNvSpPr>
            <a:spLocks/>
          </p:cNvSpPr>
          <p:nvPr/>
        </p:nvSpPr>
        <p:spPr>
          <a:xfrm>
            <a:off x="1095852" y="777698"/>
            <a:ext cx="7490223" cy="2923220"/>
          </a:xfrm>
          <a:prstGeom prst="rect">
            <a:avLst/>
          </a:prstGeom>
        </p:spPr>
        <p:txBody>
          <a:bodyPr lIns="91440" tIns="45720" rIns="91440" bIns="45720" rtlCol="0" anchor="t">
            <a:normAutofit/>
          </a:bodyPr>
          <a:lstStyle/>
          <a:p>
            <a:pPr defTabSz="694944">
              <a:spcAft>
                <a:spcPts val="600"/>
              </a:spcAft>
              <a:defRPr/>
            </a:pPr>
            <a:r>
              <a:rPr lang="en-GB" sz="2400" kern="1200" dirty="0">
                <a:latin typeface="+mn-lt"/>
                <a:ea typeface="+mn-ea"/>
                <a:cs typeface="+mn-cs"/>
              </a:rPr>
              <a:t>There are more people living</a:t>
            </a:r>
            <a:r>
              <a:rPr lang="en-GB" sz="2400" dirty="0"/>
              <a:t> </a:t>
            </a:r>
            <a:endParaRPr lang="en-GB" sz="2400" kern="1200" dirty="0">
              <a:latin typeface="+mn-lt"/>
              <a:ea typeface="Calibri"/>
              <a:cs typeface="Calibri"/>
            </a:endParaRPr>
          </a:p>
          <a:p>
            <a:pPr defTabSz="694944">
              <a:spcAft>
                <a:spcPts val="600"/>
              </a:spcAft>
              <a:defRPr/>
            </a:pPr>
            <a:r>
              <a:rPr lang="en-GB" sz="2400" kern="1200" dirty="0">
                <a:latin typeface="+mn-lt"/>
                <a:ea typeface="+mn-ea"/>
                <a:cs typeface="+mn-cs"/>
              </a:rPr>
              <a:t>in potentially hazardous areas than</a:t>
            </a:r>
            <a:endParaRPr lang="en-GB" sz="2400" kern="1200" dirty="0">
              <a:latin typeface="+mn-lt"/>
              <a:ea typeface="Calibri"/>
              <a:cs typeface="Calibri"/>
            </a:endParaRPr>
          </a:p>
          <a:p>
            <a:pPr defTabSz="694944">
              <a:spcAft>
                <a:spcPts val="600"/>
              </a:spcAft>
              <a:defRPr/>
            </a:pPr>
            <a:r>
              <a:rPr lang="en-GB" sz="2400" kern="1200" dirty="0">
                <a:latin typeface="+mn-lt"/>
                <a:ea typeface="+mn-ea"/>
                <a:cs typeface="+mn-cs"/>
              </a:rPr>
              <a:t>you might expect.</a:t>
            </a:r>
            <a:endParaRPr lang="en-GB" sz="2400" kern="1200" dirty="0">
              <a:latin typeface="+mn-lt"/>
              <a:ea typeface="Calibri"/>
              <a:cs typeface="Calibri"/>
            </a:endParaRPr>
          </a:p>
          <a:p>
            <a:pPr defTabSz="694944">
              <a:spcAft>
                <a:spcPts val="600"/>
              </a:spcAft>
              <a:defRPr/>
            </a:pPr>
            <a:endParaRPr lang="en-GB" sz="2400" kern="1200" dirty="0">
              <a:latin typeface="+mn-lt"/>
              <a:ea typeface="Calibri"/>
              <a:cs typeface="Calibri"/>
            </a:endParaRPr>
          </a:p>
          <a:p>
            <a:pPr defTabSz="694944">
              <a:spcAft>
                <a:spcPts val="600"/>
              </a:spcAft>
              <a:defRPr/>
            </a:pPr>
            <a:endParaRPr lang="en-GB" sz="2400" kern="1200" dirty="0">
              <a:latin typeface="+mn-lt"/>
              <a:ea typeface="Calibri"/>
              <a:cs typeface="Calibri"/>
            </a:endParaRPr>
          </a:p>
          <a:p>
            <a:pPr defTabSz="694944">
              <a:spcAft>
                <a:spcPts val="600"/>
              </a:spcAft>
              <a:defRPr/>
            </a:pPr>
            <a:endParaRPr lang="en-GB" sz="1368" kern="1200">
              <a:solidFill>
                <a:schemeClr val="tx1"/>
              </a:solidFill>
              <a:latin typeface="+mn-lt"/>
              <a:ea typeface="+mn-ea"/>
              <a:cs typeface="+mn-cs"/>
            </a:endParaRPr>
          </a:p>
          <a:p>
            <a:pPr defTabSz="694944">
              <a:spcAft>
                <a:spcPts val="600"/>
              </a:spcAft>
              <a:defRPr/>
            </a:pPr>
            <a:endParaRPr lang="en-GB" sz="1368" kern="1200">
              <a:solidFill>
                <a:schemeClr val="tx1"/>
              </a:solidFill>
              <a:latin typeface="+mn-lt"/>
              <a:ea typeface="+mn-ea"/>
              <a:cs typeface="+mn-cs"/>
            </a:endParaRPr>
          </a:p>
          <a:p>
            <a:pPr defTabSz="694944">
              <a:spcAft>
                <a:spcPts val="600"/>
              </a:spcAft>
              <a:defRPr/>
            </a:pPr>
            <a:endParaRPr lang="en-GB" sz="1368" kern="1200">
              <a:solidFill>
                <a:schemeClr val="tx1"/>
              </a:solidFill>
              <a:latin typeface="+mn-lt"/>
              <a:ea typeface="+mn-ea"/>
              <a:cs typeface="+mn-cs"/>
            </a:endParaRPr>
          </a:p>
          <a:p>
            <a:pPr>
              <a:spcAft>
                <a:spcPts val="600"/>
              </a:spcAft>
              <a:buNone/>
              <a:defRPr/>
            </a:pPr>
            <a:endParaRPr lang="en-GB"/>
          </a:p>
        </p:txBody>
      </p:sp>
      <p:graphicFrame>
        <p:nvGraphicFramePr>
          <p:cNvPr id="5" name="Diagram 4"/>
          <p:cNvGraphicFramePr/>
          <p:nvPr>
            <p:extLst>
              <p:ext uri="{D42A27DB-BD31-4B8C-83A1-F6EECF244321}">
                <p14:modId xmlns:p14="http://schemas.microsoft.com/office/powerpoint/2010/main" val="3744022172"/>
              </p:ext>
            </p:extLst>
          </p:nvPr>
        </p:nvGraphicFramePr>
        <p:xfrm>
          <a:off x="2197093" y="146861"/>
          <a:ext cx="9811651" cy="506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734" name="Straight Arrow Connector 30733">
            <a:extLst>
              <a:ext uri="{FF2B5EF4-FFF2-40B4-BE49-F238E27FC236}">
                <a16:creationId xmlns:a16="http://schemas.microsoft.com/office/drawing/2014/main" id="{49A03003-AF86-8F22-BCBA-682095DC40FA}"/>
              </a:ext>
            </a:extLst>
          </p:cNvPr>
          <p:cNvCxnSpPr/>
          <p:nvPr/>
        </p:nvCxnSpPr>
        <p:spPr>
          <a:xfrm flipH="1" flipV="1">
            <a:off x="7587343" y="4680857"/>
            <a:ext cx="1306286" cy="130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735" name="TextBox 30734">
            <a:extLst>
              <a:ext uri="{FF2B5EF4-FFF2-40B4-BE49-F238E27FC236}">
                <a16:creationId xmlns:a16="http://schemas.microsoft.com/office/drawing/2014/main" id="{D3497A30-FAD0-77C6-9957-967AEDFE36D1}"/>
              </a:ext>
            </a:extLst>
          </p:cNvPr>
          <p:cNvSpPr txBox="1"/>
          <p:nvPr/>
        </p:nvSpPr>
        <p:spPr>
          <a:xfrm>
            <a:off x="9080008" y="4642103"/>
            <a:ext cx="21100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Does this constitute vulnerability?</a:t>
            </a:r>
            <a:endParaRPr lang="en-US" dirty="0"/>
          </a:p>
        </p:txBody>
      </p:sp>
    </p:spTree>
    <p:extLst>
      <p:ext uri="{BB962C8B-B14F-4D97-AF65-F5344CB8AC3E}">
        <p14:creationId xmlns:p14="http://schemas.microsoft.com/office/powerpoint/2010/main" val="251721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7A3698-B350-40E5-8475-9BCC41A089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AC655C7-EC94-4BE6-84C8-2F9EFBBB278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95770" y="634946"/>
            <a:ext cx="4295018" cy="1378185"/>
          </a:xfrm>
        </p:spPr>
        <p:txBody>
          <a:bodyPr vert="horz" lIns="91440" tIns="45720" rIns="91440" bIns="45720" rtlCol="0" anchor="b">
            <a:normAutofit/>
          </a:bodyPr>
          <a:lstStyle/>
          <a:p>
            <a:r>
              <a:rPr lang="en-US" sz="3800" b="1" kern="1200" spc="-50" baseline="0" dirty="0">
                <a:latin typeface="+mj-lt"/>
                <a:ea typeface="+mj-ea"/>
                <a:cs typeface="+mj-cs"/>
              </a:rPr>
              <a:t>Living in ‘Risky’ areas</a:t>
            </a:r>
          </a:p>
        </p:txBody>
      </p:sp>
      <p:pic>
        <p:nvPicPr>
          <p:cNvPr id="8" name="Picture 8" descr="A picture containing sky, outdoor, mountain, nature&#10;&#10;Description automatically generated">
            <a:extLst>
              <a:ext uri="{FF2B5EF4-FFF2-40B4-BE49-F238E27FC236}">
                <a16:creationId xmlns:a16="http://schemas.microsoft.com/office/drawing/2014/main" id="{264CAC43-727D-CFD5-A4EF-3C61A7C0F16D}"/>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12178" r="28663"/>
          <a:stretch/>
        </p:blipFill>
        <p:spPr>
          <a:xfrm>
            <a:off x="633999" y="640081"/>
            <a:ext cx="6909801" cy="5314406"/>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895770" y="2150534"/>
            <a:ext cx="4004733" cy="3803226"/>
          </a:xfrm>
          <a:prstGeom prst="rect">
            <a:avLst/>
          </a:prstGeom>
        </p:spPr>
        <p:txBody>
          <a:bodyPr vert="horz" lIns="0" tIns="45720" rIns="0" bIns="45720" rtlCol="0" anchor="t">
            <a:noAutofit/>
          </a:bodyPr>
          <a:lstStyle/>
          <a:p>
            <a:pPr marL="342900" indent="-342900">
              <a:lnSpc>
                <a:spcPct val="90000"/>
              </a:lnSpc>
              <a:spcAft>
                <a:spcPts val="800"/>
              </a:spcAft>
              <a:buClr>
                <a:schemeClr val="accent1"/>
              </a:buClr>
              <a:buFont typeface="Calibri" panose="020F0502020204030204" pitchFamily="34" charset="0"/>
              <a:buChar char="•"/>
            </a:pPr>
            <a:r>
              <a:rPr lang="en-US" sz="1500" dirty="0">
                <a:solidFill>
                  <a:schemeClr val="tx1">
                    <a:lumMod val="75000"/>
                    <a:lumOff val="25000"/>
                  </a:schemeClr>
                </a:solidFill>
              </a:rPr>
              <a:t>Becker et al. (2010) shows that Auckland, New Zealand which developed on what was active volcanic land, has harnessed these previous risks to create economic benefits for those living there, like the use of hot springs for tourism ventures (Becker et al. 2010) which provides jobs.</a:t>
            </a:r>
            <a:endParaRPr lang="en-US" sz="1500" dirty="0">
              <a:solidFill>
                <a:schemeClr val="tx1">
                  <a:lumMod val="75000"/>
                  <a:lumOff val="25000"/>
                </a:schemeClr>
              </a:solidFill>
              <a:ea typeface="Calibri"/>
              <a:cs typeface="Calibri"/>
            </a:endParaRPr>
          </a:p>
          <a:p>
            <a:pPr>
              <a:lnSpc>
                <a:spcPct val="90000"/>
              </a:lnSpc>
              <a:spcAft>
                <a:spcPts val="800"/>
              </a:spcAft>
              <a:buClr>
                <a:schemeClr val="accent1"/>
              </a:buClr>
              <a:buFont typeface="Calibri" panose="020F0502020204030204" pitchFamily="34" charset="0"/>
            </a:pPr>
            <a:endParaRPr lang="en-US" sz="1500" dirty="0">
              <a:solidFill>
                <a:schemeClr val="tx1">
                  <a:lumMod val="75000"/>
                  <a:lumOff val="25000"/>
                </a:schemeClr>
              </a:solidFill>
              <a:ea typeface="Calibri"/>
              <a:cs typeface="Calibri"/>
            </a:endParaRPr>
          </a:p>
          <a:p>
            <a:pPr marL="342900" indent="-342900">
              <a:lnSpc>
                <a:spcPct val="90000"/>
              </a:lnSpc>
              <a:spcAft>
                <a:spcPts val="800"/>
              </a:spcAft>
              <a:buClr>
                <a:schemeClr val="accent1"/>
              </a:buClr>
              <a:buFont typeface="Calibri" panose="020F0502020204030204" pitchFamily="34" charset="0"/>
              <a:buChar char="•"/>
            </a:pPr>
            <a:r>
              <a:rPr lang="en-US" sz="1500" dirty="0">
                <a:solidFill>
                  <a:schemeClr val="tx1">
                    <a:lumMod val="75000"/>
                    <a:lumOff val="25000"/>
                  </a:schemeClr>
                </a:solidFill>
              </a:rPr>
              <a:t>In a small number of cases, locations like Calabasas City and in Los Angeles have recently become popular destinations for higher socio-economic groups including celebrities (Las Virgenes-Malibu Council of Governments 2013).  Many have moved due to its lucrative status and scenic views (Las Virgenes-Malibu Council of Governments 2013) regardless of the known risks from earthquakes and landslides (Wisner et al. 2013). </a:t>
            </a:r>
            <a:endParaRPr lang="en-US" sz="1500" dirty="0">
              <a:solidFill>
                <a:schemeClr val="tx1">
                  <a:lumMod val="75000"/>
                  <a:lumOff val="25000"/>
                </a:schemeClr>
              </a:solidFill>
              <a:ea typeface="Calibri"/>
              <a:cs typeface="Calibri"/>
            </a:endParaRPr>
          </a:p>
          <a:p>
            <a:pPr>
              <a:lnSpc>
                <a:spcPct val="90000"/>
              </a:lnSpc>
              <a:buClr>
                <a:schemeClr val="accent1"/>
              </a:buClr>
              <a:buFont typeface="Calibri" panose="020F0502020204030204" pitchFamily="34" charset="0"/>
            </a:pPr>
            <a:endParaRPr lang="en-US" sz="1300">
              <a:solidFill>
                <a:schemeClr val="tx1">
                  <a:lumMod val="75000"/>
                  <a:lumOff val="25000"/>
                </a:schemeClr>
              </a:solidFill>
            </a:endParaRPr>
          </a:p>
        </p:txBody>
      </p:sp>
      <p:sp>
        <p:nvSpPr>
          <p:cNvPr id="23" name="Rectangle 22">
            <a:extLst>
              <a:ext uri="{FF2B5EF4-FFF2-40B4-BE49-F238E27FC236}">
                <a16:creationId xmlns:a16="http://schemas.microsoft.com/office/drawing/2014/main" id="{6329CBCE-21AE-419D-AC1F-8ACF510A66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FF2DA012-1414-493D-888F-5D99D0BDA3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961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4490D0-3672-446A-AC12-B4830333BD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A4CD5CB-D209-4D70-8CA4-629731C592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46729" y="639097"/>
            <a:ext cx="3401961" cy="3686015"/>
          </a:xfrm>
        </p:spPr>
        <p:txBody>
          <a:bodyPr vert="horz" lIns="91440" tIns="45720" rIns="91440" bIns="45720" rtlCol="0" anchor="b">
            <a:normAutofit/>
          </a:bodyPr>
          <a:lstStyle/>
          <a:p>
            <a:r>
              <a:rPr lang="en-US" sz="5600">
                <a:solidFill>
                  <a:schemeClr val="tx1">
                    <a:lumMod val="85000"/>
                    <a:lumOff val="15000"/>
                  </a:schemeClr>
                </a:solidFill>
              </a:rPr>
              <a:t>Measuring Disaster Risk</a:t>
            </a:r>
          </a:p>
        </p:txBody>
      </p:sp>
      <p:pic>
        <p:nvPicPr>
          <p:cNvPr id="3" name="Picture 2"/>
          <p:cNvPicPr>
            <a:picLocks noChangeAspect="1"/>
          </p:cNvPicPr>
          <p:nvPr/>
        </p:nvPicPr>
        <p:blipFill>
          <a:blip r:embed="rId2"/>
          <a:stretch>
            <a:fillRect/>
          </a:stretch>
        </p:blipFill>
        <p:spPr>
          <a:xfrm>
            <a:off x="720670" y="640081"/>
            <a:ext cx="6738874" cy="5054156"/>
          </a:xfrm>
          <a:prstGeom prst="rect">
            <a:avLst/>
          </a:prstGeom>
        </p:spPr>
      </p:pic>
      <p:cxnSp>
        <p:nvCxnSpPr>
          <p:cNvPr id="32" name="Straight Connector 31">
            <a:extLst>
              <a:ext uri="{FF2B5EF4-FFF2-40B4-BE49-F238E27FC236}">
                <a16:creationId xmlns:a16="http://schemas.microsoft.com/office/drawing/2014/main" id="{5C6A2BAE-B461-4B55-8E1F-0722ABDD13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4C27B90-DF2B-4D00-BA07-18ED774CD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93ACC25-C262-417A-8AA9-0641C772BD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val 3">
            <a:extLst>
              <a:ext uri="{FF2B5EF4-FFF2-40B4-BE49-F238E27FC236}">
                <a16:creationId xmlns:a16="http://schemas.microsoft.com/office/drawing/2014/main" id="{D0429105-4161-4C11-DD97-3067A7C7FAD6}"/>
              </a:ext>
            </a:extLst>
          </p:cNvPr>
          <p:cNvSpPr/>
          <p:nvPr/>
        </p:nvSpPr>
        <p:spPr>
          <a:xfrm>
            <a:off x="4861306" y="2296454"/>
            <a:ext cx="1847272" cy="692727"/>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FF6B54E3-E34B-D8F0-D91A-2E69B0A080D8}"/>
              </a:ext>
            </a:extLst>
          </p:cNvPr>
          <p:cNvCxnSpPr/>
          <p:nvPr/>
        </p:nvCxnSpPr>
        <p:spPr>
          <a:xfrm flipH="1">
            <a:off x="6758269" y="1191051"/>
            <a:ext cx="1141790" cy="1410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996927-A4F7-0BB6-E73E-DEB429962BBF}"/>
              </a:ext>
            </a:extLst>
          </p:cNvPr>
          <p:cNvSpPr txBox="1"/>
          <p:nvPr/>
        </p:nvSpPr>
        <p:spPr>
          <a:xfrm>
            <a:off x="7937500" y="241904"/>
            <a:ext cx="14423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Will be discussed in more detail in Session </a:t>
            </a:r>
            <a:r>
              <a:rPr lang="en-US" dirty="0" smtClean="0">
                <a:ea typeface="Calibri"/>
                <a:cs typeface="Calibri"/>
              </a:rPr>
              <a:t>2</a:t>
            </a:r>
            <a:endParaRPr lang="en-US" dirty="0"/>
          </a:p>
        </p:txBody>
      </p:sp>
    </p:spTree>
    <p:extLst>
      <p:ext uri="{BB962C8B-B14F-4D97-AF65-F5344CB8AC3E}">
        <p14:creationId xmlns:p14="http://schemas.microsoft.com/office/powerpoint/2010/main" val="347964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B6BC65-4ECA-0329-8FA8-AB16B41FED17}"/>
              </a:ext>
            </a:extLst>
          </p:cNvPr>
          <p:cNvSpPr>
            <a:spLocks noGrp="1"/>
          </p:cNvSpPr>
          <p:nvPr>
            <p:ph type="title"/>
          </p:nvPr>
        </p:nvSpPr>
        <p:spPr>
          <a:xfrm>
            <a:off x="467360" y="2824480"/>
            <a:ext cx="3659246" cy="2926080"/>
          </a:xfrm>
        </p:spPr>
        <p:txBody>
          <a:bodyPr vert="horz" lIns="91440" tIns="45720" rIns="91440" bIns="45720" rtlCol="0" anchor="b">
            <a:normAutofit fontScale="90000"/>
          </a:bodyPr>
          <a:lstStyle/>
          <a:p>
            <a:r>
              <a:rPr lang="en-US" sz="4400" b="1">
                <a:solidFill>
                  <a:srgbClr val="FFFFFF"/>
                </a:solidFill>
              </a:rPr>
              <a:t>Introduction to the Disaster Management Cycle</a:t>
            </a:r>
            <a:r>
              <a:rPr lang="en-US" sz="4400">
                <a:solidFill>
                  <a:srgbClr val="FFFFFF"/>
                </a:solidFill>
              </a:rPr>
              <a:t> </a:t>
            </a:r>
            <a:r>
              <a:rPr lang="en-US" sz="4400">
                <a:solidFill>
                  <a:srgbClr val="FFFFFF"/>
                </a:solidFill>
                <a:cs typeface="Calibri Light"/>
              </a:rPr>
              <a:t/>
            </a:r>
            <a:br>
              <a:rPr lang="en-US" sz="4400">
                <a:solidFill>
                  <a:srgbClr val="FFFFFF"/>
                </a:solidFill>
                <a:cs typeface="Calibri Light"/>
              </a:rPr>
            </a:br>
            <a:r>
              <a:rPr lang="en-US" sz="4400">
                <a:solidFill>
                  <a:srgbClr val="FFFFFF"/>
                </a:solidFill>
                <a:cs typeface="Calibri Light"/>
              </a:rPr>
              <a:t/>
            </a:r>
            <a:br>
              <a:rPr lang="en-US" sz="4400">
                <a:solidFill>
                  <a:srgbClr val="FFFFFF"/>
                </a:solidFill>
                <a:cs typeface="Calibri Light"/>
              </a:rPr>
            </a:br>
            <a:r>
              <a:rPr lang="en-US" sz="4400">
                <a:cs typeface="Calibri Light"/>
              </a:rPr>
              <a:t/>
            </a:r>
            <a:br>
              <a:rPr lang="en-US" sz="4400">
                <a:cs typeface="Calibri Light"/>
              </a:rPr>
            </a:br>
            <a:r>
              <a:rPr lang="en-US" sz="3000">
                <a:solidFill>
                  <a:srgbClr val="FFFFFF"/>
                </a:solidFill>
                <a:cs typeface="Calibri Light"/>
              </a:rPr>
              <a:t>What is the difference between each of the following stages?</a:t>
            </a:r>
            <a:br>
              <a:rPr lang="en-US" sz="3000">
                <a:solidFill>
                  <a:srgbClr val="FFFFFF"/>
                </a:solidFill>
                <a:cs typeface="Calibri Light"/>
              </a:rPr>
            </a:br>
            <a:r>
              <a:rPr lang="en-US" sz="3000">
                <a:cs typeface="Calibri Light"/>
              </a:rPr>
              <a:t/>
            </a:r>
            <a:br>
              <a:rPr lang="en-US" sz="3000">
                <a:cs typeface="Calibri Light"/>
              </a:rPr>
            </a:br>
            <a:endParaRPr lang="en-US" sz="3000">
              <a:solidFill>
                <a:srgbClr val="FFFFFF"/>
              </a:solidFill>
              <a:cs typeface="Calibri Light"/>
            </a:endParaRPr>
          </a:p>
        </p:txBody>
      </p:sp>
      <p:pic>
        <p:nvPicPr>
          <p:cNvPr id="4" name="Content Placeholder 3" descr="Adaptive Resilience and Rethinking Disaster Management Post-Pandemic ...">
            <a:extLst>
              <a:ext uri="{FF2B5EF4-FFF2-40B4-BE49-F238E27FC236}">
                <a16:creationId xmlns:a16="http://schemas.microsoft.com/office/drawing/2014/main" id="{2C00C988-EB13-235B-9118-7BBC82DF26E9}"/>
              </a:ext>
            </a:extLst>
          </p:cNvPr>
          <p:cNvPicPr>
            <a:picLocks noGrp="1" noChangeAspect="1"/>
          </p:cNvPicPr>
          <p:nvPr>
            <p:ph idx="1"/>
          </p:nvPr>
        </p:nvPicPr>
        <p:blipFill rotWithShape="1">
          <a:blip r:embed="rId2"/>
          <a:srcRect l="1308" r="1683"/>
          <a:stretch/>
        </p:blipFill>
        <p:spPr>
          <a:xfrm>
            <a:off x="4639733" y="10"/>
            <a:ext cx="7552266" cy="68579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516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Introducing the Stages</a:t>
            </a:r>
          </a:p>
        </p:txBody>
      </p:sp>
      <p:sp>
        <p:nvSpPr>
          <p:cNvPr id="3" name="Content Placeholder 2"/>
          <p:cNvSpPr>
            <a:spLocks noGrp="1"/>
          </p:cNvSpPr>
          <p:nvPr>
            <p:ph idx="1"/>
          </p:nvPr>
        </p:nvSpPr>
        <p:spPr>
          <a:xfrm>
            <a:off x="1201782" y="2037806"/>
            <a:ext cx="9953897" cy="3831288"/>
          </a:xfrm>
        </p:spPr>
        <p:txBody>
          <a:bodyPr vert="horz" lIns="0" tIns="45720" rIns="0" bIns="45720" rtlCol="0" anchor="t">
            <a:normAutofit/>
          </a:bodyPr>
          <a:lstStyle/>
          <a:p>
            <a:r>
              <a:rPr lang="en-GB" sz="2300" b="1" u="sng" dirty="0"/>
              <a:t>Mitigation</a:t>
            </a:r>
            <a:r>
              <a:rPr lang="en-GB" sz="2300" dirty="0"/>
              <a:t> - Minimizing the effects of disaster.</a:t>
            </a:r>
            <a:br>
              <a:rPr lang="en-GB" sz="2300" dirty="0"/>
            </a:br>
            <a:r>
              <a:rPr lang="en-GB" sz="2300" dirty="0"/>
              <a:t>Examples: building codes and zoning; vulnerability analyses; public education.</a:t>
            </a:r>
          </a:p>
          <a:p>
            <a:r>
              <a:rPr lang="en-GB" sz="2300" b="1" u="sng" dirty="0"/>
              <a:t>Preparedness</a:t>
            </a:r>
            <a:r>
              <a:rPr lang="en-GB" sz="2300" dirty="0"/>
              <a:t> - Planning how to respond.</a:t>
            </a:r>
            <a:br>
              <a:rPr lang="en-GB" sz="2300" dirty="0"/>
            </a:br>
            <a:r>
              <a:rPr lang="en-GB" sz="2300" dirty="0"/>
              <a:t>Examples: preparedness plans; emergency exercises/training; warning systems. </a:t>
            </a:r>
            <a:endParaRPr lang="en-GB" sz="2300" dirty="0">
              <a:cs typeface="Calibri"/>
            </a:endParaRPr>
          </a:p>
          <a:p>
            <a:r>
              <a:rPr lang="en-GB" sz="2300" b="1" u="sng" dirty="0"/>
              <a:t>Response</a:t>
            </a:r>
            <a:r>
              <a:rPr lang="en-GB" sz="2300" dirty="0"/>
              <a:t> - Efforts to minimize the hazards created by a disaster.</a:t>
            </a:r>
            <a:br>
              <a:rPr lang="en-GB" sz="2300" dirty="0"/>
            </a:br>
            <a:r>
              <a:rPr lang="en-GB" sz="2300" dirty="0"/>
              <a:t>Examples: search and rescue; emergency relief .</a:t>
            </a:r>
            <a:endParaRPr lang="en-GB" sz="2300" dirty="0">
              <a:cs typeface="Calibri"/>
            </a:endParaRPr>
          </a:p>
          <a:p>
            <a:r>
              <a:rPr lang="en-GB" sz="2300" b="1" u="sng" dirty="0"/>
              <a:t>Recovery</a:t>
            </a:r>
            <a:r>
              <a:rPr lang="en-GB" sz="2300" dirty="0"/>
              <a:t> - Returning the community to normal.</a:t>
            </a:r>
            <a:br>
              <a:rPr lang="en-GB" sz="2300" dirty="0"/>
            </a:br>
            <a:r>
              <a:rPr lang="en-GB" sz="2300" dirty="0"/>
              <a:t>Examples: temporary housing; grants; medical care. </a:t>
            </a:r>
            <a:endParaRPr lang="en-GB" sz="2300" dirty="0">
              <a:cs typeface="Calibri"/>
            </a:endParaRPr>
          </a:p>
          <a:p>
            <a:pPr marL="0" indent="0">
              <a:buNone/>
            </a:pPr>
            <a:endParaRPr lang="en-GB"/>
          </a:p>
        </p:txBody>
      </p:sp>
    </p:spTree>
    <p:extLst>
      <p:ext uri="{BB962C8B-B14F-4D97-AF65-F5344CB8AC3E}">
        <p14:creationId xmlns:p14="http://schemas.microsoft.com/office/powerpoint/2010/main" val="23243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4CD5CB-D209-4D70-8CA4-629731C592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8FD50-8AEE-47A5-87A6-AAD8A67A19D8}"/>
              </a:ext>
            </a:extLst>
          </p:cNvPr>
          <p:cNvSpPr>
            <a:spLocks noGrp="1"/>
          </p:cNvSpPr>
          <p:nvPr>
            <p:ph type="ctrTitle"/>
          </p:nvPr>
        </p:nvSpPr>
        <p:spPr>
          <a:xfrm>
            <a:off x="8141110" y="639097"/>
            <a:ext cx="3401961" cy="3686015"/>
          </a:xfrm>
        </p:spPr>
        <p:txBody>
          <a:bodyPr>
            <a:normAutofit/>
          </a:bodyPr>
          <a:lstStyle/>
          <a:p>
            <a:r>
              <a:rPr lang="en-GB" sz="4100" b="1" dirty="0">
                <a:ea typeface="Calibri Light"/>
                <a:cs typeface="Calibri Light"/>
              </a:rPr>
              <a:t>Session 1:</a:t>
            </a:r>
            <a:r>
              <a:rPr lang="en-GB" sz="4100" dirty="0">
                <a:ea typeface="Calibri Light"/>
                <a:cs typeface="Calibri Light"/>
              </a:rPr>
              <a:t> </a:t>
            </a:r>
            <a:r>
              <a:rPr lang="en-US" sz="3000" dirty="0">
                <a:solidFill>
                  <a:schemeClr val="tx1"/>
                </a:solidFill>
                <a:latin typeface="Century Gothic"/>
                <a:ea typeface="Calibri Light"/>
                <a:cs typeface="Calibri Light"/>
              </a:rPr>
              <a:t>Introduction to Terminology associated with Environmental Risk and Hazards</a:t>
            </a:r>
            <a:endParaRPr lang="en-GB" sz="4100" dirty="0">
              <a:solidFill>
                <a:schemeClr val="tx1"/>
              </a:solidFill>
            </a:endParaRPr>
          </a:p>
        </p:txBody>
      </p:sp>
      <p:pic>
        <p:nvPicPr>
          <p:cNvPr id="4" name="Picture 3" descr="A diagram of a disaster cycle&#10;&#10;Description automatically generated">
            <a:extLst>
              <a:ext uri="{FF2B5EF4-FFF2-40B4-BE49-F238E27FC236}">
                <a16:creationId xmlns:a16="http://schemas.microsoft.com/office/drawing/2014/main" id="{A8DA3285-95C5-7F43-FDDB-F3C149E142B6}"/>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33999" y="771749"/>
            <a:ext cx="6912217" cy="4790820"/>
          </a:xfrm>
          <a:prstGeom prst="rect">
            <a:avLst/>
          </a:prstGeom>
        </p:spPr>
      </p:pic>
      <p:cxnSp>
        <p:nvCxnSpPr>
          <p:cNvPr id="11" name="Straight Connector 10">
            <a:extLst>
              <a:ext uri="{FF2B5EF4-FFF2-40B4-BE49-F238E27FC236}">
                <a16:creationId xmlns:a16="http://schemas.microsoft.com/office/drawing/2014/main" id="{5C6A2BAE-B461-4B55-8E1F-0722ABDD13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C27B90-DF2B-4D00-BA07-18ED774CD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93ACC25-C262-417A-8AA9-0641C772BD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29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A67549-1FDB-AB72-B53E-287C5D925963}"/>
              </a:ext>
            </a:extLst>
          </p:cNvPr>
          <p:cNvSpPr>
            <a:spLocks noGrp="1"/>
          </p:cNvSpPr>
          <p:nvPr>
            <p:ph type="title"/>
          </p:nvPr>
        </p:nvSpPr>
        <p:spPr>
          <a:xfrm>
            <a:off x="492370" y="605896"/>
            <a:ext cx="3084844" cy="5646208"/>
          </a:xfrm>
        </p:spPr>
        <p:txBody>
          <a:bodyPr anchor="ctr">
            <a:normAutofit/>
          </a:bodyPr>
          <a:lstStyle/>
          <a:p>
            <a:r>
              <a:rPr lang="en-GB" sz="3600" b="1">
                <a:solidFill>
                  <a:srgbClr val="FFFFFF"/>
                </a:solidFill>
                <a:ea typeface="Calibri Light"/>
                <a:cs typeface="Calibri Light"/>
              </a:rPr>
              <a:t>Activity (40 minutes): Disaster Management Cycle</a:t>
            </a:r>
            <a:endParaRPr lang="en-GB" sz="3600" b="1">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151FFA3-E3FA-7A73-EAD4-856B0CEE6D39}"/>
              </a:ext>
            </a:extLst>
          </p:cNvPr>
          <p:cNvSpPr>
            <a:spLocks noGrp="1"/>
          </p:cNvSpPr>
          <p:nvPr>
            <p:ph idx="1"/>
          </p:nvPr>
        </p:nvSpPr>
        <p:spPr>
          <a:xfrm>
            <a:off x="4742016" y="605896"/>
            <a:ext cx="6413663" cy="5646208"/>
          </a:xfrm>
        </p:spPr>
        <p:txBody>
          <a:bodyPr vert="horz" lIns="0" tIns="45720" rIns="0" bIns="45720" rtlCol="0" anchor="ctr">
            <a:noAutofit/>
          </a:bodyPr>
          <a:lstStyle/>
          <a:p>
            <a:r>
              <a:rPr lang="en-GB" sz="2200" dirty="0">
                <a:ea typeface="Calibri"/>
                <a:cs typeface="Calibri"/>
              </a:rPr>
              <a:t>Using the disaster case studies provided, identify the mitigation, preparation, response and recovery approaches within place.</a:t>
            </a:r>
          </a:p>
          <a:p>
            <a:pPr marL="0" indent="0">
              <a:buNone/>
            </a:pPr>
            <a:endParaRPr lang="en-GB" sz="2200" dirty="0">
              <a:ea typeface="+mn-lt"/>
              <a:cs typeface="+mn-lt"/>
            </a:endParaRPr>
          </a:p>
          <a:p>
            <a:r>
              <a:rPr lang="en-GB" sz="2200" dirty="0">
                <a:ea typeface="+mn-lt"/>
                <a:cs typeface="+mn-lt"/>
                <a:hlinkClick r:id="rId2"/>
              </a:rPr>
              <a:t>Cyclone Biparjoy: India, Pakistan evacuate more than 170,000 - BBC News</a:t>
            </a:r>
            <a:endParaRPr lang="en-GB" sz="2200" dirty="0">
              <a:ea typeface="Calibri"/>
              <a:cs typeface="Calibri"/>
            </a:endParaRPr>
          </a:p>
          <a:p>
            <a:r>
              <a:rPr lang="en-GB" sz="2200" dirty="0">
                <a:ea typeface="+mn-lt"/>
                <a:cs typeface="+mn-lt"/>
                <a:hlinkClick r:id="rId3"/>
              </a:rPr>
              <a:t>Vietnam flooding: More than 100 dead after weeks of bad weather | CNN</a:t>
            </a:r>
            <a:endParaRPr lang="en-GB" sz="2200" dirty="0">
              <a:ea typeface="Calibri"/>
              <a:cs typeface="Calibri"/>
            </a:endParaRPr>
          </a:p>
          <a:p>
            <a:r>
              <a:rPr lang="en-GB" sz="2200" dirty="0">
                <a:ea typeface="+mn-lt"/>
                <a:cs typeface="+mn-lt"/>
                <a:hlinkClick r:id="rId4"/>
              </a:rPr>
              <a:t>Malaysia landslide: Death toll rises to 23 | CNN</a:t>
            </a:r>
            <a:endParaRPr lang="en-GB" sz="2200" dirty="0">
              <a:ea typeface="Calibri"/>
              <a:cs typeface="Calibri"/>
            </a:endParaRPr>
          </a:p>
          <a:p>
            <a:r>
              <a:rPr lang="en-GB" sz="2200" dirty="0">
                <a:ea typeface="+mn-lt"/>
                <a:cs typeface="+mn-lt"/>
                <a:hlinkClick r:id="rId5"/>
              </a:rPr>
              <a:t>What We Know About the Earthquake in Turkey and Syria - The New York Times (nytimes.com)</a:t>
            </a:r>
            <a:endParaRPr lang="en-GB" sz="2200" dirty="0">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spTree>
    <p:extLst>
      <p:ext uri="{BB962C8B-B14F-4D97-AF65-F5344CB8AC3E}">
        <p14:creationId xmlns:p14="http://schemas.microsoft.com/office/powerpoint/2010/main" val="71130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FC75-1AA8-FA39-17CA-04E30BB4547B}"/>
              </a:ext>
            </a:extLst>
          </p:cNvPr>
          <p:cNvSpPr>
            <a:spLocks noGrp="1"/>
          </p:cNvSpPr>
          <p:nvPr>
            <p:ph type="title"/>
          </p:nvPr>
        </p:nvSpPr>
        <p:spPr/>
        <p:txBody>
          <a:bodyPr/>
          <a:lstStyle/>
          <a:p>
            <a:r>
              <a:rPr lang="en-US" b="1" dirty="0">
                <a:ea typeface="Calibri Light"/>
                <a:cs typeface="Calibri Light"/>
              </a:rPr>
              <a:t>Conclusion</a:t>
            </a:r>
          </a:p>
        </p:txBody>
      </p:sp>
      <p:sp>
        <p:nvSpPr>
          <p:cNvPr id="3" name="TextBox 2">
            <a:extLst>
              <a:ext uri="{FF2B5EF4-FFF2-40B4-BE49-F238E27FC236}">
                <a16:creationId xmlns:a16="http://schemas.microsoft.com/office/drawing/2014/main" id="{F758227F-F615-72AC-237A-F71601A96B5B}"/>
              </a:ext>
            </a:extLst>
          </p:cNvPr>
          <p:cNvSpPr txBox="1"/>
          <p:nvPr/>
        </p:nvSpPr>
        <p:spPr>
          <a:xfrm>
            <a:off x="1094620" y="2128761"/>
            <a:ext cx="992111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Humans and Nature are inextricably connected and in the period of the Anthropocene, we are witnessing a greater prevalence of hazards and potential risks because of people's intrusion on the environment. </a:t>
            </a:r>
            <a:endParaRPr lang="en-US" dirty="0"/>
          </a:p>
          <a:p>
            <a:endParaRPr lang="en-US" sz="2400" dirty="0">
              <a:ea typeface="Calibri"/>
              <a:cs typeface="Calibri"/>
            </a:endParaRPr>
          </a:p>
          <a:p>
            <a:r>
              <a:rPr lang="en-US" sz="2400" dirty="0">
                <a:ea typeface="Calibri"/>
                <a:cs typeface="Calibri"/>
              </a:rPr>
              <a:t>Natural hazards have been well-documented in the literature and models have been designed to measure, monitor and manage the impacts of such events. </a:t>
            </a:r>
          </a:p>
          <a:p>
            <a:endParaRPr lang="en-US" sz="2400" dirty="0">
              <a:ea typeface="Calibri"/>
              <a:cs typeface="Calibri"/>
            </a:endParaRPr>
          </a:p>
          <a:p>
            <a:r>
              <a:rPr lang="en-US" sz="2400" dirty="0">
                <a:ea typeface="Calibri"/>
                <a:cs typeface="Calibri"/>
              </a:rPr>
              <a:t>Risk is a combination of the hazard type itself and the vulnerability and resilience of that community or individual to that hazard.</a:t>
            </a:r>
            <a:endParaRPr lang="en-US" dirty="0"/>
          </a:p>
          <a:p>
            <a:endParaRPr lang="en-US" sz="2400" dirty="0">
              <a:ea typeface="Calibri"/>
              <a:cs typeface="Calibri"/>
            </a:endParaRPr>
          </a:p>
        </p:txBody>
      </p:sp>
    </p:spTree>
    <p:extLst>
      <p:ext uri="{BB962C8B-B14F-4D97-AF65-F5344CB8AC3E}">
        <p14:creationId xmlns:p14="http://schemas.microsoft.com/office/powerpoint/2010/main" val="150537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F0FE-2FE8-8A4D-1031-A232FAE4FD29}"/>
              </a:ext>
            </a:extLst>
          </p:cNvPr>
          <p:cNvSpPr>
            <a:spLocks noGrp="1"/>
          </p:cNvSpPr>
          <p:nvPr>
            <p:ph type="title"/>
          </p:nvPr>
        </p:nvSpPr>
        <p:spPr/>
        <p:txBody>
          <a:bodyPr/>
          <a:lstStyle/>
          <a:p>
            <a:r>
              <a:rPr lang="en-US" dirty="0">
                <a:cs typeface="Calibri Light"/>
              </a:rPr>
              <a:t>For the next session...</a:t>
            </a:r>
            <a:endParaRPr lang="en-US" dirty="0"/>
          </a:p>
        </p:txBody>
      </p:sp>
      <p:sp>
        <p:nvSpPr>
          <p:cNvPr id="3" name="TextBox 2">
            <a:extLst>
              <a:ext uri="{FF2B5EF4-FFF2-40B4-BE49-F238E27FC236}">
                <a16:creationId xmlns:a16="http://schemas.microsoft.com/office/drawing/2014/main" id="{4AE10BBC-0FEF-DD59-FCF8-3C33F4B193BE}"/>
              </a:ext>
            </a:extLst>
          </p:cNvPr>
          <p:cNvSpPr txBox="1"/>
          <p:nvPr/>
        </p:nvSpPr>
        <p:spPr>
          <a:xfrm>
            <a:off x="1225188" y="2096433"/>
            <a:ext cx="9435545"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cs typeface="Calibri" panose="020F0502020204030204"/>
              </a:rPr>
              <a:t>Read the following paper:</a:t>
            </a:r>
            <a:endParaRPr lang="en-US" sz="2200" dirty="0">
              <a:ea typeface="Calibri"/>
              <a:cs typeface="Calibri" panose="020F0502020204030204"/>
            </a:endParaRPr>
          </a:p>
          <a:p>
            <a:endParaRPr lang="en-US" sz="2200" dirty="0">
              <a:ea typeface="Calibri"/>
              <a:cs typeface="Calibri" panose="020F0502020204030204"/>
            </a:endParaRPr>
          </a:p>
          <a:p>
            <a:r>
              <a:rPr lang="en-US" sz="2200" i="1" dirty="0">
                <a:solidFill>
                  <a:srgbClr val="212121"/>
                </a:solidFill>
                <a:highlight>
                  <a:srgbClr val="00FFFF"/>
                </a:highlight>
                <a:ea typeface="+mn-lt"/>
                <a:cs typeface="+mn-lt"/>
              </a:rPr>
              <a:t>Gunjyal N, Rani S, Asgari </a:t>
            </a:r>
            <a:r>
              <a:rPr lang="en-US" sz="2200" i="1" err="1">
                <a:solidFill>
                  <a:srgbClr val="212121"/>
                </a:solidFill>
                <a:highlight>
                  <a:srgbClr val="00FFFF"/>
                </a:highlight>
                <a:ea typeface="+mn-lt"/>
                <a:cs typeface="+mn-lt"/>
              </a:rPr>
              <a:t>Lajayer</a:t>
            </a:r>
            <a:r>
              <a:rPr lang="en-US" sz="2200" i="1" dirty="0">
                <a:solidFill>
                  <a:srgbClr val="212121"/>
                </a:solidFill>
                <a:highlight>
                  <a:srgbClr val="00FFFF"/>
                </a:highlight>
                <a:ea typeface="+mn-lt"/>
                <a:cs typeface="+mn-lt"/>
              </a:rPr>
              <a:t> B, </a:t>
            </a:r>
            <a:r>
              <a:rPr lang="en-US" sz="2200" i="1" err="1">
                <a:solidFill>
                  <a:srgbClr val="212121"/>
                </a:solidFill>
                <a:highlight>
                  <a:srgbClr val="00FFFF"/>
                </a:highlight>
                <a:ea typeface="+mn-lt"/>
                <a:cs typeface="+mn-lt"/>
              </a:rPr>
              <a:t>Senapathi</a:t>
            </a:r>
            <a:r>
              <a:rPr lang="en-US" sz="2200" i="1" dirty="0">
                <a:solidFill>
                  <a:srgbClr val="212121"/>
                </a:solidFill>
                <a:highlight>
                  <a:srgbClr val="00FFFF"/>
                </a:highlight>
                <a:ea typeface="+mn-lt"/>
                <a:cs typeface="+mn-lt"/>
              </a:rPr>
              <a:t> V, </a:t>
            </a:r>
            <a:r>
              <a:rPr lang="en-US" sz="2200" i="1" err="1">
                <a:solidFill>
                  <a:srgbClr val="212121"/>
                </a:solidFill>
                <a:highlight>
                  <a:srgbClr val="00FFFF"/>
                </a:highlight>
                <a:ea typeface="+mn-lt"/>
                <a:cs typeface="+mn-lt"/>
              </a:rPr>
              <a:t>Astatkie</a:t>
            </a:r>
            <a:r>
              <a:rPr lang="en-US" sz="2200" i="1" dirty="0">
                <a:solidFill>
                  <a:srgbClr val="212121"/>
                </a:solidFill>
                <a:highlight>
                  <a:srgbClr val="00FFFF"/>
                </a:highlight>
                <a:ea typeface="+mn-lt"/>
                <a:cs typeface="+mn-lt"/>
              </a:rPr>
              <a:t> T. A review of the effects of environmental hazards on humans, their remediation for sustainable development, and risk assessment. Environ Monit Assess. 2023 Jun 1;195(6):795 </a:t>
            </a:r>
            <a:endParaRPr lang="en-US" sz="2200" i="1">
              <a:solidFill>
                <a:srgbClr val="000000"/>
              </a:solidFill>
              <a:highlight>
                <a:srgbClr val="00FFFF"/>
              </a:highlight>
              <a:ea typeface="+mn-lt"/>
              <a:cs typeface="+mn-lt"/>
            </a:endParaRPr>
          </a:p>
          <a:p>
            <a:endParaRPr lang="en-US" sz="2200" dirty="0">
              <a:solidFill>
                <a:srgbClr val="000000"/>
              </a:solidFill>
              <a:ea typeface="+mn-lt"/>
              <a:cs typeface="+mn-lt"/>
            </a:endParaRPr>
          </a:p>
          <a:p>
            <a:r>
              <a:rPr lang="en-US" sz="2200" dirty="0">
                <a:solidFill>
                  <a:srgbClr val="000000"/>
                </a:solidFill>
                <a:ea typeface="+mn-lt"/>
                <a:cs typeface="+mn-lt"/>
              </a:rPr>
              <a:t>Consider</a:t>
            </a:r>
            <a:r>
              <a:rPr lang="en-US" sz="2200" dirty="0">
                <a:cs typeface="Calibri" panose="020F0502020204030204"/>
              </a:rPr>
              <a:t> what environmental risk is and the various types of environmental hazards currently affecting a changing climate and</a:t>
            </a:r>
            <a:r>
              <a:rPr lang="en-US" sz="2200" dirty="0">
                <a:ea typeface="Calibri"/>
                <a:cs typeface="Calibri" panose="020F0502020204030204"/>
              </a:rPr>
              <a:t> the social, economic and ecological impacts of these hazards.</a:t>
            </a:r>
            <a:endParaRPr lang="en-US" sz="2200">
              <a:ea typeface="Calibri"/>
              <a:cs typeface="Calibri"/>
            </a:endParaRPr>
          </a:p>
          <a:p>
            <a:endParaRPr lang="en-US" sz="2500" dirty="0">
              <a:ea typeface="Calibri"/>
              <a:cs typeface="Calibri" panose="020F0502020204030204"/>
            </a:endParaRPr>
          </a:p>
          <a:p>
            <a:endParaRPr lang="en-US" sz="2500" dirty="0">
              <a:ea typeface="Calibri"/>
              <a:cs typeface="Calibri" panose="020F0502020204030204"/>
            </a:endParaRPr>
          </a:p>
          <a:p>
            <a:endParaRPr lang="en-US" sz="2500" dirty="0">
              <a:ea typeface="Calibri"/>
              <a:cs typeface="Calibri" panose="020F0502020204030204"/>
            </a:endParaRPr>
          </a:p>
          <a:p>
            <a:pPr marL="285750" indent="-285750">
              <a:buFont typeface="Arial"/>
              <a:buChar char="•"/>
            </a:pPr>
            <a:endParaRPr lang="en-US" sz="2500" dirty="0">
              <a:ea typeface="Calibri"/>
              <a:cs typeface="Calibri" panose="020F0502020204030204"/>
            </a:endParaRPr>
          </a:p>
        </p:txBody>
      </p:sp>
    </p:spTree>
    <p:extLst>
      <p:ext uri="{BB962C8B-B14F-4D97-AF65-F5344CB8AC3E}">
        <p14:creationId xmlns:p14="http://schemas.microsoft.com/office/powerpoint/2010/main" val="17159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E9996-7EAC-4679-B37D-C1045F42F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61DF1FE-5CC8-43D2-A76C-93C76EEDE1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E161BEBD-A23C-409E-ABC7-73F9EDC02F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b="1">
                <a:solidFill>
                  <a:srgbClr val="FFFFFF"/>
                </a:solidFill>
              </a:rPr>
              <a:t>Additional Reading</a:t>
            </a:r>
          </a:p>
        </p:txBody>
      </p:sp>
      <p:sp>
        <p:nvSpPr>
          <p:cNvPr id="13" name="Rectangle 12">
            <a:extLst>
              <a:ext uri="{FF2B5EF4-FFF2-40B4-BE49-F238E27FC236}">
                <a16:creationId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4742016" y="1327256"/>
            <a:ext cx="6423823" cy="4985808"/>
          </a:xfrm>
          <a:prstGeom prst="rect">
            <a:avLst/>
          </a:prstGeom>
        </p:spPr>
        <p:txBody>
          <a:bodyPr vert="horz" lIns="0" tIns="45720" rIns="0" bIns="45720" rtlCol="0" anchor="ctr">
            <a:normAutofit/>
          </a:bodyPr>
          <a:lstStyle/>
          <a:p>
            <a:pPr marL="304800" indent="-3048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Dominey-Howes, D. (2018) </a:t>
            </a:r>
            <a:r>
              <a:rPr lang="en-US" sz="1600" dirty="0">
                <a:solidFill>
                  <a:schemeClr val="tx1">
                    <a:lumMod val="75000"/>
                    <a:lumOff val="25000"/>
                  </a:schemeClr>
                </a:solidFill>
              </a:rPr>
              <a:t>‘Hazards and Disasters in the Anthropocene: Some Critical Reflections for the Future’. </a:t>
            </a:r>
            <a:r>
              <a:rPr lang="en-US" sz="1600" i="1" dirty="0">
                <a:solidFill>
                  <a:schemeClr val="tx1">
                    <a:lumMod val="75000"/>
                    <a:lumOff val="25000"/>
                  </a:schemeClr>
                </a:solidFill>
              </a:rPr>
              <a:t>Geoscience Letters</a:t>
            </a:r>
            <a:r>
              <a:rPr lang="en-US" sz="1600" dirty="0">
                <a:solidFill>
                  <a:schemeClr val="tx1">
                    <a:lumMod val="75000"/>
                    <a:lumOff val="25000"/>
                  </a:schemeClr>
                </a:solidFill>
              </a:rPr>
              <a:t> [online] 5 (1). available from &lt;https://doi.org/10.1186/s40562-018-0107</a:t>
            </a:r>
            <a:endParaRPr lang="en-US" sz="1600"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endParaRPr lang="en-US" sz="1600"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Gibb, C. (2018) </a:t>
            </a:r>
            <a:r>
              <a:rPr lang="en-US" sz="1600" dirty="0">
                <a:solidFill>
                  <a:schemeClr val="tx1">
                    <a:lumMod val="75000"/>
                    <a:lumOff val="25000"/>
                  </a:schemeClr>
                </a:solidFill>
              </a:rPr>
              <a:t>‘A Critical Analysis of Vulnerability’. </a:t>
            </a:r>
            <a:r>
              <a:rPr lang="en-US" sz="1600" i="1" dirty="0">
                <a:solidFill>
                  <a:schemeClr val="tx1">
                    <a:lumMod val="75000"/>
                    <a:lumOff val="25000"/>
                  </a:schemeClr>
                </a:solidFill>
              </a:rPr>
              <a:t>International Journal of Disaster Risk Reduction</a:t>
            </a:r>
            <a:r>
              <a:rPr lang="en-US" sz="1600" dirty="0">
                <a:solidFill>
                  <a:schemeClr val="tx1">
                    <a:lumMod val="75000"/>
                    <a:lumOff val="25000"/>
                  </a:schemeClr>
                </a:solidFill>
              </a:rPr>
              <a:t> [online] 28 (August 2017), 327–334. available from </a:t>
            </a:r>
            <a:r>
              <a:rPr lang="en-US" sz="1600" dirty="0">
                <a:solidFill>
                  <a:schemeClr val="tx1">
                    <a:lumMod val="75000"/>
                    <a:lumOff val="25000"/>
                  </a:schemeClr>
                </a:solidFill>
                <a:hlinkClick r:id="rId2">
                  <a:extLst>
                    <a:ext uri="{A12FA001-AC4F-418D-AE19-62706E023703}">
                      <ahyp:hlinkClr xmlns="" xmlns:ahyp="http://schemas.microsoft.com/office/drawing/2018/hyperlinkcolor" val="tx"/>
                    </a:ext>
                  </a:extLst>
                </a:hlinkClick>
              </a:rPr>
              <a:t>https://doi.org/10.1016/j.ijdrr.2017.11.007</a:t>
            </a:r>
            <a:r>
              <a:rPr lang="en-US" sz="1600" dirty="0">
                <a:solidFill>
                  <a:schemeClr val="tx1">
                    <a:lumMod val="75000"/>
                    <a:lumOff val="25000"/>
                  </a:schemeClr>
                </a:solidFill>
              </a:rPr>
              <a:t> </a:t>
            </a:r>
            <a:endParaRPr lang="en-US" sz="1600"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endParaRPr lang="en-US" sz="1600" b="1"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Kelman, I. (2007) </a:t>
            </a:r>
            <a:r>
              <a:rPr lang="en-US" sz="1600" dirty="0">
                <a:solidFill>
                  <a:schemeClr val="tx1">
                    <a:lumMod val="75000"/>
                    <a:lumOff val="25000"/>
                  </a:schemeClr>
                </a:solidFill>
              </a:rPr>
              <a:t>‘Understanding Vulnerability to Understand Disasters’. </a:t>
            </a:r>
            <a:r>
              <a:rPr lang="en-US" sz="1600" i="1" dirty="0">
                <a:solidFill>
                  <a:schemeClr val="tx1">
                    <a:lumMod val="75000"/>
                    <a:lumOff val="25000"/>
                  </a:schemeClr>
                </a:solidFill>
              </a:rPr>
              <a:t>Panel Contribution to the Population-Environment Forum</a:t>
            </a:r>
            <a:r>
              <a:rPr lang="en-US" sz="1600" dirty="0">
                <a:solidFill>
                  <a:schemeClr val="tx1">
                    <a:lumMod val="75000"/>
                    <a:lumOff val="25000"/>
                  </a:schemeClr>
                </a:solidFill>
              </a:rPr>
              <a:t> [online] 1–14. </a:t>
            </a:r>
            <a:endParaRPr lang="en-US" sz="1600"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endParaRPr lang="en-US" sz="1600"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Parsons, M and Lykins, M D. (2022)</a:t>
            </a:r>
            <a:r>
              <a:rPr lang="en-US" sz="1600" dirty="0">
                <a:solidFill>
                  <a:schemeClr val="tx1">
                    <a:lumMod val="75000"/>
                    <a:lumOff val="25000"/>
                  </a:schemeClr>
                </a:solidFill>
              </a:rPr>
              <a:t> Cultural worldviews and the perception of natural hazard risk in Australia, Environmental Hazards 22 (1) 29-51 Available from </a:t>
            </a:r>
            <a:r>
              <a:rPr lang="en-US" sz="1600" dirty="0">
                <a:solidFill>
                  <a:schemeClr val="tx1">
                    <a:lumMod val="75000"/>
                    <a:lumOff val="25000"/>
                  </a:schemeClr>
                </a:solidFill>
                <a:hlinkClick r:id="rId3">
                  <a:extLst>
                    <a:ext uri="{A12FA001-AC4F-418D-AE19-62706E023703}">
                      <ahyp:hlinkClr xmlns="" xmlns:ahyp="http://schemas.microsoft.com/office/drawing/2018/hyperlinkcolor" val="tx"/>
                    </a:ext>
                  </a:extLst>
                </a:hlinkClick>
              </a:rPr>
              <a:t>https://doi.org/10.1080/17477891.2022.2050668</a:t>
            </a:r>
            <a:r>
              <a:rPr lang="en-US" sz="1600" dirty="0">
                <a:solidFill>
                  <a:schemeClr val="tx1">
                    <a:lumMod val="75000"/>
                    <a:lumOff val="25000"/>
                  </a:schemeClr>
                </a:solidFill>
              </a:rPr>
              <a:t> </a:t>
            </a:r>
            <a:endParaRPr lang="en-US" sz="1600"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endParaRPr lang="en-US" sz="1600" b="1"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r>
              <a:rPr lang="en-US" sz="1600" b="1" dirty="0">
                <a:solidFill>
                  <a:schemeClr val="tx1">
                    <a:lumMod val="75000"/>
                    <a:lumOff val="25000"/>
                  </a:schemeClr>
                </a:solidFill>
              </a:rPr>
              <a:t>Wisner, B., Blaikie, P., Cannon, T., and Davis, I. (2016) </a:t>
            </a:r>
            <a:r>
              <a:rPr lang="en-US" sz="1600" i="1" dirty="0">
                <a:solidFill>
                  <a:schemeClr val="tx1">
                    <a:lumMod val="75000"/>
                    <a:lumOff val="25000"/>
                  </a:schemeClr>
                </a:solidFill>
              </a:rPr>
              <a:t>At Risk: Natural Hazards, People’s Vulnerability and Disasters</a:t>
            </a:r>
            <a:r>
              <a:rPr lang="en-US" sz="1600" dirty="0">
                <a:solidFill>
                  <a:schemeClr val="tx1">
                    <a:lumMod val="75000"/>
                    <a:lumOff val="25000"/>
                  </a:schemeClr>
                </a:solidFill>
              </a:rPr>
              <a:t>. Second Edi. ed. by Wisner, B., Blaikie, P., Cannon, T., and Davis, I. New York: Routledge</a:t>
            </a:r>
            <a:endParaRPr lang="en-US" sz="1600" dirty="0">
              <a:solidFill>
                <a:schemeClr val="tx1">
                  <a:lumMod val="75000"/>
                  <a:lumOff val="25000"/>
                </a:schemeClr>
              </a:solidFill>
              <a:ea typeface="Calibri"/>
              <a:cs typeface="Calibri"/>
            </a:endParaRPr>
          </a:p>
          <a:p>
            <a:pPr marL="304800" indent="-3048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a:p>
            <a:pPr marL="304800" indent="-3048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ndParaRPr>
          </a:p>
          <a:p>
            <a:pPr marL="304800" indent="-304800">
              <a:lnSpc>
                <a:spcPct val="90000"/>
              </a:lnSpc>
              <a:spcAft>
                <a:spcPts val="600"/>
              </a:spcAft>
              <a:buClr>
                <a:schemeClr val="accent1"/>
              </a:buClr>
              <a:buFont typeface="Calibri" panose="020F0502020204030204" pitchFamily="34" charset="0"/>
            </a:pPr>
            <a:endParaRPr lang="en-US" sz="1700">
              <a:solidFill>
                <a:schemeClr val="tx1">
                  <a:lumMod val="75000"/>
                  <a:lumOff val="25000"/>
                </a:schemeClr>
              </a:solidFill>
              <a:effectLst/>
            </a:endParaRPr>
          </a:p>
        </p:txBody>
      </p:sp>
    </p:spTree>
    <p:extLst>
      <p:ext uri="{BB962C8B-B14F-4D97-AF65-F5344CB8AC3E}">
        <p14:creationId xmlns:p14="http://schemas.microsoft.com/office/powerpoint/2010/main" val="426729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9F17-02B1-F018-2988-3F168A26F598}"/>
              </a:ext>
            </a:extLst>
          </p:cNvPr>
          <p:cNvSpPr>
            <a:spLocks noGrp="1"/>
          </p:cNvSpPr>
          <p:nvPr>
            <p:ph type="title"/>
          </p:nvPr>
        </p:nvSpPr>
        <p:spPr>
          <a:xfrm>
            <a:off x="841248" y="489712"/>
            <a:ext cx="10506456" cy="1014984"/>
          </a:xfrm>
        </p:spPr>
        <p:txBody>
          <a:bodyPr anchor="b">
            <a:normAutofit/>
          </a:bodyPr>
          <a:lstStyle/>
          <a:p>
            <a:r>
              <a:rPr lang="en-GB" b="1" dirty="0"/>
              <a:t>Aims of the Session</a:t>
            </a:r>
          </a:p>
        </p:txBody>
      </p:sp>
      <p:graphicFrame>
        <p:nvGraphicFramePr>
          <p:cNvPr id="5" name="Content Placeholder 2">
            <a:extLst>
              <a:ext uri="{FF2B5EF4-FFF2-40B4-BE49-F238E27FC236}">
                <a16:creationId xmlns:a16="http://schemas.microsoft.com/office/drawing/2014/main" id="{1E956921-B25A-2E12-15B3-61EA032ED7A2}"/>
              </a:ext>
            </a:extLst>
          </p:cNvPr>
          <p:cNvGraphicFramePr>
            <a:graphicFrameLocks noGrp="1"/>
          </p:cNvGraphicFramePr>
          <p:nvPr>
            <p:ph idx="1"/>
            <p:extLst>
              <p:ext uri="{D42A27DB-BD31-4B8C-83A1-F6EECF244321}">
                <p14:modId xmlns:p14="http://schemas.microsoft.com/office/powerpoint/2010/main" val="361730934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09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6D16D1E-4205-49F5-BD2A-DA769947C1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012FD100-C039-4E03-B5E4-2EDFA7290A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4418FCD2-8448-4A81-8EB4-72250F7827B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b="1"/>
              <a:t>Environment as a Social Construction</a:t>
            </a:r>
          </a:p>
        </p:txBody>
      </p:sp>
      <p:graphicFrame>
        <p:nvGraphicFramePr>
          <p:cNvPr id="35" name="TextBox 2">
            <a:extLst>
              <a:ext uri="{FF2B5EF4-FFF2-40B4-BE49-F238E27FC236}">
                <a16:creationId xmlns:a16="http://schemas.microsoft.com/office/drawing/2014/main" id="{053C88D9-63F0-F6E8-154F-E5A7955B6C48}"/>
              </a:ext>
            </a:extLst>
          </p:cNvPr>
          <p:cNvGraphicFramePr/>
          <p:nvPr>
            <p:extLst>
              <p:ext uri="{D42A27DB-BD31-4B8C-83A1-F6EECF244321}">
                <p14:modId xmlns:p14="http://schemas.microsoft.com/office/powerpoint/2010/main" val="98917107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07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E9996-7EAC-4679-B37D-C1045F42F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61DF1FE-5CC8-43D2-A76C-93C76EEDE1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E161BEBD-A23C-409E-ABC7-73F9EDC02F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4500" b="1">
                <a:solidFill>
                  <a:schemeClr val="bg1"/>
                </a:solidFill>
              </a:rPr>
              <a:t>Nature and Society</a:t>
            </a:r>
          </a:p>
        </p:txBody>
      </p:sp>
      <p:sp>
        <p:nvSpPr>
          <p:cNvPr id="13" name="Rectangle 12">
            <a:extLst>
              <a:ext uri="{FF2B5EF4-FFF2-40B4-BE49-F238E27FC236}">
                <a16:creationId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p:cNvSpPr txBox="1"/>
          <p:nvPr/>
        </p:nvSpPr>
        <p:spPr>
          <a:xfrm>
            <a:off x="4742016" y="605896"/>
            <a:ext cx="6413663" cy="5646208"/>
          </a:xfrm>
          <a:prstGeom prst="rect">
            <a:avLst/>
          </a:prstGeom>
        </p:spPr>
        <p:txBody>
          <a:bodyPr vert="horz" lIns="0" tIns="45720" rIns="0" bIns="45720" rtlCol="0" anchor="ctr">
            <a:normAutofit/>
          </a:bodyPr>
          <a:lstStyle/>
          <a:p>
            <a:pPr>
              <a:lnSpc>
                <a:spcPct val="90000"/>
              </a:lnSpc>
              <a:spcAft>
                <a:spcPts val="600"/>
              </a:spcAft>
              <a:buClr>
                <a:schemeClr val="accent1"/>
              </a:buClr>
              <a:buFont typeface="Calibri" panose="020F0502020204030204" pitchFamily="34" charset="0"/>
            </a:pPr>
            <a:r>
              <a:rPr lang="en-US" sz="2200">
                <a:solidFill>
                  <a:schemeClr val="tx1">
                    <a:lumMod val="75000"/>
                    <a:lumOff val="25000"/>
                  </a:schemeClr>
                </a:solidFill>
              </a:rPr>
              <a:t>Cannon (1994) states that nature presents humankind with a set of opportunities and risks which vary greatly in their spatial distribution. </a:t>
            </a:r>
            <a:endParaRPr lang="en-US" sz="2200">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endParaRPr lang="en-US" sz="2200" i="1">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r>
              <a:rPr lang="en-US" sz="2200" i="1">
                <a:solidFill>
                  <a:schemeClr val="tx1">
                    <a:lumMod val="75000"/>
                    <a:lumOff val="25000"/>
                  </a:schemeClr>
                </a:solidFill>
              </a:rPr>
              <a:t>1. Opportunities include the way in which people utilize nature for production (raw materials etc.), to service their livelihoods (absorbing or recycling waste products).</a:t>
            </a:r>
            <a:endParaRPr lang="en-US" sz="2200" i="1">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endParaRPr lang="en-US" sz="2200" i="1">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r>
              <a:rPr lang="en-US" sz="2200" i="1">
                <a:solidFill>
                  <a:schemeClr val="tx1">
                    <a:lumMod val="75000"/>
                    <a:lumOff val="25000"/>
                  </a:schemeClr>
                </a:solidFill>
              </a:rPr>
              <a:t>2. The risks inherent in nature consist of a wide range of hazards that can put a constraint on production (e.g.: frosts affecting agriculture) and on other aspects of livelihoods and safety (e.g.: floods, earthquakes).</a:t>
            </a:r>
            <a:endParaRPr lang="en-US" sz="2200" i="1">
              <a:solidFill>
                <a:schemeClr val="tx1">
                  <a:lumMod val="75000"/>
                  <a:lumOff val="25000"/>
                </a:schemeClr>
              </a:solidFill>
              <a:ea typeface="Calibri"/>
              <a:cs typeface="Calibri"/>
            </a:endParaRPr>
          </a:p>
        </p:txBody>
      </p:sp>
    </p:spTree>
    <p:extLst>
      <p:ext uri="{BB962C8B-B14F-4D97-AF65-F5344CB8AC3E}">
        <p14:creationId xmlns:p14="http://schemas.microsoft.com/office/powerpoint/2010/main" val="128167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459ADE6-39B5-4D2B-B804-9E7F4F18C6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7883968A-0790-403A-8861-3A61F15951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4E9A2888-251D-4ACC-9A39-8C65906F52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76802D78-08AE-4322-A011-F916F2D42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84C25-72DF-509E-94E9-91305945D7B9}"/>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b="1" dirty="0"/>
              <a:t>Natural Hazards and Risk</a:t>
            </a:r>
          </a:p>
        </p:txBody>
      </p:sp>
      <p:pic>
        <p:nvPicPr>
          <p:cNvPr id="6" name="Picture 5" descr="A group of people in life vests walking through flooded streets&#10;&#10;Description automatically generated">
            <a:extLst>
              <a:ext uri="{FF2B5EF4-FFF2-40B4-BE49-F238E27FC236}">
                <a16:creationId xmlns:a16="http://schemas.microsoft.com/office/drawing/2014/main" id="{84D5C4EF-D7A4-82F6-5497-99FD7F2BB4DF}"/>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32866" r="15114" b="1"/>
          <a:stretch/>
        </p:blipFill>
        <p:spPr>
          <a:xfrm>
            <a:off x="634000" y="581098"/>
            <a:ext cx="1929714" cy="2476136"/>
          </a:xfrm>
          <a:prstGeom prst="rect">
            <a:avLst/>
          </a:prstGeom>
        </p:spPr>
      </p:pic>
      <p:pic>
        <p:nvPicPr>
          <p:cNvPr id="9" name="Picture 8" descr="A person standing on a rocky hill near a building&#10;&#10;Description automatically generated">
            <a:extLst>
              <a:ext uri="{FF2B5EF4-FFF2-40B4-BE49-F238E27FC236}">
                <a16:creationId xmlns:a16="http://schemas.microsoft.com/office/drawing/2014/main" id="{1790D977-C0B3-8D04-19DE-03D584CEE5E5}"/>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l="35824" r="12157" b="1"/>
          <a:stretch/>
        </p:blipFill>
        <p:spPr>
          <a:xfrm>
            <a:off x="2724581" y="581099"/>
            <a:ext cx="1929714" cy="2476136"/>
          </a:xfrm>
          <a:prstGeom prst="rect">
            <a:avLst/>
          </a:prstGeom>
        </p:spPr>
      </p:pic>
      <p:cxnSp>
        <p:nvCxnSpPr>
          <p:cNvPr id="38" name="Straight Connector 37">
            <a:extLst>
              <a:ext uri="{FF2B5EF4-FFF2-40B4-BE49-F238E27FC236}">
                <a16:creationId xmlns:a16="http://schemas.microsoft.com/office/drawing/2014/main" id="{95FA3E87-F218-4BA5-921F-838DB6FC6F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soldiers carrying boxes&#10;&#10;Description automatically generated">
            <a:extLst>
              <a:ext uri="{FF2B5EF4-FFF2-40B4-BE49-F238E27FC236}">
                <a16:creationId xmlns:a16="http://schemas.microsoft.com/office/drawing/2014/main" id="{78D03733-6390-416C-0B67-A098752206D6}"/>
              </a:ext>
            </a:extLst>
          </p:cNvPr>
          <p:cNvPicPr>
            <a:picLocks noChangeAspect="1"/>
          </p:cNvPicPr>
          <p:nvPr/>
        </p:nvPicPr>
        <p:blipFill rotWithShape="1">
          <a:blip r:embed="rId6">
            <a:extLst>
              <a:ext uri="{837473B0-CC2E-450A-ABE3-18F120FF3D39}">
                <a1611:picAttrSrcUrl xmlns="" xmlns:a1611="http://schemas.microsoft.com/office/drawing/2016/11/main" r:id="rId7"/>
              </a:ext>
            </a:extLst>
          </a:blip>
          <a:srcRect t="2316" r="3" b="11545"/>
          <a:stretch/>
        </p:blipFill>
        <p:spPr>
          <a:xfrm>
            <a:off x="633999" y="3218101"/>
            <a:ext cx="4020296" cy="2476136"/>
          </a:xfrm>
          <a:prstGeom prst="rect">
            <a:avLst/>
          </a:prstGeom>
        </p:spPr>
      </p:pic>
      <p:sp>
        <p:nvSpPr>
          <p:cNvPr id="13" name="TextBox 12">
            <a:extLst>
              <a:ext uri="{FF2B5EF4-FFF2-40B4-BE49-F238E27FC236}">
                <a16:creationId xmlns:a16="http://schemas.microsoft.com/office/drawing/2014/main" id="{4D9D22FE-5947-45CE-4ADE-D1BD554E75FC}"/>
              </a:ext>
            </a:extLst>
          </p:cNvPr>
          <p:cNvSpPr txBox="1"/>
          <p:nvPr/>
        </p:nvSpPr>
        <p:spPr>
          <a:xfrm>
            <a:off x="5275938" y="2350684"/>
            <a:ext cx="5892804" cy="3344239"/>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a:lnSpc>
                <a:spcPct val="90000"/>
              </a:lnSpc>
              <a:spcAft>
                <a:spcPts val="600"/>
              </a:spcAft>
              <a:buClr>
                <a:schemeClr val="accent1"/>
              </a:buClr>
              <a:buFont typeface="Calibri" panose="020F0502020204030204" pitchFamily="34" charset="0"/>
            </a:pPr>
            <a:r>
              <a:rPr lang="en-US" sz="2600" dirty="0">
                <a:solidFill>
                  <a:schemeClr val="tx1">
                    <a:lumMod val="75000"/>
                    <a:lumOff val="25000"/>
                  </a:schemeClr>
                </a:solidFill>
              </a:rPr>
              <a:t>As a result of a changing climate and how people are responding to it, we are witnessing an increase in the frequency and magnitude of disaster events caused by natural hazards.</a:t>
            </a:r>
          </a:p>
          <a:p>
            <a:pPr>
              <a:lnSpc>
                <a:spcPct val="90000"/>
              </a:lnSpc>
              <a:spcAft>
                <a:spcPts val="600"/>
              </a:spcAft>
              <a:buFont typeface="Calibri" panose="020F0502020204030204" pitchFamily="34" charset="0"/>
            </a:pPr>
            <a:endParaRPr lang="en-US" sz="2400" dirty="0">
              <a:solidFill>
                <a:schemeClr val="tx1">
                  <a:lumMod val="75000"/>
                  <a:lumOff val="25000"/>
                </a:schemeClr>
              </a:solidFill>
              <a:cs typeface="Calibri"/>
            </a:endParaRPr>
          </a:p>
        </p:txBody>
      </p:sp>
      <p:sp>
        <p:nvSpPr>
          <p:cNvPr id="39" name="Rectangle 38">
            <a:extLst>
              <a:ext uri="{FF2B5EF4-FFF2-40B4-BE49-F238E27FC236}">
                <a16:creationId xmlns:a16="http://schemas.microsoft.com/office/drawing/2014/main" id="{45598703-F094-4F74-93F0-945A832FFA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F0AC4F6F-0DD7-4E3F-ADF7-26B8E87976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978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FFCF544-A370-4A5D-A95F-CA6E0E7191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EEB3B97-A638-498B-8083-54191CE71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84B70D5-875B-433D-BDBD-1522A85D6C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50628" y="634946"/>
            <a:ext cx="3733800" cy="1439872"/>
          </a:xfrm>
        </p:spPr>
        <p:txBody>
          <a:bodyPr vert="horz" lIns="91440" tIns="45720" rIns="91440" bIns="45720" rtlCol="0" anchor="b">
            <a:normAutofit fontScale="90000"/>
          </a:bodyPr>
          <a:lstStyle/>
          <a:p>
            <a:r>
              <a:rPr lang="en-US" b="1" dirty="0">
                <a:cs typeface="Calibri Light"/>
              </a:rPr>
              <a:t>Natural Hazards and Risk</a:t>
            </a:r>
          </a:p>
        </p:txBody>
      </p:sp>
      <p:pic>
        <p:nvPicPr>
          <p:cNvPr id="4" name="Picture 4" descr="A picture containing building, house, outdoor, residential&#10;&#10;Description automatically generated">
            <a:extLst>
              <a:ext uri="{FF2B5EF4-FFF2-40B4-BE49-F238E27FC236}">
                <a16:creationId xmlns:a16="http://schemas.microsoft.com/office/drawing/2014/main" id="{64412165-E966-42DB-0FEB-0BEB15F98563}"/>
              </a:ext>
            </a:extLst>
          </p:cNvPr>
          <p:cNvPicPr>
            <a:picLocks noChangeAspect="1"/>
          </p:cNvPicPr>
          <p:nvPr/>
        </p:nvPicPr>
        <p:blipFill>
          <a:blip r:embed="rId2"/>
          <a:stretch>
            <a:fillRect/>
          </a:stretch>
        </p:blipFill>
        <p:spPr>
          <a:xfrm>
            <a:off x="770701" y="640081"/>
            <a:ext cx="6636397" cy="5314406"/>
          </a:xfrm>
          <a:prstGeom prst="rect">
            <a:avLst/>
          </a:prstGeom>
        </p:spPr>
      </p:pic>
      <p:cxnSp>
        <p:nvCxnSpPr>
          <p:cNvPr id="17" name="Straight Connector 16">
            <a:extLst>
              <a:ext uri="{FF2B5EF4-FFF2-40B4-BE49-F238E27FC236}">
                <a16:creationId xmlns:a16="http://schemas.microsoft.com/office/drawing/2014/main" id="{C947DF4A-614C-4B4C-8B80-E5B9D8E8CF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859485" y="2198914"/>
            <a:ext cx="3690257" cy="3670180"/>
          </a:xfrm>
          <a:prstGeom prst="rect">
            <a:avLst/>
          </a:prstGeom>
        </p:spPr>
        <p:txBody>
          <a:bodyPr vert="horz" lIns="0" tIns="45720" rIns="0" bIns="45720" rtlCol="0" anchor="t">
            <a:normAutofit/>
          </a:bodyPr>
          <a:lstStyle/>
          <a:p>
            <a:pPr>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In this research, the term risk follows the definition by the Office of the United Nations Disaster Relief Coordinator (UNDRO) and </a:t>
            </a:r>
            <a:r>
              <a:rPr lang="en-US" i="1" dirty="0">
                <a:solidFill>
                  <a:schemeClr val="tx1">
                    <a:lumMod val="75000"/>
                    <a:lumOff val="25000"/>
                  </a:schemeClr>
                </a:solidFill>
              </a:rPr>
              <a:t>“refers to the expected losses from a particular hazard to a specified element at risk in a particular future time period. Loss may be estimated in terms of human lives, or buildings destroyed or in financial terms.” </a:t>
            </a:r>
          </a:p>
          <a:p>
            <a:pPr>
              <a:lnSpc>
                <a:spcPct val="90000"/>
              </a:lnSpc>
              <a:spcAft>
                <a:spcPts val="600"/>
              </a:spcAft>
              <a:buClr>
                <a:schemeClr val="accent1"/>
              </a:buClr>
              <a:buFont typeface="Calibri" panose="020F0502020204030204" pitchFamily="34" charset="0"/>
            </a:pPr>
            <a:endParaRPr lang="en-US" i="1">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(Cardona, 2005; Burton, 1978).</a:t>
            </a:r>
            <a:endParaRPr lang="en-US" dirty="0">
              <a:solidFill>
                <a:schemeClr val="tx1">
                  <a:lumMod val="75000"/>
                  <a:lumOff val="25000"/>
                </a:schemeClr>
              </a:solidFill>
              <a:ea typeface="Calibri"/>
              <a:cs typeface="Calibri"/>
            </a:endParaRPr>
          </a:p>
        </p:txBody>
      </p:sp>
      <p:sp>
        <p:nvSpPr>
          <p:cNvPr id="19" name="Rectangle 18">
            <a:extLst>
              <a:ext uri="{FF2B5EF4-FFF2-40B4-BE49-F238E27FC236}">
                <a16:creationId xmlns:a16="http://schemas.microsoft.com/office/drawing/2014/main" id="{1E299956-A9E7-4FC1-A0B1-D590CA9730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7FC539C-B783-4B03-9F9E-D13430F3F6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465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7F54-FD4F-36D9-4A27-4C58D3C31FBB}"/>
              </a:ext>
            </a:extLst>
          </p:cNvPr>
          <p:cNvSpPr>
            <a:spLocks noGrp="1"/>
          </p:cNvSpPr>
          <p:nvPr>
            <p:ph type="title"/>
          </p:nvPr>
        </p:nvSpPr>
        <p:spPr/>
        <p:txBody>
          <a:bodyPr>
            <a:normAutofit/>
          </a:bodyPr>
          <a:lstStyle/>
          <a:p>
            <a:r>
              <a:rPr lang="en-GB" sz="4200" b="1" dirty="0">
                <a:cs typeface="Calibri Light"/>
              </a:rPr>
              <a:t>Class Discussion (10 minutes): Hazards and Disasters as Risk</a:t>
            </a:r>
            <a:endParaRPr lang="en-GB" sz="4200" b="1" dirty="0"/>
          </a:p>
        </p:txBody>
      </p:sp>
      <p:sp>
        <p:nvSpPr>
          <p:cNvPr id="3" name="Content Placeholder 2">
            <a:extLst>
              <a:ext uri="{FF2B5EF4-FFF2-40B4-BE49-F238E27FC236}">
                <a16:creationId xmlns:a16="http://schemas.microsoft.com/office/drawing/2014/main" id="{D1C43B0C-3F30-DF76-6589-D91BEA288EA5}"/>
              </a:ext>
            </a:extLst>
          </p:cNvPr>
          <p:cNvSpPr>
            <a:spLocks noGrp="1"/>
          </p:cNvSpPr>
          <p:nvPr>
            <p:ph idx="1"/>
          </p:nvPr>
        </p:nvSpPr>
        <p:spPr>
          <a:xfrm>
            <a:off x="1107440" y="1957494"/>
            <a:ext cx="9784080" cy="3850640"/>
          </a:xfrm>
        </p:spPr>
        <p:txBody>
          <a:bodyPr vert="horz" lIns="0" tIns="45720" rIns="0" bIns="45720" rtlCol="0" anchor="t">
            <a:normAutofit fontScale="92500" lnSpcReduction="20000"/>
          </a:bodyPr>
          <a:lstStyle/>
          <a:p>
            <a:pPr marL="0" indent="0">
              <a:buNone/>
            </a:pPr>
            <a:endParaRPr lang="en-US">
              <a:cs typeface="Calibri"/>
            </a:endParaRPr>
          </a:p>
          <a:p>
            <a:pPr>
              <a:buAutoNum type="alphaLcParenR"/>
            </a:pPr>
            <a:r>
              <a:rPr lang="en-GB" sz="2700" i="1" dirty="0">
                <a:cs typeface="Calibri"/>
              </a:rPr>
              <a:t> What is the difference between a hazard and a disaster?</a:t>
            </a:r>
            <a:endParaRPr lang="en-US" i="1">
              <a:cs typeface="Calibri"/>
            </a:endParaRPr>
          </a:p>
          <a:p>
            <a:pPr>
              <a:buAutoNum type="alphaLcParenR"/>
            </a:pPr>
            <a:r>
              <a:rPr lang="en-GB" sz="2700" i="1" dirty="0">
                <a:cs typeface="Calibri"/>
              </a:rPr>
              <a:t> Are all natural hazards considered disasters?</a:t>
            </a:r>
            <a:endParaRPr lang="en-GB" sz="2700" i="1" dirty="0">
              <a:ea typeface="Calibri"/>
              <a:cs typeface="Calibri"/>
            </a:endParaRPr>
          </a:p>
          <a:p>
            <a:pPr>
              <a:buAutoNum type="alphaLcParenR"/>
            </a:pPr>
            <a:r>
              <a:rPr lang="en-GB" sz="2700" i="1" dirty="0">
                <a:cs typeface="Calibri"/>
              </a:rPr>
              <a:t> Can you name any modern disaster events nationally and/or internationally?  </a:t>
            </a:r>
            <a:endParaRPr lang="en-GB" sz="2700" i="1">
              <a:ea typeface="Calibri"/>
              <a:cs typeface="Calibri"/>
            </a:endParaRPr>
          </a:p>
          <a:p>
            <a:pPr>
              <a:buAutoNum type="alphaLcParenR"/>
            </a:pPr>
            <a:r>
              <a:rPr lang="en-GB" sz="2700" i="1" dirty="0">
                <a:cs typeface="Calibri"/>
              </a:rPr>
              <a:t> What do you know about these events?</a:t>
            </a:r>
            <a:endParaRPr lang="en-GB" sz="2700" i="1" dirty="0">
              <a:ea typeface="Calibri"/>
              <a:cs typeface="Calibri"/>
            </a:endParaRPr>
          </a:p>
          <a:p>
            <a:pPr>
              <a:buAutoNum type="alphaLcParenR"/>
            </a:pPr>
            <a:r>
              <a:rPr lang="en-GB" sz="2700" i="1" dirty="0">
                <a:ea typeface="Calibri"/>
                <a:cs typeface="Calibri"/>
              </a:rPr>
              <a:t>What are the risks associated with disasters?</a:t>
            </a:r>
            <a:endParaRPr lang="en-GB" sz="2700" i="1" dirty="0">
              <a:cs typeface="Calibri"/>
            </a:endParaRPr>
          </a:p>
          <a:p>
            <a:pPr>
              <a:buAutoNum type="alphaLcParenR"/>
            </a:pPr>
            <a:r>
              <a:rPr lang="en-GB" sz="2700" i="1" dirty="0">
                <a:cs typeface="Calibri"/>
              </a:rPr>
              <a:t> What strategies can be put in place to best reduce the impact of disasters?</a:t>
            </a:r>
            <a:endParaRPr lang="en-GB" sz="2700" i="1" dirty="0">
              <a:ea typeface="Calibri" panose="020F0502020204030204"/>
              <a:cs typeface="Calibri"/>
            </a:endParaRPr>
          </a:p>
          <a:p>
            <a:pPr>
              <a:buAutoNum type="alphaLcParenR"/>
            </a:pPr>
            <a:endParaRPr lang="en-GB" sz="2700">
              <a:cs typeface="Calibri"/>
            </a:endParaRPr>
          </a:p>
          <a:p>
            <a:pPr>
              <a:buAutoNum type="alphaLcParenR"/>
            </a:pPr>
            <a:endParaRPr lang="en-GB" sz="2700">
              <a:cs typeface="Calibri"/>
            </a:endParaRPr>
          </a:p>
          <a:p>
            <a:pPr>
              <a:buAutoNum type="alphaLcParenR"/>
            </a:pPr>
            <a:endParaRPr lang="en-GB" sz="2700">
              <a:cs typeface="Calibri"/>
            </a:endParaRPr>
          </a:p>
        </p:txBody>
      </p:sp>
    </p:spTree>
    <p:extLst>
      <p:ext uri="{BB962C8B-B14F-4D97-AF65-F5344CB8AC3E}">
        <p14:creationId xmlns:p14="http://schemas.microsoft.com/office/powerpoint/2010/main" val="380452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6D16D1E-4205-49F5-BD2A-DA769947C1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12FD100-C039-4E03-B5E4-2EDFA7290A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4418FCD2-8448-4A81-8EB4-72250F7827B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B5993E2-C02B-4335-ABA5-D8EC46555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0B801A2-5622-4BE8-9AD2-C337A2CD0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dirty="0">
                <a:solidFill>
                  <a:srgbClr val="FFFFFF"/>
                </a:solidFill>
              </a:rPr>
              <a:t>Types of Natural Hazards</a:t>
            </a:r>
          </a:p>
        </p:txBody>
      </p:sp>
      <p:sp>
        <p:nvSpPr>
          <p:cNvPr id="37" name="Rectangle 36">
            <a:extLst>
              <a:ext uri="{FF2B5EF4-FFF2-40B4-BE49-F238E27FC236}">
                <a16:creationId xmlns:a16="http://schemas.microsoft.com/office/drawing/2014/main" id="{B7AF614F-5BC3-4086-99F5-B87C5847A0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TextBox 2">
            <a:extLst>
              <a:ext uri="{FF2B5EF4-FFF2-40B4-BE49-F238E27FC236}">
                <a16:creationId xmlns:a16="http://schemas.microsoft.com/office/drawing/2014/main" id="{E3238D21-EEB4-ADA5-8AFF-377DDEA18E7B}"/>
              </a:ext>
            </a:extLst>
          </p:cNvPr>
          <p:cNvGraphicFramePr/>
          <p:nvPr>
            <p:extLst>
              <p:ext uri="{D42A27DB-BD31-4B8C-83A1-F6EECF244321}">
                <p14:modId xmlns:p14="http://schemas.microsoft.com/office/powerpoint/2010/main" val="253849461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79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1759</Words>
  <Application>Microsoft Office PowerPoint</Application>
  <PresentationFormat>Widescreen</PresentationFormat>
  <Paragraphs>147</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Roboto</vt:lpstr>
      <vt:lpstr>Retrospect</vt:lpstr>
      <vt:lpstr>PowerPoint Presentation</vt:lpstr>
      <vt:lpstr>Session 1: Introduction to Terminology associated with Environmental Risk and Hazards</vt:lpstr>
      <vt:lpstr>Aims of the Session</vt:lpstr>
      <vt:lpstr>Environment as a Social Construction</vt:lpstr>
      <vt:lpstr>Nature and Society</vt:lpstr>
      <vt:lpstr>Natural Hazards and Risk</vt:lpstr>
      <vt:lpstr>Natural Hazards and Risk</vt:lpstr>
      <vt:lpstr>Class Discussion (10 minutes): Hazards and Disasters as Risk</vt:lpstr>
      <vt:lpstr>Types of Natural Hazards</vt:lpstr>
      <vt:lpstr>PowerPoint Presentation</vt:lpstr>
      <vt:lpstr>‘Natural’ Disasters</vt:lpstr>
      <vt:lpstr>Causes of Disasters</vt:lpstr>
      <vt:lpstr>There is nothing 'natural' about disasters: Ted Talk</vt:lpstr>
      <vt:lpstr>Risk….not always a choice</vt:lpstr>
      <vt:lpstr>Why risk living in a hazardous area?</vt:lpstr>
      <vt:lpstr>Living in ‘Risky’ areas</vt:lpstr>
      <vt:lpstr>Measuring Disaster Risk</vt:lpstr>
      <vt:lpstr>Introduction to the Disaster Management Cycle    What is the difference between each of the following stages?  </vt:lpstr>
      <vt:lpstr>Introducing the Stages</vt:lpstr>
      <vt:lpstr>Activity (40 minutes): Disaster Management Cycle</vt:lpstr>
      <vt:lpstr>Conclusion</vt:lpstr>
      <vt:lpstr>For the next session...</vt:lpstr>
      <vt:lpstr>Additional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Catterson</dc:creator>
  <cp:lastModifiedBy>Jade Catterson</cp:lastModifiedBy>
  <cp:revision>443</cp:revision>
  <dcterms:created xsi:type="dcterms:W3CDTF">2013-07-15T20:26:40Z</dcterms:created>
  <dcterms:modified xsi:type="dcterms:W3CDTF">2024-07-18T10:11:26Z</dcterms:modified>
</cp:coreProperties>
</file>