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6"/>
  </p:notesMasterIdLst>
  <p:sldIdLst>
    <p:sldId id="256" r:id="rId2"/>
    <p:sldId id="258" r:id="rId3"/>
    <p:sldId id="265" r:id="rId4"/>
    <p:sldId id="270" r:id="rId5"/>
    <p:sldId id="272" r:id="rId6"/>
    <p:sldId id="271" r:id="rId7"/>
    <p:sldId id="269" r:id="rId8"/>
    <p:sldId id="273" r:id="rId9"/>
    <p:sldId id="274" r:id="rId10"/>
    <p:sldId id="275" r:id="rId11"/>
    <p:sldId id="276" r:id="rId12"/>
    <p:sldId id="277" r:id="rId13"/>
    <p:sldId id="281" r:id="rId14"/>
    <p:sldId id="278" r:id="rId15"/>
  </p:sldIdLst>
  <p:sldSz cx="12192000" cy="6858000"/>
  <p:notesSz cx="6951663" cy="10082213"/>
  <p:embeddedFontLst>
    <p:embeddedFont>
      <p:font typeface="Century Gothic" panose="020B0502020202020204" pitchFamily="34" charset="0"/>
      <p:regular r:id="rId17"/>
      <p:bold r:id="rId18"/>
      <p:italic r:id="rId19"/>
      <p:boldItalic r:id="rId20"/>
    </p:embeddedFont>
    <p:embeddedFont>
      <p:font typeface="Helvetica" panose="020B0604020202020204"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49"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18" autoAdjust="0"/>
    <p:restoredTop sz="94660"/>
  </p:normalViewPr>
  <p:slideViewPr>
    <p:cSldViewPr snapToGrid="0">
      <p:cViewPr varScale="1">
        <p:scale>
          <a:sx n="159" d="100"/>
          <a:sy n="159" d="100"/>
        </p:scale>
        <p:origin x="306" y="14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2.fntdata"/><Relationship Id="rId51"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5.fntdata"/><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1.fntdata"/><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49" Type="http://customschemas.google.com/relationships/presentationmetadata" Target="metadata"/><Relationship Id="rId10" Type="http://schemas.openxmlformats.org/officeDocument/2006/relationships/slide" Target="slides/slide9.xml"/><Relationship Id="rId19" Type="http://schemas.openxmlformats.org/officeDocument/2006/relationships/font" Target="fonts/font3.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6750387-F561-CCFA-5633-0AC6A6B57ECE}"/>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D415A081-DEC7-0E5C-A64E-712FB8BF5B6F}"/>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56FCD6-D1EE-CA7A-E3F5-CBD7BA72ECF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377407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DBE5A2D-2B55-8C9B-C92F-8A4BF108F620}"/>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2F6A7DB-E076-5843-1F1D-B5766C940815}"/>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B951E2-750C-9212-F1CE-BF5929DD9211}"/>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771863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A274BBEC-0DF1-1978-9FFC-F13057300F2C}"/>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A0D123C-018D-8D58-2090-1B7176E9540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6A75D0DC-A4DB-0783-0B91-FE74C24968A0}"/>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371413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C7D8F85-A374-1E1C-FC3A-B27A0220DB2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FCD6BF6B-B816-E827-9849-3B3C8909D81D}"/>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7CA0FE10-6C45-A6D8-818F-3943554E1F9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738001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CAFE74BA-7ACE-8EC5-E7D9-83FA31D9CAD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97F0BB4-2B3C-C3BA-458E-18981ADDCAEB}"/>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23B0F166-F583-660C-9E3C-F96BE2F7DBA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918446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47931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BA77E17-C1CB-C7C5-CB0B-FE6EC7E25E64}"/>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48F2F93-A0AA-6935-8633-5FFA3278FD5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2FAEB97-98C8-0377-50E6-9D5D5749EBE4}"/>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306703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50E7003-B3D6-66A3-E966-DF3980815CEA}"/>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5F1B6DFF-C1FC-1AC3-8D86-C295F61FF9C1}"/>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42B2A0-E8F1-4BBC-1D4D-A75201A481C8}"/>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41605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D043E4F1-7C34-8A7D-449A-B1E5F2653472}"/>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0B48427A-6558-E868-39E5-C2A9CE605CC8}"/>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F9C0A93F-EB53-D091-B5D9-7E46BBD962FA}"/>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80731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95F846A4-BBBB-0A29-2168-5300B62BD875}"/>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CA96023C-F465-9EFE-CD4B-9D1CB197CF24}"/>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4F31A6F6-7CB7-6191-2F5D-60A76CFD3F5B}"/>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86539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2D2D4625-693F-6368-CAE9-C6379CF37B1D}"/>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E81CE200-6DB6-02E5-584F-4D28999F132E}"/>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C39EF75D-D4CE-655C-400A-2E221D2ED4E5}"/>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705515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55B5CA9C-8449-6EA5-9CD6-350787811566}"/>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9B02A894-4D21-E60B-2C4B-7BEDCAEE2AE6}"/>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3B8F3EA3-080E-53FB-C941-BEEAA1CA32C2}"/>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3662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a:extLst>
            <a:ext uri="{FF2B5EF4-FFF2-40B4-BE49-F238E27FC236}">
              <a16:creationId xmlns:a16="http://schemas.microsoft.com/office/drawing/2014/main" id="{E1CB15C5-B86A-58C2-9D6F-60068DEB36F1}"/>
            </a:ext>
          </a:extLst>
        </p:cNvPr>
        <p:cNvGrpSpPr/>
        <p:nvPr/>
      </p:nvGrpSpPr>
      <p:grpSpPr>
        <a:xfrm>
          <a:off x="0" y="0"/>
          <a:ext cx="0" cy="0"/>
          <a:chOff x="0" y="0"/>
          <a:chExt cx="0" cy="0"/>
        </a:xfrm>
      </p:grpSpPr>
      <p:sp>
        <p:nvSpPr>
          <p:cNvPr id="154" name="Google Shape;154;p46:notes">
            <a:extLst>
              <a:ext uri="{FF2B5EF4-FFF2-40B4-BE49-F238E27FC236}">
                <a16:creationId xmlns:a16="http://schemas.microsoft.com/office/drawing/2014/main" id="{7FC08631-E23C-BE4A-0F89-25AC19EFB31A}"/>
              </a:ext>
            </a:extLst>
          </p:cNvPr>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a:extLst>
              <a:ext uri="{FF2B5EF4-FFF2-40B4-BE49-F238E27FC236}">
                <a16:creationId xmlns:a16="http://schemas.microsoft.com/office/drawing/2014/main" id="{EA137FE4-113A-4231-2F83-D879A3FF0C7D}"/>
              </a:ext>
            </a:extLst>
          </p:cNvPr>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71804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4"/>
        <p:cNvGrpSpPr/>
        <p:nvPr/>
      </p:nvGrpSpPr>
      <p:grpSpPr>
        <a:xfrm>
          <a:off x="0" y="0"/>
          <a:ext cx="0" cy="0"/>
          <a:chOff x="0" y="0"/>
          <a:chExt cx="0" cy="0"/>
        </a:xfrm>
      </p:grpSpPr>
      <p:sp>
        <p:nvSpPr>
          <p:cNvPr id="45" name="Google Shape;45;p4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43"/>
          <p:cNvSpPr>
            <a:spLocks noGrp="1"/>
          </p:cNvSpPr>
          <p:nvPr>
            <p:ph type="pic" idx="2"/>
          </p:nvPr>
        </p:nvSpPr>
        <p:spPr>
          <a:xfrm>
            <a:off x="5183188" y="987425"/>
            <a:ext cx="6172200" cy="4873625"/>
          </a:xfrm>
          <a:prstGeom prst="rect">
            <a:avLst/>
          </a:prstGeom>
          <a:noFill/>
          <a:ln>
            <a:noFill/>
          </a:ln>
        </p:spPr>
      </p:sp>
      <p:sp>
        <p:nvSpPr>
          <p:cNvPr id="47" name="Google Shape;47;p43"/>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8" name="Google Shape;48;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jp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5.xml"/><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5.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2041672"/>
          </a:xfrm>
          <a:prstGeom prst="rect">
            <a:avLst/>
          </a:prstGeom>
          <a:noFill/>
          <a:ln>
            <a:noFill/>
          </a:ln>
        </p:spPr>
        <p:txBody>
          <a:bodyPr spcFirstLastPara="1" wrap="square" lIns="91425" tIns="45700" rIns="91425" bIns="45700" anchor="t" anchorCtr="0">
            <a:spAutoFit/>
          </a:bodyPr>
          <a:lstStyle>
            <a:defPPr marR="0" lvl="0" algn="l" rtl="0">
              <a:lnSpc>
                <a:spcPct val="100000"/>
              </a:lnSpc>
              <a:spcBef>
                <a:spcPts val="0"/>
              </a:spcBef>
              <a:spcAft>
                <a:spcPts val="0"/>
              </a:spcAft>
            </a:defPPr>
            <a:lvl1pPr marL="0" indent="0">
              <a:lnSpc>
                <a:spcPct val="107000"/>
              </a:lnSpc>
              <a:spcBef>
                <a:spcPts val="800"/>
              </a:spcBef>
              <a:spcAft>
                <a:spcPts val="800"/>
              </a:spcAft>
              <a:buNone/>
              <a:defRPr sz="2700" b="1">
                <a:solidFill>
                  <a:srgbClr val="003399"/>
                </a:solidFill>
                <a:latin typeface="Century Gothic"/>
                <a:ea typeface="Century Gothic"/>
                <a:cs typeface="Century Gothic"/>
              </a:defRPr>
            </a:lvl1pPr>
          </a:lstStyle>
          <a:p>
            <a:r>
              <a:rPr lang="en-US" dirty="0">
                <a:sym typeface="Century Gothic"/>
              </a:rPr>
              <a:t>Subject title: </a:t>
            </a:r>
            <a:r>
              <a:rPr lang="en-GB" dirty="0"/>
              <a:t>CLIMATE CHANGE DISPUTE RESOLUTION</a:t>
            </a:r>
            <a:endParaRPr lang="en-US" dirty="0">
              <a:sym typeface="Century Gothic"/>
            </a:endParaRPr>
          </a:p>
          <a:p>
            <a:endParaRPr lang="en-US" dirty="0">
              <a:sym typeface="Century Gothic"/>
            </a:endParaRPr>
          </a:p>
          <a:p>
            <a:r>
              <a:rPr lang="en-US" dirty="0">
                <a:sym typeface="Century Gothic"/>
              </a:rPr>
              <a:t>Instructor Name: Tran Anh Tuan</a:t>
            </a:r>
            <a:endParaRPr dirty="0">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FC83DB1-BF3A-AC5D-2653-47F008E4F2C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655C362-0155-F604-C6AC-4BB381C2B28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97DE7BAC-A630-5739-6DE3-E49A6386187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507C65A-6765-48AD-8A4B-7120EA75D572}"/>
              </a:ext>
            </a:extLst>
          </p:cNvPr>
          <p:cNvSpPr>
            <a:spLocks noGrp="1"/>
          </p:cNvSpPr>
          <p:nvPr>
            <p:ph type="body" idx="1"/>
          </p:nvPr>
        </p:nvSpPr>
        <p:spPr>
          <a:xfrm>
            <a:off x="993057" y="2298031"/>
            <a:ext cx="6062836" cy="3431829"/>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Ethical and Social Dimensions of Climate Disputes:</a:t>
            </a:r>
            <a:endParaRPr lang="en-US" sz="18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Distributive Justice:</a:t>
            </a:r>
            <a:r>
              <a:rPr lang="en-US" sz="1800" b="0" i="0" dirty="0">
                <a:solidFill>
                  <a:srgbClr val="1F1F1F"/>
                </a:solidFill>
                <a:effectLst/>
                <a:latin typeface="Arial" panose="020B0604020202020204" pitchFamily="34" charset="0"/>
                <a:cs typeface="Arial" panose="020B0604020202020204" pitchFamily="34" charset="0"/>
              </a:rPr>
              <a:t> How should the costs and burdens of climate action be distributed fairly? Should high emitters bear more responsibility? Should the most vulnerable receive more support?</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Procedural Justice:</a:t>
            </a:r>
            <a:r>
              <a:rPr lang="en-US" sz="1800" b="0" i="0" dirty="0">
                <a:solidFill>
                  <a:srgbClr val="1F1F1F"/>
                </a:solidFill>
                <a:effectLst/>
                <a:latin typeface="Arial" panose="020B0604020202020204" pitchFamily="34" charset="0"/>
                <a:cs typeface="Arial" panose="020B0604020202020204" pitchFamily="34" charset="0"/>
              </a:rPr>
              <a:t> Ensuring marginalized communities and developing nations have a voice in international climate negotiations and dispute resolution mechanisms is crucial for procedural fairness and just outcomes.</a:t>
            </a:r>
          </a:p>
        </p:txBody>
      </p:sp>
      <p:pic>
        <p:nvPicPr>
          <p:cNvPr id="6" name="Εικόνα 5">
            <a:extLst>
              <a:ext uri="{FF2B5EF4-FFF2-40B4-BE49-F238E27FC236}">
                <a16:creationId xmlns:a16="http://schemas.microsoft.com/office/drawing/2014/main" id="{0C916F77-0599-2857-424D-D54B7EBCD2EE}"/>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54EAC0-1001-393E-1F32-6F0EA29750EE}"/>
              </a:ext>
            </a:extLst>
          </p:cNvPr>
          <p:cNvPicPr>
            <a:picLocks noChangeAspect="1"/>
          </p:cNvPicPr>
          <p:nvPr/>
        </p:nvPicPr>
        <p:blipFill>
          <a:blip r:embed="rId4"/>
          <a:stretch>
            <a:fillRect/>
          </a:stretch>
        </p:blipFill>
        <p:spPr>
          <a:xfrm>
            <a:off x="7369347" y="2098335"/>
            <a:ext cx="4518104" cy="2538600"/>
          </a:xfrm>
          <a:prstGeom prst="rect">
            <a:avLst/>
          </a:prstGeom>
        </p:spPr>
      </p:pic>
    </p:spTree>
    <p:extLst>
      <p:ext uri="{BB962C8B-B14F-4D97-AF65-F5344CB8AC3E}">
        <p14:creationId xmlns:p14="http://schemas.microsoft.com/office/powerpoint/2010/main" val="29327303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4E1CD6A-E614-F747-79A9-81C9D08514E7}"/>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EA8B104-987E-935C-1C47-C9B2846365B4}"/>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8A30A737-64C2-F32E-C91B-933F796AFFA4}"/>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EDED1C3-81A8-62C4-41F6-60C13FCEAEED}"/>
              </a:ext>
            </a:extLst>
          </p:cNvPr>
          <p:cNvSpPr>
            <a:spLocks noGrp="1"/>
          </p:cNvSpPr>
          <p:nvPr>
            <p:ph type="body" idx="1"/>
          </p:nvPr>
        </p:nvSpPr>
        <p:spPr>
          <a:xfrm>
            <a:off x="993057" y="2113659"/>
            <a:ext cx="6062836" cy="361620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r>
              <a:rPr lang="en-US" sz="2000" b="1" i="0" dirty="0">
                <a:solidFill>
                  <a:srgbClr val="1F1F1F"/>
                </a:solidFill>
                <a:effectLst/>
                <a:latin typeface="Arial" panose="020B0604020202020204" pitchFamily="34" charset="0"/>
                <a:cs typeface="Arial" panose="020B0604020202020204" pitchFamily="34" charset="0"/>
              </a:rPr>
              <a:t>Key Ethical and Social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Recognition of Differential Impacts and Responsibilities:</a:t>
            </a:r>
            <a:r>
              <a:rPr lang="en-US" sz="1800" b="0" i="0" dirty="0">
                <a:solidFill>
                  <a:srgbClr val="1F1F1F"/>
                </a:solidFill>
                <a:effectLst/>
                <a:latin typeface="Arial" panose="020B0604020202020204" pitchFamily="34" charset="0"/>
                <a:cs typeface="Arial" panose="020B0604020202020204" pitchFamily="34" charset="0"/>
              </a:rPr>
              <a:t> Acknowledging that climate change has disproportionate impacts and that historical emitters have a greater responsibility is the foundation for ethical dispute resolution.</a:t>
            </a:r>
          </a:p>
          <a:p>
            <a:pPr algn="jus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Equity-Based Decision Making:</a:t>
            </a:r>
            <a:r>
              <a:rPr lang="en-US" sz="1800" b="0" i="0" dirty="0">
                <a:solidFill>
                  <a:srgbClr val="1F1F1F"/>
                </a:solidFill>
                <a:effectLst/>
                <a:latin typeface="Arial" panose="020B0604020202020204" pitchFamily="34" charset="0"/>
                <a:cs typeface="Arial" panose="020B0604020202020204" pitchFamily="34" charset="0"/>
              </a:rPr>
              <a:t> Prioritizing the needs of the most vulnerable – nations, communities, and individuals – must be central to decision-making processes to address historical and ongoing climate injustices.</a:t>
            </a:r>
          </a:p>
        </p:txBody>
      </p:sp>
      <p:pic>
        <p:nvPicPr>
          <p:cNvPr id="6" name="Εικόνα 5">
            <a:extLst>
              <a:ext uri="{FF2B5EF4-FFF2-40B4-BE49-F238E27FC236}">
                <a16:creationId xmlns:a16="http://schemas.microsoft.com/office/drawing/2014/main" id="{AB029654-7F2D-7012-A146-3E334F2AE43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53824778-98D2-ED10-B455-A1199410F127}"/>
              </a:ext>
            </a:extLst>
          </p:cNvPr>
          <p:cNvPicPr>
            <a:picLocks noChangeAspect="1"/>
          </p:cNvPicPr>
          <p:nvPr/>
        </p:nvPicPr>
        <p:blipFill>
          <a:blip r:embed="rId4"/>
          <a:stretch>
            <a:fillRect/>
          </a:stretch>
        </p:blipFill>
        <p:spPr>
          <a:xfrm>
            <a:off x="7461583" y="1985337"/>
            <a:ext cx="4491790" cy="2582779"/>
          </a:xfrm>
          <a:prstGeom prst="rect">
            <a:avLst/>
          </a:prstGeom>
        </p:spPr>
      </p:pic>
    </p:spTree>
    <p:extLst>
      <p:ext uri="{BB962C8B-B14F-4D97-AF65-F5344CB8AC3E}">
        <p14:creationId xmlns:p14="http://schemas.microsoft.com/office/powerpoint/2010/main" val="29681089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C078BB-AF81-9607-45D4-9DC6D9652D4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C2B13EBE-D421-F0E3-2ADB-38214805BE6C}"/>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8D962D0-279A-C2A4-FA8B-043BAEC6456F}"/>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D25B21A1-A503-90EA-7C48-92F03A96E2AC}"/>
              </a:ext>
            </a:extLst>
          </p:cNvPr>
          <p:cNvSpPr>
            <a:spLocks noGrp="1"/>
          </p:cNvSpPr>
          <p:nvPr>
            <p:ph type="body" idx="1"/>
          </p:nvPr>
        </p:nvSpPr>
        <p:spPr>
          <a:xfrm>
            <a:off x="993057" y="2322095"/>
            <a:ext cx="6062836" cy="340776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Key Ethical and Social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Fair Burden Sharing:</a:t>
            </a:r>
            <a:r>
              <a:rPr lang="en-US" sz="1800" b="0" i="0" dirty="0">
                <a:solidFill>
                  <a:srgbClr val="1F1F1F"/>
                </a:solidFill>
                <a:effectLst/>
                <a:latin typeface="Arial" panose="020B0604020202020204" pitchFamily="34" charset="0"/>
                <a:cs typeface="Arial" panose="020B0604020202020204" pitchFamily="34" charset="0"/>
              </a:rPr>
              <a:t> Determining how the costs of climate mitigation, adaptation, and loss &amp; damage should be shared requires ethical considerations of fairness within and across generations.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Compensation and Reparations:</a:t>
            </a:r>
            <a:r>
              <a:rPr lang="en-US" sz="1800" b="0" i="0" dirty="0">
                <a:solidFill>
                  <a:srgbClr val="1F1F1F"/>
                </a:solidFill>
                <a:effectLst/>
                <a:latin typeface="Arial" panose="020B0604020202020204" pitchFamily="34" charset="0"/>
                <a:cs typeface="Arial" panose="020B0604020202020204" pitchFamily="34" charset="0"/>
              </a:rPr>
              <a:t> There's an ethical argument for developed nations, as major historical emitters, to compensate or provide reparations to nations facing the most severe impacts of climate change.</a:t>
            </a:r>
          </a:p>
        </p:txBody>
      </p:sp>
      <p:pic>
        <p:nvPicPr>
          <p:cNvPr id="6" name="Εικόνα 5">
            <a:extLst>
              <a:ext uri="{FF2B5EF4-FFF2-40B4-BE49-F238E27FC236}">
                <a16:creationId xmlns:a16="http://schemas.microsoft.com/office/drawing/2014/main" id="{EAB7790F-1398-1ADB-A67D-39704471552C}"/>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EA57290C-BA54-E864-C77D-2BA48BF3D74E}"/>
              </a:ext>
            </a:extLst>
          </p:cNvPr>
          <p:cNvPicPr>
            <a:picLocks noChangeAspect="1"/>
          </p:cNvPicPr>
          <p:nvPr/>
        </p:nvPicPr>
        <p:blipFill>
          <a:blip r:embed="rId4"/>
          <a:stretch>
            <a:fillRect/>
          </a:stretch>
        </p:blipFill>
        <p:spPr>
          <a:xfrm>
            <a:off x="7525751" y="1949242"/>
            <a:ext cx="4289260" cy="2658194"/>
          </a:xfrm>
          <a:prstGeom prst="rect">
            <a:avLst/>
          </a:prstGeom>
        </p:spPr>
      </p:pic>
    </p:spTree>
    <p:extLst>
      <p:ext uri="{BB962C8B-B14F-4D97-AF65-F5344CB8AC3E}">
        <p14:creationId xmlns:p14="http://schemas.microsoft.com/office/powerpoint/2010/main" val="2514723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D3E693A2-6B2D-FD35-767A-45797CC17C54}"/>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906AD4BD-1968-98B1-C62D-B883B396987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61810198-0C4E-AE94-522C-CC7DC5CED387}"/>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B9152511-8A36-E8CE-0E83-E84DB5A30E53}"/>
              </a:ext>
            </a:extLst>
          </p:cNvPr>
          <p:cNvSpPr>
            <a:spLocks noGrp="1"/>
          </p:cNvSpPr>
          <p:nvPr>
            <p:ph type="body" idx="1"/>
          </p:nvPr>
        </p:nvSpPr>
        <p:spPr>
          <a:xfrm>
            <a:off x="993057" y="2251251"/>
            <a:ext cx="6062836" cy="34786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indent="-398463" algn="l">
              <a:lnSpc>
                <a:spcPct val="100000"/>
              </a:lnSpc>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The Imperative for Just Climate Solutions</a:t>
            </a:r>
            <a:endParaRPr lang="en-US" sz="1800" b="0" i="0" dirty="0">
              <a:solidFill>
                <a:srgbClr val="1F1F1F"/>
              </a:solidFill>
              <a:effectLst/>
              <a:latin typeface="Arial" panose="020B0604020202020204" pitchFamily="34" charset="0"/>
              <a:cs typeface="Arial" panose="020B0604020202020204" pitchFamily="34" charset="0"/>
            </a:endParaRP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Ethical and social factors are critical in resolving climate disputes to form a fair and balanced response to the climate crisis, even with existing challenges.</a:t>
            </a: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Neglecting fairness in climate change deepens existing problems, hindering solutions and global unity.</a:t>
            </a:r>
          </a:p>
          <a:p>
            <a:pPr marL="346075" indent="-176213" algn="just">
              <a:lnSpc>
                <a:spcPct val="100000"/>
              </a:lnSpc>
              <a:spcBef>
                <a:spcPts val="600"/>
              </a:spcBef>
              <a:spcAft>
                <a:spcPts val="600"/>
              </a:spcAft>
              <a:buFont typeface="Arial" panose="020B0604020202020204" pitchFamily="34" charset="0"/>
              <a:buChar char="•"/>
            </a:pPr>
            <a:r>
              <a:rPr lang="en-US" sz="1800" dirty="0">
                <a:solidFill>
                  <a:srgbClr val="1F1F1F"/>
                </a:solidFill>
                <a:latin typeface="Arial" panose="020B0604020202020204" pitchFamily="34" charset="0"/>
                <a:cs typeface="Arial" panose="020B0604020202020204" pitchFamily="34" charset="0"/>
              </a:rPr>
              <a:t>Prioritizing the vulnerable, honoring past contributions, and sharing decision-making can ensure a just response to climate change.</a:t>
            </a:r>
          </a:p>
        </p:txBody>
      </p:sp>
      <p:pic>
        <p:nvPicPr>
          <p:cNvPr id="6" name="Εικόνα 5">
            <a:extLst>
              <a:ext uri="{FF2B5EF4-FFF2-40B4-BE49-F238E27FC236}">
                <a16:creationId xmlns:a16="http://schemas.microsoft.com/office/drawing/2014/main" id="{0592695F-2175-0AF7-E658-AD4A766297E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43079CB1-8D78-B8E1-61E4-C0883FEFEB2F}"/>
              </a:ext>
            </a:extLst>
          </p:cNvPr>
          <p:cNvPicPr>
            <a:picLocks noChangeAspect="1"/>
          </p:cNvPicPr>
          <p:nvPr/>
        </p:nvPicPr>
        <p:blipFill>
          <a:blip r:embed="rId4"/>
          <a:stretch>
            <a:fillRect/>
          </a:stretch>
        </p:blipFill>
        <p:spPr>
          <a:xfrm>
            <a:off x="7649307" y="2394410"/>
            <a:ext cx="4336149" cy="2779169"/>
          </a:xfrm>
          <a:prstGeom prst="rect">
            <a:avLst/>
          </a:prstGeom>
        </p:spPr>
      </p:pic>
    </p:spTree>
    <p:extLst>
      <p:ext uri="{BB962C8B-B14F-4D97-AF65-F5344CB8AC3E}">
        <p14:creationId xmlns:p14="http://schemas.microsoft.com/office/powerpoint/2010/main" val="20805173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16A1DFAB-5429-7EC3-BA11-6F020E1DA0B5}"/>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D373E6A9-05F4-FD54-8D1A-2FDE90D5684E}"/>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F6D9003-61E1-2133-C213-8BAE4853204A}"/>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2.5. Climate justice and human rights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888FBF3-BCBB-08E5-8498-410D2B8CEBAC}"/>
              </a:ext>
            </a:extLst>
          </p:cNvPr>
          <p:cNvSpPr>
            <a:spLocks noGrp="1"/>
          </p:cNvSpPr>
          <p:nvPr>
            <p:ph type="body" idx="1"/>
          </p:nvPr>
        </p:nvSpPr>
        <p:spPr>
          <a:xfrm>
            <a:off x="993057" y="2154189"/>
            <a:ext cx="6062836" cy="75143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Aft>
                <a:spcPts val="600"/>
              </a:spcAft>
            </a:pPr>
            <a:r>
              <a:rPr lang="en-GB" sz="1800" b="1" i="1" dirty="0">
                <a:effectLst/>
                <a:latin typeface="Helvetica" panose="020B0604020202020204" pitchFamily="34" charset="0"/>
                <a:ea typeface="Calibri" panose="020F0502020204030204" pitchFamily="34" charset="0"/>
                <a:cs typeface="Times New Roman" panose="02020603050405020304" pitchFamily="18" charset="0"/>
              </a:rPr>
              <a:t>Individual </a:t>
            </a:r>
            <a:r>
              <a:rPr lang="en-GB" sz="1800" b="1" i="1" dirty="0" err="1">
                <a:effectLst/>
                <a:latin typeface="Helvetica" panose="020B0604020202020204" pitchFamily="34" charset="0"/>
                <a:ea typeface="Calibri" panose="020F0502020204030204" pitchFamily="34" charset="0"/>
                <a:cs typeface="Times New Roman" panose="02020603050405020304" pitchFamily="18" charset="0"/>
              </a:rPr>
              <a:t>assigment</a:t>
            </a:r>
            <a:r>
              <a:rPr lang="en-GB" sz="1800" b="1" i="1" dirty="0">
                <a:effectLst/>
                <a:latin typeface="Helvetica" panose="020B0604020202020204" pitchFamily="34" charset="0"/>
                <a:ea typeface="Calibri" panose="020F0502020204030204" pitchFamily="34" charset="0"/>
                <a:cs typeface="Times New Roman" panose="02020603050405020304" pitchFamily="18" charset="0"/>
              </a:rPr>
              <a:t> on climate justice and human rights </a:t>
            </a:r>
            <a:endParaRPr lang="en-US" sz="1800" b="1" i="1"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4C59E7CC-BF40-7788-A945-6D7A4B116847}"/>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379DFC35-87B2-B422-B921-3FB9D556B4CC}"/>
              </a:ext>
            </a:extLst>
          </p:cNvPr>
          <p:cNvPicPr>
            <a:picLocks noChangeAspect="1"/>
          </p:cNvPicPr>
          <p:nvPr/>
        </p:nvPicPr>
        <p:blipFill>
          <a:blip r:embed="rId4"/>
          <a:stretch>
            <a:fillRect/>
          </a:stretch>
        </p:blipFill>
        <p:spPr>
          <a:xfrm>
            <a:off x="7597941" y="1949242"/>
            <a:ext cx="3986463" cy="2631840"/>
          </a:xfrm>
          <a:prstGeom prst="rect">
            <a:avLst/>
          </a:prstGeom>
        </p:spPr>
      </p:pic>
    </p:spTree>
    <p:extLst>
      <p:ext uri="{BB962C8B-B14F-4D97-AF65-F5344CB8AC3E}">
        <p14:creationId xmlns:p14="http://schemas.microsoft.com/office/powerpoint/2010/main" val="31843530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0C3FFF94-3A35-03DF-16F5-D36007A58D3D}"/>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2.1. The principle of common but differentiated responsibilities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1F7B350A-9D1F-0464-C808-BCE2436CCF74}"/>
              </a:ext>
            </a:extLst>
          </p:cNvPr>
          <p:cNvSpPr>
            <a:spLocks noGrp="1"/>
          </p:cNvSpPr>
          <p:nvPr>
            <p:ph type="body" idx="1"/>
          </p:nvPr>
        </p:nvSpPr>
        <p:spPr>
          <a:xfrm>
            <a:off x="993057" y="2397113"/>
            <a:ext cx="6062836" cy="3332748"/>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600"/>
              </a:spcBef>
              <a:spcAft>
                <a:spcPts val="600"/>
              </a:spcAft>
              <a:buNone/>
            </a:pPr>
            <a:r>
              <a:rPr lang="en-US" sz="2000" b="1" dirty="0">
                <a:solidFill>
                  <a:srgbClr val="1F1F1F"/>
                </a:solidFill>
                <a:latin typeface="Arial" panose="020B0604020202020204" pitchFamily="34" charset="0"/>
                <a:cs typeface="Arial" panose="020B0604020202020204" pitchFamily="34" charset="0"/>
              </a:rPr>
              <a:t>What is </a:t>
            </a:r>
            <a:r>
              <a:rPr lang="en-US" sz="2000" b="1" i="0" dirty="0">
                <a:solidFill>
                  <a:srgbClr val="1F1F1F"/>
                </a:solidFill>
                <a:effectLst/>
                <a:latin typeface="Arial" panose="020B0604020202020204" pitchFamily="34" charset="0"/>
                <a:cs typeface="Arial" panose="020B0604020202020204" pitchFamily="34" charset="0"/>
              </a:rPr>
              <a:t>Common But Differentiated Responsibilities (CBDR)</a:t>
            </a:r>
            <a:r>
              <a:rPr lang="en-US" sz="2000" b="1" dirty="0">
                <a:solidFill>
                  <a:srgbClr val="1F1F1F"/>
                </a:solidFill>
                <a:latin typeface="Arial" panose="020B0604020202020204" pitchFamily="34" charset="0"/>
                <a:cs typeface="Arial" panose="020B0604020202020204" pitchFamily="34" charset="0"/>
              </a:rPr>
              <a:t>?</a:t>
            </a:r>
            <a:endParaRPr lang="en-US" sz="2000" b="1" i="0" dirty="0">
              <a:solidFill>
                <a:srgbClr val="1F1F1F"/>
              </a:solidFill>
              <a:effectLst/>
              <a:latin typeface="Arial" panose="020B0604020202020204" pitchFamily="34" charset="0"/>
              <a:cs typeface="Arial" panose="020B0604020202020204" pitchFamily="34" charset="0"/>
            </a:endParaRPr>
          </a:p>
          <a:p>
            <a:pPr algn="just">
              <a:buFont typeface="Arial" panose="020B0604020202020204" pitchFamily="34" charset="0"/>
              <a:buChar char="•"/>
            </a:pPr>
            <a:r>
              <a:rPr lang="en-US" sz="1900" dirty="0">
                <a:solidFill>
                  <a:srgbClr val="1F1F1F"/>
                </a:solidFill>
                <a:latin typeface="Arial" panose="020B0604020202020204" pitchFamily="34" charset="0"/>
                <a:cs typeface="Arial" panose="020B0604020202020204" pitchFamily="34" charset="0"/>
              </a:rPr>
              <a:t>The principle was formalized in the 1992 United Nations Framework Convention on Climate Change (UNFCCC)</a:t>
            </a:r>
          </a:p>
          <a:p>
            <a:pPr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A central principle in addressing global challenges, particularly environmental issues.</a:t>
            </a:r>
          </a:p>
          <a:p>
            <a:pPr algn="just">
              <a:buFont typeface="Arial" panose="020B0604020202020204" pitchFamily="34" charset="0"/>
              <a:buChar char="•"/>
            </a:pPr>
            <a:r>
              <a:rPr lang="en-US" sz="1900" b="0" i="0" dirty="0">
                <a:solidFill>
                  <a:srgbClr val="1F1F1F"/>
                </a:solidFill>
                <a:effectLst/>
                <a:latin typeface="Arial" panose="020B0604020202020204" pitchFamily="34" charset="0"/>
                <a:cs typeface="Arial" panose="020B0604020202020204" pitchFamily="34" charset="0"/>
              </a:rPr>
              <a:t>Emphasizes shared responsibility for a healthy planet while recognizing different levels of responsibility.</a:t>
            </a:r>
          </a:p>
        </p:txBody>
      </p:sp>
      <p:pic>
        <p:nvPicPr>
          <p:cNvPr id="6" name="Εικόνα 5">
            <a:extLst>
              <a:ext uri="{FF2B5EF4-FFF2-40B4-BE49-F238E27FC236}">
                <a16:creationId xmlns:a16="http://schemas.microsoft.com/office/drawing/2014/main" id="{50A126C4-8FE0-F2F1-08B9-79CF6875808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6" name="Picture 15">
            <a:extLst>
              <a:ext uri="{FF2B5EF4-FFF2-40B4-BE49-F238E27FC236}">
                <a16:creationId xmlns:a16="http://schemas.microsoft.com/office/drawing/2014/main" id="{D0A91D58-FD24-9D0F-1F16-D359BC0544BD}"/>
              </a:ext>
            </a:extLst>
          </p:cNvPr>
          <p:cNvPicPr>
            <a:picLocks noChangeAspect="1"/>
          </p:cNvPicPr>
          <p:nvPr/>
        </p:nvPicPr>
        <p:blipFill>
          <a:blip r:embed="rId4"/>
          <a:stretch>
            <a:fillRect/>
          </a:stretch>
        </p:blipFill>
        <p:spPr>
          <a:xfrm>
            <a:off x="7899277" y="1762626"/>
            <a:ext cx="2865643" cy="3332747"/>
          </a:xfrm>
          <a:prstGeom prst="rect">
            <a:avLst/>
          </a:prstGeom>
        </p:spPr>
      </p:pic>
    </p:spTree>
    <p:extLst>
      <p:ext uri="{BB962C8B-B14F-4D97-AF65-F5344CB8AC3E}">
        <p14:creationId xmlns:p14="http://schemas.microsoft.com/office/powerpoint/2010/main" val="3023870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C6DCFC3D-230B-8913-D3BC-91EF77014518}"/>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B3E032C0-96BC-2B83-677E-6ABB94658B42}"/>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BEEB488-9A5D-3658-7581-0E4D96D23D15}"/>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2.2. Climate compensation</a:t>
            </a:r>
            <a:endParaRPr lang="LID4096" sz="2200" b="1" dirty="0">
              <a:solidFill>
                <a:srgbClr val="0000CC"/>
              </a:solidFill>
              <a:latin typeface="Arial" panose="020B0604020202020204" pitchFamily="34" charset="0"/>
              <a:cs typeface="Arial" panose="020B0604020202020204" pitchFamily="34" charset="0"/>
            </a:endParaRPr>
          </a:p>
        </p:txBody>
      </p:sp>
      <p:pic>
        <p:nvPicPr>
          <p:cNvPr id="7" name="Picture Placeholder 6">
            <a:extLst>
              <a:ext uri="{FF2B5EF4-FFF2-40B4-BE49-F238E27FC236}">
                <a16:creationId xmlns:a16="http://schemas.microsoft.com/office/drawing/2014/main" id="{462E3EAA-27B9-C4A2-E2A5-0937541B1A07}"/>
              </a:ext>
            </a:extLst>
          </p:cNvPr>
          <p:cNvPicPr>
            <a:picLocks noGrp="1" noChangeAspect="1"/>
          </p:cNvPicPr>
          <p:nvPr>
            <p:ph type="pic" idx="2"/>
          </p:nvPr>
        </p:nvPicPr>
        <p:blipFill>
          <a:blip r:embed="rId3"/>
          <a:srcRect l="19898" r="19898"/>
          <a:stretch>
            <a:fillRect/>
          </a:stretch>
        </p:blipFill>
        <p:spPr>
          <a:xfrm>
            <a:off x="7424738" y="1252538"/>
            <a:ext cx="4046537" cy="4475162"/>
          </a:xfrm>
          <a:ln>
            <a:noFill/>
          </a:ln>
        </p:spPr>
        <p:style>
          <a:lnRef idx="2">
            <a:schemeClr val="accent2"/>
          </a:lnRef>
          <a:fillRef idx="1">
            <a:schemeClr val="lt1"/>
          </a:fillRef>
          <a:effectRef idx="0">
            <a:schemeClr val="accent2"/>
          </a:effectRef>
          <a:fontRef idx="minor">
            <a:schemeClr val="dk1"/>
          </a:fontRef>
        </p:style>
      </p:pic>
      <p:sp>
        <p:nvSpPr>
          <p:cNvPr id="3" name="Θέση κειμένου 2">
            <a:extLst>
              <a:ext uri="{FF2B5EF4-FFF2-40B4-BE49-F238E27FC236}">
                <a16:creationId xmlns:a16="http://schemas.microsoft.com/office/drawing/2014/main" id="{BF23BA12-AF2D-691D-F92D-894B14DC8A9D}"/>
              </a:ext>
            </a:extLst>
          </p:cNvPr>
          <p:cNvSpPr>
            <a:spLocks noGrp="1"/>
          </p:cNvSpPr>
          <p:nvPr>
            <p:ph type="body" idx="1"/>
          </p:nvPr>
        </p:nvSpPr>
        <p:spPr>
          <a:xfrm>
            <a:off x="993057" y="3507115"/>
            <a:ext cx="6062836" cy="66784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0"/>
              </a:spcBef>
              <a:spcAft>
                <a:spcPts val="600"/>
              </a:spcAft>
            </a:pPr>
            <a:r>
              <a:rPr lang="en-GB" sz="2000" b="1" i="1" dirty="0">
                <a:effectLst/>
                <a:latin typeface="Helvetica" panose="020B0604020202020204" pitchFamily="34" charset="0"/>
                <a:ea typeface="Calibri" panose="020F0502020204030204" pitchFamily="34" charset="0"/>
                <a:cs typeface="Times New Roman" panose="02020603050405020304" pitchFamily="18" charset="0"/>
              </a:rPr>
              <a:t>Independent learning: review articles and book chapters on the sub-topics 2.2 and 2.3. </a:t>
            </a:r>
            <a:endParaRPr lang="en-US" sz="2000" b="1" i="1" dirty="0">
              <a:solidFill>
                <a:srgbClr val="1F1F1F"/>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881E5045-A82C-E842-AF3E-4179284F19CA}"/>
              </a:ext>
            </a:extLst>
          </p:cNvPr>
          <p:cNvPicPr>
            <a:picLocks noChangeAspect="1"/>
          </p:cNvPicPr>
          <p:nvPr/>
        </p:nvPicPr>
        <p:blipFill rotWithShape="1">
          <a:blip r:embed="rId4"/>
          <a:srcRect l="31333" t="85035" r="16916" b="5476"/>
          <a:stretch/>
        </p:blipFill>
        <p:spPr>
          <a:xfrm>
            <a:off x="1120875" y="5894278"/>
            <a:ext cx="9950250" cy="957942"/>
          </a:xfrm>
          <a:prstGeom prst="rect">
            <a:avLst/>
          </a:prstGeom>
        </p:spPr>
      </p:pic>
      <p:sp>
        <p:nvSpPr>
          <p:cNvPr id="4" name="Τίτλος 1">
            <a:extLst>
              <a:ext uri="{FF2B5EF4-FFF2-40B4-BE49-F238E27FC236}">
                <a16:creationId xmlns:a16="http://schemas.microsoft.com/office/drawing/2014/main" id="{ADA3C6AA-0363-C823-2C9C-A730698ED0B4}"/>
              </a:ext>
            </a:extLst>
          </p:cNvPr>
          <p:cNvSpPr txBox="1">
            <a:spLocks/>
          </p:cNvSpPr>
          <p:nvPr/>
        </p:nvSpPr>
        <p:spPr>
          <a:xfrm>
            <a:off x="993057" y="2229594"/>
            <a:ext cx="6062836" cy="80624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3200"/>
              <a:buFont typeface="Calibri"/>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just"/>
            <a:r>
              <a:rPr lang="en-GB" sz="2200" b="1">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552102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570BA711-D11E-933C-2F24-6B3C1C08FF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A47B0F5D-473D-841B-3E71-60444A4CF049}"/>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3" name="Θέση κειμένου 2">
            <a:extLst>
              <a:ext uri="{FF2B5EF4-FFF2-40B4-BE49-F238E27FC236}">
                <a16:creationId xmlns:a16="http://schemas.microsoft.com/office/drawing/2014/main" id="{D669E1B1-6074-0E48-3346-658590A78FC5}"/>
              </a:ext>
            </a:extLst>
          </p:cNvPr>
          <p:cNvSpPr>
            <a:spLocks noGrp="1"/>
          </p:cNvSpPr>
          <p:nvPr>
            <p:ph type="body" idx="1"/>
          </p:nvPr>
        </p:nvSpPr>
        <p:spPr>
          <a:xfrm>
            <a:off x="993057" y="2251251"/>
            <a:ext cx="6062836" cy="347861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2000" b="1" i="0" dirty="0">
                <a:solidFill>
                  <a:srgbClr val="1F1F1F"/>
                </a:solidFill>
                <a:effectLst/>
                <a:latin typeface="Arial" panose="020B0604020202020204" pitchFamily="34" charset="0"/>
                <a:cs typeface="Arial" panose="020B0604020202020204" pitchFamily="34" charset="0"/>
              </a:rPr>
              <a:t>Environmental Justice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Recognition of Responsibility:</a:t>
            </a:r>
            <a:r>
              <a:rPr lang="en-US" sz="1800" b="0" i="0" dirty="0">
                <a:solidFill>
                  <a:srgbClr val="1F1F1F"/>
                </a:solidFill>
                <a:effectLst/>
                <a:latin typeface="Arial" panose="020B0604020202020204" pitchFamily="34" charset="0"/>
                <a:cs typeface="Arial" panose="020B0604020202020204" pitchFamily="34" charset="0"/>
              </a:rPr>
              <a:t> Developed nations, as major historical emitters, bear a greater responsibility for causing climate-related loss and damage. This underscores the "polluter pays principle."</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Equitable Compensation:</a:t>
            </a:r>
            <a:r>
              <a:rPr lang="en-US" sz="1800" b="0" i="0" dirty="0">
                <a:solidFill>
                  <a:srgbClr val="1F1F1F"/>
                </a:solidFill>
                <a:effectLst/>
                <a:latin typeface="Arial" panose="020B0604020202020204" pitchFamily="34" charset="0"/>
                <a:cs typeface="Arial" panose="020B0604020202020204" pitchFamily="34" charset="0"/>
              </a:rPr>
              <a:t> A key issue is determining fair and equitable compensation mechanisms to assist vulnerable nations in coping with loss and damage they did little to cause.</a:t>
            </a: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E16D9018-48C3-D54D-D7A4-E28DA946A60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8DDD06F1-3BF0-8A06-4EDB-5257E091EB34}"/>
              </a:ext>
            </a:extLst>
          </p:cNvPr>
          <p:cNvPicPr>
            <a:picLocks noChangeAspect="1"/>
          </p:cNvPicPr>
          <p:nvPr/>
        </p:nvPicPr>
        <p:blipFill>
          <a:blip r:embed="rId4"/>
          <a:stretch>
            <a:fillRect/>
          </a:stretch>
        </p:blipFill>
        <p:spPr>
          <a:xfrm>
            <a:off x="7464493" y="1885040"/>
            <a:ext cx="4128184" cy="2747119"/>
          </a:xfrm>
          <a:prstGeom prst="rect">
            <a:avLst/>
          </a:prstGeom>
        </p:spPr>
      </p:pic>
      <p:sp>
        <p:nvSpPr>
          <p:cNvPr id="5" name="Title 4">
            <a:extLst>
              <a:ext uri="{FF2B5EF4-FFF2-40B4-BE49-F238E27FC236}">
                <a16:creationId xmlns:a16="http://schemas.microsoft.com/office/drawing/2014/main" id="{5E9580E2-415B-260E-F141-C8B634A1C2ED}"/>
              </a:ext>
            </a:extLst>
          </p:cNvPr>
          <p:cNvSpPr>
            <a:spLocks noGrp="1"/>
          </p:cNvSpPr>
          <p:nvPr>
            <p:ph type="title"/>
          </p:nvPr>
        </p:nvSpPr>
        <p:spPr/>
        <p:txBody>
          <a:bodyPr/>
          <a:lstStyle/>
          <a:p>
            <a:endParaRPr lang="en-US"/>
          </a:p>
        </p:txBody>
      </p:sp>
    </p:spTree>
    <p:extLst>
      <p:ext uri="{BB962C8B-B14F-4D97-AF65-F5344CB8AC3E}">
        <p14:creationId xmlns:p14="http://schemas.microsoft.com/office/powerpoint/2010/main" val="150778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72EF0EAC-6E49-018C-D309-5B959C5B32CE}"/>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72A7CF12-A77A-DBC2-3B03-465BD04954B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5655A20D-CB2D-8BA7-1B2C-3CABBE8E5830}"/>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6D80F95-69BD-4A2A-5F29-8347D953AE06}"/>
              </a:ext>
            </a:extLst>
          </p:cNvPr>
          <p:cNvSpPr>
            <a:spLocks noGrp="1"/>
          </p:cNvSpPr>
          <p:nvPr>
            <p:ph type="body" idx="1"/>
          </p:nvPr>
        </p:nvSpPr>
        <p:spPr>
          <a:xfrm>
            <a:off x="993057" y="2310063"/>
            <a:ext cx="6062836" cy="3086100"/>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lnSpc>
                <a:spcPct val="80000"/>
              </a:lnSpc>
              <a:spcBef>
                <a:spcPts val="1200"/>
              </a:spcBef>
              <a:spcAft>
                <a:spcPts val="600"/>
              </a:spcAft>
            </a:pPr>
            <a:r>
              <a:rPr lang="en-US" sz="2000" b="1" i="0" dirty="0">
                <a:solidFill>
                  <a:srgbClr val="1F1F1F"/>
                </a:solidFill>
                <a:effectLst/>
                <a:latin typeface="Arial" panose="020B0604020202020204" pitchFamily="34" charset="0"/>
                <a:cs typeface="Arial" panose="020B0604020202020204" pitchFamily="34" charset="0"/>
              </a:rPr>
              <a:t>Environmental Justice Considerations:</a:t>
            </a:r>
            <a:endParaRPr lang="en-US" sz="2000" b="0" i="0" dirty="0">
              <a:solidFill>
                <a:srgbClr val="1F1F1F"/>
              </a:solidFill>
              <a:effectLst/>
              <a:latin typeface="Arial" panose="020B0604020202020204" pitchFamily="34" charset="0"/>
              <a:cs typeface="Arial" panose="020B0604020202020204" pitchFamily="34" charset="0"/>
            </a:endParaRPr>
          </a:p>
          <a:p>
            <a:pPr algn="just">
              <a:lnSpc>
                <a:spcPct val="8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Prioritizing the Most Vulnerable:</a:t>
            </a:r>
            <a:r>
              <a:rPr lang="en-US" sz="1800" b="0" i="0" dirty="0">
                <a:solidFill>
                  <a:srgbClr val="1F1F1F"/>
                </a:solidFill>
                <a:effectLst/>
                <a:latin typeface="Arial" panose="020B0604020202020204" pitchFamily="34" charset="0"/>
                <a:cs typeface="Arial" panose="020B0604020202020204" pitchFamily="34" charset="0"/>
              </a:rPr>
              <a:t> Climate dispute resolution must center the needs of the most climate-vulnerable communities, often marginalized and lacking resources to fully address the impacts.</a:t>
            </a:r>
          </a:p>
          <a:p>
            <a:pPr algn="just">
              <a:lnSpc>
                <a:spcPct val="80000"/>
              </a:lnSpc>
              <a:spcBef>
                <a:spcPts val="1200"/>
              </a:spcBef>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Beyond Financial Aid:</a:t>
            </a:r>
            <a:r>
              <a:rPr lang="en-US" sz="1800" b="0" i="0" dirty="0">
                <a:solidFill>
                  <a:srgbClr val="1F1F1F"/>
                </a:solidFill>
                <a:effectLst/>
                <a:latin typeface="Arial" panose="020B0604020202020204" pitchFamily="34" charset="0"/>
                <a:cs typeface="Arial" panose="020B0604020202020204" pitchFamily="34" charset="0"/>
              </a:rPr>
              <a:t> Environmental justice demands addressing loss and damage holistically. It includes technological support for adaptation, capacity building for climate resilience, and addressing non-economic losses.</a:t>
            </a:r>
          </a:p>
        </p:txBody>
      </p:sp>
      <p:pic>
        <p:nvPicPr>
          <p:cNvPr id="6" name="Εικόνα 5">
            <a:extLst>
              <a:ext uri="{FF2B5EF4-FFF2-40B4-BE49-F238E27FC236}">
                <a16:creationId xmlns:a16="http://schemas.microsoft.com/office/drawing/2014/main" id="{01F92418-1423-3791-A559-E1159CFB4125}"/>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25FB3F4-B870-C8AE-EEB6-A82160C8B066}"/>
              </a:ext>
            </a:extLst>
          </p:cNvPr>
          <p:cNvPicPr>
            <a:picLocks noChangeAspect="1"/>
          </p:cNvPicPr>
          <p:nvPr/>
        </p:nvPicPr>
        <p:blipFill>
          <a:blip r:embed="rId4"/>
          <a:stretch>
            <a:fillRect/>
          </a:stretch>
        </p:blipFill>
        <p:spPr>
          <a:xfrm>
            <a:off x="7437521" y="1511764"/>
            <a:ext cx="3711742" cy="3711742"/>
          </a:xfrm>
          <a:prstGeom prst="rect">
            <a:avLst/>
          </a:prstGeom>
        </p:spPr>
      </p:pic>
    </p:spTree>
    <p:extLst>
      <p:ext uri="{BB962C8B-B14F-4D97-AF65-F5344CB8AC3E}">
        <p14:creationId xmlns:p14="http://schemas.microsoft.com/office/powerpoint/2010/main" val="21816975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4E454A12-AC8A-6E9B-70D0-8AEFB20F80DA}"/>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8AE1A5CB-2557-41C6-F3E7-53A91EF28B17}"/>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EC3744A9-95E5-A342-8191-D6117F6C1798}"/>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AC595AF-225C-57DE-0A54-15005E4585FA}"/>
              </a:ext>
            </a:extLst>
          </p:cNvPr>
          <p:cNvSpPr>
            <a:spLocks noGrp="1"/>
          </p:cNvSpPr>
          <p:nvPr>
            <p:ph type="body" idx="1"/>
          </p:nvPr>
        </p:nvSpPr>
        <p:spPr>
          <a:xfrm>
            <a:off x="993057" y="2364205"/>
            <a:ext cx="6062836" cy="3365656"/>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spcBef>
                <a:spcPts val="600"/>
              </a:spcBef>
              <a:spcAft>
                <a:spcPts val="1800"/>
              </a:spcAft>
              <a:buNone/>
            </a:pPr>
            <a:r>
              <a:rPr lang="tr-TR" sz="2000" b="1" dirty="0">
                <a:solidFill>
                  <a:srgbClr val="1F1F1F"/>
                </a:solidFill>
                <a:effectLst/>
                <a:latin typeface="Arial" panose="020B0604020202020204" pitchFamily="34" charset="0"/>
                <a:ea typeface="Times New Roman" panose="02020603050405020304" pitchFamily="18" charset="0"/>
              </a:rPr>
              <a:t>Types of Loss and Damage:</a:t>
            </a:r>
            <a:endParaRPr lang="en-US" sz="2000" b="1" dirty="0">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750"/>
              </a:spcAft>
              <a:buSzPts val="1000"/>
              <a:buFont typeface="Symbol" panose="05050102010706020507" pitchFamily="18" charset="2"/>
              <a:buChar char=""/>
              <a:tabLst>
                <a:tab pos="457200" algn="l"/>
              </a:tabLst>
            </a:pPr>
            <a:r>
              <a:rPr lang="es-ES" sz="1800" b="0" dirty="0" err="1">
                <a:solidFill>
                  <a:srgbClr val="1F1F1F"/>
                </a:solidFill>
                <a:effectLst/>
                <a:latin typeface="Arial" panose="020B0604020202020204" pitchFamily="34" charset="0"/>
                <a:ea typeface="Times New Roman" panose="02020603050405020304" pitchFamily="18" charset="0"/>
              </a:rPr>
              <a:t>Economic</a:t>
            </a:r>
            <a:r>
              <a:rPr lang="es-ES" sz="1800" b="0" dirty="0">
                <a:solidFill>
                  <a:srgbClr val="1F1F1F"/>
                </a:solidFill>
                <a:effectLst/>
                <a:latin typeface="Arial" panose="020B0604020202020204" pitchFamily="34" charset="0"/>
                <a:ea typeface="Times New Roman" panose="02020603050405020304" pitchFamily="18" charset="0"/>
              </a:rPr>
              <a:t> </a:t>
            </a:r>
            <a:r>
              <a:rPr lang="es-ES" sz="1800" b="0" dirty="0" err="1">
                <a:solidFill>
                  <a:srgbClr val="1F1F1F"/>
                </a:solidFill>
                <a:effectLst/>
                <a:latin typeface="Arial" panose="020B0604020202020204" pitchFamily="34" charset="0"/>
                <a:ea typeface="Times New Roman" panose="02020603050405020304" pitchFamily="18" charset="0"/>
              </a:rPr>
              <a:t>Loss</a:t>
            </a:r>
            <a:r>
              <a:rPr lang="es-ES" sz="1800" b="0" dirty="0">
                <a:solidFill>
                  <a:srgbClr val="1F1F1F"/>
                </a:solidFill>
                <a:effectLst/>
                <a:latin typeface="Arial" panose="020B0604020202020204" pitchFamily="34" charset="0"/>
                <a:ea typeface="Times New Roman" panose="02020603050405020304" pitchFamily="18" charset="0"/>
              </a:rPr>
              <a: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Climate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change</a:t>
            </a:r>
            <a:r>
              <a:rPr lang="es-ES" sz="1800" dirty="0">
                <a:solidFill>
                  <a:srgbClr val="1F1F1F"/>
                </a:solidFill>
                <a:effectLst/>
                <a:latin typeface="Arial" panose="020B0604020202020204" pitchFamily="34" charset="0"/>
                <a:ea typeface="Times New Roman" panose="02020603050405020304" pitchFamily="18" charset="0"/>
              </a:rPr>
              <a:t> can </a:t>
            </a:r>
            <a:r>
              <a:rPr lang="es-ES" sz="1800" dirty="0" err="1">
                <a:solidFill>
                  <a:srgbClr val="1F1F1F"/>
                </a:solidFill>
                <a:effectLst/>
                <a:latin typeface="Arial" panose="020B0604020202020204" pitchFamily="34" charset="0"/>
                <a:ea typeface="Times New Roman" panose="02020603050405020304" pitchFamily="18" charset="0"/>
              </a:rPr>
              <a:t>damage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infrastructure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disrupt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livelihoods</a:t>
            </a:r>
            <a:r>
              <a:rPr lang="es-ES" sz="1800" dirty="0">
                <a:solidFill>
                  <a:srgbClr val="1F1F1F"/>
                </a:solidFill>
                <a:effectLst/>
                <a:latin typeface="Arial" panose="020B0604020202020204" pitchFamily="34" charset="0"/>
                <a:ea typeface="Times New Roman" panose="02020603050405020304" pitchFamily="18" charset="0"/>
              </a:rPr>
              <a:t>, and lead </a:t>
            </a:r>
            <a:r>
              <a:rPr lang="es-ES" sz="1800" dirty="0" err="1">
                <a:solidFill>
                  <a:srgbClr val="1F1F1F"/>
                </a:solidFill>
                <a:effectLst/>
                <a:latin typeface="Arial" panose="020B0604020202020204" pitchFamily="34" charset="0"/>
                <a:ea typeface="Times New Roman" panose="02020603050405020304" pitchFamily="18" charset="0"/>
              </a:rPr>
              <a:t>to</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economic</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losses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particularly</a:t>
            </a:r>
            <a:r>
              <a:rPr lang="es-ES" sz="1800" dirty="0">
                <a:solidFill>
                  <a:srgbClr val="1F1F1F"/>
                </a:solidFill>
                <a:effectLst/>
                <a:latin typeface="Arial" panose="020B0604020202020204" pitchFamily="34" charset="0"/>
                <a:ea typeface="Times New Roman" panose="02020603050405020304" pitchFamily="18" charset="0"/>
              </a:rPr>
              <a:t> in </a:t>
            </a:r>
            <a:r>
              <a:rPr lang="es-ES" sz="1800" dirty="0" err="1">
                <a:solidFill>
                  <a:srgbClr val="1F1F1F"/>
                </a:solidFill>
                <a:effectLst/>
                <a:latin typeface="Arial" panose="020B0604020202020204" pitchFamily="34" charset="0"/>
                <a:ea typeface="Times New Roman" panose="02020603050405020304" pitchFamily="18" charset="0"/>
              </a:rPr>
              <a:t>sectors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like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agriculture</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tourism</a:t>
            </a:r>
            <a:r>
              <a:rPr lang="es-ES" sz="1800" dirty="0">
                <a:solidFill>
                  <a:srgbClr val="1F1F1F"/>
                </a:solidFill>
                <a:effectLst/>
                <a:latin typeface="Arial" panose="020B0604020202020204" pitchFamily="34" charset="0"/>
                <a:ea typeface="Times New Roman" panose="02020603050405020304" pitchFamily="18" charset="0"/>
              </a:rPr>
              <a:t>.</a:t>
            </a:r>
            <a:endParaRPr lang="en-US" sz="1800" dirty="0">
              <a:solidFill>
                <a:srgbClr val="1F1F1F"/>
              </a:solidFill>
              <a:effectLst/>
              <a:latin typeface="Times New Roman" panose="02020603050405020304" pitchFamily="18" charset="0"/>
              <a:ea typeface="Times New Roman" panose="02020603050405020304" pitchFamily="18" charset="0"/>
            </a:endParaRPr>
          </a:p>
          <a:p>
            <a:pPr marL="342900" lvl="0" indent="-342900" algn="just">
              <a:spcBef>
                <a:spcPts val="600"/>
              </a:spcBef>
              <a:spcAft>
                <a:spcPts val="750"/>
              </a:spcAft>
              <a:buSzPts val="1000"/>
              <a:buFont typeface="Symbol" panose="05050102010706020507" pitchFamily="18" charset="2"/>
              <a:buChar char=""/>
              <a:tabLst>
                <a:tab pos="457200" algn="l"/>
              </a:tabLst>
            </a:pPr>
            <a:r>
              <a:rPr lang="es-ES" sz="1800" b="0" dirty="0">
                <a:solidFill>
                  <a:srgbClr val="1F1F1F"/>
                </a:solidFill>
                <a:effectLst/>
                <a:latin typeface="Arial" panose="020B0604020202020204" pitchFamily="34" charset="0"/>
                <a:ea typeface="Times New Roman" panose="02020603050405020304" pitchFamily="18" charset="0"/>
              </a:rPr>
              <a:t>Non-</a:t>
            </a:r>
            <a:r>
              <a:rPr lang="es-ES" sz="1800" b="0" dirty="0" err="1">
                <a:solidFill>
                  <a:srgbClr val="1F1F1F"/>
                </a:solidFill>
                <a:effectLst/>
                <a:latin typeface="Arial" panose="020B0604020202020204" pitchFamily="34" charset="0"/>
                <a:ea typeface="Times New Roman" panose="02020603050405020304" pitchFamily="18" charset="0"/>
              </a:rPr>
              <a:t>Economic</a:t>
            </a:r>
            <a:r>
              <a:rPr lang="es-ES" sz="1800" b="0" dirty="0">
                <a:solidFill>
                  <a:srgbClr val="1F1F1F"/>
                </a:solidFill>
                <a:effectLst/>
                <a:latin typeface="Arial" panose="020B0604020202020204" pitchFamily="34" charset="0"/>
                <a:ea typeface="Times New Roman" panose="02020603050405020304" pitchFamily="18" charset="0"/>
              </a:rPr>
              <a:t> </a:t>
            </a:r>
            <a:r>
              <a:rPr lang="es-ES" sz="1800" b="0" dirty="0" err="1">
                <a:solidFill>
                  <a:srgbClr val="1F1F1F"/>
                </a:solidFill>
                <a:effectLst/>
                <a:latin typeface="Arial" panose="020B0604020202020204" pitchFamily="34" charset="0"/>
                <a:ea typeface="Times New Roman" panose="02020603050405020304" pitchFamily="18" charset="0"/>
              </a:rPr>
              <a:t>Loss</a:t>
            </a:r>
            <a:r>
              <a:rPr lang="es-ES" sz="1800" b="0" dirty="0">
                <a:solidFill>
                  <a:srgbClr val="1F1F1F"/>
                </a:solidFill>
                <a:effectLst/>
                <a:latin typeface="Arial" panose="020B0604020202020204" pitchFamily="34" charset="0"/>
                <a:ea typeface="Times New Roman" panose="02020603050405020304" pitchFamily="18" charset="0"/>
              </a:rPr>
              <a:t>:</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Loss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of</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land</a:t>
            </a:r>
            <a:r>
              <a:rPr lang="es-ES" sz="1800" dirty="0">
                <a:solidFill>
                  <a:srgbClr val="1F1F1F"/>
                </a:solidFill>
                <a:effectLst/>
                <a:latin typeface="Arial" panose="020B0604020202020204" pitchFamily="34" charset="0"/>
                <a:ea typeface="Times New Roman" panose="02020603050405020304" pitchFamily="18" charset="0"/>
              </a:rPr>
              <a:t>, cultural </a:t>
            </a:r>
            <a:r>
              <a:rPr lang="es-ES" sz="1800" dirty="0" err="1">
                <a:solidFill>
                  <a:srgbClr val="1F1F1F"/>
                </a:solidFill>
                <a:effectLst/>
                <a:latin typeface="Arial" panose="020B0604020202020204" pitchFamily="34" charset="0"/>
                <a:ea typeface="Times New Roman" panose="02020603050405020304" pitchFamily="18" charset="0"/>
              </a:rPr>
              <a:t>heritage</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traditional</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ways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of</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life</a:t>
            </a:r>
            <a:r>
              <a:rPr lang="es-ES" sz="1800" dirty="0">
                <a:solidFill>
                  <a:srgbClr val="1F1F1F"/>
                </a:solidFill>
                <a:effectLst/>
                <a:latin typeface="Arial" panose="020B0604020202020204" pitchFamily="34" charset="0"/>
                <a:ea typeface="Times New Roman" panose="02020603050405020304" pitchFamily="18" charset="0"/>
              </a:rPr>
              <a:t> can </a:t>
            </a:r>
            <a:r>
              <a:rPr lang="es-ES" sz="1800" dirty="0" err="1">
                <a:solidFill>
                  <a:srgbClr val="1F1F1F"/>
                </a:solidFill>
                <a:effectLst/>
                <a:latin typeface="Arial" panose="020B0604020202020204" pitchFamily="34" charset="0"/>
                <a:ea typeface="Times New Roman" panose="02020603050405020304" pitchFamily="18" charset="0"/>
              </a:rPr>
              <a:t>have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devastating</a:t>
            </a:r>
            <a:r>
              <a:rPr lang="es-ES" sz="1800" dirty="0">
                <a:solidFill>
                  <a:srgbClr val="1F1F1F"/>
                </a:solidFill>
                <a:effectLst/>
                <a:latin typeface="Arial" panose="020B0604020202020204" pitchFamily="34" charset="0"/>
                <a:ea typeface="Times New Roman" panose="02020603050405020304" pitchFamily="18" charset="0"/>
              </a:rPr>
              <a:t> social and cultural </a:t>
            </a:r>
            <a:r>
              <a:rPr lang="es-ES" sz="1800" dirty="0" err="1">
                <a:solidFill>
                  <a:srgbClr val="1F1F1F"/>
                </a:solidFill>
                <a:effectLst/>
                <a:latin typeface="Arial" panose="020B0604020202020204" pitchFamily="34" charset="0"/>
                <a:ea typeface="Times New Roman" panose="02020603050405020304" pitchFamily="18" charset="0"/>
              </a:rPr>
              <a:t>impacts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particularly</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for</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indigenous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communities</a:t>
            </a:r>
            <a:r>
              <a:rPr lang="es-ES" sz="1800" dirty="0">
                <a:solidFill>
                  <a:srgbClr val="1F1F1F"/>
                </a:solidFill>
                <a:effectLst/>
                <a:latin typeface="Arial" panose="020B0604020202020204" pitchFamily="34" charset="0"/>
                <a:ea typeface="Times New Roman" panose="02020603050405020304" pitchFamily="18" charset="0"/>
              </a:rPr>
              <a:t> and </a:t>
            </a:r>
            <a:r>
              <a:rPr lang="es-ES" sz="1800" dirty="0" err="1">
                <a:solidFill>
                  <a:srgbClr val="1F1F1F"/>
                </a:solidFill>
                <a:effectLst/>
                <a:latin typeface="Arial" panose="020B0604020202020204" pitchFamily="34" charset="0"/>
                <a:ea typeface="Times New Roman" panose="02020603050405020304" pitchFamily="18" charset="0"/>
              </a:rPr>
              <a:t>those</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with</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deep</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connections</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to</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their</a:t>
            </a:r>
            <a:r>
              <a:rPr lang="es-ES" sz="1800" dirty="0">
                <a:solidFill>
                  <a:srgbClr val="1F1F1F"/>
                </a:solidFill>
                <a:effectLst/>
                <a:latin typeface="Arial" panose="020B0604020202020204" pitchFamily="34" charset="0"/>
                <a:ea typeface="Times New Roman" panose="02020603050405020304" pitchFamily="18" charset="0"/>
              </a:rPr>
              <a:t> </a:t>
            </a:r>
            <a:r>
              <a:rPr lang="es-ES" sz="1800" dirty="0" err="1">
                <a:solidFill>
                  <a:srgbClr val="1F1F1F"/>
                </a:solidFill>
                <a:effectLst/>
                <a:latin typeface="Arial" panose="020B0604020202020204" pitchFamily="34" charset="0"/>
                <a:ea typeface="Times New Roman" panose="02020603050405020304" pitchFamily="18" charset="0"/>
              </a:rPr>
              <a:t>environment</a:t>
            </a:r>
            <a:r>
              <a:rPr lang="es-ES" sz="1800" dirty="0">
                <a:solidFill>
                  <a:srgbClr val="1F1F1F"/>
                </a:solidFill>
                <a:effectLst/>
                <a:latin typeface="Arial" panose="020B0604020202020204" pitchFamily="34" charset="0"/>
                <a:ea typeface="Times New Roman" panose="02020603050405020304" pitchFamily="18" charset="0"/>
              </a:rPr>
              <a:t>.</a:t>
            </a:r>
            <a:endParaRPr lang="en-US" sz="1800" dirty="0">
              <a:solidFill>
                <a:srgbClr val="1F1F1F"/>
              </a:solidFill>
              <a:effectLst/>
              <a:latin typeface="Times New Roman" panose="02020603050405020304" pitchFamily="18" charset="0"/>
              <a:ea typeface="Times New Roman" panose="02020603050405020304" pitchFamily="18" charset="0"/>
            </a:endParaRPr>
          </a:p>
          <a:p>
            <a:pPr marL="0" indent="0" algn="just">
              <a:lnSpc>
                <a:spcPct val="80000"/>
              </a:lnSpc>
              <a:spcBef>
                <a:spcPts val="0"/>
              </a:spcBef>
              <a:spcAft>
                <a:spcPts val="600"/>
              </a:spcAft>
              <a:buNone/>
            </a:pPr>
            <a:endParaRPr lang="en-US" sz="1800" b="0" i="0" dirty="0">
              <a:solidFill>
                <a:srgbClr val="29261B"/>
              </a:solidFill>
              <a:effectLst/>
              <a:latin typeface="Arial" panose="020B0604020202020204" pitchFamily="34" charset="0"/>
              <a:cs typeface="Arial" panose="020B0604020202020204" pitchFamily="34" charset="0"/>
            </a:endParaRPr>
          </a:p>
        </p:txBody>
      </p:sp>
      <p:pic>
        <p:nvPicPr>
          <p:cNvPr id="6" name="Εικόνα 5">
            <a:extLst>
              <a:ext uri="{FF2B5EF4-FFF2-40B4-BE49-F238E27FC236}">
                <a16:creationId xmlns:a16="http://schemas.microsoft.com/office/drawing/2014/main" id="{F8B21F4A-A4C6-81DB-7B7E-D9B6B101E613}"/>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A0FDF2CA-67F1-179C-57F2-8CDA0D43363F}"/>
              </a:ext>
            </a:extLst>
          </p:cNvPr>
          <p:cNvPicPr>
            <a:picLocks noChangeAspect="1"/>
          </p:cNvPicPr>
          <p:nvPr/>
        </p:nvPicPr>
        <p:blipFill>
          <a:blip r:embed="rId4"/>
          <a:stretch>
            <a:fillRect/>
          </a:stretch>
        </p:blipFill>
        <p:spPr>
          <a:xfrm>
            <a:off x="7537783" y="2072105"/>
            <a:ext cx="4291263" cy="2860842"/>
          </a:xfrm>
          <a:prstGeom prst="rect">
            <a:avLst/>
          </a:prstGeom>
        </p:spPr>
      </p:pic>
    </p:spTree>
    <p:extLst>
      <p:ext uri="{BB962C8B-B14F-4D97-AF65-F5344CB8AC3E}">
        <p14:creationId xmlns:p14="http://schemas.microsoft.com/office/powerpoint/2010/main" val="4968920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8E655C3E-ED82-739A-88BF-BD664AA18D1D}"/>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4DF4B4C4-8CBB-7C16-3E9B-D84DC09E78E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7584E4A6-FA85-1CDF-3676-159C7BC68736}"/>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AD2B4A7B-ABA1-2D6F-30D9-904D6A99E05C}"/>
              </a:ext>
            </a:extLst>
          </p:cNvPr>
          <p:cNvSpPr>
            <a:spLocks noGrp="1"/>
          </p:cNvSpPr>
          <p:nvPr>
            <p:ph type="body" idx="1"/>
          </p:nvPr>
        </p:nvSpPr>
        <p:spPr>
          <a:xfrm>
            <a:off x="993057" y="2304047"/>
            <a:ext cx="6062836" cy="3425814"/>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lgn="just">
              <a:spcBef>
                <a:spcPts val="600"/>
              </a:spcBef>
              <a:spcAft>
                <a:spcPts val="600"/>
              </a:spcAft>
              <a:buNone/>
            </a:pPr>
            <a:r>
              <a:rPr lang="tr-TR"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Addressing Loss and Damage:</a:t>
            </a:r>
            <a:endParaRPr lang="en-US" sz="1800" b="1" dirty="0">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Financial</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Support</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Developed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countries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should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provide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financial</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assistance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help</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vulnerable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cope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with</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loss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damage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experience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could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include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funding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for</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adaptation</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measures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disaster</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relief</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loss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compensation</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just">
              <a:spcBef>
                <a:spcPts val="600"/>
              </a:spcBef>
              <a:spcAft>
                <a:spcPts val="600"/>
              </a:spcAft>
              <a:buSzPts val="1000"/>
              <a:buFont typeface="Symbol" panose="05050102010706020507" pitchFamily="18" charset="2"/>
              <a:buChar char=""/>
              <a:tabLst>
                <a:tab pos="457200" algn="l"/>
              </a:tabLst>
            </a:pP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Capacity</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b="1"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Building</a:t>
            </a:r>
            <a:r>
              <a:rPr lang="es-E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capacity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of</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vulnerable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communities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adapt</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climate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change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essential</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This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includes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providing</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training,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resources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technology</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to</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help</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them</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manage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risks</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and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build</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 </a:t>
            </a:r>
            <a:r>
              <a:rPr lang="es-ES" sz="1800" dirty="0" err="1">
                <a:solidFill>
                  <a:srgbClr val="1F1F1F"/>
                </a:solidFill>
                <a:effectLst/>
                <a:latin typeface="Arial" panose="020B0604020202020204" pitchFamily="34" charset="0"/>
                <a:ea typeface="Times New Roman" panose="02020603050405020304" pitchFamily="18" charset="0"/>
                <a:cs typeface="Arial" panose="020B0604020202020204" pitchFamily="34" charset="0"/>
              </a:rPr>
              <a:t>resilience</a:t>
            </a:r>
            <a:r>
              <a:rPr lang="es-E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t>
            </a:r>
            <a:endParaRPr lang="en-US" sz="1800"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p:txBody>
      </p:sp>
      <p:pic>
        <p:nvPicPr>
          <p:cNvPr id="6" name="Εικόνα 5">
            <a:extLst>
              <a:ext uri="{FF2B5EF4-FFF2-40B4-BE49-F238E27FC236}">
                <a16:creationId xmlns:a16="http://schemas.microsoft.com/office/drawing/2014/main" id="{F637A9A3-A75B-F4D2-0C6B-131F81AF110D}"/>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8" name="Picture 7">
            <a:extLst>
              <a:ext uri="{FF2B5EF4-FFF2-40B4-BE49-F238E27FC236}">
                <a16:creationId xmlns:a16="http://schemas.microsoft.com/office/drawing/2014/main" id="{A91975FB-CAD2-BB01-9062-6AF138ADB766}"/>
              </a:ext>
            </a:extLst>
          </p:cNvPr>
          <p:cNvPicPr>
            <a:picLocks noChangeAspect="1"/>
          </p:cNvPicPr>
          <p:nvPr/>
        </p:nvPicPr>
        <p:blipFill>
          <a:blip r:embed="rId4"/>
          <a:stretch>
            <a:fillRect/>
          </a:stretch>
        </p:blipFill>
        <p:spPr>
          <a:xfrm>
            <a:off x="7838573" y="1315451"/>
            <a:ext cx="3906253" cy="3906253"/>
          </a:xfrm>
          <a:prstGeom prst="rect">
            <a:avLst/>
          </a:prstGeom>
        </p:spPr>
      </p:pic>
    </p:spTree>
    <p:extLst>
      <p:ext uri="{BB962C8B-B14F-4D97-AF65-F5344CB8AC3E}">
        <p14:creationId xmlns:p14="http://schemas.microsoft.com/office/powerpoint/2010/main" val="1043754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696443F5-DC5C-8050-B13C-B7FB15094A2B}"/>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21621FE6-F162-A480-F4A8-7BE2F98CEBAF}"/>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33C8A1CB-A4FE-ECB4-07DA-22F4EDB39A63}"/>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2.3. Addressing loss and damage from climate change impacts</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0AE66E2E-004A-0FE3-E962-DAC6C53B5DA0}"/>
              </a:ext>
            </a:extLst>
          </p:cNvPr>
          <p:cNvSpPr>
            <a:spLocks noGrp="1"/>
          </p:cNvSpPr>
          <p:nvPr>
            <p:ph type="body" idx="1"/>
          </p:nvPr>
        </p:nvSpPr>
        <p:spPr>
          <a:xfrm>
            <a:off x="993057" y="2316079"/>
            <a:ext cx="6062836" cy="3290637"/>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marL="0" indent="0">
              <a:spcBef>
                <a:spcPts val="600"/>
              </a:spcBef>
              <a:spcAft>
                <a:spcPts val="600"/>
              </a:spcAft>
              <a:buNone/>
            </a:pPr>
            <a:r>
              <a:rPr lang="tr-TR"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rPr>
              <a:t>Addressing Loss and Damage:</a:t>
            </a:r>
            <a:endParaRPr lang="en-US" sz="1800" b="1" dirty="0">
              <a:solidFill>
                <a:srgbClr val="1F1F1F"/>
              </a:solidFill>
              <a:effectLst/>
              <a:latin typeface="Arial" panose="020B0604020202020204" pitchFamily="34" charset="0"/>
              <a:ea typeface="Times New Roman" panose="02020603050405020304" pitchFamily="18" charset="0"/>
              <a:cs typeface="Arial" panose="020B0604020202020204" pitchFamily="34" charset="0"/>
            </a:endParaRP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Establishing a dedicated Loss and Damage funding mechanism:</a:t>
            </a:r>
            <a:r>
              <a:rPr lang="en-US" sz="1800" b="0" i="0" dirty="0">
                <a:solidFill>
                  <a:srgbClr val="1F1F1F"/>
                </a:solidFill>
                <a:effectLst/>
                <a:latin typeface="Arial" panose="020B0604020202020204" pitchFamily="34" charset="0"/>
                <a:cs typeface="Arial" panose="020B0604020202020204" pitchFamily="34" charset="0"/>
              </a:rPr>
              <a:t> This will create a reliable source of finance specifically for addressing loss and damage.</a:t>
            </a: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Participatory frameworks:</a:t>
            </a:r>
            <a:r>
              <a:rPr lang="en-US" sz="1800" b="0" i="0" dirty="0">
                <a:solidFill>
                  <a:srgbClr val="1F1F1F"/>
                </a:solidFill>
                <a:effectLst/>
                <a:latin typeface="Arial" panose="020B0604020202020204" pitchFamily="34" charset="0"/>
                <a:cs typeface="Arial" panose="020B0604020202020204" pitchFamily="34" charset="0"/>
              </a:rPr>
              <a:t> Include affected communities in decision-making surrounding loss and damage, ensuring their voices are heard.</a:t>
            </a:r>
          </a:p>
          <a:p>
            <a:pPr marL="0" indent="0" algn="just">
              <a:spcBef>
                <a:spcPts val="600"/>
              </a:spcBef>
              <a:spcAft>
                <a:spcPts val="600"/>
              </a:spcAft>
            </a:pPr>
            <a:r>
              <a:rPr lang="en-US" sz="1800" b="1" i="0" dirty="0">
                <a:solidFill>
                  <a:srgbClr val="1F1F1F"/>
                </a:solidFill>
                <a:effectLst/>
                <a:latin typeface="Arial" panose="020B0604020202020204" pitchFamily="34" charset="0"/>
                <a:cs typeface="Arial" panose="020B0604020202020204" pitchFamily="34" charset="0"/>
              </a:rPr>
              <a:t>Innovative compensation schemes:</a:t>
            </a:r>
            <a:r>
              <a:rPr lang="en-US" sz="1800" b="0" i="0" dirty="0">
                <a:solidFill>
                  <a:srgbClr val="1F1F1F"/>
                </a:solidFill>
                <a:effectLst/>
                <a:latin typeface="Arial" panose="020B0604020202020204" pitchFamily="34" charset="0"/>
                <a:cs typeface="Arial" panose="020B0604020202020204" pitchFamily="34" charset="0"/>
              </a:rPr>
              <a:t> Explore mechanisms beyond traditional aid, such as levies on fossil fuel industries or debt-for-climate swaps.</a:t>
            </a:r>
          </a:p>
        </p:txBody>
      </p:sp>
      <p:pic>
        <p:nvPicPr>
          <p:cNvPr id="6" name="Εικόνα 5">
            <a:extLst>
              <a:ext uri="{FF2B5EF4-FFF2-40B4-BE49-F238E27FC236}">
                <a16:creationId xmlns:a16="http://schemas.microsoft.com/office/drawing/2014/main" id="{01829791-B3BF-136F-28A9-27439F2799DA}"/>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9" name="Picture 8">
            <a:extLst>
              <a:ext uri="{FF2B5EF4-FFF2-40B4-BE49-F238E27FC236}">
                <a16:creationId xmlns:a16="http://schemas.microsoft.com/office/drawing/2014/main" id="{C354647F-A376-007D-A699-A9E1B1874F36}"/>
              </a:ext>
            </a:extLst>
          </p:cNvPr>
          <p:cNvPicPr>
            <a:picLocks noChangeAspect="1"/>
          </p:cNvPicPr>
          <p:nvPr/>
        </p:nvPicPr>
        <p:blipFill>
          <a:blip r:embed="rId4"/>
          <a:stretch>
            <a:fillRect/>
          </a:stretch>
        </p:blipFill>
        <p:spPr>
          <a:xfrm>
            <a:off x="7622005" y="1949242"/>
            <a:ext cx="4280986" cy="2774295"/>
          </a:xfrm>
          <a:prstGeom prst="rect">
            <a:avLst/>
          </a:prstGeom>
        </p:spPr>
      </p:pic>
    </p:spTree>
    <p:extLst>
      <p:ext uri="{BB962C8B-B14F-4D97-AF65-F5344CB8AC3E}">
        <p14:creationId xmlns:p14="http://schemas.microsoft.com/office/powerpoint/2010/main" val="11674838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a:extLst>
            <a:ext uri="{FF2B5EF4-FFF2-40B4-BE49-F238E27FC236}">
              <a16:creationId xmlns:a16="http://schemas.microsoft.com/office/drawing/2014/main" id="{93B6E8A7-D2F5-0F3A-B468-32BAA5CFDF13}"/>
            </a:ext>
          </a:extLst>
        </p:cNvPr>
        <p:cNvGrpSpPr/>
        <p:nvPr/>
      </p:nvGrpSpPr>
      <p:grpSpPr>
        <a:xfrm>
          <a:off x="0" y="0"/>
          <a:ext cx="0" cy="0"/>
          <a:chOff x="0" y="0"/>
          <a:chExt cx="0" cy="0"/>
        </a:xfrm>
      </p:grpSpPr>
      <p:sp>
        <p:nvSpPr>
          <p:cNvPr id="157" name="Google Shape;157;p46">
            <a:extLst>
              <a:ext uri="{FF2B5EF4-FFF2-40B4-BE49-F238E27FC236}">
                <a16:creationId xmlns:a16="http://schemas.microsoft.com/office/drawing/2014/main" id="{563A31B4-ED83-78A7-DAD7-7E8D2E135216}"/>
              </a:ext>
            </a:extLst>
          </p:cNvPr>
          <p:cNvSpPr/>
          <p:nvPr/>
        </p:nvSpPr>
        <p:spPr>
          <a:xfrm>
            <a:off x="993058" y="379368"/>
            <a:ext cx="9488131" cy="461624"/>
          </a:xfrm>
          <a:prstGeom prst="rect">
            <a:avLst/>
          </a:prstGeom>
          <a:solidFill>
            <a:srgbClr val="003399"/>
          </a:solidFill>
          <a:ln>
            <a:noFill/>
          </a:ln>
        </p:spPr>
        <p:txBody>
          <a:bodyPr spcFirstLastPara="1" wrap="square" lIns="91425" tIns="45700" rIns="91425" bIns="45700" anchor="t" anchorCtr="0">
            <a:spAutoFit/>
          </a:bodyPr>
          <a:lstStyle/>
          <a:p>
            <a:pPr>
              <a:buClr>
                <a:srgbClr val="FFFFFF"/>
              </a:buClr>
              <a:buSzPts val="2800"/>
            </a:pPr>
            <a:r>
              <a:rPr lang="en-US" sz="2400" b="1" dirty="0">
                <a:solidFill>
                  <a:srgbClr val="FFFF00"/>
                </a:solidFill>
                <a:latin typeface="Arial" panose="020B0604020202020204" pitchFamily="34" charset="0"/>
                <a:ea typeface="Times New Roman" panose="02020603050405020304" pitchFamily="18" charset="0"/>
                <a:cs typeface="Arial" panose="020B0604020202020204" pitchFamily="34" charset="0"/>
              </a:rPr>
              <a:t>2</a:t>
            </a:r>
            <a:r>
              <a:rPr lang="en-US" sz="2400" b="1" kern="0" dirty="0">
                <a:solidFill>
                  <a:srgbClr val="FFFF00"/>
                </a:solidFill>
                <a:effectLst/>
                <a:latin typeface="Arial" panose="020B0604020202020204" pitchFamily="34" charset="0"/>
                <a:ea typeface="Times New Roman" panose="02020603050405020304" pitchFamily="18" charset="0"/>
                <a:cs typeface="Arial" panose="020B0604020202020204" pitchFamily="34" charset="0"/>
              </a:rPr>
              <a:t>. </a:t>
            </a:r>
            <a:r>
              <a:rPr lang="en-GB" sz="2400" b="1" dirty="0">
                <a:solidFill>
                  <a:srgbClr val="FFFF00"/>
                </a:solidFill>
                <a:latin typeface="Arial" panose="020B0604020202020204" pitchFamily="34" charset="0"/>
                <a:cs typeface="Arial" panose="020B0604020202020204" pitchFamily="34" charset="0"/>
              </a:rPr>
              <a:t>JUSTICE AND EQUITY IN CLIMATE DISPUTE RESOLUTION </a:t>
            </a:r>
            <a:endParaRPr lang="en-US" sz="2400" b="1" dirty="0">
              <a:solidFill>
                <a:srgbClr val="FFFF00"/>
              </a:solidFill>
              <a:latin typeface="Arial" panose="020B0604020202020204" pitchFamily="34" charset="0"/>
              <a:cs typeface="Arial" panose="020B0604020202020204" pitchFamily="34" charset="0"/>
              <a:sym typeface="Century Gothic"/>
            </a:endParaRPr>
          </a:p>
        </p:txBody>
      </p:sp>
      <p:sp>
        <p:nvSpPr>
          <p:cNvPr id="2" name="Τίτλος 1">
            <a:extLst>
              <a:ext uri="{FF2B5EF4-FFF2-40B4-BE49-F238E27FC236}">
                <a16:creationId xmlns:a16="http://schemas.microsoft.com/office/drawing/2014/main" id="{FE2956C5-E613-B4EB-BBE8-C17F0C901406}"/>
              </a:ext>
            </a:extLst>
          </p:cNvPr>
          <p:cNvSpPr>
            <a:spLocks noGrp="1"/>
          </p:cNvSpPr>
          <p:nvPr>
            <p:ph type="title"/>
          </p:nvPr>
        </p:nvSpPr>
        <p:spPr>
          <a:xfrm>
            <a:off x="993057" y="1143001"/>
            <a:ext cx="6062836" cy="806241"/>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rmAutofit/>
          </a:bodyPr>
          <a:lstStyle/>
          <a:p>
            <a:pPr algn="just"/>
            <a:r>
              <a:rPr lang="en-GB" sz="2200" b="1" dirty="0">
                <a:solidFill>
                  <a:srgbClr val="0000CC"/>
                </a:solidFill>
                <a:latin typeface="Arial" panose="020B0604020202020204" pitchFamily="34" charset="0"/>
                <a:cs typeface="Arial" panose="020B0604020202020204" pitchFamily="34" charset="0"/>
              </a:rPr>
              <a:t>2.4. Ethical and social considerations in climate dispute resolution</a:t>
            </a:r>
            <a:endParaRPr lang="LID4096" sz="2200" b="1" dirty="0">
              <a:solidFill>
                <a:srgbClr val="0000CC"/>
              </a:solidFill>
              <a:latin typeface="Arial" panose="020B0604020202020204" pitchFamily="34" charset="0"/>
              <a:cs typeface="Arial" panose="020B0604020202020204" pitchFamily="34" charset="0"/>
            </a:endParaRPr>
          </a:p>
        </p:txBody>
      </p:sp>
      <p:sp>
        <p:nvSpPr>
          <p:cNvPr id="3" name="Θέση κειμένου 2">
            <a:extLst>
              <a:ext uri="{FF2B5EF4-FFF2-40B4-BE49-F238E27FC236}">
                <a16:creationId xmlns:a16="http://schemas.microsoft.com/office/drawing/2014/main" id="{9730C3EB-1CE4-E148-5410-AA1FBD102DB5}"/>
              </a:ext>
            </a:extLst>
          </p:cNvPr>
          <p:cNvSpPr>
            <a:spLocks noGrp="1"/>
          </p:cNvSpPr>
          <p:nvPr>
            <p:ph type="body" idx="1"/>
          </p:nvPr>
        </p:nvSpPr>
        <p:spPr>
          <a:xfrm>
            <a:off x="993057" y="2272019"/>
            <a:ext cx="6062836" cy="3299482"/>
          </a:xfrm>
          <a:ln>
            <a:solidFill>
              <a:schemeClr val="accent6">
                <a:lumMod val="60000"/>
                <a:lumOff val="40000"/>
              </a:schemeClr>
            </a:solidFill>
          </a:ln>
        </p:spPr>
        <p:style>
          <a:lnRef idx="2">
            <a:schemeClr val="accent2"/>
          </a:lnRef>
          <a:fillRef idx="1">
            <a:schemeClr val="lt1"/>
          </a:fillRef>
          <a:effectRef idx="0">
            <a:schemeClr val="accent2"/>
          </a:effectRef>
          <a:fontRef idx="minor">
            <a:schemeClr val="dk1"/>
          </a:fontRef>
        </p:style>
        <p:txBody>
          <a:bodyPr>
            <a:noAutofit/>
          </a:bodyPr>
          <a:lstStyle/>
          <a:p>
            <a:pPr algn="just">
              <a:spcAft>
                <a:spcPts val="600"/>
              </a:spcAft>
            </a:pPr>
            <a:r>
              <a:rPr lang="en-US" sz="1800" b="1" i="0" dirty="0">
                <a:solidFill>
                  <a:srgbClr val="1F1F1F"/>
                </a:solidFill>
                <a:effectLst/>
                <a:latin typeface="Arial" panose="020B0604020202020204" pitchFamily="34" charset="0"/>
                <a:cs typeface="Arial" panose="020B0604020202020204" pitchFamily="34" charset="0"/>
              </a:rPr>
              <a:t>Ethical and Social Dimensions of Climate Disputes:</a:t>
            </a:r>
            <a:endParaRPr lang="en-US" sz="1800" b="0" i="0" dirty="0">
              <a:solidFill>
                <a:srgbClr val="1F1F1F"/>
              </a:solidFill>
              <a:effectLst/>
              <a:latin typeface="Arial" panose="020B0604020202020204" pitchFamily="34" charset="0"/>
              <a:cs typeface="Arial" panose="020B0604020202020204" pitchFamily="34" charset="0"/>
            </a:endParaRP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Climate Injustice:</a:t>
            </a:r>
            <a:r>
              <a:rPr lang="en-US" sz="1800" b="0" i="0" dirty="0">
                <a:solidFill>
                  <a:srgbClr val="1F1F1F"/>
                </a:solidFill>
                <a:effectLst/>
                <a:latin typeface="Arial" panose="020B0604020202020204" pitchFamily="34" charset="0"/>
                <a:cs typeface="Arial" panose="020B0604020202020204" pitchFamily="34" charset="0"/>
              </a:rPr>
              <a:t> Climate change amplifies existing inequalities. Wealthy nations with high emissions often have greater resources to adapt, while poorer countries with minimal contributions suffer the worst impacts.</a:t>
            </a:r>
          </a:p>
          <a:p>
            <a:pPr algn="just">
              <a:spcAft>
                <a:spcPts val="600"/>
              </a:spcAft>
              <a:buFont typeface="Arial" panose="020B0604020202020204" pitchFamily="34" charset="0"/>
              <a:buChar char="•"/>
            </a:pPr>
            <a:r>
              <a:rPr lang="en-US" sz="1800" b="1" i="0" dirty="0">
                <a:solidFill>
                  <a:srgbClr val="1F1F1F"/>
                </a:solidFill>
                <a:effectLst/>
                <a:latin typeface="Arial" panose="020B0604020202020204" pitchFamily="34" charset="0"/>
                <a:cs typeface="Arial" panose="020B0604020202020204" pitchFamily="34" charset="0"/>
              </a:rPr>
              <a:t>Intergenerational Equity:</a:t>
            </a:r>
            <a:r>
              <a:rPr lang="en-US" sz="1800" b="0" i="0" dirty="0">
                <a:solidFill>
                  <a:srgbClr val="1F1F1F"/>
                </a:solidFill>
                <a:effectLst/>
                <a:latin typeface="Arial" panose="020B0604020202020204" pitchFamily="34" charset="0"/>
                <a:cs typeface="Arial" panose="020B0604020202020204" pitchFamily="34" charset="0"/>
              </a:rPr>
              <a:t> Today's decisions regarding emissions and mitigation profoundly impact future generations. Dispute resolution must consider the rights and well-being of those yet to be born.</a:t>
            </a:r>
          </a:p>
        </p:txBody>
      </p:sp>
      <p:pic>
        <p:nvPicPr>
          <p:cNvPr id="6" name="Εικόνα 5">
            <a:extLst>
              <a:ext uri="{FF2B5EF4-FFF2-40B4-BE49-F238E27FC236}">
                <a16:creationId xmlns:a16="http://schemas.microsoft.com/office/drawing/2014/main" id="{E6385AEC-9C82-3EEB-3A19-FE8504812C50}"/>
              </a:ext>
            </a:extLst>
          </p:cNvPr>
          <p:cNvPicPr>
            <a:picLocks noChangeAspect="1"/>
          </p:cNvPicPr>
          <p:nvPr/>
        </p:nvPicPr>
        <p:blipFill rotWithShape="1">
          <a:blip r:embed="rId3"/>
          <a:srcRect l="31333" t="85035" r="16916" b="5476"/>
          <a:stretch/>
        </p:blipFill>
        <p:spPr>
          <a:xfrm>
            <a:off x="1120875" y="5894278"/>
            <a:ext cx="9950250" cy="957942"/>
          </a:xfrm>
          <a:prstGeom prst="rect">
            <a:avLst/>
          </a:prstGeom>
        </p:spPr>
      </p:pic>
      <p:pic>
        <p:nvPicPr>
          <p:cNvPr id="12" name="Picture 11">
            <a:extLst>
              <a:ext uri="{FF2B5EF4-FFF2-40B4-BE49-F238E27FC236}">
                <a16:creationId xmlns:a16="http://schemas.microsoft.com/office/drawing/2014/main" id="{12CBAA93-EC7D-6B60-9D89-E395B5F26E99}"/>
              </a:ext>
            </a:extLst>
          </p:cNvPr>
          <p:cNvPicPr>
            <a:picLocks noChangeAspect="1"/>
          </p:cNvPicPr>
          <p:nvPr/>
        </p:nvPicPr>
        <p:blipFill>
          <a:blip r:embed="rId4"/>
          <a:stretch>
            <a:fillRect/>
          </a:stretch>
        </p:blipFill>
        <p:spPr>
          <a:xfrm>
            <a:off x="7628840" y="2115017"/>
            <a:ext cx="4002343" cy="2671011"/>
          </a:xfrm>
          <a:prstGeom prst="rect">
            <a:avLst/>
          </a:prstGeom>
        </p:spPr>
      </p:pic>
    </p:spTree>
    <p:extLst>
      <p:ext uri="{BB962C8B-B14F-4D97-AF65-F5344CB8AC3E}">
        <p14:creationId xmlns:p14="http://schemas.microsoft.com/office/powerpoint/2010/main" val="2530704098"/>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5227</TotalTime>
  <Words>1074</Words>
  <Application>Microsoft Office PowerPoint</Application>
  <PresentationFormat>Widescreen</PresentationFormat>
  <Paragraphs>72</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Times New Roman</vt:lpstr>
      <vt:lpstr>Arial</vt:lpstr>
      <vt:lpstr>Symbol</vt:lpstr>
      <vt:lpstr>Calibri</vt:lpstr>
      <vt:lpstr>Helvetica</vt:lpstr>
      <vt:lpstr>Century Gothic</vt:lpstr>
      <vt:lpstr>Office Theme</vt:lpstr>
      <vt:lpstr>PowerPoint Presentation</vt:lpstr>
      <vt:lpstr>2.1. The principle of common but differentiated responsibilities</vt:lpstr>
      <vt:lpstr>2.2. Climate compensation</vt:lpstr>
      <vt:lpstr>PowerPoint Presentation</vt:lpstr>
      <vt:lpstr>2.3. Addressing loss and damage from climate change impacts</vt:lpstr>
      <vt:lpstr>2.3. Addressing loss and damage from climate change impacts</vt:lpstr>
      <vt:lpstr>2.3. Addressing loss and damage from climate change impacts</vt:lpstr>
      <vt:lpstr>2.3. Addressing loss and damage from climate change impacts</vt:lpstr>
      <vt:lpstr>2.4. Ethical and social considerations in climate dispute resolution</vt:lpstr>
      <vt:lpstr>2.4. Ethical and social considerations in climate dispute resolution</vt:lpstr>
      <vt:lpstr>2.4. Ethical and social considerations in climate dispute resolution</vt:lpstr>
      <vt:lpstr>2.4. Ethical and social considerations in climate dispute resolution</vt:lpstr>
      <vt:lpstr>2.4. Ethical and social considerations in climate dispute resolution</vt:lpstr>
      <vt:lpstr>2.5. Climate justice and human rights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Tuan Tran</cp:lastModifiedBy>
  <cp:revision>14</cp:revision>
  <dcterms:created xsi:type="dcterms:W3CDTF">2020-01-02T01:56:26Z</dcterms:created>
  <dcterms:modified xsi:type="dcterms:W3CDTF">2024-04-03T11:11:34Z</dcterms:modified>
</cp:coreProperties>
</file>