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12"/>
  </p:notesMasterIdLst>
  <p:sldIdLst>
    <p:sldId id="256" r:id="rId3"/>
    <p:sldId id="257" r:id="rId4"/>
    <p:sldId id="260" r:id="rId5"/>
    <p:sldId id="264" r:id="rId6"/>
    <p:sldId id="261" r:id="rId7"/>
    <p:sldId id="265" r:id="rId8"/>
    <p:sldId id="262" r:id="rId9"/>
    <p:sldId id="263" r:id="rId10"/>
    <p:sldId id="266" r:id="rId11"/>
  </p:sldIdLst>
  <p:sldSz cx="12192000" cy="6858000"/>
  <p:notesSz cx="6951663" cy="10082213"/>
  <p:embeddedFontLst>
    <p:embeddedFont>
      <p:font typeface="Century Gothic" panose="020B0502020202020204" pitchFamily="34" charset="0"/>
      <p:regular r:id="rId13"/>
      <p:bold r:id="rId14"/>
      <p:italic r:id="rId15"/>
      <p:boldItalic r:id="rId16"/>
    </p:embeddedFont>
    <p:embeddedFont>
      <p:font typeface="Segoe UI" panose="020B0502040204020203" pitchFamily="3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1"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7" d="100"/>
          <a:sy n="57" d="100"/>
        </p:scale>
        <p:origin x="78" y="10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1.xml"/><Relationship Id="rId21" Type="http://customschemas.google.com/relationships/presentationmetadata" Target="metadata"/><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font" Target="fonts/font3.fntdata"/><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font" Target="fonts/font7.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font" Target="fonts/font2.fntdata"/><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910162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263773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321146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611108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150209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223369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64215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wilsoncenter.org/"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hyperlink" Target="https://www.wilsoncenter.org/sites/default/files/media/uploads/documents/climatesuperpowersnew.pdf"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wilsoncenter.org/sites/default/files/media/uploads/documents/equity.pdf"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www.wilsoncenter.org/sites/default/files/media/uploads/documents/multilateralism.pdf"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309549"/>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800"/>
              </a:spcAft>
              <a:buNone/>
            </a:pPr>
            <a:r>
              <a:rPr lang="en-US" sz="2700" b="1" i="0" u="none" strike="noStrike" cap="none" dirty="0">
                <a:solidFill>
                  <a:srgbClr val="003399"/>
                </a:solidFill>
                <a:latin typeface="Century Gothic"/>
                <a:ea typeface="Century Gothic"/>
                <a:cs typeface="Century Gothic"/>
                <a:sym typeface="Century Gothic"/>
              </a:rPr>
              <a:t>Subject title: Climate Change Policy</a:t>
            </a:r>
            <a:endParaRPr lang="en-US" sz="2700" b="1"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Dr. Rahul Nikam</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61624"/>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IN" sz="2400" dirty="0">
                <a:solidFill>
                  <a:schemeClr val="bg1"/>
                </a:solidFill>
                <a:effectLst/>
                <a:latin typeface="Segoe UI" panose="020B0502040204020203" pitchFamily="34" charset="0"/>
                <a:ea typeface="Calibri" panose="020F0502020204030204" pitchFamily="34" charset="0"/>
                <a:cs typeface="Segoe UI" panose="020B0502040204020203" pitchFamily="34" charset="0"/>
              </a:rPr>
              <a:t>Climate Superpowers- China &amp; USA</a:t>
            </a:r>
            <a:endParaRPr lang="en-IN" sz="2400" b="0" i="0" u="none" strike="noStrike" cap="none" dirty="0">
              <a:solidFill>
                <a:schemeClr val="bg1"/>
              </a:solidFill>
              <a:latin typeface="Segoe UI" panose="020B0502040204020203" pitchFamily="34" charset="0"/>
              <a:ea typeface="Century Gothic"/>
              <a:cs typeface="Segoe UI" panose="020B0502040204020203" pitchFamily="34" charset="0"/>
              <a:sym typeface="Century Gothic"/>
            </a:endParaRP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IN" dirty="0">
                <a:latin typeface="Segoe UI" panose="020B0502040204020203" pitchFamily="34" charset="0"/>
                <a:cs typeface="Segoe UI" panose="020B0502040204020203" pitchFamily="34" charset="0"/>
              </a:rPr>
              <a:t>The looming climate crisis is also a double-edged sword for great power relations. On the one hand, this global challenge that no country can solve alone should be a catalyst for cooperation.</a:t>
            </a:r>
          </a:p>
          <a:p>
            <a:pPr marL="285750" lvl="1" indent="-285750" algn="just">
              <a:lnSpc>
                <a:spcPct val="150000"/>
              </a:lnSpc>
              <a:buSzPts val="1600"/>
              <a:buFont typeface="Arial" panose="020B0604020202020204" pitchFamily="34" charset="0"/>
              <a:buChar char="•"/>
            </a:pPr>
            <a:r>
              <a:rPr lang="en-IN" dirty="0">
                <a:latin typeface="Segoe UI" panose="020B0502040204020203" pitchFamily="34" charset="0"/>
                <a:cs typeface="Segoe UI" panose="020B0502040204020203" pitchFamily="34" charset="0"/>
              </a:rPr>
              <a:t>On the other hand, climate change can act as a destabilizing “risk multiplier” in geopolitics. It aggravates stressors on societies, economies, and institutions, and opens new areas for competition that can exacerbate friction between states.</a:t>
            </a:r>
          </a:p>
          <a:p>
            <a:pPr marL="285750" lvl="1" indent="-285750" algn="just">
              <a:lnSpc>
                <a:spcPct val="150000"/>
              </a:lnSpc>
              <a:buSzPts val="1600"/>
              <a:buFont typeface="Arial" panose="020B0604020202020204" pitchFamily="34" charset="0"/>
              <a:buChar char="•"/>
            </a:pPr>
            <a:r>
              <a:rPr lang="en-US" dirty="0">
                <a:latin typeface="Segoe UI" panose="020B0502040204020203" pitchFamily="34" charset="0"/>
                <a:cs typeface="Segoe UI" panose="020B0502040204020203" pitchFamily="34" charset="0"/>
              </a:rPr>
              <a:t>Cohesion or conflict? Which of these countervailing forces of climate change prevails may be the most important question of our lifetimes. The answer will be shaped by political will and leadership. It will also depend on the course of China-U.S. relations.</a:t>
            </a:r>
          </a:p>
          <a:p>
            <a:pPr marL="285750" lvl="1" indent="-285750" algn="just">
              <a:lnSpc>
                <a:spcPct val="150000"/>
              </a:lnSpc>
              <a:buSzPts val="1600"/>
              <a:buFont typeface="Arial" panose="020B0604020202020204" pitchFamily="34" charset="0"/>
              <a:buChar char="•"/>
            </a:pPr>
            <a:r>
              <a:rPr lang="en-IN" dirty="0">
                <a:latin typeface="Segoe UI" panose="020B0502040204020203" pitchFamily="34" charset="0"/>
                <a:cs typeface="Segoe UI" panose="020B0502040204020203" pitchFamily="34" charset="0"/>
              </a:rPr>
              <a:t>China and the United States are the world’s two largest economies, energy consumers and carbon emitters, jointly accounting for </a:t>
            </a:r>
            <a:r>
              <a:rPr lang="en-IN" b="1" dirty="0">
                <a:latin typeface="Segoe UI" panose="020B0502040204020203" pitchFamily="34" charset="0"/>
                <a:cs typeface="Segoe UI" panose="020B0502040204020203" pitchFamily="34" charset="0"/>
              </a:rPr>
              <a:t>over 40 % of global emissions</a:t>
            </a:r>
            <a:r>
              <a:rPr lang="en-IN" dirty="0">
                <a:latin typeface="Segoe UI" panose="020B0502040204020203" pitchFamily="34" charset="0"/>
                <a:cs typeface="Segoe UI" panose="020B0502040204020203" pitchFamily="34" charset="0"/>
              </a:rPr>
              <a:t>. </a:t>
            </a:r>
          </a:p>
          <a:p>
            <a:pPr marL="285750" lvl="1" indent="-285750" algn="just">
              <a:lnSpc>
                <a:spcPct val="150000"/>
              </a:lnSpc>
              <a:buSzPts val="1600"/>
              <a:buFont typeface="Arial" panose="020B0604020202020204" pitchFamily="34" charset="0"/>
              <a:buChar char="•"/>
            </a:pPr>
            <a:r>
              <a:rPr lang="en-US" dirty="0">
                <a:latin typeface="Segoe UI" panose="020B0502040204020203" pitchFamily="34" charset="0"/>
                <a:cs typeface="Segoe UI" panose="020B0502040204020203" pitchFamily="34" charset="0"/>
              </a:rPr>
              <a:t>Interplay between these two “climate superpowers” will shape prospects for effective climate governance and the development and deployment of clean technologies.</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91248"/>
          </a:xfrm>
          <a:prstGeom prst="rect">
            <a:avLst/>
          </a:prstGeom>
          <a:solidFill>
            <a:srgbClr val="003399"/>
          </a:solidFill>
          <a:ln>
            <a:noFill/>
          </a:ln>
        </p:spPr>
        <p:txBody>
          <a:bodyPr spcFirstLastPara="1" wrap="square" lIns="91425" tIns="45700" rIns="91425" bIns="45700" anchor="t" anchorCtr="0">
            <a:spAutoFit/>
          </a:bodyPr>
          <a:lstStyle/>
          <a:p>
            <a:pPr>
              <a:lnSpc>
                <a:spcPct val="107000"/>
              </a:lnSpc>
              <a:spcAft>
                <a:spcPts val="800"/>
              </a:spcAft>
            </a:pPr>
            <a:r>
              <a:rPr lang="en-IN" sz="1800" kern="100" dirty="0">
                <a:solidFill>
                  <a:schemeClr val="bg1"/>
                </a:solidFill>
                <a:effectLst/>
                <a:latin typeface="Segoe UI" panose="020B0502040204020203" pitchFamily="34" charset="0"/>
                <a:ea typeface="Calibri" panose="020F0502020204030204" pitchFamily="34" charset="0"/>
                <a:cs typeface="Segoe UI" panose="020B0502040204020203" pitchFamily="34" charset="0"/>
              </a:rPr>
              <a:t>Great Power Relations in the Age of Climate Change</a:t>
            </a:r>
          </a:p>
        </p:txBody>
      </p:sp>
      <p:sp>
        <p:nvSpPr>
          <p:cNvPr id="158" name="Google Shape;158;p46"/>
          <p:cNvSpPr txBox="1"/>
          <p:nvPr/>
        </p:nvSpPr>
        <p:spPr>
          <a:xfrm>
            <a:off x="993059" y="1389530"/>
            <a:ext cx="9488130" cy="4402106"/>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US" dirty="0">
                <a:latin typeface="Segoe UI" panose="020B0502040204020203" pitchFamily="34" charset="0"/>
                <a:cs typeface="Segoe UI" panose="020B0502040204020203" pitchFamily="34" charset="0"/>
              </a:rPr>
              <a:t>Cold War metaphor that has become most pervasive.</a:t>
            </a:r>
          </a:p>
          <a:p>
            <a:pPr marL="285750" lvl="1" indent="-285750" algn="just">
              <a:lnSpc>
                <a:spcPct val="150000"/>
              </a:lnSpc>
              <a:buSzPts val="1600"/>
              <a:buFont typeface="Arial" panose="020B0604020202020204" pitchFamily="34" charset="0"/>
              <a:buChar char="•"/>
            </a:pPr>
            <a:r>
              <a:rPr lang="en-US" dirty="0">
                <a:latin typeface="Segoe UI" panose="020B0502040204020203" pitchFamily="34" charset="0"/>
                <a:cs typeface="Segoe UI" panose="020B0502040204020203" pitchFamily="34" charset="0"/>
              </a:rPr>
              <a:t>Viewed through this lens of bipolar zero-sum competition, the divisive potential of a climate crisis stands out.</a:t>
            </a:r>
          </a:p>
          <a:p>
            <a:pPr marL="285750" lvl="1" indent="-285750" algn="just">
              <a:lnSpc>
                <a:spcPct val="150000"/>
              </a:lnSpc>
              <a:buSzPts val="1600"/>
              <a:buFont typeface="Arial" panose="020B0604020202020204" pitchFamily="34" charset="0"/>
              <a:buChar char="•"/>
            </a:pPr>
            <a:r>
              <a:rPr lang="en-US" dirty="0">
                <a:latin typeface="Segoe UI" panose="020B0502040204020203" pitchFamily="34" charset="0"/>
                <a:cs typeface="Segoe UI" panose="020B0502040204020203" pitchFamily="34" charset="0"/>
              </a:rPr>
              <a:t>Environmental flux and the quest for decarbonization simply open new areas for great power rivalry, whether the prize is control over new waterways and undersea resources in the melting Arctic, dominance in  climate-adaptive technologies, or access to the critical minerals that enable these. Decoupling and the emergence of distinct trade blocs, in this view, inhibit growth and lead to suboptimal patterns of clean technology adoption, while discord and strategic competition hinder progress on multilateral climate governance.</a:t>
            </a:r>
          </a:p>
          <a:p>
            <a:pPr marL="285750" lvl="1" indent="-285750" algn="just">
              <a:lnSpc>
                <a:spcPct val="150000"/>
              </a:lnSpc>
              <a:buSzPts val="1600"/>
              <a:buFont typeface="Arial" panose="020B0604020202020204" pitchFamily="34" charset="0"/>
              <a:buChar char="•"/>
            </a:pPr>
            <a:r>
              <a:rPr lang="en-US" dirty="0">
                <a:latin typeface="Segoe UI" panose="020B0502040204020203" pitchFamily="34" charset="0"/>
                <a:cs typeface="Segoe UI" panose="020B0502040204020203" pitchFamily="34" charset="0"/>
              </a:rPr>
              <a:t>Each era of great power relations has its own dynamic and characteristics. Two features of 21st century geopolitics make China-U.S. relations quite different to great power relations that came before.</a:t>
            </a:r>
          </a:p>
          <a:p>
            <a:pPr marL="285750" lvl="1" indent="-285750" algn="just">
              <a:lnSpc>
                <a:spcPct val="150000"/>
              </a:lnSpc>
              <a:buSzPts val="1600"/>
              <a:buFont typeface="Arial" panose="020B0604020202020204" pitchFamily="34" charset="0"/>
              <a:buChar char="•"/>
            </a:pPr>
            <a:r>
              <a:rPr lang="en-IN" dirty="0">
                <a:latin typeface="Segoe UI" panose="020B0502040204020203" pitchFamily="34" charset="0"/>
                <a:cs typeface="Segoe UI" panose="020B0502040204020203" pitchFamily="34" charset="0"/>
              </a:rPr>
              <a:t>The first is interdependence</a:t>
            </a:r>
          </a:p>
          <a:p>
            <a:pPr marL="285750" lvl="1" indent="-285750" algn="just">
              <a:lnSpc>
                <a:spcPct val="150000"/>
              </a:lnSpc>
              <a:buSzPts val="1600"/>
              <a:buFont typeface="Arial" panose="020B0604020202020204" pitchFamily="34" charset="0"/>
              <a:buChar char="•"/>
            </a:pPr>
            <a:r>
              <a:rPr lang="en-US" dirty="0">
                <a:latin typeface="Segoe UI" panose="020B0502040204020203" pitchFamily="34" charset="0"/>
                <a:cs typeface="Segoe UI" panose="020B0502040204020203" pitchFamily="34" charset="0"/>
              </a:rPr>
              <a:t>The second feature is multipolarity</a:t>
            </a:r>
          </a:p>
        </p:txBody>
      </p:sp>
    </p:spTree>
    <p:extLst>
      <p:ext uri="{BB962C8B-B14F-4D97-AF65-F5344CB8AC3E}">
        <p14:creationId xmlns:p14="http://schemas.microsoft.com/office/powerpoint/2010/main" val="373620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8">
                                            <p:txEl>
                                              <p:pRg st="3" end="3"/>
                                            </p:txEl>
                                          </p:spTgt>
                                        </p:tgtEl>
                                        <p:attrNameLst>
                                          <p:attrName>style.visibility</p:attrName>
                                        </p:attrNameLst>
                                      </p:cBhvr>
                                      <p:to>
                                        <p:strVal val="visible"/>
                                      </p:to>
                                    </p:set>
                                    <p:animEffect transition="in" filter="fade">
                                      <p:cBhvr>
                                        <p:cTn id="22" dur="1000"/>
                                        <p:tgtEl>
                                          <p:spTgt spid="1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8">
                                            <p:txEl>
                                              <p:pRg st="4" end="4"/>
                                            </p:txEl>
                                          </p:spTgt>
                                        </p:tgtEl>
                                        <p:attrNameLst>
                                          <p:attrName>style.visibility</p:attrName>
                                        </p:attrNameLst>
                                      </p:cBhvr>
                                      <p:to>
                                        <p:strVal val="visible"/>
                                      </p:to>
                                    </p:set>
                                    <p:animEffect transition="in" filter="fade">
                                      <p:cBhvr>
                                        <p:cTn id="27" dur="1000"/>
                                        <p:tgtEl>
                                          <p:spTgt spid="15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8">
                                            <p:txEl>
                                              <p:pRg st="5" end="5"/>
                                            </p:txEl>
                                          </p:spTgt>
                                        </p:tgtEl>
                                        <p:attrNameLst>
                                          <p:attrName>style.visibility</p:attrName>
                                        </p:attrNameLst>
                                      </p:cBhvr>
                                      <p:to>
                                        <p:strVal val="visible"/>
                                      </p:to>
                                    </p:set>
                                    <p:animEffect transition="in" filter="fade">
                                      <p:cBhvr>
                                        <p:cTn id="32" dur="1000"/>
                                        <p:tgtEl>
                                          <p:spTgt spid="15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701345"/>
            <a:ext cx="9488131" cy="524206"/>
          </a:xfrm>
          <a:prstGeom prst="rect">
            <a:avLst/>
          </a:prstGeom>
          <a:solidFill>
            <a:srgbClr val="003399"/>
          </a:solidFill>
          <a:ln>
            <a:noFill/>
          </a:ln>
        </p:spPr>
        <p:txBody>
          <a:bodyPr spcFirstLastPara="1" wrap="square" lIns="91425" tIns="45700" rIns="91425" bIns="45700" anchor="t" anchorCtr="0">
            <a:spAutoFit/>
          </a:bodyPr>
          <a:lstStyle/>
          <a:p>
            <a:pPr>
              <a:lnSpc>
                <a:spcPct val="107000"/>
              </a:lnSpc>
              <a:spcAft>
                <a:spcPts val="800"/>
              </a:spcAft>
            </a:pPr>
            <a:r>
              <a:rPr lang="en-US" sz="2000" dirty="0">
                <a:solidFill>
                  <a:schemeClr val="bg1"/>
                </a:solidFill>
                <a:latin typeface="Segoe UI" panose="020B0502040204020203" pitchFamily="34" charset="0"/>
                <a:cs typeface="Segoe UI" panose="020B0502040204020203" pitchFamily="34" charset="0"/>
              </a:rPr>
              <a:t>Further Reading</a:t>
            </a:r>
            <a:endParaRPr lang="en-IN" sz="2000" kern="100" dirty="0">
              <a:solidFill>
                <a:schemeClr val="bg1"/>
              </a:solidFill>
              <a:effectLst/>
              <a:latin typeface="Segoe UI" panose="020B0502040204020203" pitchFamily="34" charset="0"/>
              <a:ea typeface="Calibri" panose="020F0502020204030204" pitchFamily="34" charset="0"/>
              <a:cs typeface="Segoe UI" panose="020B0502040204020203" pitchFamily="34" charset="0"/>
            </a:endParaRPr>
          </a:p>
        </p:txBody>
      </p:sp>
      <p:sp>
        <p:nvSpPr>
          <p:cNvPr id="158" name="Google Shape;158;p46"/>
          <p:cNvSpPr txBox="1"/>
          <p:nvPr/>
        </p:nvSpPr>
        <p:spPr>
          <a:xfrm>
            <a:off x="993059" y="1389530"/>
            <a:ext cx="9488130" cy="4402106"/>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indent="17463" algn="just">
              <a:lnSpc>
                <a:spcPct val="150000"/>
              </a:lnSpc>
              <a:buSzPts val="1600"/>
              <a:buFont typeface="Arial" panose="020B0604020202020204" pitchFamily="34" charset="0"/>
              <a:buChar char="•"/>
            </a:pPr>
            <a:r>
              <a:rPr lang="en-IN"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rPr>
              <a:t>Climate </a:t>
            </a:r>
            <a:r>
              <a:rPr lang="en-IN" sz="1600" dirty="0">
                <a:latin typeface="Segoe UI" panose="020B0502040204020203" pitchFamily="34" charset="0"/>
                <a:ea typeface="Quattrocento Sans"/>
                <a:cs typeface="Segoe UI" panose="020B0502040204020203" pitchFamily="34" charset="0"/>
                <a:sym typeface="Quattrocento Sans"/>
              </a:rPr>
              <a:t>Super Power by </a:t>
            </a:r>
            <a:r>
              <a:rPr lang="en-IN" sz="1600" dirty="0">
                <a:latin typeface="Segoe UI" panose="020B0502040204020203" pitchFamily="34" charset="0"/>
                <a:ea typeface="Quattrocento Sans"/>
                <a:cs typeface="Segoe UI" panose="020B0502040204020203" pitchFamily="34" charset="0"/>
                <a:sym typeface="Quattrocento Sans"/>
                <a:hlinkClick r:id="rId3"/>
              </a:rPr>
              <a:t>https://www.wilsoncenter.org/</a:t>
            </a:r>
            <a:r>
              <a:rPr lang="en-IN" sz="1600" dirty="0">
                <a:latin typeface="Segoe UI" panose="020B0502040204020203" pitchFamily="34" charset="0"/>
                <a:ea typeface="Quattrocento Sans"/>
                <a:cs typeface="Segoe UI" panose="020B0502040204020203" pitchFamily="34" charset="0"/>
                <a:sym typeface="Quattrocento Sans"/>
              </a:rPr>
              <a:t> </a:t>
            </a:r>
            <a:endParaRPr lang="en-IN"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a:p>
            <a:pPr lvl="1" algn="just">
              <a:lnSpc>
                <a:spcPct val="150000"/>
              </a:lnSpc>
              <a:buSzPts val="1600"/>
            </a:pPr>
            <a:r>
              <a:rPr lang="en-US" sz="1600" dirty="0">
                <a:latin typeface="Segoe UI" panose="020B0502040204020203" pitchFamily="34" charset="0"/>
                <a:cs typeface="Segoe UI" panose="020B0502040204020203" pitchFamily="34" charset="0"/>
                <a:hlinkClick r:id="rId4"/>
              </a:rPr>
              <a:t>https://www.wilsoncenter.org/sites/default/files/media/uploads/documents/climatesuperpowersnew.pdf</a:t>
            </a:r>
            <a:r>
              <a:rPr lang="en-US" sz="1600" dirty="0">
                <a:latin typeface="Segoe UI" panose="020B0502040204020203" pitchFamily="34" charset="0"/>
                <a:cs typeface="Segoe UI" panose="020B0502040204020203" pitchFamily="34" charset="0"/>
              </a:rPr>
              <a:t> </a:t>
            </a:r>
          </a:p>
          <a:p>
            <a:pPr lvl="1" indent="17463" algn="just">
              <a:lnSpc>
                <a:spcPct val="150000"/>
              </a:lnSpc>
              <a:buSzPts val="1600"/>
              <a:buFont typeface="Arial" panose="020B0604020202020204" pitchFamily="34" charset="0"/>
              <a:buChar char="•"/>
            </a:pP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697013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491248"/>
          </a:xfrm>
          <a:prstGeom prst="rect">
            <a:avLst/>
          </a:prstGeom>
          <a:solidFill>
            <a:srgbClr val="003399"/>
          </a:solidFill>
          <a:ln>
            <a:noFill/>
          </a:ln>
        </p:spPr>
        <p:txBody>
          <a:bodyPr spcFirstLastPara="1" wrap="square" lIns="91425" tIns="45700" rIns="91425" bIns="45700" anchor="t" anchorCtr="0">
            <a:spAutoFit/>
          </a:bodyPr>
          <a:lstStyle/>
          <a:p>
            <a:pPr>
              <a:lnSpc>
                <a:spcPct val="107000"/>
              </a:lnSpc>
              <a:spcAft>
                <a:spcPts val="800"/>
              </a:spcAft>
            </a:pPr>
            <a:r>
              <a:rPr lang="en-US" sz="1800" kern="100" dirty="0">
                <a:solidFill>
                  <a:schemeClr val="bg1"/>
                </a:solidFill>
                <a:effectLst/>
                <a:latin typeface="Segoe UI" panose="020B0502040204020203" pitchFamily="34" charset="0"/>
                <a:ea typeface="Calibri" panose="020F0502020204030204" pitchFamily="34" charset="0"/>
                <a:cs typeface="Segoe UI" panose="020B0502040204020203" pitchFamily="34" charset="0"/>
              </a:rPr>
              <a:t>Climate Change Equity and Future of Democracy</a:t>
            </a:r>
            <a:endParaRPr lang="en-IN" sz="1800" kern="100" dirty="0">
              <a:solidFill>
                <a:schemeClr val="bg1"/>
              </a:solidFill>
              <a:effectLst/>
              <a:latin typeface="Segoe UI" panose="020B0502040204020203" pitchFamily="34" charset="0"/>
              <a:ea typeface="Calibri" panose="020F0502020204030204" pitchFamily="34" charset="0"/>
              <a:cs typeface="Segoe UI" panose="020B0502040204020203" pitchFamily="34" charset="0"/>
            </a:endParaRPr>
          </a:p>
        </p:txBody>
      </p:sp>
      <p:sp>
        <p:nvSpPr>
          <p:cNvPr id="158" name="Google Shape;158;p46"/>
          <p:cNvSpPr txBox="1"/>
          <p:nvPr/>
        </p:nvSpPr>
        <p:spPr>
          <a:xfrm>
            <a:off x="993059" y="1389530"/>
            <a:ext cx="9488130" cy="4402106"/>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r>
              <a:rPr lang="en-IN" sz="1800" b="1" dirty="0">
                <a:latin typeface="Segoe UI" panose="020B0502040204020203" pitchFamily="34" charset="0"/>
                <a:cs typeface="Segoe UI" panose="020B0502040204020203" pitchFamily="34" charset="0"/>
              </a:rPr>
              <a:t>The Solidarity America Needs </a:t>
            </a:r>
          </a:p>
          <a:p>
            <a:endParaRPr lang="en-IN" dirty="0">
              <a:latin typeface="Segoe UI" panose="020B0502040204020203" pitchFamily="34" charset="0"/>
              <a:cs typeface="Segoe UI" panose="020B0502040204020203" pitchFamily="34" charset="0"/>
            </a:endParaRPr>
          </a:p>
          <a:p>
            <a:pPr marL="285750" indent="-285750" algn="just">
              <a:buFont typeface="Arial" panose="020B0604020202020204" pitchFamily="34" charset="0"/>
              <a:buChar char="•"/>
            </a:pPr>
            <a:r>
              <a:rPr lang="en-US" sz="1600" dirty="0">
                <a:latin typeface="Segoe UI" panose="020B0502040204020203" pitchFamily="34" charset="0"/>
                <a:ea typeface="Sans Serif Collection" panose="020B0502040504020204" pitchFamily="34" charset="0"/>
                <a:cs typeface="Segoe UI" panose="020B0502040204020203" pitchFamily="34" charset="0"/>
              </a:rPr>
              <a:t>To be sure, solidarity is much harder to sustain when sacrifice is shared unequally. As with the current pandemic, the effects and costs of climate change are unevenly distributed within and across populations</a:t>
            </a:r>
          </a:p>
          <a:p>
            <a:pPr marL="285750" indent="-285750" algn="just">
              <a:buFont typeface="Arial" panose="020B0604020202020204" pitchFamily="34" charset="0"/>
              <a:buChar char="•"/>
            </a:pPr>
            <a:endParaRPr lang="en-US" sz="1600" dirty="0">
              <a:latin typeface="Segoe UI" panose="020B0502040204020203" pitchFamily="34" charset="0"/>
              <a:ea typeface="Sans Serif Collection" panose="020B0502040504020204" pitchFamily="34" charset="0"/>
              <a:cs typeface="Segoe UI" panose="020B0502040204020203" pitchFamily="34" charset="0"/>
            </a:endParaRPr>
          </a:p>
          <a:p>
            <a:pPr marL="285750" indent="-285750" algn="just">
              <a:buFont typeface="Arial" panose="020B0604020202020204" pitchFamily="34" charset="0"/>
              <a:buChar char="•"/>
            </a:pPr>
            <a:r>
              <a:rPr lang="en-US" sz="1600" dirty="0">
                <a:latin typeface="Segoe UI" panose="020B0502040204020203" pitchFamily="34" charset="0"/>
                <a:ea typeface="Sans Serif Collection" panose="020B0502040504020204" pitchFamily="34" charset="0"/>
                <a:cs typeface="Segoe UI" panose="020B0502040204020203" pitchFamily="34" charset="0"/>
              </a:rPr>
              <a:t>The politics of populism is a politics of division, defining “the people” whom populist leaders claim to represent </a:t>
            </a:r>
            <a:r>
              <a:rPr lang="en-US" sz="1600" i="1" dirty="0">
                <a:latin typeface="Segoe UI" panose="020B0502040204020203" pitchFamily="34" charset="0"/>
                <a:ea typeface="Sans Serif Collection" panose="020B0502040504020204" pitchFamily="34" charset="0"/>
                <a:cs typeface="Segoe UI" panose="020B0502040204020203" pitchFamily="34" charset="0"/>
              </a:rPr>
              <a:t>against </a:t>
            </a:r>
            <a:r>
              <a:rPr lang="en-US" sz="1600" dirty="0">
                <a:latin typeface="Segoe UI" panose="020B0502040204020203" pitchFamily="34" charset="0"/>
                <a:ea typeface="Sans Serif Collection" panose="020B0502040504020204" pitchFamily="34" charset="0"/>
                <a:cs typeface="Segoe UI" panose="020B0502040204020203" pitchFamily="34" charset="0"/>
              </a:rPr>
              <a:t>others—foreigners, elitists, cosmopolitans, globalists, urbanites, or people of a different color, race, or creed. By contrast, the politics of solidarity is one of unity, reminding us of the common threat to the planet that imperils us all. By choosing a response that unites equity and existentialism, we can save both democracy and our world.</a:t>
            </a:r>
          </a:p>
          <a:p>
            <a:pPr algn="just"/>
            <a:endParaRPr lang="en-IN"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116508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2" end="2"/>
                                            </p:txEl>
                                          </p:spTgt>
                                        </p:tgtEl>
                                        <p:attrNameLst>
                                          <p:attrName>style.visibility</p:attrName>
                                        </p:attrNameLst>
                                      </p:cBhvr>
                                      <p:to>
                                        <p:strVal val="visible"/>
                                      </p:to>
                                    </p:set>
                                    <p:animEffect transition="in" filter="fade">
                                      <p:cBhvr>
                                        <p:cTn id="12" dur="1000"/>
                                        <p:tgtEl>
                                          <p:spTgt spid="15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4" end="4"/>
                                            </p:txEl>
                                          </p:spTgt>
                                        </p:tgtEl>
                                        <p:attrNameLst>
                                          <p:attrName>style.visibility</p:attrName>
                                        </p:attrNameLst>
                                      </p:cBhvr>
                                      <p:to>
                                        <p:strVal val="visible"/>
                                      </p:to>
                                    </p:set>
                                    <p:animEffect transition="in" filter="fade">
                                      <p:cBhvr>
                                        <p:cTn id="17" dur="1000"/>
                                        <p:tgtEl>
                                          <p:spTgt spid="15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4206"/>
          </a:xfrm>
          <a:prstGeom prst="rect">
            <a:avLst/>
          </a:prstGeom>
          <a:solidFill>
            <a:srgbClr val="003399"/>
          </a:solidFill>
          <a:ln>
            <a:noFill/>
          </a:ln>
        </p:spPr>
        <p:txBody>
          <a:bodyPr spcFirstLastPara="1" wrap="square" lIns="91425" tIns="45700" rIns="91425" bIns="45700" anchor="t" anchorCtr="0">
            <a:spAutoFit/>
          </a:bodyPr>
          <a:lstStyle/>
          <a:p>
            <a:pPr>
              <a:lnSpc>
                <a:spcPct val="107000"/>
              </a:lnSpc>
              <a:spcAft>
                <a:spcPts val="800"/>
              </a:spcAft>
            </a:pPr>
            <a:r>
              <a:rPr lang="en-IN" sz="2000" dirty="0">
                <a:solidFill>
                  <a:schemeClr val="bg1"/>
                </a:solidFill>
                <a:latin typeface="Segoe UI" panose="020B0502040204020203" pitchFamily="34" charset="0"/>
                <a:cs typeface="Segoe UI" panose="020B0502040204020203" pitchFamily="34" charset="0"/>
              </a:rPr>
              <a:t>Further Reading</a:t>
            </a:r>
            <a:endParaRPr lang="en-IN" sz="2000" kern="100" dirty="0">
              <a:solidFill>
                <a:schemeClr val="bg1"/>
              </a:solidFill>
              <a:effectLst/>
              <a:latin typeface="Segoe UI" panose="020B0502040204020203" pitchFamily="34" charset="0"/>
              <a:ea typeface="Calibri" panose="020F0502020204030204" pitchFamily="34" charset="0"/>
              <a:cs typeface="Segoe UI" panose="020B0502040204020203" pitchFamily="34" charset="0"/>
            </a:endParaRPr>
          </a:p>
        </p:txBody>
      </p:sp>
      <p:sp>
        <p:nvSpPr>
          <p:cNvPr id="158" name="Google Shape;158;p46"/>
          <p:cNvSpPr txBox="1"/>
          <p:nvPr/>
        </p:nvSpPr>
        <p:spPr>
          <a:xfrm>
            <a:off x="993059" y="1389530"/>
            <a:ext cx="9488130" cy="4402106"/>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algn="just"/>
            <a:endParaRPr lang="en-IN" dirty="0">
              <a:latin typeface="Segoe UI" panose="020B0502040204020203" pitchFamily="34" charset="0"/>
              <a:cs typeface="Segoe UI" panose="020B0502040204020203" pitchFamily="34" charset="0"/>
            </a:endParaRPr>
          </a:p>
          <a:p>
            <a:pPr algn="just"/>
            <a:r>
              <a:rPr lang="en-GB" dirty="0">
                <a:latin typeface="Segoe UI" panose="020B0502040204020203" pitchFamily="34" charset="0"/>
                <a:cs typeface="Segoe UI" panose="020B0502040204020203" pitchFamily="34" charset="0"/>
                <a:hlinkClick r:id="rId3"/>
              </a:rPr>
              <a:t>https://www.wilsoncenter.org/sites/default/files/media/uploads/documents/equity.pdf</a:t>
            </a:r>
            <a:r>
              <a:rPr lang="en-GB" dirty="0">
                <a:latin typeface="Segoe UI" panose="020B0502040204020203" pitchFamily="34" charset="0"/>
                <a:cs typeface="Segoe UI" panose="020B0502040204020203" pitchFamily="34" charset="0"/>
              </a:rPr>
              <a:t> </a:t>
            </a:r>
            <a:endParaRPr lang="en-IN"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482262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1" end="1"/>
                                            </p:txEl>
                                          </p:spTgt>
                                        </p:tgtEl>
                                        <p:attrNameLst>
                                          <p:attrName>style.visibility</p:attrName>
                                        </p:attrNameLst>
                                      </p:cBhvr>
                                      <p:to>
                                        <p:strVal val="visible"/>
                                      </p:to>
                                    </p:set>
                                    <p:animEffect transition="in" filter="fade">
                                      <p:cBhvr>
                                        <p:cTn id="7" dur="1000"/>
                                        <p:tgtEl>
                                          <p:spTgt spid="15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4206"/>
          </a:xfrm>
          <a:prstGeom prst="rect">
            <a:avLst/>
          </a:prstGeom>
          <a:solidFill>
            <a:srgbClr val="003399"/>
          </a:solidFill>
          <a:ln>
            <a:noFill/>
          </a:ln>
        </p:spPr>
        <p:txBody>
          <a:bodyPr spcFirstLastPara="1" wrap="square" lIns="91425" tIns="45700" rIns="91425" bIns="45700" anchor="t" anchorCtr="0">
            <a:spAutoFit/>
          </a:bodyPr>
          <a:lstStyle/>
          <a:p>
            <a:pPr>
              <a:lnSpc>
                <a:spcPct val="107000"/>
              </a:lnSpc>
              <a:spcAft>
                <a:spcPts val="800"/>
              </a:spcAft>
            </a:pPr>
            <a:r>
              <a:rPr lang="en-IN" sz="2000" kern="100" dirty="0">
                <a:solidFill>
                  <a:schemeClr val="bg1"/>
                </a:solidFill>
                <a:effectLst/>
                <a:latin typeface="Times New Roman" panose="02020603050405020304" pitchFamily="18" charset="0"/>
                <a:ea typeface="Calibri" panose="020F0502020204030204" pitchFamily="34" charset="0"/>
              </a:rPr>
              <a:t>New Modes Multilateralism </a:t>
            </a:r>
          </a:p>
        </p:txBody>
      </p:sp>
      <p:sp>
        <p:nvSpPr>
          <p:cNvPr id="158" name="Google Shape;158;p46"/>
          <p:cNvSpPr txBox="1"/>
          <p:nvPr/>
        </p:nvSpPr>
        <p:spPr>
          <a:xfrm>
            <a:off x="993059" y="1389530"/>
            <a:ext cx="9488130" cy="4402106"/>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lnSpcReduction="10000"/>
          </a:bodyPr>
          <a:lstStyle/>
          <a:p>
            <a:r>
              <a:rPr lang="en-US" sz="1600" b="1" dirty="0">
                <a:latin typeface="Segoe UI" panose="020B0502040204020203" pitchFamily="34" charset="0"/>
                <a:cs typeface="Segoe UI" panose="020B0502040204020203" pitchFamily="34" charset="0"/>
              </a:rPr>
              <a:t>The EU and Multilateral Climate Action</a:t>
            </a:r>
          </a:p>
          <a:p>
            <a:endParaRPr lang="en-US" sz="16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IN" sz="1600" dirty="0">
                <a:latin typeface="Segoe UI" panose="020B0502040204020203" pitchFamily="34" charset="0"/>
                <a:cs typeface="Segoe UI" panose="020B0502040204020203" pitchFamily="34" charset="0"/>
              </a:rPr>
              <a:t>To its credit, in the wake of the COVID-19 pandemic, the EU has made significant strides to boost climate action. Underlining that “</a:t>
            </a:r>
            <a:r>
              <a:rPr lang="en-IN" sz="1600" b="1" dirty="0">
                <a:latin typeface="Segoe UI" panose="020B0502040204020203" pitchFamily="34" charset="0"/>
                <a:cs typeface="Segoe UI" panose="020B0502040204020203" pitchFamily="34" charset="0"/>
              </a:rPr>
              <a:t>for climate change, […] there is no vaccine</a:t>
            </a:r>
            <a:r>
              <a:rPr lang="en-IN" sz="1600" dirty="0">
                <a:latin typeface="Segoe UI" panose="020B0502040204020203" pitchFamily="34" charset="0"/>
                <a:cs typeface="Segoe UI" panose="020B0502040204020203" pitchFamily="34" charset="0"/>
              </a:rPr>
              <a:t>.” </a:t>
            </a:r>
          </a:p>
          <a:p>
            <a:pPr marL="285750" indent="-285750">
              <a:buFont typeface="Arial" panose="020B0604020202020204" pitchFamily="34" charset="0"/>
              <a:buChar char="•"/>
            </a:pPr>
            <a:endParaRPr lang="en-IN" sz="16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600" dirty="0">
                <a:latin typeface="Segoe UI" panose="020B0502040204020203" pitchFamily="34" charset="0"/>
                <a:cs typeface="Segoe UI" panose="020B0502040204020203" pitchFamily="34" charset="0"/>
              </a:rPr>
              <a:t>The EU should seek additional ways to support international climate institutions and mechanisms to offset waning support from others during the COVID-19 crisis. </a:t>
            </a:r>
          </a:p>
          <a:p>
            <a:pPr marL="285750" indent="-285750">
              <a:buFont typeface="Arial" panose="020B0604020202020204" pitchFamily="34" charset="0"/>
              <a:buChar char="•"/>
            </a:pPr>
            <a:endParaRPr lang="en-US" sz="16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600" dirty="0">
                <a:latin typeface="Segoe UI" panose="020B0502040204020203" pitchFamily="34" charset="0"/>
                <a:cs typeface="Segoe UI" panose="020B0502040204020203" pitchFamily="34" charset="0"/>
              </a:rPr>
              <a:t>The world has very little time left to limit climate change before its effects become irreversible. We simply cannot afford further delays.</a:t>
            </a:r>
            <a:endParaRPr lang="en-IN" sz="1600"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endParaRPr lang="en-IN" sz="1600" dirty="0">
              <a:solidFill>
                <a:schemeClr val="tx1"/>
              </a:solidFill>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600" dirty="0">
                <a:latin typeface="Segoe UI" panose="020B0502040204020203" pitchFamily="34" charset="0"/>
                <a:cs typeface="Segoe UI" panose="020B0502040204020203" pitchFamily="34" charset="0"/>
              </a:rPr>
              <a:t>But a true climate foreign policy must be about more than reducing emissions. Climate security has to be embedded strategically and operationally in EU foreign policies, such as development aid, global health security, conflict prevention, climate diplomacy, as well as global economic and trade policies.</a:t>
            </a:r>
          </a:p>
          <a:p>
            <a:pPr marL="285750" indent="-285750">
              <a:buFont typeface="Arial" panose="020B0604020202020204" pitchFamily="34" charset="0"/>
              <a:buChar char="•"/>
            </a:pPr>
            <a:endParaRPr lang="en-US" sz="1600" dirty="0">
              <a:solidFill>
                <a:schemeClr val="tx1"/>
              </a:solidFill>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600" dirty="0">
                <a:latin typeface="Segoe UI" panose="020B0502040204020203" pitchFamily="34" charset="0"/>
                <a:cs typeface="Segoe UI" panose="020B0502040204020203" pitchFamily="34" charset="0"/>
              </a:rPr>
              <a:t>Many countries in Europe’s southern neighborhood and the Sahel are both </a:t>
            </a:r>
            <a:r>
              <a:rPr lang="en-US" sz="1600" b="1" dirty="0">
                <a:latin typeface="Segoe UI" panose="020B0502040204020203" pitchFamily="34" charset="0"/>
                <a:cs typeface="Segoe UI" panose="020B0502040204020203" pitchFamily="34" charset="0"/>
              </a:rPr>
              <a:t>highly fragile and particularly vulnerable to the effects of climate change</a:t>
            </a:r>
            <a:r>
              <a:rPr lang="en-US" sz="1600" dirty="0">
                <a:latin typeface="Segoe UI" panose="020B0502040204020203" pitchFamily="34" charset="0"/>
                <a:cs typeface="Segoe UI" panose="020B0502040204020203" pitchFamily="34" charset="0"/>
              </a:rPr>
              <a:t>. </a:t>
            </a:r>
            <a:endParaRPr lang="en-IN" sz="1600" dirty="0">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841385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4206"/>
          </a:xfrm>
          <a:prstGeom prst="rect">
            <a:avLst/>
          </a:prstGeom>
          <a:solidFill>
            <a:srgbClr val="003399"/>
          </a:solidFill>
          <a:ln>
            <a:noFill/>
          </a:ln>
        </p:spPr>
        <p:txBody>
          <a:bodyPr spcFirstLastPara="1" wrap="square" lIns="91425" tIns="45700" rIns="91425" bIns="45700" anchor="t" anchorCtr="0">
            <a:spAutoFit/>
          </a:bodyPr>
          <a:lstStyle/>
          <a:p>
            <a:pPr>
              <a:lnSpc>
                <a:spcPct val="107000"/>
              </a:lnSpc>
              <a:spcAft>
                <a:spcPts val="800"/>
              </a:spcAft>
            </a:pPr>
            <a:r>
              <a:rPr lang="en-IN" sz="2000" kern="100" dirty="0">
                <a:solidFill>
                  <a:schemeClr val="bg1"/>
                </a:solidFill>
                <a:effectLst/>
                <a:latin typeface="Times New Roman" panose="02020603050405020304" pitchFamily="18" charset="0"/>
                <a:ea typeface="Calibri" panose="020F0502020204030204" pitchFamily="34" charset="0"/>
              </a:rPr>
              <a:t>New Modes Multilateralism </a:t>
            </a:r>
          </a:p>
        </p:txBody>
      </p:sp>
      <p:sp>
        <p:nvSpPr>
          <p:cNvPr id="158" name="Google Shape;158;p46"/>
          <p:cNvSpPr txBox="1"/>
          <p:nvPr/>
        </p:nvSpPr>
        <p:spPr>
          <a:xfrm>
            <a:off x="993059" y="1389530"/>
            <a:ext cx="9488130" cy="4402106"/>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r>
              <a:rPr lang="en-US" sz="1600" b="1" dirty="0">
                <a:latin typeface="Segoe UI" panose="020B0502040204020203" pitchFamily="34" charset="0"/>
                <a:cs typeface="Segoe UI" panose="020B0502040204020203" pitchFamily="34" charset="0"/>
              </a:rPr>
              <a:t>The EU and Multilateral Climate Action</a:t>
            </a:r>
          </a:p>
          <a:p>
            <a:endParaRPr lang="en-US" sz="1600" b="1" dirty="0">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600" b="0" i="0" dirty="0">
                <a:solidFill>
                  <a:srgbClr val="484247"/>
                </a:solidFill>
                <a:effectLst/>
                <a:highlight>
                  <a:srgbClr val="FFFFFF"/>
                </a:highlight>
                <a:latin typeface="Segoe UI" panose="020B0502040204020203" pitchFamily="34" charset="0"/>
                <a:cs typeface="Segoe UI" panose="020B0502040204020203" pitchFamily="34" charset="0"/>
              </a:rPr>
              <a:t>Wherever feasible, policies designed to address the manifold threats posed by the pandemic in these regions should also seek to mitigate the threat of climate change, following a green </a:t>
            </a:r>
            <a:r>
              <a:rPr lang="en-US" sz="1600" b="0" i="1" dirty="0">
                <a:solidFill>
                  <a:srgbClr val="484247"/>
                </a:solidFill>
                <a:effectLst/>
                <a:highlight>
                  <a:srgbClr val="FFFFFF"/>
                </a:highlight>
                <a:latin typeface="Segoe UI" panose="020B0502040204020203" pitchFamily="34" charset="0"/>
                <a:cs typeface="Segoe UI" panose="020B0502040204020203" pitchFamily="34" charset="0"/>
              </a:rPr>
              <a:t>do no harm principle </a:t>
            </a:r>
            <a:r>
              <a:rPr lang="en-US" sz="1600" b="0" i="0" dirty="0">
                <a:solidFill>
                  <a:srgbClr val="484247"/>
                </a:solidFill>
                <a:effectLst/>
                <a:highlight>
                  <a:srgbClr val="FFFFFF"/>
                </a:highlight>
                <a:latin typeface="Segoe UI" panose="020B0502040204020203" pitchFamily="34" charset="0"/>
                <a:cs typeface="Segoe UI" panose="020B0502040204020203" pitchFamily="34" charset="0"/>
              </a:rPr>
              <a:t>much like EU-internal policies</a:t>
            </a:r>
            <a:r>
              <a:rPr lang="en-US" sz="1600" b="0" i="1" dirty="0">
                <a:solidFill>
                  <a:srgbClr val="484247"/>
                </a:solidFill>
                <a:effectLst/>
                <a:highlight>
                  <a:srgbClr val="FFFFFF"/>
                </a:highlight>
                <a:latin typeface="Segoe UI" panose="020B0502040204020203" pitchFamily="34" charset="0"/>
                <a:cs typeface="Segoe UI" panose="020B0502040204020203" pitchFamily="34" charset="0"/>
              </a:rPr>
              <a:t>.</a:t>
            </a:r>
            <a:r>
              <a:rPr lang="en-US" sz="1600" b="0" i="0" dirty="0">
                <a:solidFill>
                  <a:srgbClr val="484247"/>
                </a:solidFill>
                <a:effectLst/>
                <a:highlight>
                  <a:srgbClr val="FFFFFF"/>
                </a:highlight>
                <a:latin typeface="Segoe UI" panose="020B0502040204020203" pitchFamily="34" charset="0"/>
                <a:cs typeface="Segoe UI" panose="020B0502040204020203" pitchFamily="34" charset="0"/>
              </a:rPr>
              <a:t> </a:t>
            </a:r>
          </a:p>
          <a:p>
            <a:pPr marL="285750" indent="-285750">
              <a:buFont typeface="Arial" panose="020B0604020202020204" pitchFamily="34" charset="0"/>
              <a:buChar char="•"/>
            </a:pPr>
            <a:endParaRPr lang="en-US" sz="1600" b="0" i="0" dirty="0">
              <a:solidFill>
                <a:srgbClr val="484247"/>
              </a:solidFill>
              <a:effectLst/>
              <a:highlight>
                <a:srgbClr val="FFFFFF"/>
              </a:highlight>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600" b="0" i="0" dirty="0">
                <a:solidFill>
                  <a:srgbClr val="484247"/>
                </a:solidFill>
                <a:effectLst/>
                <a:highlight>
                  <a:srgbClr val="FFFFFF"/>
                </a:highlight>
                <a:latin typeface="Segoe UI" panose="020B0502040204020203" pitchFamily="34" charset="0"/>
                <a:cs typeface="Segoe UI" panose="020B0502040204020203" pitchFamily="34" charset="0"/>
              </a:rPr>
              <a:t>For example, EU-led investment programs should prioritize climate-friendly industries. Particular attention should also be paid to democracy promotion and governance support as both the COVID-19 pandemic and climate change threaten to increase social tensions in these regions.</a:t>
            </a:r>
          </a:p>
          <a:p>
            <a:pPr marL="285750" indent="-285750">
              <a:buFont typeface="Arial" panose="020B0604020202020204" pitchFamily="34" charset="0"/>
              <a:buChar char="•"/>
            </a:pPr>
            <a:endParaRPr lang="en-US" sz="1600" b="0" i="0" dirty="0">
              <a:solidFill>
                <a:srgbClr val="484247"/>
              </a:solidFill>
              <a:effectLst/>
              <a:highlight>
                <a:srgbClr val="FFFFFF"/>
              </a:highlight>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en-US" sz="1600" b="0" i="0" dirty="0">
                <a:solidFill>
                  <a:srgbClr val="484247"/>
                </a:solidFill>
                <a:effectLst/>
                <a:highlight>
                  <a:srgbClr val="FFFFFF"/>
                </a:highlight>
                <a:latin typeface="Segoe UI" panose="020B0502040204020203" pitchFamily="34" charset="0"/>
                <a:cs typeface="Segoe UI" panose="020B0502040204020203" pitchFamily="34" charset="0"/>
              </a:rPr>
              <a:t>Although climate change has been part of the EU’s security agenda since 2008, including in the 2016 EU Global Strategy, in practice it is still all too often only a foreign policy afterthought.</a:t>
            </a:r>
          </a:p>
          <a:p>
            <a:endParaRPr lang="en-US" sz="1600" b="0" i="0" dirty="0">
              <a:solidFill>
                <a:srgbClr val="484247"/>
              </a:solidFill>
              <a:effectLst/>
              <a:highlight>
                <a:srgbClr val="FFFFFF"/>
              </a:highlight>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618297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4206"/>
          </a:xfrm>
          <a:prstGeom prst="rect">
            <a:avLst/>
          </a:prstGeom>
          <a:solidFill>
            <a:srgbClr val="003399"/>
          </a:solidFill>
          <a:ln>
            <a:noFill/>
          </a:ln>
        </p:spPr>
        <p:txBody>
          <a:bodyPr spcFirstLastPara="1" wrap="square" lIns="91425" tIns="45700" rIns="91425" bIns="45700" anchor="t" anchorCtr="0">
            <a:spAutoFit/>
          </a:bodyPr>
          <a:lstStyle/>
          <a:p>
            <a:pPr>
              <a:lnSpc>
                <a:spcPct val="107000"/>
              </a:lnSpc>
              <a:spcAft>
                <a:spcPts val="800"/>
              </a:spcAft>
            </a:pPr>
            <a:r>
              <a:rPr lang="en-IN" sz="2000" kern="100" dirty="0">
                <a:solidFill>
                  <a:schemeClr val="bg1"/>
                </a:solidFill>
                <a:effectLst/>
                <a:latin typeface="Times New Roman" panose="02020603050405020304" pitchFamily="18" charset="0"/>
                <a:ea typeface="Calibri" panose="020F0502020204030204" pitchFamily="34" charset="0"/>
              </a:rPr>
              <a:t>Further Reading </a:t>
            </a:r>
          </a:p>
        </p:txBody>
      </p:sp>
      <p:sp>
        <p:nvSpPr>
          <p:cNvPr id="158" name="Google Shape;158;p46"/>
          <p:cNvSpPr txBox="1"/>
          <p:nvPr/>
        </p:nvSpPr>
        <p:spPr>
          <a:xfrm>
            <a:off x="993059" y="1389530"/>
            <a:ext cx="9488130" cy="4402106"/>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r>
              <a:rPr lang="en-US" sz="1600" b="0" i="0" dirty="0">
                <a:solidFill>
                  <a:srgbClr val="484247"/>
                </a:solidFill>
                <a:effectLst/>
                <a:highlight>
                  <a:srgbClr val="FFFFFF"/>
                </a:highlight>
                <a:latin typeface="Segoe UI" panose="020B0502040204020203" pitchFamily="34" charset="0"/>
                <a:cs typeface="Segoe UI" panose="020B0502040204020203" pitchFamily="34" charset="0"/>
              </a:rPr>
              <a:t>New Modes of Multilateralism  </a:t>
            </a:r>
          </a:p>
          <a:p>
            <a:r>
              <a:rPr lang="en-US" sz="1600" dirty="0">
                <a:solidFill>
                  <a:srgbClr val="484247"/>
                </a:solidFill>
                <a:highlight>
                  <a:srgbClr val="FFFFFF"/>
                </a:highlight>
                <a:latin typeface="Segoe UI" panose="020B0502040204020203" pitchFamily="34" charset="0"/>
                <a:cs typeface="Segoe UI" panose="020B0502040204020203" pitchFamily="34" charset="0"/>
              </a:rPr>
              <a:t>For </a:t>
            </a:r>
            <a:r>
              <a:rPr lang="en-US" sz="1600" dirty="0">
                <a:latin typeface="Segoe UI" panose="020B0502040204020203" pitchFamily="34" charset="0"/>
                <a:cs typeface="Segoe UI" panose="020B0502040204020203" pitchFamily="34" charset="0"/>
                <a:hlinkClick r:id="rId3"/>
              </a:rPr>
              <a:t>https://www.wilsoncenter.org/sites/default/files/media/uploads/documents/multilateralism.pdf</a:t>
            </a:r>
            <a:r>
              <a:rPr lang="en-US" sz="2000" dirty="0">
                <a:solidFill>
                  <a:srgbClr val="484247"/>
                </a:solidFill>
                <a:highlight>
                  <a:srgbClr val="FFFFFF"/>
                </a:highlight>
                <a:latin typeface="Segoe UI" panose="020B0502040204020203" pitchFamily="34" charset="0"/>
                <a:cs typeface="Segoe UI" panose="020B0502040204020203" pitchFamily="34" charset="0"/>
              </a:rPr>
              <a:t> </a:t>
            </a:r>
            <a:endParaRPr lang="en-US" sz="16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478232363"/>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4468</TotalTime>
  <Words>948</Words>
  <Application>Microsoft Office PowerPoint</Application>
  <PresentationFormat>Widescreen</PresentationFormat>
  <Paragraphs>55</Paragraphs>
  <Slides>9</Slides>
  <Notes>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Times New Roman</vt:lpstr>
      <vt:lpstr>Calibri</vt:lpstr>
      <vt:lpstr>Segoe UI</vt:lpstr>
      <vt:lpstr>Century Gothic</vt:lpstr>
      <vt:lpstr>Arial</vt:lpstr>
      <vt:lpstr>Office Theme</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Rahul Nikam</cp:lastModifiedBy>
  <cp:revision>17</cp:revision>
  <dcterms:created xsi:type="dcterms:W3CDTF">2020-01-02T01:56:26Z</dcterms:created>
  <dcterms:modified xsi:type="dcterms:W3CDTF">2024-06-10T05:14:32Z</dcterms:modified>
</cp:coreProperties>
</file>