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8" r:id="rId3"/>
    <p:sldId id="287" r:id="rId4"/>
    <p:sldId id="288" r:id="rId5"/>
    <p:sldId id="289" r:id="rId6"/>
    <p:sldId id="290" r:id="rId7"/>
    <p:sldId id="291" r:id="rId8"/>
    <p:sldId id="292" r:id="rId9"/>
    <p:sldId id="293" r:id="rId10"/>
    <p:sldId id="294" r:id="rId11"/>
    <p:sldId id="295" r:id="rId12"/>
    <p:sldId id="296" r:id="rId13"/>
  </p:sldIdLst>
  <p:sldSz cx="12192000" cy="6858000"/>
  <p:notesSz cx="6951663" cy="10082213"/>
  <p:embeddedFontLst>
    <p:embeddedFont>
      <p:font typeface="Calibri" panose="020F0502020204030204" pitchFamily="34" charset="0"/>
      <p:regular r:id="rId15"/>
      <p:bold r:id="rId16"/>
      <p:italic r:id="rId17"/>
      <p:boldItalic r:id="rId18"/>
    </p:embeddedFont>
    <p:embeddedFont>
      <p:font typeface="Century Gothic"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8" autoAdjust="0"/>
    <p:restoredTop sz="94660"/>
  </p:normalViewPr>
  <p:slideViewPr>
    <p:cSldViewPr snapToGrid="0">
      <p:cViewPr varScale="1">
        <p:scale>
          <a:sx n="39" d="100"/>
          <a:sy n="39" d="100"/>
        </p:scale>
        <p:origin x="40" y="6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51"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323842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8458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1361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01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3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6631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4424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7189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4014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4103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9065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2812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04167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nSpc>
                <a:spcPct val="107000"/>
              </a:lnSpc>
              <a:spcBef>
                <a:spcPts val="800"/>
              </a:spcBef>
              <a:spcAft>
                <a:spcPts val="800"/>
              </a:spcAft>
              <a:buNone/>
              <a:defRPr sz="2700" b="1">
                <a:solidFill>
                  <a:srgbClr val="003399"/>
                </a:solidFill>
                <a:latin typeface="Century Gothic"/>
                <a:ea typeface="Century Gothic"/>
                <a:cs typeface="Century Gothic"/>
              </a:defRPr>
            </a:lvl1pPr>
          </a:lstStyle>
          <a:p>
            <a:r>
              <a:rPr lang="en-US" dirty="0">
                <a:sym typeface="Century Gothic"/>
              </a:rPr>
              <a:t>Subject title: </a:t>
            </a:r>
            <a:r>
              <a:rPr lang="en-GB" dirty="0"/>
              <a:t>CLIMATE CHANGE DISPUTE LITIGATION</a:t>
            </a:r>
            <a:endParaRPr lang="en-US" dirty="0">
              <a:sym typeface="Century Gothic"/>
            </a:endParaRPr>
          </a:p>
          <a:p>
            <a:endParaRPr lang="en-US" dirty="0">
              <a:sym typeface="Century Gothic"/>
            </a:endParaRPr>
          </a:p>
          <a:p>
            <a:r>
              <a:rPr lang="en-US" dirty="0">
                <a:sym typeface="Century Gothic"/>
              </a:rPr>
              <a:t>Instructor Name: </a:t>
            </a:r>
            <a:r>
              <a:rPr lang="en-US" dirty="0" err="1">
                <a:sym typeface="Century Gothic"/>
              </a:rPr>
              <a:t>Nguyễn</a:t>
            </a:r>
            <a:r>
              <a:rPr lang="en-US" dirty="0">
                <a:sym typeface="Century Gothic"/>
              </a:rPr>
              <a:t> </a:t>
            </a:r>
            <a:r>
              <a:rPr lang="en-US" dirty="0" err="1">
                <a:sym typeface="Century Gothic"/>
              </a:rPr>
              <a:t>Thị</a:t>
            </a:r>
            <a:r>
              <a:rPr lang="en-US" dirty="0">
                <a:sym typeface="Century Gothic"/>
              </a:rPr>
              <a:t> </a:t>
            </a:r>
            <a:r>
              <a:rPr lang="en-US" dirty="0" err="1">
                <a:sym typeface="Century Gothic"/>
              </a:rPr>
              <a:t>Hồng</a:t>
            </a:r>
            <a:r>
              <a:rPr lang="en-US" dirty="0">
                <a:sym typeface="Century Gothic"/>
              </a:rPr>
              <a:t> Trinh</a:t>
            </a:r>
            <a:endParaRPr dirty="0">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5</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CLIMATE CHANGE LITIGATION AND HUMAN RIGHTS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00CC"/>
                </a:solidFill>
                <a:latin typeface="Arial" panose="020B0604020202020204" pitchFamily="34" charset="0"/>
                <a:cs typeface="Arial" panose="020B0604020202020204" pitchFamily="34" charset="0"/>
              </a:rPr>
              <a:t>5</a:t>
            </a:r>
            <a:r>
              <a:rPr lang="en-GB" sz="2400" b="1" dirty="0" smtClean="0">
                <a:solidFill>
                  <a:srgbClr val="0000CC"/>
                </a:solidFill>
                <a:latin typeface="Arial" panose="020B0604020202020204" pitchFamily="34" charset="0"/>
                <a:cs typeface="Arial" panose="020B0604020202020204" pitchFamily="34" charset="0"/>
              </a:rPr>
              <a:t>.1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Introduction: Setting the Context</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31679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228600" indent="0"/>
            <a:r>
              <a:rPr lang="en-US" sz="2000" b="1" dirty="0" smtClean="0">
                <a:solidFill>
                  <a:srgbClr val="002060"/>
                </a:solidFill>
                <a:latin typeface="+mn-lt"/>
              </a:rPr>
              <a:t>b) How </a:t>
            </a:r>
            <a:r>
              <a:rPr lang="en-US" sz="2000" b="1" dirty="0">
                <a:solidFill>
                  <a:srgbClr val="002060"/>
                </a:solidFill>
                <a:latin typeface="+mn-lt"/>
              </a:rPr>
              <a:t>litigation has evolved as a tool for human rights advocacy in the climate context</a:t>
            </a:r>
            <a:endParaRPr lang="en-US" sz="2000" b="1" dirty="0" smtClean="0">
              <a:solidFill>
                <a:srgbClr val="002060"/>
              </a:solidFill>
              <a:latin typeface="+mn-lt"/>
            </a:endParaRPr>
          </a:p>
          <a:p>
            <a:r>
              <a:rPr lang="en-US" sz="2000" b="1" dirty="0" smtClean="0">
                <a:solidFill>
                  <a:srgbClr val="002060"/>
                </a:solidFill>
                <a:latin typeface="+mn-lt"/>
              </a:rPr>
              <a:t>	</a:t>
            </a:r>
            <a:r>
              <a:rPr lang="en-US" sz="2000" b="1" dirty="0">
                <a:solidFill>
                  <a:srgbClr val="002060"/>
                </a:solidFill>
                <a:latin typeface="Arial" panose="020B0604020202020204" pitchFamily="34" charset="0"/>
                <a:cs typeface="Arial" panose="020B0604020202020204" pitchFamily="34" charset="0"/>
              </a:rPr>
              <a:t>Legal Grounds for Climate Litigation</a:t>
            </a:r>
          </a:p>
          <a:p>
            <a:r>
              <a:rPr lang="en-US" sz="2000" b="1" dirty="0" smtClean="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Legal </a:t>
            </a:r>
            <a:r>
              <a:rPr lang="en-US" sz="2000" dirty="0">
                <a:solidFill>
                  <a:srgbClr val="002060"/>
                </a:solidFill>
                <a:latin typeface="Arial" panose="020B0604020202020204" pitchFamily="34" charset="0"/>
                <a:cs typeface="Arial" panose="020B0604020202020204" pitchFamily="34" charset="0"/>
              </a:rPr>
              <a:t>theories and statutes that have been used to link climate change to human rights, such as public trust doctrine and international human rights law.</a:t>
            </a: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861814" y="2900362"/>
            <a:ext cx="2619375" cy="1743075"/>
          </a:xfrm>
          <a:prstGeom prst="rect">
            <a:avLst/>
          </a:prstGeom>
        </p:spPr>
      </p:pic>
      <p:sp>
        <p:nvSpPr>
          <p:cNvPr id="7" name="AutoShape 2" descr="The Man Who Beat Shell: How an Unknow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7473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5</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CLIMATE CHANGE LITIGATION AND HUMAN RIGHTS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00CC"/>
                </a:solidFill>
                <a:latin typeface="Arial" panose="020B0604020202020204" pitchFamily="34" charset="0"/>
                <a:cs typeface="Arial" panose="020B0604020202020204" pitchFamily="34" charset="0"/>
              </a:rPr>
              <a:t>5</a:t>
            </a:r>
            <a:r>
              <a:rPr lang="en-GB" sz="2400" b="1" dirty="0" smtClean="0">
                <a:solidFill>
                  <a:srgbClr val="0000CC"/>
                </a:solidFill>
                <a:latin typeface="Arial" panose="020B0604020202020204" pitchFamily="34" charset="0"/>
                <a:cs typeface="Arial" panose="020B0604020202020204" pitchFamily="34" charset="0"/>
              </a:rPr>
              <a:t>.1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Introduction: Setting the Context</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31679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228600" indent="0"/>
            <a:r>
              <a:rPr lang="en-US" sz="2000" b="1" dirty="0" smtClean="0">
                <a:solidFill>
                  <a:srgbClr val="002060"/>
                </a:solidFill>
                <a:latin typeface="+mn-lt"/>
              </a:rPr>
              <a:t>b) How </a:t>
            </a:r>
            <a:r>
              <a:rPr lang="en-US" sz="2000" b="1" dirty="0">
                <a:solidFill>
                  <a:srgbClr val="002060"/>
                </a:solidFill>
                <a:latin typeface="+mn-lt"/>
              </a:rPr>
              <a:t>litigation has evolved as a tool for human rights advocacy in the climate context</a:t>
            </a:r>
            <a:endParaRPr lang="en-US" sz="2000" b="1" dirty="0" smtClean="0">
              <a:solidFill>
                <a:srgbClr val="002060"/>
              </a:solidFill>
              <a:latin typeface="+mn-lt"/>
            </a:endParaRPr>
          </a:p>
          <a:p>
            <a:r>
              <a:rPr lang="en-US" sz="2000" b="1" dirty="0" smtClean="0">
                <a:solidFill>
                  <a:srgbClr val="002060"/>
                </a:solidFill>
                <a:latin typeface="+mn-lt"/>
              </a:rPr>
              <a:t>	</a:t>
            </a:r>
            <a:r>
              <a:rPr lang="en-US" sz="2000" b="1" dirty="0">
                <a:solidFill>
                  <a:srgbClr val="002060"/>
                </a:solidFill>
                <a:latin typeface="Arial" panose="020B0604020202020204" pitchFamily="34" charset="0"/>
                <a:cs typeface="Arial" panose="020B0604020202020204" pitchFamily="34" charset="0"/>
              </a:rPr>
              <a:t>Notable Global Cases</a:t>
            </a:r>
          </a:p>
          <a:p>
            <a:r>
              <a:rPr lang="en-US" sz="2000" b="1" dirty="0" smtClean="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E</a:t>
            </a:r>
            <a:r>
              <a:rPr lang="en-US" sz="2000" dirty="0" smtClean="0">
                <a:solidFill>
                  <a:srgbClr val="002060"/>
                </a:solidFill>
                <a:latin typeface="Arial" panose="020B0604020202020204" pitchFamily="34" charset="0"/>
                <a:cs typeface="Arial" panose="020B0604020202020204" pitchFamily="34" charset="0"/>
              </a:rPr>
              <a:t>xamples </a:t>
            </a:r>
            <a:r>
              <a:rPr lang="en-US" sz="2000" dirty="0">
                <a:solidFill>
                  <a:srgbClr val="002060"/>
                </a:solidFill>
                <a:latin typeface="Arial" panose="020B0604020202020204" pitchFamily="34" charset="0"/>
                <a:cs typeface="Arial" panose="020B0604020202020204" pitchFamily="34" charset="0"/>
              </a:rPr>
              <a:t>of significant cases from around the world where courts have ruled on climate issues based on human rights considerations, such as the </a:t>
            </a:r>
            <a:r>
              <a:rPr lang="en-US" sz="2000" dirty="0" err="1">
                <a:solidFill>
                  <a:srgbClr val="002060"/>
                </a:solidFill>
                <a:latin typeface="Arial" panose="020B0604020202020204" pitchFamily="34" charset="0"/>
                <a:cs typeface="Arial" panose="020B0604020202020204" pitchFamily="34" charset="0"/>
              </a:rPr>
              <a:t>Urgenda</a:t>
            </a:r>
            <a:r>
              <a:rPr lang="en-US" sz="2000" dirty="0">
                <a:solidFill>
                  <a:srgbClr val="002060"/>
                </a:solidFill>
                <a:latin typeface="Arial" panose="020B0604020202020204" pitchFamily="34" charset="0"/>
                <a:cs typeface="Arial" panose="020B0604020202020204" pitchFamily="34" charset="0"/>
              </a:rPr>
              <a:t> case in the Netherlands and Juliana v. United States.</a:t>
            </a: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861814" y="2900362"/>
            <a:ext cx="2619375" cy="1743075"/>
          </a:xfrm>
          <a:prstGeom prst="rect">
            <a:avLst/>
          </a:prstGeom>
        </p:spPr>
      </p:pic>
      <p:sp>
        <p:nvSpPr>
          <p:cNvPr id="7" name="AutoShape 2" descr="The Man Who Beat Shell: How an Unknow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99687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5</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CLIMATE CHANGE LITIGATION AND HUMAN RIGHTS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00CC"/>
                </a:solidFill>
                <a:latin typeface="Arial" panose="020B0604020202020204" pitchFamily="34" charset="0"/>
                <a:cs typeface="Arial" panose="020B0604020202020204" pitchFamily="34" charset="0"/>
              </a:rPr>
              <a:t>5</a:t>
            </a:r>
            <a:r>
              <a:rPr lang="en-GB" sz="2400" b="1" dirty="0" smtClean="0">
                <a:solidFill>
                  <a:srgbClr val="0000CC"/>
                </a:solidFill>
                <a:latin typeface="Arial" panose="020B0604020202020204" pitchFamily="34" charset="0"/>
                <a:cs typeface="Arial" panose="020B0604020202020204" pitchFamily="34" charset="0"/>
              </a:rPr>
              <a:t>.1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Introduction: Setting the Context</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31679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228600" indent="0"/>
            <a:r>
              <a:rPr lang="en-US" sz="2000" b="1" dirty="0" smtClean="0">
                <a:solidFill>
                  <a:srgbClr val="002060"/>
                </a:solidFill>
                <a:latin typeface="+mn-lt"/>
              </a:rPr>
              <a:t>b) How </a:t>
            </a:r>
            <a:r>
              <a:rPr lang="en-US" sz="2000" b="1" dirty="0">
                <a:solidFill>
                  <a:srgbClr val="002060"/>
                </a:solidFill>
                <a:latin typeface="+mn-lt"/>
              </a:rPr>
              <a:t>litigation has evolved as a tool for human rights advocacy in the climate context</a:t>
            </a:r>
            <a:endParaRPr lang="en-US" sz="2000" b="1" dirty="0" smtClean="0">
              <a:solidFill>
                <a:srgbClr val="002060"/>
              </a:solidFill>
              <a:latin typeface="+mn-lt"/>
            </a:endParaRPr>
          </a:p>
          <a:p>
            <a:r>
              <a:rPr lang="en-US" sz="2000" b="1" dirty="0" smtClean="0">
                <a:solidFill>
                  <a:srgbClr val="002060"/>
                </a:solidFill>
                <a:latin typeface="+mn-lt"/>
              </a:rPr>
              <a:t>	</a:t>
            </a:r>
            <a:r>
              <a:rPr lang="en-US" sz="2000" b="1" dirty="0">
                <a:solidFill>
                  <a:srgbClr val="002060"/>
                </a:solidFill>
                <a:latin typeface="Arial" panose="020B0604020202020204" pitchFamily="34" charset="0"/>
                <a:cs typeface="Arial" panose="020B0604020202020204" pitchFamily="34" charset="0"/>
              </a:rPr>
              <a:t>Impact on Policy and Public Awareness</a:t>
            </a:r>
          </a:p>
          <a:p>
            <a:r>
              <a:rPr lang="en-US" sz="2000" b="1" dirty="0" smtClean="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These </a:t>
            </a:r>
            <a:r>
              <a:rPr lang="en-US" sz="2000" dirty="0">
                <a:solidFill>
                  <a:srgbClr val="002060"/>
                </a:solidFill>
                <a:latin typeface="Arial" panose="020B0604020202020204" pitchFamily="34" charset="0"/>
                <a:cs typeface="Arial" panose="020B0604020202020204" pitchFamily="34" charset="0"/>
              </a:rPr>
              <a:t>legal battles have influenced public policy and raised awareness about the link between human rights and climate change.</a:t>
            </a: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861814" y="2900362"/>
            <a:ext cx="2619375" cy="1743075"/>
          </a:xfrm>
          <a:prstGeom prst="rect">
            <a:avLst/>
          </a:prstGeom>
        </p:spPr>
      </p:pic>
      <p:sp>
        <p:nvSpPr>
          <p:cNvPr id="7" name="AutoShape 2" descr="The Man Who Beat Shell: How an Unknow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7983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5</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CLIMATE CHANGE LITIGATION AND HUMAN RIGHTS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00CC"/>
                </a:solidFill>
                <a:latin typeface="Arial" panose="020B0604020202020204" pitchFamily="34" charset="0"/>
                <a:cs typeface="Arial" panose="020B0604020202020204" pitchFamily="34" charset="0"/>
              </a:rPr>
              <a:t>5</a:t>
            </a:r>
            <a:r>
              <a:rPr lang="en-GB" sz="2400" b="1" dirty="0" smtClean="0">
                <a:solidFill>
                  <a:srgbClr val="0000CC"/>
                </a:solidFill>
                <a:latin typeface="Arial" panose="020B0604020202020204" pitchFamily="34" charset="0"/>
                <a:cs typeface="Arial" panose="020B0604020202020204" pitchFamily="34" charset="0"/>
              </a:rPr>
              <a:t>.1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Introduction: Setting the Context</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31679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685800" indent="-457200">
              <a:buAutoNum type="alphaLcParenR"/>
            </a:pPr>
            <a:r>
              <a:rPr lang="en-US" sz="2000" b="1" dirty="0" smtClean="0">
                <a:solidFill>
                  <a:srgbClr val="002060"/>
                </a:solidFill>
                <a:latin typeface="Arial" panose="020B0604020202020204" pitchFamily="34" charset="0"/>
                <a:cs typeface="Arial" panose="020B0604020202020204" pitchFamily="34" charset="0"/>
              </a:rPr>
              <a:t>The interconnectedness of climate change and human rights</a:t>
            </a:r>
          </a:p>
          <a:p>
            <a:pPr marL="228600" indent="0"/>
            <a:r>
              <a:rPr lang="en-US" sz="2000" b="1" dirty="0" smtClean="0">
                <a:solidFill>
                  <a:srgbClr val="002060"/>
                </a:solidFill>
                <a:latin typeface="+mn-lt"/>
              </a:rPr>
              <a:t>	Introduction </a:t>
            </a:r>
            <a:r>
              <a:rPr lang="en-US" sz="2000" b="1" dirty="0">
                <a:solidFill>
                  <a:srgbClr val="002060"/>
                </a:solidFill>
                <a:latin typeface="+mn-lt"/>
              </a:rPr>
              <a:t>to the Interconnectedness</a:t>
            </a:r>
          </a:p>
          <a:p>
            <a:pPr marL="1143000" lvl="2" indent="0"/>
            <a:r>
              <a:rPr lang="en-US" sz="1800" dirty="0" smtClean="0">
                <a:solidFill>
                  <a:srgbClr val="002060"/>
                </a:solidFill>
                <a:latin typeface="+mn-lt"/>
              </a:rPr>
              <a:t>Climate </a:t>
            </a:r>
            <a:r>
              <a:rPr lang="en-US" sz="1800" dirty="0">
                <a:solidFill>
                  <a:srgbClr val="002060"/>
                </a:solidFill>
                <a:latin typeface="+mn-lt"/>
              </a:rPr>
              <a:t>change is not only an environmental issue but also a profound human rights issue, affecting the most fundamental rights such as health, access to water, food, and secure living conditions</a:t>
            </a:r>
            <a:r>
              <a:rPr lang="en-US" sz="1800" dirty="0" smtClean="0">
                <a:solidFill>
                  <a:srgbClr val="002060"/>
                </a:solidFill>
                <a:latin typeface="+mn-lt"/>
              </a:rPr>
              <a:t>.</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832951" y="2319416"/>
            <a:ext cx="3025549" cy="2466612"/>
          </a:xfrm>
          <a:prstGeom prst="rect">
            <a:avLst/>
          </a:prstGeom>
        </p:spPr>
      </p:pic>
    </p:spTree>
    <p:extLst>
      <p:ext uri="{BB962C8B-B14F-4D97-AF65-F5344CB8AC3E}">
        <p14:creationId xmlns:p14="http://schemas.microsoft.com/office/powerpoint/2010/main" val="302387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5</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CLIMATE CHANGE LITIGATION AND HUMAN RIGHTS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00CC"/>
                </a:solidFill>
                <a:latin typeface="Arial" panose="020B0604020202020204" pitchFamily="34" charset="0"/>
                <a:cs typeface="Arial" panose="020B0604020202020204" pitchFamily="34" charset="0"/>
              </a:rPr>
              <a:t>5</a:t>
            </a:r>
            <a:r>
              <a:rPr lang="en-GB" sz="2400" b="1" dirty="0" smtClean="0">
                <a:solidFill>
                  <a:srgbClr val="0000CC"/>
                </a:solidFill>
                <a:latin typeface="Arial" panose="020B0604020202020204" pitchFamily="34" charset="0"/>
                <a:cs typeface="Arial" panose="020B0604020202020204" pitchFamily="34" charset="0"/>
              </a:rPr>
              <a:t>.1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Introduction: Setting the Context</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31679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685800" indent="-457200">
              <a:buAutoNum type="alphaLcParenR"/>
            </a:pPr>
            <a:r>
              <a:rPr lang="en-US" sz="2000" b="1" dirty="0" smtClean="0">
                <a:solidFill>
                  <a:srgbClr val="002060"/>
                </a:solidFill>
                <a:latin typeface="Arial" panose="020B0604020202020204" pitchFamily="34" charset="0"/>
                <a:cs typeface="Arial" panose="020B0604020202020204" pitchFamily="34" charset="0"/>
              </a:rPr>
              <a:t>The interconnectedness of climate change and human rights</a:t>
            </a:r>
          </a:p>
          <a:p>
            <a:pPr marL="685800" lvl="1" indent="0"/>
            <a:endParaRPr lang="en-US" sz="1800" b="1" dirty="0" smtClean="0">
              <a:latin typeface="+mn-lt"/>
            </a:endParaRPr>
          </a:p>
          <a:p>
            <a:pPr marL="685800" lvl="1" indent="0"/>
            <a:r>
              <a:rPr lang="en-US" sz="1800" b="1" dirty="0" smtClean="0">
                <a:latin typeface="+mn-lt"/>
              </a:rPr>
              <a:t>Health </a:t>
            </a:r>
            <a:r>
              <a:rPr lang="en-US" sz="1800" b="1" dirty="0">
                <a:latin typeface="+mn-lt"/>
              </a:rPr>
              <a:t>Rights at Risk</a:t>
            </a:r>
          </a:p>
          <a:p>
            <a:pPr marL="685800" lvl="1" indent="0"/>
            <a:endParaRPr lang="en-US" sz="1800" dirty="0" smtClean="0">
              <a:solidFill>
                <a:srgbClr val="002060"/>
              </a:solidFill>
              <a:latin typeface="+mn-lt"/>
            </a:endParaRPr>
          </a:p>
          <a:p>
            <a:pPr marL="685800" lvl="1" indent="0"/>
            <a:r>
              <a:rPr lang="en-US" sz="1800" dirty="0" smtClean="0">
                <a:solidFill>
                  <a:srgbClr val="002060"/>
                </a:solidFill>
                <a:latin typeface="+mn-lt"/>
              </a:rPr>
              <a:t>Climate </a:t>
            </a:r>
            <a:r>
              <a:rPr lang="en-US" sz="1800" dirty="0">
                <a:solidFill>
                  <a:srgbClr val="002060"/>
                </a:solidFill>
                <a:latin typeface="+mn-lt"/>
              </a:rPr>
              <a:t>change impacts health rights by increasing the prevalence of diseases, creating new health risks, and compromising access to clean air and water.</a:t>
            </a:r>
            <a:endParaRPr lang="en-US" sz="1800" dirty="0">
              <a:solidFill>
                <a:srgbClr val="002060"/>
              </a:solidFill>
              <a:latin typeface="+mn-lt"/>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832951" y="2319416"/>
            <a:ext cx="3025549" cy="2466612"/>
          </a:xfrm>
          <a:prstGeom prst="rect">
            <a:avLst/>
          </a:prstGeom>
        </p:spPr>
      </p:pic>
    </p:spTree>
    <p:extLst>
      <p:ext uri="{BB962C8B-B14F-4D97-AF65-F5344CB8AC3E}">
        <p14:creationId xmlns:p14="http://schemas.microsoft.com/office/powerpoint/2010/main" val="417642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5</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CLIMATE CHANGE LITIGATION AND HUMAN RIGHTS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00CC"/>
                </a:solidFill>
                <a:latin typeface="Arial" panose="020B0604020202020204" pitchFamily="34" charset="0"/>
                <a:cs typeface="Arial" panose="020B0604020202020204" pitchFamily="34" charset="0"/>
              </a:rPr>
              <a:t>5</a:t>
            </a:r>
            <a:r>
              <a:rPr lang="en-GB" sz="2400" b="1" dirty="0" smtClean="0">
                <a:solidFill>
                  <a:srgbClr val="0000CC"/>
                </a:solidFill>
                <a:latin typeface="Arial" panose="020B0604020202020204" pitchFamily="34" charset="0"/>
                <a:cs typeface="Arial" panose="020B0604020202020204" pitchFamily="34" charset="0"/>
              </a:rPr>
              <a:t>.1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Introduction: Setting the Context</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31679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685800" indent="-457200">
              <a:buAutoNum type="alphaLcParenR"/>
            </a:pPr>
            <a:r>
              <a:rPr lang="en-US" sz="2000" b="1" dirty="0" smtClean="0">
                <a:solidFill>
                  <a:srgbClr val="002060"/>
                </a:solidFill>
                <a:latin typeface="Arial" panose="020B0604020202020204" pitchFamily="34" charset="0"/>
                <a:cs typeface="Arial" panose="020B0604020202020204" pitchFamily="34" charset="0"/>
              </a:rPr>
              <a:t>The interconnectedness of climate change and human rights</a:t>
            </a:r>
          </a:p>
          <a:p>
            <a:pPr marL="685800" lvl="1" indent="0"/>
            <a:endParaRPr lang="en-US" sz="1800" b="1" dirty="0" smtClean="0">
              <a:latin typeface="+mn-lt"/>
            </a:endParaRPr>
          </a:p>
          <a:p>
            <a:r>
              <a:rPr lang="en-US" sz="2000" b="1" dirty="0" smtClean="0">
                <a:solidFill>
                  <a:srgbClr val="002060"/>
                </a:solidFill>
                <a:latin typeface="+mn-lt"/>
              </a:rPr>
              <a:t>	Threats </a:t>
            </a:r>
            <a:r>
              <a:rPr lang="en-US" sz="2000" b="1" dirty="0">
                <a:solidFill>
                  <a:srgbClr val="002060"/>
                </a:solidFill>
                <a:latin typeface="+mn-lt"/>
              </a:rPr>
              <a:t>to Water and Food Security</a:t>
            </a:r>
          </a:p>
          <a:p>
            <a:pPr marL="685800" lvl="1" indent="0"/>
            <a:endParaRPr lang="en-US" sz="2000" dirty="0" smtClean="0">
              <a:solidFill>
                <a:srgbClr val="002060"/>
              </a:solidFill>
              <a:latin typeface="+mn-lt"/>
            </a:endParaRPr>
          </a:p>
          <a:p>
            <a:pPr marL="685800" lvl="1" indent="0"/>
            <a:r>
              <a:rPr lang="en-US" sz="2000" dirty="0">
                <a:solidFill>
                  <a:srgbClr val="002060"/>
                </a:solidFill>
                <a:latin typeface="+mn-lt"/>
              </a:rPr>
              <a:t>C</a:t>
            </a:r>
            <a:r>
              <a:rPr lang="en-US" sz="2000" dirty="0" smtClean="0">
                <a:solidFill>
                  <a:srgbClr val="002060"/>
                </a:solidFill>
                <a:latin typeface="+mn-lt"/>
              </a:rPr>
              <a:t>hanges </a:t>
            </a:r>
            <a:r>
              <a:rPr lang="en-US" sz="2000" dirty="0">
                <a:solidFill>
                  <a:srgbClr val="002060"/>
                </a:solidFill>
                <a:latin typeface="+mn-lt"/>
              </a:rPr>
              <a:t>in precipitation patterns and temperatures affect water availability and agricultural productivity, leading to challenges in food security and safe drinking water.</a:t>
            </a:r>
            <a:endParaRPr lang="en-US" sz="2000" dirty="0">
              <a:solidFill>
                <a:srgbClr val="002060"/>
              </a:solidFill>
              <a:effectLst/>
              <a:latin typeface="+mn-lt"/>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832951" y="2319416"/>
            <a:ext cx="3025549" cy="2466612"/>
          </a:xfrm>
          <a:prstGeom prst="rect">
            <a:avLst/>
          </a:prstGeom>
        </p:spPr>
      </p:pic>
    </p:spTree>
    <p:extLst>
      <p:ext uri="{BB962C8B-B14F-4D97-AF65-F5344CB8AC3E}">
        <p14:creationId xmlns:p14="http://schemas.microsoft.com/office/powerpoint/2010/main" val="300241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5</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CLIMATE CHANGE LITIGATION AND HUMAN RIGHTS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00CC"/>
                </a:solidFill>
                <a:latin typeface="Arial" panose="020B0604020202020204" pitchFamily="34" charset="0"/>
                <a:cs typeface="Arial" panose="020B0604020202020204" pitchFamily="34" charset="0"/>
              </a:rPr>
              <a:t>5</a:t>
            </a:r>
            <a:r>
              <a:rPr lang="en-GB" sz="2400" b="1" dirty="0" smtClean="0">
                <a:solidFill>
                  <a:srgbClr val="0000CC"/>
                </a:solidFill>
                <a:latin typeface="Arial" panose="020B0604020202020204" pitchFamily="34" charset="0"/>
                <a:cs typeface="Arial" panose="020B0604020202020204" pitchFamily="34" charset="0"/>
              </a:rPr>
              <a:t>.1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Introduction: Setting the Context</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31679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685800" indent="-457200">
              <a:buAutoNum type="alphaLcParenR"/>
            </a:pPr>
            <a:r>
              <a:rPr lang="en-US" sz="2000" b="1" dirty="0" smtClean="0">
                <a:solidFill>
                  <a:srgbClr val="002060"/>
                </a:solidFill>
                <a:latin typeface="Arial" panose="020B0604020202020204" pitchFamily="34" charset="0"/>
                <a:cs typeface="Arial" panose="020B0604020202020204" pitchFamily="34" charset="0"/>
              </a:rPr>
              <a:t>The interconnectedness of climate change and human rights</a:t>
            </a:r>
          </a:p>
          <a:p>
            <a:pPr marL="685800" lvl="1" indent="0"/>
            <a:endParaRPr lang="en-US" sz="1800" b="1" dirty="0" smtClean="0">
              <a:latin typeface="+mn-lt"/>
            </a:endParaRPr>
          </a:p>
          <a:p>
            <a:r>
              <a:rPr lang="en-US" sz="2000" b="1" dirty="0" smtClean="0">
                <a:solidFill>
                  <a:srgbClr val="002060"/>
                </a:solidFill>
                <a:latin typeface="+mn-lt"/>
              </a:rPr>
              <a:t>	</a:t>
            </a:r>
            <a:r>
              <a:rPr lang="en-US" sz="2000" b="1" dirty="0">
                <a:solidFill>
                  <a:srgbClr val="002060"/>
                </a:solidFill>
                <a:latin typeface="+mn-lt"/>
              </a:rPr>
              <a:t>Vulnerable Populations</a:t>
            </a:r>
          </a:p>
          <a:p>
            <a:pPr marL="685800" lvl="1" indent="0"/>
            <a:endParaRPr lang="en-US" sz="2000" dirty="0" smtClean="0">
              <a:solidFill>
                <a:srgbClr val="002060"/>
              </a:solidFill>
              <a:latin typeface="+mn-lt"/>
            </a:endParaRPr>
          </a:p>
          <a:p>
            <a:pPr marL="685800" lvl="1" indent="0"/>
            <a:r>
              <a:rPr lang="en-US" sz="2000" dirty="0">
                <a:solidFill>
                  <a:srgbClr val="002060"/>
                </a:solidFill>
                <a:latin typeface="+mn-lt"/>
              </a:rPr>
              <a:t>C</a:t>
            </a:r>
            <a:r>
              <a:rPr lang="en-US" sz="2000" dirty="0" smtClean="0">
                <a:solidFill>
                  <a:srgbClr val="002060"/>
                </a:solidFill>
                <a:latin typeface="+mn-lt"/>
              </a:rPr>
              <a:t>limate </a:t>
            </a:r>
            <a:r>
              <a:rPr lang="en-US" sz="2000" dirty="0">
                <a:solidFill>
                  <a:srgbClr val="002060"/>
                </a:solidFill>
                <a:latin typeface="+mn-lt"/>
              </a:rPr>
              <a:t>change disproportionately affects vulnerable groups, including children, the elderly, indigenous peoples, and residents of developing countries.</a:t>
            </a:r>
            <a:endParaRPr lang="en-US" sz="2000" dirty="0">
              <a:solidFill>
                <a:srgbClr val="002060"/>
              </a:solidFill>
              <a:effectLst/>
              <a:latin typeface="+mn-lt"/>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832951" y="2319416"/>
            <a:ext cx="3025549" cy="2466612"/>
          </a:xfrm>
          <a:prstGeom prst="rect">
            <a:avLst/>
          </a:prstGeom>
        </p:spPr>
      </p:pic>
    </p:spTree>
    <p:extLst>
      <p:ext uri="{BB962C8B-B14F-4D97-AF65-F5344CB8AC3E}">
        <p14:creationId xmlns:p14="http://schemas.microsoft.com/office/powerpoint/2010/main" val="211868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5</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CLIMATE CHANGE LITIGATION AND HUMAN RIGHTS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00CC"/>
                </a:solidFill>
                <a:latin typeface="Arial" panose="020B0604020202020204" pitchFamily="34" charset="0"/>
                <a:cs typeface="Arial" panose="020B0604020202020204" pitchFamily="34" charset="0"/>
              </a:rPr>
              <a:t>5</a:t>
            </a:r>
            <a:r>
              <a:rPr lang="en-GB" sz="2400" b="1" dirty="0" smtClean="0">
                <a:solidFill>
                  <a:srgbClr val="0000CC"/>
                </a:solidFill>
                <a:latin typeface="Arial" panose="020B0604020202020204" pitchFamily="34" charset="0"/>
                <a:cs typeface="Arial" panose="020B0604020202020204" pitchFamily="34" charset="0"/>
              </a:rPr>
              <a:t>.1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Introduction: Setting the Context</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31679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685800" indent="-457200">
              <a:buAutoNum type="alphaLcParenR"/>
            </a:pPr>
            <a:r>
              <a:rPr lang="en-US" sz="2000" b="1" dirty="0" smtClean="0">
                <a:solidFill>
                  <a:srgbClr val="002060"/>
                </a:solidFill>
                <a:latin typeface="Arial" panose="020B0604020202020204" pitchFamily="34" charset="0"/>
                <a:cs typeface="Arial" panose="020B0604020202020204" pitchFamily="34" charset="0"/>
              </a:rPr>
              <a:t>The interconnectedness of climate change and human rights</a:t>
            </a:r>
          </a:p>
          <a:p>
            <a:pPr marL="685800" lvl="1" indent="0"/>
            <a:endParaRPr lang="en-US" sz="1800" b="1" dirty="0" smtClean="0">
              <a:latin typeface="+mn-lt"/>
            </a:endParaRPr>
          </a:p>
          <a:p>
            <a:r>
              <a:rPr lang="en-US" sz="2000" b="1" dirty="0" smtClean="0">
                <a:solidFill>
                  <a:srgbClr val="002060"/>
                </a:solidFill>
                <a:latin typeface="+mn-lt"/>
              </a:rPr>
              <a:t>	</a:t>
            </a:r>
            <a:r>
              <a:rPr lang="en-US" sz="2000" b="1" dirty="0">
                <a:solidFill>
                  <a:srgbClr val="002060"/>
                </a:solidFill>
                <a:latin typeface="+mn-lt"/>
              </a:rPr>
              <a:t>Climate Migration</a:t>
            </a:r>
          </a:p>
          <a:p>
            <a:pPr marL="685800" lvl="1" indent="0"/>
            <a:endParaRPr lang="en-US" sz="2000" dirty="0" smtClean="0">
              <a:solidFill>
                <a:srgbClr val="002060"/>
              </a:solidFill>
              <a:latin typeface="+mn-lt"/>
            </a:endParaRPr>
          </a:p>
          <a:p>
            <a:pPr marL="685800" lvl="1" indent="0"/>
            <a:r>
              <a:rPr lang="en-US" sz="2000" dirty="0">
                <a:solidFill>
                  <a:srgbClr val="002060"/>
                </a:solidFill>
                <a:latin typeface="+mn-lt"/>
              </a:rPr>
              <a:t>S</a:t>
            </a:r>
            <a:r>
              <a:rPr lang="en-US" sz="2000" dirty="0" smtClean="0">
                <a:solidFill>
                  <a:srgbClr val="002060"/>
                </a:solidFill>
                <a:latin typeface="+mn-lt"/>
              </a:rPr>
              <a:t>evere </a:t>
            </a:r>
            <a:r>
              <a:rPr lang="en-US" sz="2000" dirty="0">
                <a:solidFill>
                  <a:srgbClr val="002060"/>
                </a:solidFill>
                <a:latin typeface="+mn-lt"/>
              </a:rPr>
              <a:t>weather events and changing environmental conditions force people to migrate, affecting their right to live in their chosen community and maintain cultural ties.</a:t>
            </a:r>
            <a:endParaRPr lang="en-US" sz="2000" b="0" i="0" dirty="0">
              <a:solidFill>
                <a:srgbClr val="002060"/>
              </a:solidFill>
              <a:effectLst/>
              <a:latin typeface="+mn-lt"/>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832951" y="2319416"/>
            <a:ext cx="3025549" cy="2466612"/>
          </a:xfrm>
          <a:prstGeom prst="rect">
            <a:avLst/>
          </a:prstGeom>
        </p:spPr>
      </p:pic>
    </p:spTree>
    <p:extLst>
      <p:ext uri="{BB962C8B-B14F-4D97-AF65-F5344CB8AC3E}">
        <p14:creationId xmlns:p14="http://schemas.microsoft.com/office/powerpoint/2010/main" val="1272424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5</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CLIMATE CHANGE LITIGATION AND HUMAN RIGHTS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00CC"/>
                </a:solidFill>
                <a:latin typeface="Arial" panose="020B0604020202020204" pitchFamily="34" charset="0"/>
                <a:cs typeface="Arial" panose="020B0604020202020204" pitchFamily="34" charset="0"/>
              </a:rPr>
              <a:t>5</a:t>
            </a:r>
            <a:r>
              <a:rPr lang="en-GB" sz="2400" b="1" dirty="0" smtClean="0">
                <a:solidFill>
                  <a:srgbClr val="0000CC"/>
                </a:solidFill>
                <a:latin typeface="Arial" panose="020B0604020202020204" pitchFamily="34" charset="0"/>
                <a:cs typeface="Arial" panose="020B0604020202020204" pitchFamily="34" charset="0"/>
              </a:rPr>
              <a:t>.1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Introduction: Setting the Context</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31679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685800" indent="-457200">
              <a:buAutoNum type="alphaLcParenR"/>
            </a:pPr>
            <a:r>
              <a:rPr lang="en-US" sz="2000" b="1" dirty="0" smtClean="0">
                <a:solidFill>
                  <a:srgbClr val="002060"/>
                </a:solidFill>
                <a:latin typeface="Arial" panose="020B0604020202020204" pitchFamily="34" charset="0"/>
                <a:cs typeface="Arial" panose="020B0604020202020204" pitchFamily="34" charset="0"/>
              </a:rPr>
              <a:t>The interconnectedness of climate change and human rights</a:t>
            </a:r>
          </a:p>
          <a:p>
            <a:pPr marL="685800" lvl="1" indent="0"/>
            <a:endParaRPr lang="en-US" sz="1800" b="1" dirty="0" smtClean="0">
              <a:latin typeface="+mn-lt"/>
            </a:endParaRPr>
          </a:p>
          <a:p>
            <a:r>
              <a:rPr lang="en-US" sz="2000" b="1" dirty="0" smtClean="0">
                <a:solidFill>
                  <a:srgbClr val="002060"/>
                </a:solidFill>
                <a:latin typeface="+mn-lt"/>
              </a:rPr>
              <a:t>	</a:t>
            </a:r>
            <a:r>
              <a:rPr lang="en-US" sz="2000" b="1" dirty="0">
                <a:solidFill>
                  <a:srgbClr val="002060"/>
                </a:solidFill>
                <a:latin typeface="+mn-lt"/>
              </a:rPr>
              <a:t>Legal Frameworks Evolving</a:t>
            </a:r>
          </a:p>
          <a:p>
            <a:pPr marL="685800" lvl="1" indent="0"/>
            <a:endParaRPr lang="en-US" sz="2000" dirty="0" smtClean="0">
              <a:solidFill>
                <a:srgbClr val="002060"/>
              </a:solidFill>
              <a:latin typeface="+mn-lt"/>
            </a:endParaRPr>
          </a:p>
          <a:p>
            <a:pPr marL="685800" lvl="1" indent="0"/>
            <a:r>
              <a:rPr lang="en-US" sz="2000" dirty="0">
                <a:solidFill>
                  <a:srgbClr val="002060"/>
                </a:solidFill>
                <a:latin typeface="+mn-lt"/>
              </a:rPr>
              <a:t>E</a:t>
            </a:r>
            <a:r>
              <a:rPr lang="en-US" sz="2000" dirty="0" smtClean="0">
                <a:solidFill>
                  <a:srgbClr val="002060"/>
                </a:solidFill>
                <a:latin typeface="+mn-lt"/>
              </a:rPr>
              <a:t>volving </a:t>
            </a:r>
            <a:r>
              <a:rPr lang="en-US" sz="2000" dirty="0">
                <a:solidFill>
                  <a:srgbClr val="002060"/>
                </a:solidFill>
                <a:latin typeface="+mn-lt"/>
              </a:rPr>
              <a:t>legal frameworks that address the linkage between human rights and climate change, including key international treaties and national laws.</a:t>
            </a:r>
            <a:endParaRPr lang="en-US" sz="2000" b="0" i="0" dirty="0">
              <a:solidFill>
                <a:srgbClr val="002060"/>
              </a:solidFill>
              <a:effectLst/>
              <a:latin typeface="+mn-lt"/>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832951" y="2319416"/>
            <a:ext cx="3025549" cy="2466612"/>
          </a:xfrm>
          <a:prstGeom prst="rect">
            <a:avLst/>
          </a:prstGeom>
        </p:spPr>
      </p:pic>
    </p:spTree>
    <p:extLst>
      <p:ext uri="{BB962C8B-B14F-4D97-AF65-F5344CB8AC3E}">
        <p14:creationId xmlns:p14="http://schemas.microsoft.com/office/powerpoint/2010/main" val="419610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5</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CLIMATE CHANGE LITIGATION AND HUMAN RIGHTS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00CC"/>
                </a:solidFill>
                <a:latin typeface="Arial" panose="020B0604020202020204" pitchFamily="34" charset="0"/>
                <a:cs typeface="Arial" panose="020B0604020202020204" pitchFamily="34" charset="0"/>
              </a:rPr>
              <a:t>5</a:t>
            </a:r>
            <a:r>
              <a:rPr lang="en-GB" sz="2400" b="1" dirty="0" smtClean="0">
                <a:solidFill>
                  <a:srgbClr val="0000CC"/>
                </a:solidFill>
                <a:latin typeface="Arial" panose="020B0604020202020204" pitchFamily="34" charset="0"/>
                <a:cs typeface="Arial" panose="020B0604020202020204" pitchFamily="34" charset="0"/>
              </a:rPr>
              <a:t>.1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Introduction: Setting the Context</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31679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228600" indent="0"/>
            <a:r>
              <a:rPr lang="en-US" sz="2000" b="1" dirty="0" smtClean="0">
                <a:solidFill>
                  <a:srgbClr val="002060"/>
                </a:solidFill>
                <a:latin typeface="+mn-lt"/>
              </a:rPr>
              <a:t>b) How </a:t>
            </a:r>
            <a:r>
              <a:rPr lang="en-US" sz="2000" b="1" dirty="0">
                <a:solidFill>
                  <a:srgbClr val="002060"/>
                </a:solidFill>
                <a:latin typeface="+mn-lt"/>
              </a:rPr>
              <a:t>litigation has evolved as a tool for human rights advocacy in the climate context</a:t>
            </a:r>
            <a:endParaRPr lang="en-US" sz="2000" b="1" dirty="0" smtClean="0">
              <a:solidFill>
                <a:srgbClr val="002060"/>
              </a:solidFill>
              <a:latin typeface="+mn-lt"/>
            </a:endParaRPr>
          </a:p>
          <a:p>
            <a:r>
              <a:rPr lang="en-US" sz="2000" b="1" dirty="0" smtClean="0">
                <a:solidFill>
                  <a:srgbClr val="002060"/>
                </a:solidFill>
                <a:latin typeface="+mn-lt"/>
              </a:rPr>
              <a:t>	</a:t>
            </a:r>
            <a:r>
              <a:rPr lang="en-US" sz="2000" dirty="0">
                <a:solidFill>
                  <a:srgbClr val="002060"/>
                </a:solidFill>
                <a:latin typeface="+mn-lt"/>
              </a:rPr>
              <a:t>Litigation has increasingly become a pivotal tool in the fight against climate change, merging the fields of environmental protection and human rights. This presentation explores how legal actions are used to enforce human rights in the context of the global climate crisis.</a:t>
            </a:r>
            <a:endParaRPr lang="en-US" sz="2000" b="0" i="0" dirty="0">
              <a:solidFill>
                <a:srgbClr val="002060"/>
              </a:solidFill>
              <a:effectLst/>
              <a:latin typeface="+mn-lt"/>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5" name="Picture 4"/>
          <p:cNvPicPr>
            <a:picLocks noChangeAspect="1"/>
          </p:cNvPicPr>
          <p:nvPr/>
        </p:nvPicPr>
        <p:blipFill>
          <a:blip r:embed="rId4"/>
          <a:stretch>
            <a:fillRect/>
          </a:stretch>
        </p:blipFill>
        <p:spPr>
          <a:xfrm>
            <a:off x="7643812" y="2720748"/>
            <a:ext cx="2619375" cy="1743075"/>
          </a:xfrm>
          <a:prstGeom prst="rect">
            <a:avLst/>
          </a:prstGeom>
        </p:spPr>
      </p:pic>
    </p:spTree>
    <p:extLst>
      <p:ext uri="{BB962C8B-B14F-4D97-AF65-F5344CB8AC3E}">
        <p14:creationId xmlns:p14="http://schemas.microsoft.com/office/powerpoint/2010/main" val="3522857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5</a:t>
            </a:r>
            <a:r>
              <a:rPr lang="en-US" sz="2400" b="1" dirty="0" smtClean="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CLIMATE CHANGE LITIGATION AND HUMAN RIGHTS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00CC"/>
                </a:solidFill>
                <a:latin typeface="Arial" panose="020B0604020202020204" pitchFamily="34" charset="0"/>
                <a:cs typeface="Arial" panose="020B0604020202020204" pitchFamily="34" charset="0"/>
              </a:rPr>
              <a:t>5</a:t>
            </a:r>
            <a:r>
              <a:rPr lang="en-GB" sz="2400" b="1" dirty="0" smtClean="0">
                <a:solidFill>
                  <a:srgbClr val="0000CC"/>
                </a:solidFill>
                <a:latin typeface="Arial" panose="020B0604020202020204" pitchFamily="34" charset="0"/>
                <a:cs typeface="Arial" panose="020B0604020202020204" pitchFamily="34" charset="0"/>
              </a:rPr>
              <a:t>.1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Introduction: Setting the Context</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31679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228600" indent="0"/>
            <a:r>
              <a:rPr lang="en-US" sz="2000" b="1" dirty="0" smtClean="0">
                <a:solidFill>
                  <a:srgbClr val="002060"/>
                </a:solidFill>
                <a:latin typeface="+mn-lt"/>
              </a:rPr>
              <a:t>b) How </a:t>
            </a:r>
            <a:r>
              <a:rPr lang="en-US" sz="2000" b="1" dirty="0">
                <a:solidFill>
                  <a:srgbClr val="002060"/>
                </a:solidFill>
                <a:latin typeface="+mn-lt"/>
              </a:rPr>
              <a:t>litigation has evolved as a tool for human rights advocacy in the climate context</a:t>
            </a:r>
            <a:endParaRPr lang="en-US" sz="2000" b="1" dirty="0" smtClean="0">
              <a:solidFill>
                <a:srgbClr val="002060"/>
              </a:solidFill>
              <a:latin typeface="+mn-lt"/>
            </a:endParaRPr>
          </a:p>
          <a:p>
            <a:r>
              <a:rPr lang="en-US" sz="2000" b="1" dirty="0" smtClean="0">
                <a:solidFill>
                  <a:srgbClr val="002060"/>
                </a:solidFill>
                <a:latin typeface="+mn-lt"/>
              </a:rPr>
              <a:t>	</a:t>
            </a:r>
            <a:r>
              <a:rPr lang="en-US" sz="1800" b="1" dirty="0">
                <a:solidFill>
                  <a:srgbClr val="002060"/>
                </a:solidFill>
                <a:latin typeface="Arial" panose="020B0604020202020204" pitchFamily="34" charset="0"/>
                <a:cs typeface="Arial" panose="020B0604020202020204" pitchFamily="34" charset="0"/>
              </a:rPr>
              <a:t>Early Cases and </a:t>
            </a:r>
            <a:r>
              <a:rPr lang="en-US" sz="1800" b="1" dirty="0" smtClean="0">
                <a:solidFill>
                  <a:srgbClr val="002060"/>
                </a:solidFill>
                <a:latin typeface="Arial" panose="020B0604020202020204" pitchFamily="34" charset="0"/>
                <a:cs typeface="Arial" panose="020B0604020202020204" pitchFamily="34" charset="0"/>
              </a:rPr>
              <a:t>Pioneers</a:t>
            </a:r>
          </a:p>
          <a:p>
            <a:r>
              <a:rPr lang="en-US" sz="1800" dirty="0" smtClean="0">
                <a:solidFill>
                  <a:srgbClr val="002060"/>
                </a:solidFill>
                <a:latin typeface="Arial" panose="020B0604020202020204" pitchFamily="34" charset="0"/>
                <a:cs typeface="Arial" panose="020B0604020202020204" pitchFamily="34" charset="0"/>
              </a:rPr>
              <a:t>	The </a:t>
            </a:r>
            <a:r>
              <a:rPr lang="en-US" sz="1800" dirty="0">
                <a:solidFill>
                  <a:srgbClr val="002060"/>
                </a:solidFill>
                <a:latin typeface="Arial" panose="020B0604020202020204" pitchFamily="34" charset="0"/>
                <a:cs typeface="Arial" panose="020B0604020202020204" pitchFamily="34" charset="0"/>
              </a:rPr>
              <a:t>roots of climate litigation can be traced back to early environmental lawsuits that set precedents for today's cases. Pioneers in this field challenged large polluters and government inactions, laying the groundwork for integrating human rights into environmental litigation.</a:t>
            </a:r>
            <a:endParaRPr lang="en-US" sz="1800" b="1" dirty="0">
              <a:solidFill>
                <a:srgbClr val="002060"/>
              </a:solidFill>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861814" y="2900362"/>
            <a:ext cx="2619375" cy="1743075"/>
          </a:xfrm>
          <a:prstGeom prst="rect">
            <a:avLst/>
          </a:prstGeom>
        </p:spPr>
      </p:pic>
      <p:sp>
        <p:nvSpPr>
          <p:cNvPr id="7" name="AutoShape 2" descr="The Man Who Beat Shell: How an Unknow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3618872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5604</TotalTime>
  <Words>406</Words>
  <Application>Microsoft Office PowerPoint</Application>
  <PresentationFormat>Widescreen</PresentationFormat>
  <Paragraphs>74</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Arial</vt:lpstr>
      <vt:lpstr>Times New Roman</vt:lpstr>
      <vt:lpstr>Century Gothic</vt:lpstr>
      <vt:lpstr>Office Theme</vt:lpstr>
      <vt:lpstr>PowerPoint Presentation</vt:lpstr>
      <vt:lpstr>5.1. Introduction: Setting the Context</vt:lpstr>
      <vt:lpstr>5.1. Introduction: Setting the Context</vt:lpstr>
      <vt:lpstr>5.1. Introduction: Setting the Context</vt:lpstr>
      <vt:lpstr>5.1. Introduction: Setting the Context</vt:lpstr>
      <vt:lpstr>5.1. Introduction: Setting the Context</vt:lpstr>
      <vt:lpstr>5.1. Introduction: Setting the Context</vt:lpstr>
      <vt:lpstr>5.1. Introduction: Setting the Context</vt:lpstr>
      <vt:lpstr>5.1. Introduction: Setting the Context</vt:lpstr>
      <vt:lpstr>5.1. Introduction: Setting the Context</vt:lpstr>
      <vt:lpstr>5.1. Introduction: Setting the Context</vt:lpstr>
      <vt:lpstr>5.1. Introduction: Setting the Context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Admin</cp:lastModifiedBy>
  <cp:revision>70</cp:revision>
  <dcterms:created xsi:type="dcterms:W3CDTF">2020-01-02T01:56:26Z</dcterms:created>
  <dcterms:modified xsi:type="dcterms:W3CDTF">2024-04-13T16:02:40Z</dcterms:modified>
</cp:coreProperties>
</file>