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8"/>
  </p:notesMasterIdLst>
  <p:sldIdLst>
    <p:sldId id="256" r:id="rId3"/>
    <p:sldId id="262" r:id="rId4"/>
    <p:sldId id="257" r:id="rId5"/>
    <p:sldId id="258" r:id="rId6"/>
    <p:sldId id="268" r:id="rId7"/>
    <p:sldId id="265" r:id="rId8"/>
    <p:sldId id="260" r:id="rId9"/>
    <p:sldId id="273" r:id="rId10"/>
    <p:sldId id="266" r:id="rId11"/>
    <p:sldId id="275" r:id="rId12"/>
    <p:sldId id="276" r:id="rId13"/>
    <p:sldId id="278" r:id="rId14"/>
    <p:sldId id="280" r:id="rId15"/>
    <p:sldId id="277" r:id="rId16"/>
    <p:sldId id="283" r:id="rId17"/>
    <p:sldId id="282" r:id="rId18"/>
    <p:sldId id="284" r:id="rId19"/>
    <p:sldId id="285" r:id="rId20"/>
    <p:sldId id="261" r:id="rId21"/>
    <p:sldId id="270" r:id="rId22"/>
    <p:sldId id="271" r:id="rId23"/>
    <p:sldId id="272" r:id="rId24"/>
    <p:sldId id="263" r:id="rId25"/>
    <p:sldId id="279" r:id="rId26"/>
    <p:sldId id="286" r:id="rId27"/>
  </p:sldIdLst>
  <p:sldSz cx="12192000" cy="6858000"/>
  <p:notesSz cx="6951663" cy="10082213"/>
  <p:embeddedFontLst>
    <p:embeddedFont>
      <p:font typeface="Century Gothic" panose="020B0502020202020204" pitchFamily="34" charset="0"/>
      <p:regular r:id="rId29"/>
      <p:bold r:id="rId30"/>
      <p:italic r:id="rId31"/>
      <p:boldItalic r:id="rId32"/>
    </p:embeddedFont>
    <p:embeddedFont>
      <p:font typeface="Quattrocento Sans" panose="020B0502050000020003" pitchFamily="3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51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74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54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17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5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53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70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15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460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45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36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28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13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1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35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75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10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hyperlink" Target="https://mnre.gov.in/waste-to-energy/" TargetMode="External"/><Relationship Id="rId3" Type="http://schemas.openxmlformats.org/officeDocument/2006/relationships/hyperlink" Target="https://circulareconomy.europa.eu/platform/en/strategies/greeces-action-plan-circular-economy" TargetMode="External"/><Relationship Id="rId7" Type="http://schemas.openxmlformats.org/officeDocument/2006/relationships/hyperlink" Target="https://cdnbbsr.s3waas.gov.in/s3716e1b8c6cd17b771da77391355749f3/uploads/2022/12/2022122763-1.pdf" TargetMode="External"/><Relationship Id="rId2" Type="http://schemas.openxmlformats.org/officeDocument/2006/relationships/hyperlink" Target="https://doi.org/10.4491/eer.2022.249" TargetMode="External"/><Relationship Id="rId1" Type="http://schemas.openxmlformats.org/officeDocument/2006/relationships/slideLayout" Target="../slideLayouts/slideLayout8.xml"/><Relationship Id="rId6" Type="http://schemas.openxmlformats.org/officeDocument/2006/relationships/hyperlink" Target="https://www.psa.gov.in/waste-to-wealth" TargetMode="External"/><Relationship Id="rId5" Type="http://schemas.openxmlformats.org/officeDocument/2006/relationships/hyperlink" Target="https://www.wastetowealth.gov.in/policies" TargetMode="External"/><Relationship Id="rId4" Type="http://schemas.openxmlformats.org/officeDocument/2006/relationships/hyperlink" Target="https://circulargreece.gr/el/" TargetMode="External"/><Relationship Id="rId9" Type="http://schemas.openxmlformats.org/officeDocument/2006/relationships/hyperlink" Target="https://www.pmo.gov.my/ms/2019/07/pelan-hala-tuju-malaysia-ke-arah-sifar-penggunaan-plastik-sekali-guna-2018-203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unep.org/news-and-stories/press-release/world-must-move-beyond-waste-era-and-turn-rubbish-resource-un-report" TargetMode="External"/><Relationship Id="rId3" Type="http://schemas.openxmlformats.org/officeDocument/2006/relationships/hyperlink" Target="https://www.eea.europa.eu/themes/waste/waste-prevention/countries/2021-waste-prevention-country-profiles/spain-waste-prevention-country-profile-2021" TargetMode="External"/><Relationship Id="rId7" Type="http://schemas.openxmlformats.org/officeDocument/2006/relationships/hyperlink" Target="https://www.constructionleadershipcouncil.co.uk/wp-content/uploads/2021/07/ZAW-Interactive-Routemap-FINAL.pdf" TargetMode="External"/><Relationship Id="rId2" Type="http://schemas.openxmlformats.org/officeDocument/2006/relationships/hyperlink" Target="https://www.boe.es/eli/es/l/2022/04/08/7" TargetMode="External"/><Relationship Id="rId1" Type="http://schemas.openxmlformats.org/officeDocument/2006/relationships/slideLayout" Target="../slideLayouts/slideLayout8.xml"/><Relationship Id="rId6" Type="http://schemas.openxmlformats.org/officeDocument/2006/relationships/hyperlink" Target="https://www.gov.uk/government/publications/waste-prevention-programme-for-england-maximising-resources-minimising-waste/the-waste-prevention-programme-for-england-maximising-resources-minimising-waste" TargetMode="External"/><Relationship Id="rId5" Type="http://schemas.openxmlformats.org/officeDocument/2006/relationships/hyperlink" Target="https://assets.publishing.service.gov.uk/media/5c18f11740f0b60bbee0d827/resources-waste-strategy-dec-2018.pdf" TargetMode="External"/><Relationship Id="rId4" Type="http://schemas.openxmlformats.org/officeDocument/2006/relationships/hyperlink" Target="https://www.miteco.gob.es/en/calidad-y-evaluacion-ambiental/planes-y-estrategias/planes-y-programa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ndp.org/vietnam/publications/national-action-plan-management-marine-plastic-litter-2030" TargetMode="External"/><Relationship Id="rId2" Type="http://schemas.openxmlformats.org/officeDocument/2006/relationships/hyperlink" Target="https://wedocs.unep.org/20.500.11822/8648" TargetMode="External"/><Relationship Id="rId1" Type="http://schemas.openxmlformats.org/officeDocument/2006/relationships/slideLayout" Target="../slideLayouts/slideLayout8.xml"/><Relationship Id="rId5" Type="http://schemas.openxmlformats.org/officeDocument/2006/relationships/hyperlink" Target="https://asemconnectvietnam.gov.vn/default.aspx?ZID1=14&amp;ID8=14639&amp;ID1=2" TargetMode="External"/><Relationship Id="rId4" Type="http://schemas.openxmlformats.org/officeDocument/2006/relationships/hyperlink" Target="https://www.oecd.org/ocean/topics/ocean-pollution/marine-plastics-pollution-Viet-Nam.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Topic 7_</a:t>
            </a:r>
            <a:r>
              <a:rPr lang="en-GB" sz="2700" b="1" i="0" u="none" strike="noStrike" cap="none" dirty="0">
                <a:solidFill>
                  <a:srgbClr val="003399"/>
                </a:solidFill>
                <a:latin typeface="Century Gothic"/>
                <a:ea typeface="Century Gothic"/>
                <a:cs typeface="Century Gothic"/>
                <a:sym typeface="Century Gothic"/>
              </a:rPr>
              <a:t>Waste Reduction Strategies and Circular Economy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Filio Petridou_ PEDMEDE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(Vietnam)</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416015"/>
            <a:ext cx="9488130" cy="453194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dirty="0"/>
          </a:p>
          <a:p>
            <a:r>
              <a:rPr lang="en-US" b="1" i="1" dirty="0"/>
              <a:t>National Strategy for Integrated Solid Waste Management up to 2025</a:t>
            </a:r>
          </a:p>
          <a:p>
            <a:pPr>
              <a:spcBef>
                <a:spcPts val="600"/>
              </a:spcBef>
            </a:pPr>
            <a:r>
              <a:rPr lang="en-US" dirty="0"/>
              <a:t>Main goals of the plan include:</a:t>
            </a:r>
          </a:p>
          <a:p>
            <a:pPr marL="87313" indent="-87313">
              <a:spcBef>
                <a:spcPts val="600"/>
              </a:spcBef>
              <a:spcAft>
                <a:spcPts val="600"/>
              </a:spcAft>
              <a:buClr>
                <a:srgbClr val="0070C0"/>
              </a:buClr>
              <a:buFont typeface="Wingdings" panose="05000000000000000000" pitchFamily="2" charset="2"/>
              <a:buChar char="§"/>
            </a:pPr>
            <a:r>
              <a:rPr lang="en-US" dirty="0"/>
              <a:t>To collect and treat up to environmental standards 100% of daily life solid waste in urban centers, 90% of which will be recycled, reused, recovered energy or used for organic fertilizer production.</a:t>
            </a:r>
          </a:p>
          <a:p>
            <a:pPr marL="87313" indent="-87313">
              <a:spcBef>
                <a:spcPts val="600"/>
              </a:spcBef>
              <a:spcAft>
                <a:spcPts val="600"/>
              </a:spcAft>
              <a:buClr>
                <a:srgbClr val="0070C0"/>
              </a:buClr>
              <a:buFont typeface="Wingdings" panose="05000000000000000000" pitchFamily="2" charset="2"/>
              <a:buChar char="§"/>
            </a:pPr>
            <a:r>
              <a:rPr lang="en-US" dirty="0"/>
              <a:t>To collect and treat 90% of construction solid waste in urban areas. 60% of which will be recovered for reuse or recycling.</a:t>
            </a:r>
          </a:p>
          <a:p>
            <a:pPr marL="87313" indent="-87313">
              <a:spcBef>
                <a:spcPts val="600"/>
              </a:spcBef>
              <a:spcAft>
                <a:spcPts val="600"/>
              </a:spcAft>
              <a:buClr>
                <a:srgbClr val="0070C0"/>
              </a:buClr>
              <a:buFont typeface="Wingdings" panose="05000000000000000000" pitchFamily="2" charset="2"/>
              <a:buChar char="§"/>
            </a:pPr>
            <a:r>
              <a:rPr lang="en-US" dirty="0"/>
              <a:t>To collect and treat up to environmental standards 90% of solid waste from rural residential areas and 100% of solid waste from craft villages.</a:t>
            </a:r>
          </a:p>
          <a:p>
            <a:pPr>
              <a:spcBef>
                <a:spcPts val="600"/>
              </a:spcBef>
              <a:spcAft>
                <a:spcPts val="600"/>
              </a:spcAft>
            </a:pPr>
            <a:r>
              <a:rPr lang="en-US" b="1" i="1" dirty="0"/>
              <a:t>National Action Plan for Management of Marine Plastic Litter by 2030</a:t>
            </a:r>
          </a:p>
          <a:p>
            <a:pPr>
              <a:lnSpc>
                <a:spcPct val="130000"/>
              </a:lnSpc>
            </a:pPr>
            <a:r>
              <a:rPr lang="en-US" dirty="0"/>
              <a:t>Vietnam aims for a 50% </a:t>
            </a:r>
            <a:r>
              <a:rPr lang="en-US" i="1" dirty="0">
                <a:solidFill>
                  <a:srgbClr val="00B050"/>
                </a:solidFill>
                <a:effectLst>
                  <a:outerShdw blurRad="38100" dist="38100" dir="2700000" algn="tl">
                    <a:srgbClr val="000000">
                      <a:alpha val="43137"/>
                    </a:srgbClr>
                  </a:outerShdw>
                </a:effectLst>
              </a:rPr>
              <a:t>reduction</a:t>
            </a:r>
            <a:r>
              <a:rPr lang="en-US" dirty="0"/>
              <a:t> in marine plastic litter by 2025, increasing to 75% by 2030.</a:t>
            </a:r>
          </a:p>
          <a:p>
            <a:pPr>
              <a:lnSpc>
                <a:spcPct val="130000"/>
              </a:lnSpc>
            </a:pPr>
            <a:r>
              <a:rPr lang="en-US" dirty="0"/>
              <a:t>It has made a political commitment, in order to, manage and reduce plastic waste, including ocean plastic waste (Resolution No. 36-NQ /TW of October 22, 2018, of the Eighth Conference of the Party Central Committee XII), setting the goal of “Preventing, controlling, and significantly reducing pollution of the marine environment; becoming a regional leader in minimizing ocean plastic waste.” The plan was launched in 2020.</a:t>
            </a:r>
          </a:p>
        </p:txBody>
      </p:sp>
    </p:spTree>
    <p:extLst>
      <p:ext uri="{BB962C8B-B14F-4D97-AF65-F5344CB8AC3E}">
        <p14:creationId xmlns:p14="http://schemas.microsoft.com/office/powerpoint/2010/main" val="38731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3" end="3"/>
                                            </p:txEl>
                                          </p:spTgt>
                                        </p:tgtEl>
                                        <p:attrNameLst>
                                          <p:attrName>style.visibility</p:attrName>
                                        </p:attrNameLst>
                                      </p:cBhvr>
                                      <p:to>
                                        <p:strVal val="visible"/>
                                      </p:to>
                                    </p:set>
                                    <p:animEffect transition="in" filter="fade">
                                      <p:cBhvr>
                                        <p:cTn id="7" dur="1000"/>
                                        <p:tgtEl>
                                          <p:spTgt spid="15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4" end="4"/>
                                            </p:txEl>
                                          </p:spTgt>
                                        </p:tgtEl>
                                        <p:attrNameLst>
                                          <p:attrName>style.visibility</p:attrName>
                                        </p:attrNameLst>
                                      </p:cBhvr>
                                      <p:to>
                                        <p:strVal val="visible"/>
                                      </p:to>
                                    </p:set>
                                    <p:animEffect transition="in" filter="fade">
                                      <p:cBhvr>
                                        <p:cTn id="12" dur="1000"/>
                                        <p:tgtEl>
                                          <p:spTgt spid="15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5" end="5"/>
                                            </p:txEl>
                                          </p:spTgt>
                                        </p:tgtEl>
                                        <p:attrNameLst>
                                          <p:attrName>style.visibility</p:attrName>
                                        </p:attrNameLst>
                                      </p:cBhvr>
                                      <p:to>
                                        <p:strVal val="visible"/>
                                      </p:to>
                                    </p:set>
                                    <p:animEffect transition="in" filter="fade">
                                      <p:cBhvr>
                                        <p:cTn id="17" dur="1000"/>
                                        <p:tgtEl>
                                          <p:spTgt spid="15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1" end="1"/>
                                            </p:txEl>
                                          </p:spTgt>
                                        </p:tgtEl>
                                        <p:attrNameLst>
                                          <p:attrName>style.visibility</p:attrName>
                                        </p:attrNameLst>
                                      </p:cBhvr>
                                      <p:to>
                                        <p:strVal val="visible"/>
                                      </p:to>
                                    </p:set>
                                    <p:animEffect transition="in" filter="fade">
                                      <p:cBhvr>
                                        <p:cTn id="22" dur="1000"/>
                                        <p:tgtEl>
                                          <p:spTgt spid="1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2" end="2"/>
                                            </p:txEl>
                                          </p:spTgt>
                                        </p:tgtEl>
                                        <p:attrNameLst>
                                          <p:attrName>style.visibility</p:attrName>
                                        </p:attrNameLst>
                                      </p:cBhvr>
                                      <p:to>
                                        <p:strVal val="visible"/>
                                      </p:to>
                                    </p:set>
                                    <p:animEffect transition="in" filter="fade">
                                      <p:cBhvr>
                                        <p:cTn id="27" dur="1000"/>
                                        <p:tgtEl>
                                          <p:spTgt spid="1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(Spain)</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422147"/>
            <a:ext cx="9488130" cy="451709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lnSpc>
                <a:spcPct val="110000"/>
              </a:lnSpc>
              <a:spcBef>
                <a:spcPts val="600"/>
              </a:spcBef>
              <a:spcAft>
                <a:spcPts val="600"/>
              </a:spcAft>
            </a:pPr>
            <a:r>
              <a:rPr lang="en-US" b="1" i="1" dirty="0">
                <a:latin typeface="Arial" panose="020B0604020202020204" pitchFamily="34" charset="0"/>
                <a:cs typeface="Arial" panose="020B0604020202020204" pitchFamily="34" charset="0"/>
              </a:rPr>
              <a:t>State program for waste prevention 2014-2020 </a:t>
            </a:r>
            <a:endParaRPr lang="en-US" dirty="0">
              <a:latin typeface="Arial" panose="020B0604020202020204" pitchFamily="34" charset="0"/>
              <a:cs typeface="Arial" panose="020B0604020202020204" pitchFamily="34" charset="0"/>
            </a:endParaRPr>
          </a:p>
          <a:p>
            <a:pPr>
              <a:spcBef>
                <a:spcPts val="300"/>
              </a:spcBef>
              <a:spcAft>
                <a:spcPts val="300"/>
              </a:spcAft>
            </a:pPr>
            <a:r>
              <a:rPr lang="en-US" dirty="0">
                <a:latin typeface="Arial" panose="020B0604020202020204" pitchFamily="34" charset="0"/>
                <a:cs typeface="Arial" panose="020B0604020202020204" pitchFamily="34" charset="0"/>
              </a:rPr>
              <a:t>Total waste prevention program, which was structured around four strategic orientations:</a:t>
            </a:r>
          </a:p>
          <a:p>
            <a:pPr marL="87313" indent="-87313">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Reduction of the waste generation in Spain</a:t>
            </a:r>
          </a:p>
          <a:p>
            <a:pPr marL="87313" indent="-87313">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Reuse and extension of the useful life of products</a:t>
            </a:r>
          </a:p>
          <a:p>
            <a:pPr marL="87313" indent="-87313">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Reduction of the content of harmful substances in materials and products, and</a:t>
            </a:r>
          </a:p>
          <a:p>
            <a:pPr marL="87313" indent="-87313">
              <a:spcBef>
                <a:spcPts val="60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Reduction of the adverse impacts </a:t>
            </a:r>
            <a:r>
              <a:rPr lang="en-US" dirty="0"/>
              <a:t>on human health and the environment of the waste generated.</a:t>
            </a:r>
          </a:p>
          <a:p>
            <a:pPr marL="0" marR="0" lvl="0" indent="0" algn="l" defTabSz="914400" rtl="0" eaLnBrk="1" fontAlgn="auto" latinLnBrk="0" hangingPunct="1">
              <a:lnSpc>
                <a:spcPct val="110000"/>
              </a:lnSpc>
              <a:spcBef>
                <a:spcPts val="600"/>
              </a:spcBef>
              <a:spcAft>
                <a:spcPts val="60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 2016 Spain became the first European country to set a separate and binding national </a:t>
            </a:r>
            <a:r>
              <a:rPr kumimoji="0" lang="en-US" b="0" i="1"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rPr>
              <a:t>re-use</a:t>
            </a: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target by adopting a </a:t>
            </a:r>
            <a:r>
              <a:rPr kumimoji="0" lang="en-US" sz="1400" b="1" i="1" u="none" strike="noStrike" kern="0" cap="none" spc="0" normalizeH="0" baseline="0" noProof="0" dirty="0">
                <a:ln>
                  <a:noFill/>
                </a:ln>
                <a:solidFill>
                  <a:srgbClr val="333333"/>
                </a:solidFill>
                <a:effectLst/>
                <a:highlight>
                  <a:srgbClr val="FFFFFF"/>
                </a:highlight>
                <a:uLnTx/>
                <a:uFillTx/>
                <a:latin typeface="Arial" panose="020B0604020202020204" pitchFamily="34" charset="0"/>
                <a:cs typeface="Arial" panose="020B0604020202020204" pitchFamily="34" charset="0"/>
                <a:sym typeface="Arial"/>
              </a:rPr>
              <a:t>State Waste Management Framework Plan (PEMAR) 2016-2022</a:t>
            </a:r>
            <a:endPar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a:spcBef>
                <a:spcPts val="1200"/>
              </a:spcBef>
              <a:spcAft>
                <a:spcPts val="600"/>
              </a:spcAft>
            </a:pPr>
            <a:r>
              <a:rPr lang="en-US" b="1" i="1" dirty="0"/>
              <a:t>Law 7/2022 on waste and contaminated soils for a circular economy</a:t>
            </a:r>
          </a:p>
          <a:p>
            <a:pPr algn="l"/>
            <a:r>
              <a:rPr lang="en-US" b="0" i="0" dirty="0">
                <a:effectLst/>
                <a:latin typeface="+mn-lt"/>
              </a:rPr>
              <a:t>This law includes, among others:</a:t>
            </a:r>
          </a:p>
          <a:p>
            <a:pPr algn="l">
              <a:spcBef>
                <a:spcPts val="300"/>
              </a:spcBef>
              <a:spcAft>
                <a:spcPts val="300"/>
              </a:spcAft>
              <a:buFont typeface="Arial" panose="020B0604020202020204" pitchFamily="34" charset="0"/>
              <a:buChar char="•"/>
            </a:pPr>
            <a:r>
              <a:rPr lang="en-US" dirty="0">
                <a:latin typeface="+mn-lt"/>
              </a:rPr>
              <a:t> The </a:t>
            </a:r>
            <a:r>
              <a:rPr lang="en-US" b="0" i="0" dirty="0">
                <a:effectLst/>
                <a:latin typeface="+mn-lt"/>
              </a:rPr>
              <a:t>adoption of measures to prevent the generation of waste </a:t>
            </a:r>
            <a:r>
              <a:rPr lang="en-US" dirty="0">
                <a:latin typeface="+mn-lt"/>
              </a:rPr>
              <a:t>by </a:t>
            </a:r>
            <a:r>
              <a:rPr lang="en-US" b="0" i="0" dirty="0">
                <a:effectLst/>
                <a:latin typeface="+mn-lt"/>
              </a:rPr>
              <a:t>competent authorities</a:t>
            </a:r>
          </a:p>
          <a:p>
            <a:pPr algn="l">
              <a:spcBef>
                <a:spcPts val="300"/>
              </a:spcBef>
              <a:spcAft>
                <a:spcPts val="300"/>
              </a:spcAft>
              <a:buFont typeface="Arial" panose="020B0604020202020204" pitchFamily="34" charset="0"/>
              <a:buChar char="•"/>
            </a:pPr>
            <a:r>
              <a:rPr lang="en-US" dirty="0">
                <a:latin typeface="+mn-lt"/>
              </a:rPr>
              <a:t> </a:t>
            </a:r>
            <a:r>
              <a:rPr lang="en-US" b="0" i="0" dirty="0">
                <a:effectLst/>
                <a:latin typeface="+mn-lt"/>
              </a:rPr>
              <a:t>The promotion and support of sustainable and circular production and consumption models</a:t>
            </a:r>
          </a:p>
          <a:p>
            <a:pPr algn="l">
              <a:spcBef>
                <a:spcPts val="300"/>
              </a:spcBef>
              <a:spcAft>
                <a:spcPts val="300"/>
              </a:spcAft>
              <a:buFont typeface="Arial" panose="020B0604020202020204" pitchFamily="34" charset="0"/>
              <a:buChar char="•"/>
            </a:pPr>
            <a:r>
              <a:rPr lang="en-US" dirty="0">
                <a:latin typeface="+mn-lt"/>
              </a:rPr>
              <a:t> </a:t>
            </a:r>
            <a:r>
              <a:rPr lang="en-US" b="0" i="0" dirty="0">
                <a:effectLst/>
                <a:latin typeface="+mn-lt"/>
              </a:rPr>
              <a:t>The promotion of the reduction of hazardous substances in materials and products in accordance with established harmonized EU legislation</a:t>
            </a:r>
          </a:p>
          <a:p>
            <a:pPr algn="l">
              <a:spcBef>
                <a:spcPts val="300"/>
              </a:spcBef>
              <a:spcAft>
                <a:spcPts val="300"/>
              </a:spcAft>
              <a:buFont typeface="Arial" panose="020B0604020202020204" pitchFamily="34" charset="0"/>
              <a:buChar char="•"/>
            </a:pPr>
            <a:r>
              <a:rPr lang="en-US" dirty="0">
                <a:latin typeface="+mn-lt"/>
              </a:rPr>
              <a:t> The adoption of the ‘Waste Hierarchy’ (art. 8)</a:t>
            </a:r>
          </a:p>
          <a:p>
            <a:endParaRPr lang="en-US" dirty="0"/>
          </a:p>
        </p:txBody>
      </p:sp>
    </p:spTree>
    <p:extLst>
      <p:ext uri="{BB962C8B-B14F-4D97-AF65-F5344CB8AC3E}">
        <p14:creationId xmlns:p14="http://schemas.microsoft.com/office/powerpoint/2010/main" val="314327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(Malaysia 1)</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416014"/>
            <a:ext cx="9488130" cy="45667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i="1" dirty="0"/>
              <a:t>The 12th Malaysia Plan (2021-2025)</a:t>
            </a:r>
            <a:r>
              <a:rPr lang="en-US" dirty="0"/>
              <a:t> </a:t>
            </a:r>
            <a:endParaRPr lang="el-GR" dirty="0"/>
          </a:p>
          <a:p>
            <a:pPr>
              <a:lnSpc>
                <a:spcPct val="150000"/>
              </a:lnSpc>
            </a:pPr>
            <a:r>
              <a:rPr lang="en-US" dirty="0"/>
              <a:t>Since the 1990’s Malaysia has implemented 12 four-year-long national plans, so called ‘Malaysia Plans” in order to transform into a developed country. The 12th Malaysia Plan (2021-2025) incorporates the country's waste reduction strategy and the principle of 3R’s. The Plan emphasizes the need of transitioning from a linear to a circular economy and includes directions for introducing integrated waste management facilities, controlling waste imports and exports, minimizing single-use plastics and packaging materials. It has also set a 40% recycling rate target by 2025</a:t>
            </a:r>
            <a:r>
              <a:rPr lang="el-GR" dirty="0"/>
              <a:t>.</a:t>
            </a:r>
          </a:p>
          <a:p>
            <a:pPr>
              <a:lnSpc>
                <a:spcPct val="150000"/>
              </a:lnSpc>
            </a:pPr>
            <a:r>
              <a:rPr lang="en-US" b="1" i="1" dirty="0"/>
              <a:t>National Strategic Plan for Solid Waste Management 2019-2030 </a:t>
            </a:r>
          </a:p>
          <a:p>
            <a:pPr>
              <a:lnSpc>
                <a:spcPct val="150000"/>
              </a:lnSpc>
            </a:pPr>
            <a:r>
              <a:rPr lang="en-US" dirty="0"/>
              <a:t>The first national SWM plan was introduced in 2005, however the Malaysian government re-introduced a strategy for waste management for the period 2019-2030 aiming at lower  waste  generation,  boosting  recycling  rates  and  enhance  waste  management facilities across the country. </a:t>
            </a:r>
          </a:p>
          <a:p>
            <a:pPr>
              <a:lnSpc>
                <a:spcPct val="150000"/>
              </a:lnSpc>
            </a:pPr>
            <a:r>
              <a:rPr lang="en-US" b="1" i="1" dirty="0">
                <a:solidFill>
                  <a:schemeClr val="tx1"/>
                </a:solidFill>
              </a:rPr>
              <a:t>Malaysia’s Roadmap Towards Zero Single-Use Plastics 2018-2030</a:t>
            </a:r>
          </a:p>
          <a:p>
            <a:pPr>
              <a:lnSpc>
                <a:spcPct val="150000"/>
              </a:lnSpc>
            </a:pPr>
            <a:r>
              <a:rPr lang="en-US" dirty="0"/>
              <a:t>In order to, address plastics waste and pollution Malaysia has adopted a Roadmap in cooperation with stakeholders such as NGOs, academia, industry, retailers, federal agencies and state governments and introduced a strategy “</a:t>
            </a:r>
            <a:r>
              <a:rPr lang="en-US" i="1" dirty="0"/>
              <a:t>Towards zero single-use plastics for a cleaner and healthier environment in Malaysia by 2030</a:t>
            </a:r>
            <a:r>
              <a:rPr lang="en-US" dirty="0"/>
              <a:t>”.</a:t>
            </a:r>
          </a:p>
          <a:p>
            <a:endParaRPr lang="en-US" dirty="0"/>
          </a:p>
        </p:txBody>
      </p:sp>
    </p:spTree>
    <p:extLst>
      <p:ext uri="{BB962C8B-B14F-4D97-AF65-F5344CB8AC3E}">
        <p14:creationId xmlns:p14="http://schemas.microsoft.com/office/powerpoint/2010/main" val="15341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(Malaysia 2)</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422147"/>
            <a:ext cx="9488130" cy="45667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lnSpc>
                <a:spcPct val="150000"/>
              </a:lnSpc>
            </a:pPr>
            <a:r>
              <a:rPr lang="en-US" b="1" i="1" dirty="0">
                <a:solidFill>
                  <a:schemeClr val="tx1"/>
                </a:solidFill>
              </a:rPr>
              <a:t>Malaysia Circular Plastics  Economy Roadmap 2020-2030 </a:t>
            </a:r>
          </a:p>
          <a:p>
            <a:pPr>
              <a:lnSpc>
                <a:spcPct val="150000"/>
              </a:lnSpc>
              <a:spcBef>
                <a:spcPts val="300"/>
              </a:spcBef>
              <a:spcAft>
                <a:spcPts val="300"/>
              </a:spcAft>
            </a:pPr>
            <a:r>
              <a:rPr lang="en-US" dirty="0"/>
              <a:t>The great increase in plastics waste generation, together with the low rate or recycling, where only  24% of plastics (from four main resins (PET, PP, LDPE/LLDPE and HDPE)) introduced to the market in 2019 were recycled, has led Malaysia to engage a </a:t>
            </a:r>
            <a:r>
              <a:rPr lang="en-US" i="1" dirty="0">
                <a:solidFill>
                  <a:srgbClr val="0070C0"/>
                </a:solidFill>
                <a:effectLst>
                  <a:outerShdw blurRad="38100" dist="38100" dir="2700000" algn="tl">
                    <a:srgbClr val="000000">
                      <a:alpha val="43137"/>
                    </a:srgbClr>
                  </a:outerShdw>
                </a:effectLst>
              </a:rPr>
              <a:t>circular</a:t>
            </a:r>
            <a:r>
              <a:rPr lang="en-US" dirty="0"/>
              <a:t> approach to plastics waste management and adopt the ‘Circular Plastics  Economy Roadmap’ for the period 2020-2030. The main objectives of the plan are:</a:t>
            </a:r>
          </a:p>
          <a:p>
            <a:pPr>
              <a:lnSpc>
                <a:spcPct val="150000"/>
              </a:lnSpc>
              <a:spcBef>
                <a:spcPts val="300"/>
              </a:spcBef>
              <a:spcAft>
                <a:spcPts val="300"/>
              </a:spcAft>
            </a:pPr>
            <a:r>
              <a:rPr lang="en-US" b="1" dirty="0"/>
              <a:t>1.</a:t>
            </a:r>
            <a:r>
              <a:rPr lang="en-US" dirty="0"/>
              <a:t> To sustainably address plastic pollution in Malaysia, ensuring economic development, environmental protection and societal wellbeing.</a:t>
            </a:r>
          </a:p>
          <a:p>
            <a:pPr>
              <a:lnSpc>
                <a:spcPct val="150000"/>
              </a:lnSpc>
              <a:spcBef>
                <a:spcPts val="300"/>
              </a:spcBef>
              <a:spcAft>
                <a:spcPts val="300"/>
              </a:spcAft>
            </a:pPr>
            <a:r>
              <a:rPr lang="en-US" b="1" dirty="0"/>
              <a:t>2.</a:t>
            </a:r>
            <a:r>
              <a:rPr lang="en-US" dirty="0"/>
              <a:t> To provide guidance and promote sustainable business practices in ensuring plastics circularity and sustainability through circular economy approach.</a:t>
            </a:r>
          </a:p>
          <a:p>
            <a:pPr>
              <a:lnSpc>
                <a:spcPct val="150000"/>
              </a:lnSpc>
              <a:spcBef>
                <a:spcPts val="300"/>
              </a:spcBef>
              <a:spcAft>
                <a:spcPts val="300"/>
              </a:spcAft>
            </a:pPr>
            <a:r>
              <a:rPr lang="en-US" b="1" dirty="0"/>
              <a:t>3.</a:t>
            </a:r>
            <a:r>
              <a:rPr lang="en-US" dirty="0"/>
              <a:t> To harmonize actions along plastic value chain through adoption of life cycle approach.</a:t>
            </a:r>
          </a:p>
          <a:p>
            <a:pPr>
              <a:lnSpc>
                <a:spcPct val="150000"/>
              </a:lnSpc>
              <a:spcBef>
                <a:spcPts val="300"/>
              </a:spcBef>
              <a:spcAft>
                <a:spcPts val="300"/>
              </a:spcAft>
            </a:pPr>
            <a:r>
              <a:rPr lang="en-US" dirty="0"/>
              <a:t>Achieving a </a:t>
            </a:r>
            <a:r>
              <a:rPr lang="en-US" i="1" dirty="0">
                <a:solidFill>
                  <a:srgbClr val="0070C0"/>
                </a:solidFill>
                <a:effectLst>
                  <a:outerShdw blurRad="38100" dist="38100" dir="2700000" algn="tl">
                    <a:srgbClr val="000000">
                      <a:alpha val="43137"/>
                    </a:srgbClr>
                  </a:outerShdw>
                </a:effectLst>
              </a:rPr>
              <a:t>circular economy </a:t>
            </a:r>
            <a:r>
              <a:rPr lang="en-US" dirty="0"/>
              <a:t>for plastics ensures that problematic and unnecessary plastics are phased out up-front, and that plastics at the end of life-cycles are designed to be reused, recycled, or disposed of in a clean and sanitary way</a:t>
            </a:r>
          </a:p>
          <a:p>
            <a:endParaRPr lang="en-US" dirty="0"/>
          </a:p>
        </p:txBody>
      </p:sp>
    </p:spTree>
    <p:extLst>
      <p:ext uri="{BB962C8B-B14F-4D97-AF65-F5344CB8AC3E}">
        <p14:creationId xmlns:p14="http://schemas.microsoft.com/office/powerpoint/2010/main" val="69563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(Greece)</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422147"/>
            <a:ext cx="9488130" cy="453194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spcAft>
                <a:spcPts val="300"/>
              </a:spcAft>
            </a:pPr>
            <a:r>
              <a:rPr lang="el-GR" b="1" i="1" dirty="0"/>
              <a:t>Ν</a:t>
            </a:r>
            <a:r>
              <a:rPr lang="en-US" b="1" i="1" dirty="0">
                <a:solidFill>
                  <a:schemeClr val="tx1"/>
                </a:solidFill>
              </a:rPr>
              <a:t>ational Waste Management Plan (NWMP)</a:t>
            </a:r>
            <a:r>
              <a:rPr lang="el-GR" b="1" i="1" dirty="0">
                <a:solidFill>
                  <a:schemeClr val="tx1"/>
                </a:solidFill>
              </a:rPr>
              <a:t> 2020-2030</a:t>
            </a:r>
            <a:endParaRPr lang="en-US" b="1" i="1" dirty="0">
              <a:solidFill>
                <a:schemeClr val="tx1"/>
              </a:solidFill>
            </a:endParaRPr>
          </a:p>
          <a:p>
            <a:pPr>
              <a:lnSpc>
                <a:spcPct val="130000"/>
              </a:lnSpc>
            </a:pPr>
            <a:r>
              <a:rPr lang="en-US" dirty="0"/>
              <a:t>In order to, improve waste management and reduction and get closer to the European waste indicators, Greece has renewed its waste management plan of 2015 and devised a new ‘National Waste Management Plan’ for the period 2020-2030.</a:t>
            </a:r>
          </a:p>
          <a:p>
            <a:pPr>
              <a:lnSpc>
                <a:spcPct val="130000"/>
              </a:lnSpc>
            </a:pPr>
            <a:r>
              <a:rPr lang="en-US" dirty="0"/>
              <a:t>Among the main objectives of the plan include:</a:t>
            </a:r>
            <a:endParaRPr lang="el-GR" dirty="0"/>
          </a:p>
          <a:p>
            <a:pPr>
              <a:lnSpc>
                <a:spcPct val="130000"/>
              </a:lnSpc>
            </a:pPr>
            <a:r>
              <a:rPr lang="en-US" b="1" dirty="0"/>
              <a:t>1. </a:t>
            </a:r>
            <a:r>
              <a:rPr lang="en-US" dirty="0"/>
              <a:t>The reduction of the amount of waste being buried in landfills to below 10% by 2030.</a:t>
            </a:r>
            <a:br>
              <a:rPr lang="en-US" dirty="0"/>
            </a:br>
            <a:r>
              <a:rPr lang="en-US" b="1" dirty="0"/>
              <a:t>2.</a:t>
            </a:r>
            <a:r>
              <a:rPr lang="en-US" dirty="0"/>
              <a:t> The implementation of the separate collection for waste and bio-waste materials. The separate collection of biological waste has become mandatory as of 31st December 2022.</a:t>
            </a:r>
            <a:br>
              <a:rPr lang="en-US" dirty="0"/>
            </a:br>
            <a:r>
              <a:rPr lang="en-US" b="1" dirty="0"/>
              <a:t>3. </a:t>
            </a:r>
            <a:r>
              <a:rPr lang="en-US" dirty="0"/>
              <a:t>The development of a network for the collection of organic waste (coffee bin) by the end of 2022.</a:t>
            </a:r>
            <a:br>
              <a:rPr lang="en-US" dirty="0"/>
            </a:br>
            <a:r>
              <a:rPr lang="en-US" b="1" dirty="0"/>
              <a:t>4.</a:t>
            </a:r>
            <a:r>
              <a:rPr lang="en-US" dirty="0"/>
              <a:t> The recovery of energy from the treatment of organic waste (biomass) and also the production of secondary materials (compost).</a:t>
            </a:r>
            <a:br>
              <a:rPr lang="en-US" dirty="0"/>
            </a:br>
            <a:r>
              <a:rPr lang="en-US" b="1" dirty="0"/>
              <a:t>5.</a:t>
            </a:r>
            <a:r>
              <a:rPr lang="en-US" dirty="0"/>
              <a:t> The construction and operation of Waste Treatment Plants and Bio-Waste Treatment Plants.</a:t>
            </a:r>
          </a:p>
          <a:p>
            <a:endParaRPr lang="en-US" dirty="0"/>
          </a:p>
          <a:p>
            <a:pPr>
              <a:spcAft>
                <a:spcPts val="300"/>
              </a:spcAft>
            </a:pPr>
            <a:r>
              <a:rPr lang="en-US" b="1" i="1" dirty="0">
                <a:solidFill>
                  <a:schemeClr val="tx1"/>
                </a:solidFill>
              </a:rPr>
              <a:t>New Action Plan for Circular Economy 2019-2021</a:t>
            </a:r>
          </a:p>
          <a:p>
            <a:pPr>
              <a:lnSpc>
                <a:spcPct val="130000"/>
              </a:lnSpc>
            </a:pPr>
            <a:r>
              <a:rPr lang="en-US" dirty="0">
                <a:solidFill>
                  <a:schemeClr val="tx1"/>
                </a:solidFill>
              </a:rPr>
              <a:t>The new plan replaces the 2018-2019 ‘</a:t>
            </a:r>
            <a:r>
              <a:rPr lang="en-US" i="1" dirty="0">
                <a:solidFill>
                  <a:schemeClr val="tx1"/>
                </a:solidFill>
              </a:rPr>
              <a:t>National Business Plan for the Circular Economy</a:t>
            </a:r>
            <a:r>
              <a:rPr lang="en-US" dirty="0">
                <a:solidFill>
                  <a:schemeClr val="tx1"/>
                </a:solidFill>
              </a:rPr>
              <a:t>’ included in the “</a:t>
            </a:r>
            <a:r>
              <a:rPr lang="en-US" b="1" i="1" dirty="0">
                <a:solidFill>
                  <a:schemeClr val="tx1"/>
                </a:solidFill>
              </a:rPr>
              <a:t>National Strategy for the Circular Economy</a:t>
            </a:r>
            <a:r>
              <a:rPr lang="en-US" dirty="0">
                <a:solidFill>
                  <a:schemeClr val="tx1"/>
                </a:solidFill>
              </a:rPr>
              <a:t>” established in 2018. It includes among others 71 actions for the period 2021-2025 of which:</a:t>
            </a:r>
          </a:p>
          <a:p>
            <a:pPr marL="182563" indent="-182563">
              <a:lnSpc>
                <a:spcPct val="130000"/>
              </a:lnSpc>
              <a:buClr>
                <a:srgbClr val="0070C0"/>
              </a:buClr>
              <a:buFont typeface="Wingdings" panose="05000000000000000000" pitchFamily="2" charset="2"/>
              <a:buChar char="§"/>
            </a:pPr>
            <a:r>
              <a:rPr lang="en-US" dirty="0">
                <a:solidFill>
                  <a:schemeClr val="tx1"/>
                </a:solidFill>
              </a:rPr>
              <a:t>46 concern horizontal aspects of circular economy, such as consumption, production and waste management </a:t>
            </a:r>
          </a:p>
          <a:p>
            <a:pPr marL="182563" indent="-182563">
              <a:lnSpc>
                <a:spcPct val="130000"/>
              </a:lnSpc>
              <a:buClr>
                <a:srgbClr val="0070C0"/>
              </a:buClr>
              <a:buFont typeface="Wingdings" panose="05000000000000000000" pitchFamily="2" charset="2"/>
              <a:buChar char="§"/>
            </a:pPr>
            <a:r>
              <a:rPr lang="en-US" dirty="0">
                <a:solidFill>
                  <a:schemeClr val="tx1"/>
                </a:solidFill>
              </a:rPr>
              <a:t>25 concern the</a:t>
            </a:r>
            <a:r>
              <a:rPr lang="el-GR" dirty="0">
                <a:solidFill>
                  <a:schemeClr val="tx1"/>
                </a:solidFill>
              </a:rPr>
              <a:t> </a:t>
            </a:r>
            <a:r>
              <a:rPr lang="en-US" dirty="0">
                <a:solidFill>
                  <a:schemeClr val="tx1"/>
                </a:solidFill>
              </a:rPr>
              <a:t>application of circular economy principles in waste materials, such as electronic, plastic, construction</a:t>
            </a:r>
            <a:r>
              <a:rPr lang="el-GR" dirty="0">
                <a:solidFill>
                  <a:schemeClr val="tx1"/>
                </a:solidFill>
              </a:rPr>
              <a:t> </a:t>
            </a:r>
            <a:r>
              <a:rPr lang="en-US" dirty="0" err="1">
                <a:solidFill>
                  <a:schemeClr val="tx1"/>
                </a:solidFill>
              </a:rPr>
              <a:t>etc</a:t>
            </a:r>
            <a:endParaRPr lang="el-GR" dirty="0">
              <a:solidFill>
                <a:schemeClr val="tx1"/>
              </a:solidFill>
            </a:endParaRPr>
          </a:p>
        </p:txBody>
      </p:sp>
    </p:spTree>
    <p:extLst>
      <p:ext uri="{BB962C8B-B14F-4D97-AF65-F5344CB8AC3E}">
        <p14:creationId xmlns:p14="http://schemas.microsoft.com/office/powerpoint/2010/main" val="254379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(India 1)</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422147"/>
            <a:ext cx="9488130" cy="453194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spcAft>
                <a:spcPts val="600"/>
              </a:spcAft>
            </a:pPr>
            <a:r>
              <a:rPr lang="en-US" b="1" i="1" dirty="0">
                <a:solidFill>
                  <a:schemeClr val="tx1"/>
                </a:solidFill>
              </a:rPr>
              <a:t>Waste management and reduction</a:t>
            </a:r>
          </a:p>
          <a:p>
            <a:pPr>
              <a:spcAft>
                <a:spcPts val="600"/>
              </a:spcAft>
            </a:pPr>
            <a:r>
              <a:rPr lang="en-US" dirty="0">
                <a:solidFill>
                  <a:schemeClr val="tx1"/>
                </a:solidFill>
              </a:rPr>
              <a:t>The Ministry of Environment, Forest and Climate Change has introduced a number of waste management rules in order to, address India’s increased waste production: </a:t>
            </a:r>
          </a:p>
          <a:p>
            <a:pPr marL="285750" indent="-285750">
              <a:spcAft>
                <a:spcPts val="300"/>
              </a:spcAft>
              <a:buClr>
                <a:srgbClr val="0070C0"/>
              </a:buClr>
              <a:buFont typeface="Wingdings" panose="05000000000000000000" pitchFamily="2" charset="2"/>
              <a:buChar char="Ø"/>
            </a:pPr>
            <a:r>
              <a:rPr lang="en-US" dirty="0">
                <a:solidFill>
                  <a:schemeClr val="tx1"/>
                </a:solidFill>
              </a:rPr>
              <a:t>Solid Waste Management Rules, 2016, </a:t>
            </a:r>
          </a:p>
          <a:p>
            <a:pPr marL="285750" indent="-285750">
              <a:spcAft>
                <a:spcPts val="300"/>
              </a:spcAft>
              <a:buClr>
                <a:srgbClr val="0070C0"/>
              </a:buClr>
              <a:buFont typeface="Wingdings" panose="05000000000000000000" pitchFamily="2" charset="2"/>
              <a:buChar char="Ø"/>
            </a:pPr>
            <a:r>
              <a:rPr lang="en-US" dirty="0">
                <a:solidFill>
                  <a:schemeClr val="tx1"/>
                </a:solidFill>
              </a:rPr>
              <a:t>Plastic Waste Management Rules, 2016, amended in 2018, 2021 and 2022</a:t>
            </a:r>
          </a:p>
          <a:p>
            <a:pPr marL="285750" indent="-285750">
              <a:spcAft>
                <a:spcPts val="300"/>
              </a:spcAft>
              <a:buClr>
                <a:srgbClr val="0070C0"/>
              </a:buClr>
              <a:buFont typeface="Wingdings" panose="05000000000000000000" pitchFamily="2" charset="2"/>
              <a:buChar char="Ø"/>
            </a:pPr>
            <a:r>
              <a:rPr lang="en-US" dirty="0">
                <a:solidFill>
                  <a:schemeClr val="tx1"/>
                </a:solidFill>
              </a:rPr>
              <a:t>Bio-medical Waste Management Rules, 2016, </a:t>
            </a:r>
          </a:p>
          <a:p>
            <a:pPr marL="285750" indent="-285750">
              <a:spcAft>
                <a:spcPts val="300"/>
              </a:spcAft>
              <a:buClr>
                <a:srgbClr val="0070C0"/>
              </a:buClr>
              <a:buFont typeface="Wingdings" panose="05000000000000000000" pitchFamily="2" charset="2"/>
              <a:buChar char="Ø"/>
            </a:pPr>
            <a:r>
              <a:rPr lang="en-US" dirty="0">
                <a:solidFill>
                  <a:schemeClr val="tx1"/>
                </a:solidFill>
              </a:rPr>
              <a:t>Construction and Demolition Waste Management Rules, 2016, </a:t>
            </a:r>
          </a:p>
          <a:p>
            <a:pPr marL="285750" indent="-285750">
              <a:spcAft>
                <a:spcPts val="300"/>
              </a:spcAft>
              <a:buClr>
                <a:srgbClr val="0070C0"/>
              </a:buClr>
              <a:buFont typeface="Wingdings" panose="05000000000000000000" pitchFamily="2" charset="2"/>
              <a:buChar char="Ø"/>
            </a:pPr>
            <a:r>
              <a:rPr lang="en-US" dirty="0">
                <a:solidFill>
                  <a:schemeClr val="tx1"/>
                </a:solidFill>
              </a:rPr>
              <a:t>Hazardous and other wastes (Management and Transboundary Movement) Rules, 2016,</a:t>
            </a:r>
          </a:p>
          <a:p>
            <a:pPr marL="285750" indent="-285750">
              <a:spcAft>
                <a:spcPts val="300"/>
              </a:spcAft>
              <a:buClr>
                <a:srgbClr val="0070C0"/>
              </a:buClr>
              <a:buFont typeface="Wingdings" panose="05000000000000000000" pitchFamily="2" charset="2"/>
              <a:buChar char="Ø"/>
            </a:pPr>
            <a:r>
              <a:rPr lang="en-US" dirty="0">
                <a:solidFill>
                  <a:schemeClr val="tx1"/>
                </a:solidFill>
              </a:rPr>
              <a:t>E-waste Management Rules, 2022, </a:t>
            </a:r>
          </a:p>
          <a:p>
            <a:pPr marL="285750" indent="-285750">
              <a:spcAft>
                <a:spcPts val="600"/>
              </a:spcAft>
              <a:buClr>
                <a:srgbClr val="0070C0"/>
              </a:buClr>
              <a:buFont typeface="Wingdings" panose="05000000000000000000" pitchFamily="2" charset="2"/>
              <a:buChar char="Ø"/>
            </a:pPr>
            <a:r>
              <a:rPr lang="en-US" dirty="0">
                <a:solidFill>
                  <a:schemeClr val="tx1"/>
                </a:solidFill>
              </a:rPr>
              <a:t>Battery Waste Management Rules, 2022. </a:t>
            </a:r>
          </a:p>
          <a:p>
            <a:pPr marL="0" marR="0" lvl="0" indent="0" algn="just" defTabSz="914400" rtl="0" eaLnBrk="1" fontAlgn="auto" latinLnBrk="0" hangingPunct="1">
              <a:lnSpc>
                <a:spcPct val="100000"/>
              </a:lnSpc>
              <a:spcBef>
                <a:spcPts val="300"/>
              </a:spcBef>
              <a:spcAft>
                <a:spcPts val="300"/>
              </a:spcAft>
              <a:buClr>
                <a:srgbClr val="000000"/>
              </a:buClr>
              <a:buSzTx/>
              <a:buFont typeface="Arial"/>
              <a:buNone/>
              <a:tabLst/>
              <a:defRPr/>
            </a:pPr>
            <a:r>
              <a:rPr lang="en-US" dirty="0">
                <a:solidFill>
                  <a:schemeClr val="tx1"/>
                </a:solidFill>
              </a:rPr>
              <a:t>India is the fifth-highest generator of plastic waste in the world. In 2022, India banned single-use plastic (SUPs) items that have low utility but are often littered, harming land and marine ecosystems. It had also stipulated mandatory targets on ‘extended producer responsibility (EPR), recycling of plastic packaging waste, reuse of rigid plastic packaging and use of recycled plastic content.</a:t>
            </a:r>
          </a:p>
          <a:p>
            <a:pPr marL="0" marR="0" lvl="0" indent="0" algn="just" defTabSz="914400" rtl="0" eaLnBrk="1" fontAlgn="auto" latinLnBrk="0" hangingPunct="1">
              <a:lnSpc>
                <a:spcPct val="100000"/>
              </a:lnSpc>
              <a:spcBef>
                <a:spcPts val="300"/>
              </a:spcBef>
              <a:spcAft>
                <a:spcPts val="300"/>
              </a:spcAft>
              <a:buClr>
                <a:srgbClr val="000000"/>
              </a:buClr>
              <a:buSzTx/>
              <a:buFont typeface="Arial"/>
              <a:buNone/>
              <a:tabLst/>
              <a:defRPr/>
            </a:pPr>
            <a:r>
              <a:rPr lang="en-US" dirty="0">
                <a:solidFill>
                  <a:schemeClr val="tx1"/>
                </a:solidFill>
              </a:rPr>
              <a:t>In 2014, the Indian government launched the ‘</a:t>
            </a:r>
            <a:r>
              <a:rPr lang="en-US" i="1" dirty="0">
                <a:solidFill>
                  <a:schemeClr val="tx1"/>
                </a:solidFill>
              </a:rPr>
              <a:t>Swachh Bharat Abhiyaan</a:t>
            </a:r>
            <a:r>
              <a:rPr lang="en-US" dirty="0">
                <a:solidFill>
                  <a:schemeClr val="tx1"/>
                </a:solidFill>
              </a:rPr>
              <a:t>’ (Clean India Mission) program, aiming to make India cleaner and free from open defecation and litter. The mission included provisions for plastic waste management, such as promoting waste segregation at the source and setting up plastic waste management systems.</a:t>
            </a:r>
          </a:p>
          <a:p>
            <a:pPr>
              <a:spcAft>
                <a:spcPts val="300"/>
              </a:spcAft>
            </a:pPr>
            <a:endParaRPr lang="en-US" dirty="0">
              <a:solidFill>
                <a:schemeClr val="tx1"/>
              </a:solidFill>
            </a:endParaRPr>
          </a:p>
        </p:txBody>
      </p:sp>
    </p:spTree>
    <p:extLst>
      <p:ext uri="{BB962C8B-B14F-4D97-AF65-F5344CB8AC3E}">
        <p14:creationId xmlns:p14="http://schemas.microsoft.com/office/powerpoint/2010/main" val="59286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(India 2)</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361187"/>
            <a:ext cx="9488130" cy="465643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spcAft>
                <a:spcPts val="300"/>
              </a:spcAft>
            </a:pPr>
            <a:r>
              <a:rPr lang="en-US" b="1" i="1" dirty="0">
                <a:solidFill>
                  <a:schemeClr val="tx1"/>
                </a:solidFill>
              </a:rPr>
              <a:t>Waste to Energy Program </a:t>
            </a:r>
          </a:p>
          <a:p>
            <a:pPr marL="0" marR="0" lvl="0" indent="0" algn="l" defTabSz="914400" rtl="0" eaLnBrk="1" fontAlgn="auto" latinLnBrk="0" hangingPunct="1">
              <a:lnSpc>
                <a:spcPct val="100000"/>
              </a:lnSpc>
              <a:spcBef>
                <a:spcPts val="0"/>
              </a:spcBef>
              <a:spcAft>
                <a:spcPts val="300"/>
              </a:spcAft>
              <a:buClr>
                <a:srgbClr val="000000"/>
              </a:buClr>
              <a:buSzTx/>
              <a:buFont typeface="Arial"/>
              <a:buNone/>
              <a:tabLst/>
              <a:defRPr/>
            </a:pPr>
            <a:r>
              <a:rPr lang="en-US" dirty="0">
                <a:solidFill>
                  <a:schemeClr val="tx1"/>
                </a:solidFill>
              </a:rPr>
              <a:t>India introduced in 2022 a </a:t>
            </a:r>
            <a:r>
              <a:rPr kumimoji="0" lang="en-US" sz="1400" u="none" strike="noStrike" kern="0" cap="none" spc="0" normalizeH="0" baseline="0" noProof="0" dirty="0">
                <a:ln>
                  <a:noFill/>
                </a:ln>
                <a:solidFill>
                  <a:srgbClr val="000000"/>
                </a:solidFill>
                <a:effectLst/>
                <a:uLnTx/>
                <a:uFillTx/>
                <a:latin typeface="Arial"/>
                <a:cs typeface="Arial"/>
                <a:sym typeface="Arial"/>
              </a:rPr>
              <a:t>Waste to Energy Program, which is separated in three (3) sub-programs:</a:t>
            </a:r>
          </a:p>
          <a:p>
            <a:pPr marL="182563" indent="-182563">
              <a:spcAft>
                <a:spcPts val="300"/>
              </a:spcAft>
              <a:buFont typeface="Arial"/>
              <a:buAutoNum type="arabicPeriod"/>
            </a:pPr>
            <a:r>
              <a:rPr lang="en-US" dirty="0">
                <a:solidFill>
                  <a:schemeClr val="tx1"/>
                </a:solidFill>
              </a:rPr>
              <a:t>Waste to Energy</a:t>
            </a:r>
          </a:p>
          <a:p>
            <a:pPr marL="182563" indent="-182563">
              <a:spcAft>
                <a:spcPts val="300"/>
              </a:spcAft>
              <a:buAutoNum type="arabicPeriod"/>
            </a:pPr>
            <a:r>
              <a:rPr lang="en-US" dirty="0">
                <a:solidFill>
                  <a:schemeClr val="tx1"/>
                </a:solidFill>
              </a:rPr>
              <a:t>Biomass Program</a:t>
            </a:r>
          </a:p>
          <a:p>
            <a:pPr marL="182563" indent="-182563">
              <a:spcAft>
                <a:spcPts val="300"/>
              </a:spcAft>
              <a:buAutoNum type="arabicPeriod"/>
            </a:pPr>
            <a:r>
              <a:rPr lang="en-US" dirty="0">
                <a:solidFill>
                  <a:schemeClr val="tx1"/>
                </a:solidFill>
              </a:rPr>
              <a:t>Biogas Program</a:t>
            </a:r>
          </a:p>
          <a:p>
            <a:pPr algn="just">
              <a:spcAft>
                <a:spcPts val="300"/>
              </a:spcAft>
            </a:pPr>
            <a:r>
              <a:rPr lang="en-US" dirty="0"/>
              <a:t>The main objective of the program is to support the setting up of Waste to Energy projects for generation of Biogas/ </a:t>
            </a:r>
            <a:r>
              <a:rPr lang="en-US" dirty="0" err="1"/>
              <a:t>BioCNG</a:t>
            </a:r>
            <a:r>
              <a:rPr lang="en-US" dirty="0"/>
              <a:t>/ Power/ producer or syngas from urban, industrial and agricultural wastes/residues.</a:t>
            </a:r>
            <a:endParaRPr lang="en-US" dirty="0">
              <a:solidFill>
                <a:schemeClr val="tx1"/>
              </a:solidFill>
            </a:endParaRPr>
          </a:p>
          <a:p>
            <a:pPr>
              <a:spcAft>
                <a:spcPts val="300"/>
              </a:spcAft>
            </a:pPr>
            <a:r>
              <a:rPr lang="en-US" b="1" i="1" dirty="0">
                <a:solidFill>
                  <a:schemeClr val="tx1"/>
                </a:solidFill>
              </a:rPr>
              <a:t>Waste to Wealth Mission</a:t>
            </a:r>
          </a:p>
          <a:p>
            <a:pPr algn="just">
              <a:spcBef>
                <a:spcPts val="300"/>
              </a:spcBef>
              <a:spcAft>
                <a:spcPts val="300"/>
              </a:spcAft>
            </a:pPr>
            <a:r>
              <a:rPr lang="en-US" dirty="0"/>
              <a:t>Waste to Wealth Mission is an initiative organized by the Office of the Principal Scientific Advisor to the Government of India aiming at identifying, validating and deploying technologies for waste management, adoption of circular economy practices, clean energy generation and recycling</a:t>
            </a:r>
          </a:p>
          <a:p>
            <a:pPr algn="just">
              <a:spcBef>
                <a:spcPts val="300"/>
              </a:spcBef>
              <a:spcAft>
                <a:spcPts val="600"/>
              </a:spcAft>
            </a:pPr>
            <a:r>
              <a:rPr lang="en-US" dirty="0"/>
              <a:t>The Mission has taken several initiatives in different areas of waste management, including technology demonstrations in multiple waste management domains, community engagement and development of an online portal, which act as a reference point for all stakeholders including urban local bodies, government departments, technology companies, investors and citizens.</a:t>
            </a:r>
            <a:endParaRPr lang="en-US" b="1" i="1" dirty="0">
              <a:solidFill>
                <a:schemeClr val="tx1"/>
              </a:solidFill>
            </a:endParaRPr>
          </a:p>
          <a:p>
            <a:pPr>
              <a:spcAft>
                <a:spcPts val="300"/>
              </a:spcAft>
            </a:pPr>
            <a:r>
              <a:rPr lang="en-US" b="1" i="1" dirty="0"/>
              <a:t>Mission Circular Economy 2021 </a:t>
            </a:r>
            <a:r>
              <a:rPr lang="en-US" dirty="0"/>
              <a:t>- </a:t>
            </a:r>
            <a:r>
              <a:rPr lang="en-US" b="1" i="1" dirty="0">
                <a:solidFill>
                  <a:schemeClr val="tx1"/>
                </a:solidFill>
              </a:rPr>
              <a:t>Circular Economy Cell (CE Cell) </a:t>
            </a:r>
          </a:p>
          <a:p>
            <a:pPr algn="just">
              <a:spcBef>
                <a:spcPts val="300"/>
              </a:spcBef>
              <a:spcAft>
                <a:spcPts val="300"/>
              </a:spcAft>
            </a:pPr>
            <a:r>
              <a:rPr lang="en-US" dirty="0">
                <a:solidFill>
                  <a:schemeClr val="tx1"/>
                </a:solidFill>
              </a:rPr>
              <a:t>This government Unit was initiated by NITI Aayog (government think-tank) in September 2022, as a dedicated agency to work in the field of Circular Economy. 10 sectoral Circular Economy action plans were developed for 10 waste categories: </a:t>
            </a:r>
            <a:r>
              <a:rPr lang="en-US" dirty="0"/>
              <a:t>Li-ion batteries; E-waste; Toxic and hazardous industrial waste; Scrap metal (ferrous and non-ferrous); </a:t>
            </a:r>
            <a:r>
              <a:rPr lang="en-US" dirty="0" err="1"/>
              <a:t>Tyre</a:t>
            </a:r>
            <a:r>
              <a:rPr lang="en-US" dirty="0"/>
              <a:t> and Rubber; End of Life Vehicles; Gypsum, Used Oil, Municipal solid waste and Solar Panels. On average, about 50.72% of the waste collected in India is minimized, recycled, and reused (Gour &amp;Singh, 2022:10)</a:t>
            </a:r>
            <a:endParaRPr lang="el-GR" dirty="0">
              <a:solidFill>
                <a:schemeClr val="tx1"/>
              </a:solidFill>
            </a:endParaRPr>
          </a:p>
        </p:txBody>
      </p:sp>
    </p:spTree>
    <p:extLst>
      <p:ext uri="{BB962C8B-B14F-4D97-AF65-F5344CB8AC3E}">
        <p14:creationId xmlns:p14="http://schemas.microsoft.com/office/powerpoint/2010/main" val="84777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(United Kingdom</a:t>
            </a:r>
            <a:r>
              <a:rPr lang="el-GR" sz="2800" dirty="0">
                <a:solidFill>
                  <a:srgbClr val="FFFFFF"/>
                </a:solidFill>
                <a:latin typeface="Segoe UI" panose="020B0502040204020203" pitchFamily="34" charset="0"/>
                <a:cs typeface="Segoe UI" panose="020B0502040204020203" pitchFamily="34" charset="0"/>
                <a:sym typeface="Century Gothic"/>
              </a:rPr>
              <a:t> 1</a:t>
            </a:r>
            <a:r>
              <a:rPr lang="en-US" sz="2800" dirty="0">
                <a:solidFill>
                  <a:srgbClr val="FFFFFF"/>
                </a:solidFill>
                <a:latin typeface="Segoe UI" panose="020B0502040204020203" pitchFamily="34" charset="0"/>
                <a:cs typeface="Segoe UI" panose="020B0502040204020203" pitchFamily="34" charset="0"/>
                <a:sym typeface="Century Gothic"/>
              </a:rPr>
              <a:t>)</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361187"/>
            <a:ext cx="9488130" cy="465643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spcAft>
                <a:spcPts val="300"/>
              </a:spcAft>
            </a:pPr>
            <a:r>
              <a:rPr lang="en-US" b="1" i="1" dirty="0"/>
              <a:t>Our waste, our resources: a strategy for England </a:t>
            </a:r>
          </a:p>
          <a:p>
            <a:pPr>
              <a:spcBef>
                <a:spcPts val="600"/>
              </a:spcBef>
              <a:spcAft>
                <a:spcPts val="600"/>
              </a:spcAft>
            </a:pPr>
            <a:r>
              <a:rPr lang="en-US" dirty="0"/>
              <a:t>In </a:t>
            </a:r>
            <a:r>
              <a:rPr lang="en-US" dirty="0">
                <a:solidFill>
                  <a:schemeClr val="tx1"/>
                </a:solidFill>
              </a:rPr>
              <a:t>December 2018, the UK government published ‘</a:t>
            </a:r>
            <a:r>
              <a:rPr lang="en-US" i="1" dirty="0">
                <a:solidFill>
                  <a:schemeClr val="tx1"/>
                </a:solidFill>
              </a:rPr>
              <a:t>Our waste, our resources: a strategy for England (the Strategy)</a:t>
            </a:r>
            <a:r>
              <a:rPr lang="en-US" dirty="0">
                <a:solidFill>
                  <a:schemeClr val="tx1"/>
                </a:solidFill>
              </a:rPr>
              <a:t>’, setting out government’s aim towards establishing a circular economy model for waste management, where products are used again or for longer through reuse, repair and recycling. It contains 5 strategic ambitions:</a:t>
            </a:r>
          </a:p>
          <a:p>
            <a:pPr>
              <a:spcBef>
                <a:spcPts val="600"/>
              </a:spcBef>
              <a:spcAft>
                <a:spcPts val="600"/>
              </a:spcAft>
            </a:pPr>
            <a:r>
              <a:rPr lang="en-US" b="1" dirty="0">
                <a:solidFill>
                  <a:schemeClr val="tx1"/>
                </a:solidFill>
              </a:rPr>
              <a:t>1.</a:t>
            </a:r>
            <a:r>
              <a:rPr lang="en-US" dirty="0">
                <a:solidFill>
                  <a:schemeClr val="tx1"/>
                </a:solidFill>
              </a:rPr>
              <a:t> To work towards all plastic packaging placed on the market being recyclable, reusable or compostable by 2025</a:t>
            </a:r>
          </a:p>
          <a:p>
            <a:pPr>
              <a:spcBef>
                <a:spcPts val="600"/>
              </a:spcBef>
              <a:spcAft>
                <a:spcPts val="600"/>
              </a:spcAft>
            </a:pPr>
            <a:r>
              <a:rPr lang="en-US" b="1" dirty="0">
                <a:solidFill>
                  <a:schemeClr val="tx1"/>
                </a:solidFill>
              </a:rPr>
              <a:t>2.</a:t>
            </a:r>
            <a:r>
              <a:rPr lang="en-US" dirty="0">
                <a:solidFill>
                  <a:schemeClr val="tx1"/>
                </a:solidFill>
              </a:rPr>
              <a:t> To work towards eliminating food waste to landfill by 2030</a:t>
            </a:r>
          </a:p>
          <a:p>
            <a:pPr>
              <a:spcBef>
                <a:spcPts val="600"/>
              </a:spcBef>
              <a:spcAft>
                <a:spcPts val="600"/>
              </a:spcAft>
            </a:pPr>
            <a:r>
              <a:rPr lang="en-US" b="1" dirty="0">
                <a:solidFill>
                  <a:schemeClr val="tx1"/>
                </a:solidFill>
              </a:rPr>
              <a:t>3.</a:t>
            </a:r>
            <a:r>
              <a:rPr lang="en-US" dirty="0">
                <a:solidFill>
                  <a:schemeClr val="tx1"/>
                </a:solidFill>
              </a:rPr>
              <a:t> To eliminate avoidable15 plastic waste over the lifetime of the 25 Year Environment Plan</a:t>
            </a:r>
          </a:p>
          <a:p>
            <a:pPr>
              <a:spcBef>
                <a:spcPts val="600"/>
              </a:spcBef>
              <a:spcAft>
                <a:spcPts val="600"/>
              </a:spcAft>
            </a:pPr>
            <a:r>
              <a:rPr lang="en-US" b="1" dirty="0">
                <a:solidFill>
                  <a:schemeClr val="tx1"/>
                </a:solidFill>
              </a:rPr>
              <a:t>4.</a:t>
            </a:r>
            <a:r>
              <a:rPr lang="en-US" dirty="0">
                <a:solidFill>
                  <a:schemeClr val="tx1"/>
                </a:solidFill>
              </a:rPr>
              <a:t> To double resource productivity16 by 2050 and </a:t>
            </a:r>
          </a:p>
          <a:p>
            <a:pPr>
              <a:spcBef>
                <a:spcPts val="600"/>
              </a:spcBef>
              <a:spcAft>
                <a:spcPts val="600"/>
              </a:spcAft>
            </a:pPr>
            <a:r>
              <a:rPr lang="en-US" b="1" dirty="0">
                <a:solidFill>
                  <a:schemeClr val="tx1"/>
                </a:solidFill>
              </a:rPr>
              <a:t>5.</a:t>
            </a:r>
            <a:r>
              <a:rPr lang="en-US" dirty="0">
                <a:solidFill>
                  <a:schemeClr val="tx1"/>
                </a:solidFill>
              </a:rPr>
              <a:t> To eliminate avoidable waste of all kinds by 2050.</a:t>
            </a:r>
          </a:p>
          <a:p>
            <a:pPr>
              <a:spcBef>
                <a:spcPts val="600"/>
              </a:spcBef>
              <a:spcAft>
                <a:spcPts val="600"/>
              </a:spcAft>
            </a:pPr>
            <a:r>
              <a:rPr lang="en-US" dirty="0">
                <a:solidFill>
                  <a:schemeClr val="tx1"/>
                </a:solidFill>
              </a:rPr>
              <a:t>It also includes important milestones, such as:</a:t>
            </a:r>
          </a:p>
          <a:p>
            <a:pPr>
              <a:spcBef>
                <a:spcPts val="600"/>
              </a:spcBef>
              <a:spcAft>
                <a:spcPts val="600"/>
              </a:spcAft>
            </a:pPr>
            <a:r>
              <a:rPr lang="en-US" b="1" dirty="0">
                <a:solidFill>
                  <a:schemeClr val="tx1"/>
                </a:solidFill>
              </a:rPr>
              <a:t>1.</a:t>
            </a:r>
            <a:r>
              <a:rPr lang="en-US" dirty="0">
                <a:solidFill>
                  <a:schemeClr val="tx1"/>
                </a:solidFill>
              </a:rPr>
              <a:t> 50% recycling rate for household waste by 2020 and</a:t>
            </a:r>
          </a:p>
          <a:p>
            <a:pPr>
              <a:spcBef>
                <a:spcPts val="600"/>
              </a:spcBef>
              <a:spcAft>
                <a:spcPts val="600"/>
              </a:spcAft>
            </a:pPr>
            <a:r>
              <a:rPr lang="en-US" b="1" dirty="0">
                <a:solidFill>
                  <a:schemeClr val="tx1"/>
                </a:solidFill>
              </a:rPr>
              <a:t>2.</a:t>
            </a:r>
            <a:r>
              <a:rPr lang="en-US" dirty="0">
                <a:solidFill>
                  <a:schemeClr val="tx1"/>
                </a:solidFill>
              </a:rPr>
              <a:t> 65% recycling rate for municipal solid waste by 2035.</a:t>
            </a:r>
          </a:p>
        </p:txBody>
      </p:sp>
    </p:spTree>
    <p:extLst>
      <p:ext uri="{BB962C8B-B14F-4D97-AF65-F5344CB8AC3E}">
        <p14:creationId xmlns:p14="http://schemas.microsoft.com/office/powerpoint/2010/main" val="256526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Waste reduction application policies and practices in partner countries (United Kingdom</a:t>
            </a:r>
            <a:r>
              <a:rPr lang="el-GR" sz="2800" dirty="0">
                <a:solidFill>
                  <a:srgbClr val="FFFFFF"/>
                </a:solidFill>
                <a:latin typeface="Segoe UI" panose="020B0502040204020203" pitchFamily="34" charset="0"/>
                <a:cs typeface="Segoe UI" panose="020B0502040204020203" pitchFamily="34" charset="0"/>
                <a:sym typeface="Century Gothic"/>
              </a:rPr>
              <a:t> 2</a:t>
            </a:r>
            <a:r>
              <a:rPr lang="en-US" sz="2800" dirty="0">
                <a:solidFill>
                  <a:srgbClr val="FFFFFF"/>
                </a:solidFill>
                <a:latin typeface="Segoe UI" panose="020B0502040204020203" pitchFamily="34" charset="0"/>
                <a:cs typeface="Segoe UI" panose="020B0502040204020203" pitchFamily="34" charset="0"/>
                <a:sym typeface="Century Gothic"/>
              </a:rPr>
              <a:t>)</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352478"/>
            <a:ext cx="9488130" cy="465643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spcBef>
                <a:spcPts val="300"/>
              </a:spcBef>
              <a:spcAft>
                <a:spcPts val="300"/>
              </a:spcAft>
            </a:pPr>
            <a:r>
              <a:rPr lang="en-US" b="1" i="1" dirty="0">
                <a:solidFill>
                  <a:schemeClr val="tx1"/>
                </a:solidFill>
              </a:rPr>
              <a:t>Waste prevention program for England 2021</a:t>
            </a:r>
          </a:p>
          <a:p>
            <a:pPr>
              <a:spcBef>
                <a:spcPts val="300"/>
              </a:spcBef>
              <a:spcAft>
                <a:spcPts val="300"/>
              </a:spcAft>
            </a:pPr>
            <a:r>
              <a:rPr lang="en-US" dirty="0">
                <a:solidFill>
                  <a:schemeClr val="tx1"/>
                </a:solidFill>
              </a:rPr>
              <a:t>It embeds the strategic principle – ‘to prevent waste from occurring in the first place and manage it better, when it does’</a:t>
            </a:r>
            <a:r>
              <a:rPr lang="el-GR" dirty="0">
                <a:solidFill>
                  <a:schemeClr val="tx1"/>
                </a:solidFill>
              </a:rPr>
              <a:t> </a:t>
            </a:r>
            <a:r>
              <a:rPr lang="en-US" dirty="0">
                <a:solidFill>
                  <a:schemeClr val="tx1"/>
                </a:solidFill>
              </a:rPr>
              <a:t>and is applied to 7 sectors of waste arisings:</a:t>
            </a:r>
          </a:p>
          <a:p>
            <a:pPr marL="182563" indent="-182563">
              <a:spcBef>
                <a:spcPts val="300"/>
              </a:spcBef>
              <a:spcAft>
                <a:spcPts val="300"/>
              </a:spcAft>
              <a:buClr>
                <a:srgbClr val="0070C0"/>
              </a:buClr>
              <a:buFont typeface="Wingdings" panose="05000000000000000000" pitchFamily="2" charset="2"/>
              <a:buChar char="§"/>
            </a:pPr>
            <a:r>
              <a:rPr lang="en-US" dirty="0">
                <a:solidFill>
                  <a:schemeClr val="tx1"/>
                </a:solidFill>
              </a:rPr>
              <a:t>Construction</a:t>
            </a:r>
          </a:p>
          <a:p>
            <a:pPr marL="182563" indent="-182563">
              <a:spcBef>
                <a:spcPts val="300"/>
              </a:spcBef>
              <a:spcAft>
                <a:spcPts val="300"/>
              </a:spcAft>
              <a:buClr>
                <a:srgbClr val="0070C0"/>
              </a:buClr>
              <a:buFont typeface="Wingdings" panose="05000000000000000000" pitchFamily="2" charset="2"/>
              <a:buChar char="§"/>
            </a:pPr>
            <a:r>
              <a:rPr lang="en-US" dirty="0">
                <a:solidFill>
                  <a:schemeClr val="tx1"/>
                </a:solidFill>
              </a:rPr>
              <a:t>Textiles</a:t>
            </a:r>
          </a:p>
          <a:p>
            <a:pPr marL="182563" indent="-182563">
              <a:spcBef>
                <a:spcPts val="300"/>
              </a:spcBef>
              <a:spcAft>
                <a:spcPts val="300"/>
              </a:spcAft>
              <a:buClr>
                <a:srgbClr val="0070C0"/>
              </a:buClr>
              <a:buFont typeface="Wingdings" panose="05000000000000000000" pitchFamily="2" charset="2"/>
              <a:buChar char="§"/>
            </a:pPr>
            <a:r>
              <a:rPr lang="en-US" dirty="0">
                <a:solidFill>
                  <a:schemeClr val="tx1"/>
                </a:solidFill>
              </a:rPr>
              <a:t>Furniture</a:t>
            </a:r>
          </a:p>
          <a:p>
            <a:pPr marL="182563" indent="-182563">
              <a:spcBef>
                <a:spcPts val="300"/>
              </a:spcBef>
              <a:spcAft>
                <a:spcPts val="300"/>
              </a:spcAft>
              <a:buClr>
                <a:srgbClr val="0070C0"/>
              </a:buClr>
              <a:buFont typeface="Wingdings" panose="05000000000000000000" pitchFamily="2" charset="2"/>
              <a:buChar char="§"/>
            </a:pPr>
            <a:r>
              <a:rPr lang="en-US" dirty="0">
                <a:solidFill>
                  <a:schemeClr val="tx1"/>
                </a:solidFill>
              </a:rPr>
              <a:t>Electronics</a:t>
            </a:r>
          </a:p>
          <a:p>
            <a:pPr marL="182563" indent="-182563">
              <a:spcBef>
                <a:spcPts val="300"/>
              </a:spcBef>
              <a:spcAft>
                <a:spcPts val="300"/>
              </a:spcAft>
              <a:buClr>
                <a:srgbClr val="0070C0"/>
              </a:buClr>
              <a:buFont typeface="Wingdings" panose="05000000000000000000" pitchFamily="2" charset="2"/>
              <a:buChar char="§"/>
            </a:pPr>
            <a:r>
              <a:rPr lang="en-US" dirty="0">
                <a:solidFill>
                  <a:schemeClr val="tx1"/>
                </a:solidFill>
              </a:rPr>
              <a:t>Vehicles</a:t>
            </a:r>
          </a:p>
          <a:p>
            <a:pPr marL="182563" indent="-182563">
              <a:spcBef>
                <a:spcPts val="300"/>
              </a:spcBef>
              <a:spcAft>
                <a:spcPts val="300"/>
              </a:spcAft>
              <a:buClr>
                <a:srgbClr val="0070C0"/>
              </a:buClr>
              <a:buFont typeface="Wingdings" panose="05000000000000000000" pitchFamily="2" charset="2"/>
              <a:buChar char="§"/>
            </a:pPr>
            <a:r>
              <a:rPr lang="en-US" dirty="0">
                <a:solidFill>
                  <a:schemeClr val="tx1"/>
                </a:solidFill>
              </a:rPr>
              <a:t>Plastic and packaging</a:t>
            </a:r>
          </a:p>
          <a:p>
            <a:pPr marL="182563" indent="-182563">
              <a:spcBef>
                <a:spcPts val="300"/>
              </a:spcBef>
              <a:spcAft>
                <a:spcPts val="600"/>
              </a:spcAft>
              <a:buClr>
                <a:srgbClr val="0070C0"/>
              </a:buClr>
              <a:buFont typeface="Wingdings" panose="05000000000000000000" pitchFamily="2" charset="2"/>
              <a:buChar char="§"/>
            </a:pPr>
            <a:r>
              <a:rPr lang="en-US" dirty="0">
                <a:solidFill>
                  <a:schemeClr val="tx1"/>
                </a:solidFill>
              </a:rPr>
              <a:t>Good</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Arial"/>
                <a:cs typeface="Arial"/>
                <a:sym typeface="Arial"/>
              </a:rPr>
              <a:t>Routemap for Zero Avoidable Waste in Construction 2021</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lang="en-US" dirty="0"/>
              <a:t>It adopts the principles of the waste hierarchy and life cycle assessment and include baseline targets, such as:</a:t>
            </a:r>
          </a:p>
          <a:p>
            <a:pPr marL="182563" marR="0" lvl="0" indent="-182563" algn="l" defTabSz="914400" rtl="0" eaLnBrk="1" fontAlgn="auto" latinLnBrk="0" hangingPunct="1">
              <a:lnSpc>
                <a:spcPct val="100000"/>
              </a:lnSpc>
              <a:spcBef>
                <a:spcPts val="300"/>
              </a:spcBef>
              <a:spcAft>
                <a:spcPts val="300"/>
              </a:spcAft>
              <a:buClr>
                <a:srgbClr val="000000"/>
              </a:buClr>
              <a:buSzTx/>
              <a:buFont typeface="Arial"/>
              <a:buAutoNum type="arabicPeriod"/>
              <a:tabLst/>
              <a:defRPr/>
            </a:pPr>
            <a:r>
              <a:rPr lang="en-US" dirty="0"/>
              <a:t>Zero avoidable waste (ZAW) in the construction sector by 2050</a:t>
            </a:r>
          </a:p>
          <a:p>
            <a:pPr marL="182563" marR="0" lvl="0" indent="-182563" algn="l" defTabSz="914400" rtl="0" eaLnBrk="1" fontAlgn="auto" latinLnBrk="0" hangingPunct="1">
              <a:lnSpc>
                <a:spcPct val="100000"/>
              </a:lnSpc>
              <a:spcBef>
                <a:spcPts val="300"/>
              </a:spcBef>
              <a:spcAft>
                <a:spcPts val="300"/>
              </a:spcAft>
              <a:buClr>
                <a:srgbClr val="000000"/>
              </a:buClr>
              <a:buSzTx/>
              <a:buFont typeface="Arial"/>
              <a:buAutoNum type="arabicPeriod"/>
              <a:tabLst/>
              <a:defRPr/>
            </a:pPr>
            <a:r>
              <a:rPr lang="en-US" dirty="0"/>
              <a:t>By 2040 eliminate all but hazardous C&amp;D waste entering landfill</a:t>
            </a:r>
          </a:p>
          <a:p>
            <a:pPr marL="182563" marR="0" lvl="0" indent="-182563" algn="l" defTabSz="914400" rtl="0" eaLnBrk="1" fontAlgn="auto" latinLnBrk="0" hangingPunct="1">
              <a:lnSpc>
                <a:spcPct val="100000"/>
              </a:lnSpc>
              <a:spcBef>
                <a:spcPts val="300"/>
              </a:spcBef>
              <a:spcAft>
                <a:spcPts val="300"/>
              </a:spcAft>
              <a:buClr>
                <a:srgbClr val="000000"/>
              </a:buClr>
              <a:buSzTx/>
              <a:buFont typeface="Arial"/>
              <a:buAutoNum type="arabicPeriod"/>
              <a:tabLst/>
              <a:defRPr/>
            </a:pPr>
            <a:r>
              <a:rPr lang="en-US" dirty="0"/>
              <a:t>By 2040 reduce soil to landfill by 75% based on a 2020 level and by 2050 this should be zero unless required for landfill operation purposes.</a:t>
            </a:r>
            <a:endParaRPr kumimoji="0" lang="en-US" sz="1400" b="1" i="1"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l-GR" sz="1400" b="0" i="0" u="none" strike="noStrike" kern="0" cap="none" spc="0" normalizeH="0" baseline="0" noProof="0" dirty="0">
              <a:ln>
                <a:noFill/>
              </a:ln>
              <a:solidFill>
                <a:srgbClr val="000000"/>
              </a:solidFill>
              <a:effectLst/>
              <a:uLnTx/>
              <a:uFillTx/>
              <a:latin typeface="Arial"/>
              <a:cs typeface="Arial"/>
              <a:sym typeface="Arial"/>
            </a:endParaRPr>
          </a:p>
          <a:p>
            <a:pPr>
              <a:spcBef>
                <a:spcPts val="300"/>
              </a:spcBef>
              <a:spcAft>
                <a:spcPts val="300"/>
              </a:spcAft>
              <a:buClr>
                <a:srgbClr val="0070C0"/>
              </a:buClr>
            </a:pPr>
            <a:endParaRPr lang="en-US" dirty="0">
              <a:solidFill>
                <a:schemeClr val="tx1"/>
              </a:solidFill>
            </a:endParaRPr>
          </a:p>
          <a:p>
            <a:pPr>
              <a:spcBef>
                <a:spcPts val="300"/>
              </a:spcBef>
              <a:spcAft>
                <a:spcPts val="300"/>
              </a:spcAft>
            </a:pPr>
            <a:endParaRPr lang="el-GR" dirty="0">
              <a:solidFill>
                <a:schemeClr val="tx1"/>
              </a:solidFill>
            </a:endParaRPr>
          </a:p>
        </p:txBody>
      </p:sp>
    </p:spTree>
    <p:extLst>
      <p:ext uri="{BB962C8B-B14F-4D97-AF65-F5344CB8AC3E}">
        <p14:creationId xmlns:p14="http://schemas.microsoft.com/office/powerpoint/2010/main" val="249231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4. Case studies on successful waste reduction strategies and circular economy practices (1)</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592356"/>
            <a:ext cx="9488130" cy="44165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spcAft>
                <a:spcPts val="600"/>
              </a:spcAft>
              <a:buSzPts val="1600"/>
            </a:pPr>
            <a:r>
              <a:rPr lang="en-US" sz="1600" b="1" dirty="0"/>
              <a:t>The Zero Waste town of Kamikatsu in Tokushima Prefecture Japan (1)</a:t>
            </a:r>
          </a:p>
          <a:p>
            <a:pPr lvl="1" algn="just">
              <a:lnSpc>
                <a:spcPct val="150000"/>
              </a:lnSpc>
              <a:spcBef>
                <a:spcPts val="600"/>
              </a:spcBef>
              <a:spcAft>
                <a:spcPts val="600"/>
              </a:spcAft>
              <a:buSzPts val="1600"/>
            </a:pPr>
            <a:r>
              <a:rPr lang="en-US" b="0"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rPr>
              <a:t>In 2003, the Japanese Municipality of </a:t>
            </a:r>
            <a:r>
              <a:rPr lang="en-US" dirty="0">
                <a:latin typeface="Arial" panose="020B0604020202020204" pitchFamily="34" charset="0"/>
                <a:cs typeface="Arial" panose="020B0604020202020204" pitchFamily="34" charset="0"/>
              </a:rPr>
              <a:t>Kamikatsu declared its intention to become a Zero-Waste Town. Twenty years later, in 2023, and by </a:t>
            </a:r>
            <a:r>
              <a:rPr lang="en-US" dirty="0"/>
              <a:t>putting into practice the 3Rs - “</a:t>
            </a:r>
            <a:r>
              <a:rPr lang="en-US" i="1" dirty="0"/>
              <a:t>reduce, reuse, and recycle</a:t>
            </a:r>
            <a:r>
              <a:rPr lang="en-US" dirty="0"/>
              <a:t>” </a:t>
            </a:r>
            <a:r>
              <a:rPr lang="en-US" dirty="0">
                <a:latin typeface="Arial" panose="020B0604020202020204" pitchFamily="34" charset="0"/>
                <a:cs typeface="Arial" panose="020B0604020202020204" pitchFamily="34" charset="0"/>
              </a:rPr>
              <a:t>the town has reached an impressive 80% recycling rate</a:t>
            </a:r>
            <a:r>
              <a:rPr lang="en-US" dirty="0"/>
              <a:t> by sorting trash into 45 categories, with used items displayed like a store at the Zero Waste Center</a:t>
            </a:r>
            <a:r>
              <a:rPr lang="en-US" dirty="0">
                <a:latin typeface="Arial" panose="020B0604020202020204" pitchFamily="34" charset="0"/>
                <a:cs typeface="Arial" panose="020B0604020202020204" pitchFamily="34" charset="0"/>
              </a:rPr>
              <a:t>, when the national rate of Japan is at 20%.</a:t>
            </a:r>
          </a:p>
          <a:p>
            <a:pPr lvl="1" algn="just">
              <a:lnSpc>
                <a:spcPct val="150000"/>
              </a:lnSpc>
              <a:spcBef>
                <a:spcPts val="600"/>
              </a:spcBef>
              <a:spcAft>
                <a:spcPts val="600"/>
              </a:spcAft>
              <a:buSzPts val="1600"/>
            </a:pPr>
            <a:r>
              <a:rPr lang="en-US" dirty="0"/>
              <a:t>As the town does not operate its trash collection service, the residents take their garbage themselves to the town’s single waste-collection center, where they then separate it into the various categories. Meanwhile, they compost kitchen waste and food scraps at home. With the town having devised such a waste system, the residents have gained a keen awareness of the need to reduce waste completely.</a:t>
            </a:r>
            <a:endParaRPr lang="en-US" dirty="0">
              <a:latin typeface="Arial" panose="020B0604020202020204" pitchFamily="34" charset="0"/>
              <a:cs typeface="Arial" panose="020B0604020202020204" pitchFamily="34" charset="0"/>
            </a:endParaRPr>
          </a:p>
          <a:p>
            <a:pPr marL="457200" lvl="1" algn="just">
              <a:lnSpc>
                <a:spcPct val="150000"/>
              </a:lnSpc>
              <a:buSzPts val="1600"/>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F4339D5-FF9A-D0C1-C69C-0617976613D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Contents</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5" name="TextBox 4">
            <a:extLst>
              <a:ext uri="{FF2B5EF4-FFF2-40B4-BE49-F238E27FC236}">
                <a16:creationId xmlns:a16="http://schemas.microsoft.com/office/drawing/2014/main" id="{D965C0B5-A2E1-5303-DEE0-53E3BE806796}"/>
              </a:ext>
            </a:extLst>
          </p:cNvPr>
          <p:cNvSpPr txBox="1"/>
          <p:nvPr/>
        </p:nvSpPr>
        <p:spPr>
          <a:xfrm>
            <a:off x="993058" y="1455456"/>
            <a:ext cx="9751142" cy="3200876"/>
          </a:xfrm>
          <a:prstGeom prst="rect">
            <a:avLst/>
          </a:prstGeom>
          <a:noFill/>
        </p:spPr>
        <p:txBody>
          <a:bodyPr wrap="square">
            <a:spAutoFit/>
          </a:bodyPr>
          <a:lstStyle/>
          <a:p>
            <a:pPr marR="0" lvl="0" algn="l" rtl="0">
              <a:lnSpc>
                <a:spcPct val="100000"/>
              </a:lnSpc>
              <a:spcBef>
                <a:spcPts val="0"/>
              </a:spcBef>
              <a:spcAft>
                <a:spcPts val="0"/>
              </a:spcAft>
              <a:buClr>
                <a:srgbClr val="FFFFFF"/>
              </a:buClr>
              <a:buSzPts val="2800"/>
            </a:pPr>
            <a:r>
              <a:rPr lang="en-GB" sz="1800" b="1" dirty="0">
                <a:solidFill>
                  <a:srgbClr val="003399"/>
                </a:solidFill>
                <a:latin typeface="Century Gothic"/>
                <a:sym typeface="Century Gothic"/>
              </a:rPr>
              <a:t>1. The role of waste reduction strategies in achieving circular economy…….……….</a:t>
            </a:r>
          </a:p>
          <a:p>
            <a:pPr marR="0" lvl="0" algn="l" rtl="0">
              <a:lnSpc>
                <a:spcPct val="100000"/>
              </a:lnSpc>
              <a:spcBef>
                <a:spcPts val="0"/>
              </a:spcBef>
              <a:spcAft>
                <a:spcPts val="0"/>
              </a:spcAft>
              <a:buClr>
                <a:srgbClr val="FFFFFF"/>
              </a:buClr>
              <a:buSzPts val="2800"/>
            </a:pPr>
            <a:endParaRPr lang="en-GB" sz="1800" b="1" dirty="0">
              <a:solidFill>
                <a:srgbClr val="003399"/>
              </a:solidFill>
              <a:latin typeface="Century Gothic"/>
              <a:sym typeface="Century Gothic"/>
            </a:endParaRPr>
          </a:p>
          <a:p>
            <a:pPr marR="0" lvl="0" algn="l" rtl="0">
              <a:lnSpc>
                <a:spcPct val="100000"/>
              </a:lnSpc>
              <a:spcBef>
                <a:spcPts val="0"/>
              </a:spcBef>
              <a:spcAft>
                <a:spcPts val="0"/>
              </a:spcAft>
              <a:buClr>
                <a:srgbClr val="FFFFFF"/>
              </a:buClr>
              <a:buSzPts val="2800"/>
            </a:pPr>
            <a:r>
              <a:rPr lang="en-GB" sz="1800" b="1" dirty="0">
                <a:solidFill>
                  <a:srgbClr val="003399"/>
                </a:solidFill>
                <a:latin typeface="Century Gothic"/>
                <a:sym typeface="Century Gothic"/>
              </a:rPr>
              <a:t>2. The principles of waste hierarchy and extended producer responsibility...………..</a:t>
            </a:r>
          </a:p>
          <a:p>
            <a:pPr marR="0" lvl="0" algn="l" rtl="0">
              <a:lnSpc>
                <a:spcPct val="100000"/>
              </a:lnSpc>
              <a:spcBef>
                <a:spcPts val="0"/>
              </a:spcBef>
              <a:spcAft>
                <a:spcPts val="0"/>
              </a:spcAft>
              <a:buClr>
                <a:srgbClr val="FFFFFF"/>
              </a:buClr>
              <a:buSzPts val="2800"/>
            </a:pPr>
            <a:endParaRPr lang="en-GB" sz="1800" b="1" dirty="0">
              <a:solidFill>
                <a:srgbClr val="003399"/>
              </a:solidFill>
              <a:latin typeface="Century Gothic"/>
              <a:sym typeface="Century Gothic"/>
            </a:endParaRPr>
          </a:p>
          <a:p>
            <a:pPr marR="0" lvl="0" algn="l" rtl="0">
              <a:lnSpc>
                <a:spcPct val="100000"/>
              </a:lnSpc>
              <a:spcBef>
                <a:spcPts val="0"/>
              </a:spcBef>
              <a:spcAft>
                <a:spcPts val="0"/>
              </a:spcAft>
              <a:buClr>
                <a:srgbClr val="FFFFFF"/>
              </a:buClr>
              <a:buSzPts val="2800"/>
            </a:pPr>
            <a:r>
              <a:rPr lang="en-GB" sz="1800" b="1" dirty="0">
                <a:solidFill>
                  <a:srgbClr val="003399"/>
                </a:solidFill>
                <a:latin typeface="Century Gothic"/>
                <a:sym typeface="Century Gothic"/>
              </a:rPr>
              <a:t>3. Waste reduction application policies and practices in partner countries………….</a:t>
            </a:r>
          </a:p>
          <a:p>
            <a:pPr marR="0" lvl="0" algn="l" rtl="0">
              <a:lnSpc>
                <a:spcPct val="100000"/>
              </a:lnSpc>
              <a:spcBef>
                <a:spcPts val="0"/>
              </a:spcBef>
              <a:spcAft>
                <a:spcPts val="0"/>
              </a:spcAft>
              <a:buClr>
                <a:srgbClr val="FFFFFF"/>
              </a:buClr>
              <a:buSzPts val="2800"/>
            </a:pPr>
            <a:endParaRPr lang="en-GB" sz="1800" b="1" dirty="0">
              <a:solidFill>
                <a:srgbClr val="003399"/>
              </a:solidFill>
              <a:latin typeface="Century Gothic"/>
              <a:sym typeface="Century Gothic"/>
            </a:endParaRPr>
          </a:p>
          <a:p>
            <a:pPr marR="0" lvl="0" algn="l" rtl="0">
              <a:lnSpc>
                <a:spcPct val="100000"/>
              </a:lnSpc>
              <a:spcBef>
                <a:spcPts val="0"/>
              </a:spcBef>
              <a:spcAft>
                <a:spcPts val="0"/>
              </a:spcAft>
              <a:buClr>
                <a:srgbClr val="FFFFFF"/>
              </a:buClr>
              <a:buSzPts val="2800"/>
            </a:pPr>
            <a:r>
              <a:rPr lang="en-GB" sz="1800" b="1" dirty="0">
                <a:solidFill>
                  <a:srgbClr val="003399"/>
                </a:solidFill>
                <a:latin typeface="Century Gothic"/>
                <a:sym typeface="Century Gothic"/>
              </a:rPr>
              <a:t>4. Case studies on successful waste reduction strategies and circular economy practices….………………………………………………………………………………………....</a:t>
            </a:r>
          </a:p>
          <a:p>
            <a:pPr marR="0" lvl="0" algn="l" rtl="0">
              <a:lnSpc>
                <a:spcPct val="100000"/>
              </a:lnSpc>
              <a:spcBef>
                <a:spcPts val="0"/>
              </a:spcBef>
              <a:spcAft>
                <a:spcPts val="0"/>
              </a:spcAft>
              <a:buClr>
                <a:srgbClr val="FFFFFF"/>
              </a:buClr>
              <a:buSzPts val="2800"/>
            </a:pPr>
            <a:endParaRPr lang="en-GB" sz="1800" b="1" dirty="0">
              <a:solidFill>
                <a:srgbClr val="003399"/>
              </a:solidFill>
              <a:latin typeface="Century Gothic"/>
              <a:sym typeface="Century Gothic"/>
            </a:endParaRPr>
          </a:p>
          <a:p>
            <a:pPr>
              <a:buClr>
                <a:srgbClr val="FFFFFF"/>
              </a:buClr>
              <a:buSzPts val="2800"/>
            </a:pPr>
            <a:r>
              <a:rPr lang="en-GB" sz="1800" b="1" dirty="0">
                <a:solidFill>
                  <a:srgbClr val="003399"/>
                </a:solidFill>
                <a:latin typeface="Century Gothic"/>
                <a:sym typeface="Century Gothic"/>
              </a:rPr>
              <a:t>Reference List……………………………………………………………………………….………</a:t>
            </a:r>
          </a:p>
          <a:p>
            <a:pPr marL="457200" marR="0" lvl="0" indent="-457200" algn="l" rtl="0">
              <a:lnSpc>
                <a:spcPct val="100000"/>
              </a:lnSpc>
              <a:spcBef>
                <a:spcPts val="0"/>
              </a:spcBef>
              <a:spcAft>
                <a:spcPts val="0"/>
              </a:spcAft>
              <a:buClr>
                <a:srgbClr val="FFFFFF"/>
              </a:buClr>
              <a:buSzPts val="2800"/>
              <a:buFont typeface="+mj-lt"/>
              <a:buAutoNum type="arabicPeriod"/>
            </a:pPr>
            <a:endParaRPr lang="en-GB" sz="2200" b="1" dirty="0">
              <a:solidFill>
                <a:schemeClr val="tx1"/>
              </a:solidFill>
              <a:latin typeface="Century Gothic"/>
              <a:sym typeface="Century Gothic"/>
            </a:endParaRPr>
          </a:p>
        </p:txBody>
      </p:sp>
    </p:spTree>
    <p:extLst>
      <p:ext uri="{BB962C8B-B14F-4D97-AF65-F5344CB8AC3E}">
        <p14:creationId xmlns:p14="http://schemas.microsoft.com/office/powerpoint/2010/main" val="153482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4. Case studies on successful waste reduction strategies and circular economy practices (1)</a:t>
            </a:r>
            <a:endParaRPr sz="2800" dirty="0">
              <a:solidFill>
                <a:srgbClr val="FFFFFF"/>
              </a:solidFill>
              <a:latin typeface="Segoe UI" panose="020B0502040204020203" pitchFamily="34" charset="0"/>
              <a:cs typeface="Segoe UI" panose="020B0502040204020203" pitchFamily="34" charset="0"/>
              <a:sym typeface="Century Gothic"/>
            </a:endParaRPr>
          </a:p>
        </p:txBody>
      </p:sp>
      <p:pic>
        <p:nvPicPr>
          <p:cNvPr id="3" name="Εικόνα 2">
            <a:extLst>
              <a:ext uri="{FF2B5EF4-FFF2-40B4-BE49-F238E27FC236}">
                <a16:creationId xmlns:a16="http://schemas.microsoft.com/office/drawing/2014/main" id="{7DCF2E3C-CE75-4475-8F71-AE4A96AF7AFC}"/>
              </a:ext>
            </a:extLst>
          </p:cNvPr>
          <p:cNvPicPr>
            <a:picLocks noChangeAspect="1"/>
          </p:cNvPicPr>
          <p:nvPr/>
        </p:nvPicPr>
        <p:blipFill>
          <a:blip r:embed="rId3"/>
          <a:stretch>
            <a:fillRect/>
          </a:stretch>
        </p:blipFill>
        <p:spPr>
          <a:xfrm>
            <a:off x="1172279" y="3021874"/>
            <a:ext cx="4446979" cy="2880650"/>
          </a:xfrm>
          <a:prstGeom prst="rect">
            <a:avLst/>
          </a:prstGeom>
        </p:spPr>
      </p:pic>
      <p:pic>
        <p:nvPicPr>
          <p:cNvPr id="5" name="Εικόνα 4">
            <a:extLst>
              <a:ext uri="{FF2B5EF4-FFF2-40B4-BE49-F238E27FC236}">
                <a16:creationId xmlns:a16="http://schemas.microsoft.com/office/drawing/2014/main" id="{1F59702E-4D4E-A362-A67D-F16DE98EE2F5}"/>
              </a:ext>
            </a:extLst>
          </p:cNvPr>
          <p:cNvPicPr>
            <a:picLocks noChangeAspect="1"/>
          </p:cNvPicPr>
          <p:nvPr/>
        </p:nvPicPr>
        <p:blipFill>
          <a:blip r:embed="rId4"/>
          <a:stretch>
            <a:fillRect/>
          </a:stretch>
        </p:blipFill>
        <p:spPr>
          <a:xfrm>
            <a:off x="6096000" y="2819690"/>
            <a:ext cx="4078343" cy="3082834"/>
          </a:xfrm>
          <a:prstGeom prst="rect">
            <a:avLst/>
          </a:prstGeom>
        </p:spPr>
      </p:pic>
      <p:sp>
        <p:nvSpPr>
          <p:cNvPr id="9" name="TextBox 8">
            <a:extLst>
              <a:ext uri="{FF2B5EF4-FFF2-40B4-BE49-F238E27FC236}">
                <a16:creationId xmlns:a16="http://schemas.microsoft.com/office/drawing/2014/main" id="{443B4BFB-C46B-FDA7-8D38-7A1619C29F1E}"/>
              </a:ext>
            </a:extLst>
          </p:cNvPr>
          <p:cNvSpPr txBox="1"/>
          <p:nvPr/>
        </p:nvSpPr>
        <p:spPr>
          <a:xfrm>
            <a:off x="1076485" y="1609977"/>
            <a:ext cx="9404704" cy="1345048"/>
          </a:xfrm>
          <a:prstGeom prst="rect">
            <a:avLst/>
          </a:prstGeom>
          <a:noFill/>
        </p:spPr>
        <p:txBody>
          <a:bodyPr wrap="square">
            <a:spAutoFit/>
          </a:bodyPr>
          <a:lstStyle/>
          <a:p>
            <a:pPr lvl="1" algn="just">
              <a:lnSpc>
                <a:spcPct val="150000"/>
              </a:lnSpc>
              <a:buSzPts val="1600"/>
            </a:pPr>
            <a:r>
              <a:rPr lang="en-US" sz="1400" b="1" dirty="0"/>
              <a:t>The Zero Waste town of Kamikatsu in Tokushima Prefecture Japan (2)</a:t>
            </a:r>
            <a:endParaRPr lang="en-US" sz="1400" dirty="0"/>
          </a:p>
          <a:p>
            <a:pPr lvl="1" algn="just">
              <a:lnSpc>
                <a:spcPct val="150000"/>
              </a:lnSpc>
              <a:buSzPts val="1600"/>
            </a:pPr>
            <a:r>
              <a:rPr lang="en-US" sz="1400" dirty="0"/>
              <a:t>Looking down from above, an intriguing pair of buildings appears in the shape of a question mark. The Zero Waste Center (left), comprises a garbage collection facility, a learning center and public hall, a collaborative laboratory and a hotel.</a:t>
            </a:r>
            <a:endParaRPr lang="en-US" sz="1400" dirty="0">
              <a:latin typeface="Arial" panose="020B0604020202020204" pitchFamily="34" charset="0"/>
              <a:ea typeface="Quattrocento Sans"/>
              <a:cs typeface="Arial" panose="020B0604020202020204" pitchFamily="34" charset="0"/>
              <a:sym typeface="Quattrocento Sans"/>
            </a:endParaRPr>
          </a:p>
        </p:txBody>
      </p:sp>
    </p:spTree>
    <p:extLst>
      <p:ext uri="{BB962C8B-B14F-4D97-AF65-F5344CB8AC3E}">
        <p14:creationId xmlns:p14="http://schemas.microsoft.com/office/powerpoint/2010/main" val="242866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4. Case studies on successful waste reduction strategies and circular economy practices (2)</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592356"/>
            <a:ext cx="9488130" cy="44165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t>Sweden: Transforming Waste to Energy (1)</a:t>
            </a:r>
          </a:p>
          <a:p>
            <a:pPr lvl="1" algn="just">
              <a:lnSpc>
                <a:spcPct val="150000"/>
              </a:lnSpc>
              <a:spcBef>
                <a:spcPts val="600"/>
              </a:spcBef>
              <a:spcAft>
                <a:spcPts val="600"/>
              </a:spcAft>
              <a:buSzPts val="1600"/>
            </a:pPr>
            <a:r>
              <a:rPr lang="en-US" sz="1500" dirty="0"/>
              <a:t>Sweden is often described as the world’s greenest country. Within a few decades, the country has completely revolutionized waste management, drastically increasing its recycling rate and investing in technologies to turn its waste into energy. </a:t>
            </a:r>
          </a:p>
          <a:p>
            <a:pPr lvl="1" algn="just">
              <a:lnSpc>
                <a:spcPct val="150000"/>
              </a:lnSpc>
              <a:spcBef>
                <a:spcPts val="600"/>
              </a:spcBef>
              <a:spcAft>
                <a:spcPts val="600"/>
              </a:spcAft>
              <a:buSzPts val="1600"/>
            </a:pPr>
            <a:r>
              <a:rPr lang="en-US" sz="1500" b="1" i="1" dirty="0">
                <a:solidFill>
                  <a:srgbClr val="0070C0"/>
                </a:solidFill>
              </a:rPr>
              <a:t>Circular Economy has been the main strategy for Sweden’s transition</a:t>
            </a:r>
          </a:p>
          <a:p>
            <a:pPr lvl="1" algn="just">
              <a:lnSpc>
                <a:spcPct val="150000"/>
              </a:lnSpc>
              <a:spcBef>
                <a:spcPts val="600"/>
              </a:spcBef>
              <a:spcAft>
                <a:spcPts val="600"/>
              </a:spcAft>
              <a:buSzPts val="1600"/>
            </a:pPr>
            <a:r>
              <a:rPr lang="en-US" sz="1500" dirty="0"/>
              <a:t>Sweden has the highest renewable energy usage in the European Union – with approximately 56% of the energy coming from renewable sources such as hydroelectric, wind, and nuclear power – but it also has some of the world’s lowest carbon emissions thanks to a shift to electric transportation, as well as extensive investments in smart technologies and urban farming. On average, nearly 60% of the world’s waste ends up in landfills. Yet in Sweden, it accounts for just 1%.</a:t>
            </a:r>
          </a:p>
          <a:p>
            <a:pPr marL="457200" lvl="1" algn="just">
              <a:lnSpc>
                <a:spcPct val="150000"/>
              </a:lnSpc>
              <a:buSzPts val="1600"/>
            </a:pPr>
            <a:endParaRPr lang="en-US" sz="1600" b="1" dirty="0"/>
          </a:p>
          <a:p>
            <a:pPr marL="457200" lvl="1" algn="just">
              <a:lnSpc>
                <a:spcPct val="150000"/>
              </a:lnSpc>
              <a:buSzPts val="1600"/>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4. Case studies on successful waste reduction strategies and circular economy practices (2)</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583647"/>
            <a:ext cx="9488130" cy="44165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b="1" dirty="0"/>
              <a:t>Sweden: Transforming Waste to Energy (2)</a:t>
            </a:r>
          </a:p>
        </p:txBody>
      </p:sp>
      <p:pic>
        <p:nvPicPr>
          <p:cNvPr id="5" name="Εικόνα 4">
            <a:extLst>
              <a:ext uri="{FF2B5EF4-FFF2-40B4-BE49-F238E27FC236}">
                <a16:creationId xmlns:a16="http://schemas.microsoft.com/office/drawing/2014/main" id="{0B8B8D3C-EBD5-14B0-2D9B-E72FA652F9E9}"/>
              </a:ext>
            </a:extLst>
          </p:cNvPr>
          <p:cNvPicPr>
            <a:picLocks noChangeAspect="1"/>
          </p:cNvPicPr>
          <p:nvPr/>
        </p:nvPicPr>
        <p:blipFill>
          <a:blip r:embed="rId3"/>
          <a:stretch>
            <a:fillRect/>
          </a:stretch>
        </p:blipFill>
        <p:spPr>
          <a:xfrm>
            <a:off x="1558834" y="2644497"/>
            <a:ext cx="3918857" cy="2774412"/>
          </a:xfrm>
          <a:prstGeom prst="rect">
            <a:avLst/>
          </a:prstGeom>
        </p:spPr>
      </p:pic>
      <p:pic>
        <p:nvPicPr>
          <p:cNvPr id="7" name="Εικόνα 6">
            <a:extLst>
              <a:ext uri="{FF2B5EF4-FFF2-40B4-BE49-F238E27FC236}">
                <a16:creationId xmlns:a16="http://schemas.microsoft.com/office/drawing/2014/main" id="{AA5A3199-8B72-252E-6610-24779160E8F9}"/>
              </a:ext>
            </a:extLst>
          </p:cNvPr>
          <p:cNvPicPr>
            <a:picLocks noChangeAspect="1"/>
          </p:cNvPicPr>
          <p:nvPr/>
        </p:nvPicPr>
        <p:blipFill>
          <a:blip r:embed="rId4"/>
          <a:stretch>
            <a:fillRect/>
          </a:stretch>
        </p:blipFill>
        <p:spPr>
          <a:xfrm>
            <a:off x="5982263" y="2665115"/>
            <a:ext cx="3846305" cy="2753794"/>
          </a:xfrm>
          <a:prstGeom prst="rect">
            <a:avLst/>
          </a:prstGeom>
        </p:spPr>
      </p:pic>
    </p:spTree>
    <p:extLst>
      <p:ext uri="{BB962C8B-B14F-4D97-AF65-F5344CB8AC3E}">
        <p14:creationId xmlns:p14="http://schemas.microsoft.com/office/powerpoint/2010/main" val="223056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F4339D5-FF9A-D0C1-C69C-0617976613D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Reference List (1)</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3" name="TextBox 2">
            <a:extLst>
              <a:ext uri="{FF2B5EF4-FFF2-40B4-BE49-F238E27FC236}">
                <a16:creationId xmlns:a16="http://schemas.microsoft.com/office/drawing/2014/main" id="{9BE5E294-49FA-2DD0-84F8-42C0BB7D4B5E}"/>
              </a:ext>
            </a:extLst>
          </p:cNvPr>
          <p:cNvSpPr txBox="1"/>
          <p:nvPr/>
        </p:nvSpPr>
        <p:spPr>
          <a:xfrm>
            <a:off x="993058" y="1065585"/>
            <a:ext cx="9547914" cy="5232202"/>
          </a:xfrm>
          <a:prstGeom prst="rect">
            <a:avLst/>
          </a:prstGeom>
          <a:noFill/>
        </p:spPr>
        <p:txBody>
          <a:bodyPr wrap="square">
            <a:spAutoFit/>
          </a:bodyPr>
          <a:lstStyle/>
          <a:p>
            <a:pPr algn="just"/>
            <a:r>
              <a:rPr lang="en-US" dirty="0">
                <a:latin typeface="Calibri" panose="020F0502020204030204" pitchFamily="34" charset="0"/>
                <a:cs typeface="Calibri" panose="020F0502020204030204" pitchFamily="34" charset="0"/>
              </a:rPr>
              <a:t>Gour Anunay A. and Singh S.K. (2022) “Solid Waste Management in India: A State-of-the-Art Review”, in </a:t>
            </a:r>
            <a:r>
              <a:rPr lang="en-US" i="1" dirty="0">
                <a:latin typeface="Calibri" panose="020F0502020204030204" pitchFamily="34" charset="0"/>
                <a:cs typeface="Calibri" panose="020F0502020204030204" pitchFamily="34" charset="0"/>
              </a:rPr>
              <a:t>Environmental Engineering Research</a:t>
            </a:r>
            <a:r>
              <a:rPr lang="en-US" dirty="0">
                <a:latin typeface="Calibri" panose="020F0502020204030204" pitchFamily="34" charset="0"/>
                <a:cs typeface="Calibri" panose="020F0502020204030204" pitchFamily="34" charset="0"/>
              </a:rPr>
              <a:t>, 28(4), </a:t>
            </a:r>
            <a:r>
              <a:rPr lang="en-US" dirty="0">
                <a:latin typeface="Calibri" panose="020F0502020204030204" pitchFamily="34" charset="0"/>
                <a:cs typeface="Calibri" panose="020F0502020204030204" pitchFamily="34" charset="0"/>
                <a:hlinkClick r:id="rId2"/>
              </a:rPr>
              <a:t>https://doi.org/10.4491/eer.2022.249</a:t>
            </a:r>
            <a:r>
              <a:rPr lang="en-US" dirty="0">
                <a:latin typeface="Calibri" panose="020F0502020204030204" pitchFamily="34" charset="0"/>
                <a:cs typeface="Calibri" panose="020F0502020204030204" pitchFamily="34" charset="0"/>
              </a:rPr>
              <a:t> </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Greece (2018) “Action Plan on Circular Economy”, </a:t>
            </a:r>
            <a:r>
              <a:rPr lang="en-US" dirty="0">
                <a:latin typeface="Calibri" panose="020F0502020204030204" pitchFamily="34" charset="0"/>
                <a:cs typeface="Calibri" panose="020F0502020204030204" pitchFamily="34" charset="0"/>
                <a:hlinkClick r:id="rId3"/>
              </a:rPr>
              <a:t>https://circulareconomy.europa.eu/platform/en/strategies/greeces-action-plan-circular-economy</a:t>
            </a:r>
            <a:r>
              <a:rPr lang="en-US" dirty="0">
                <a:latin typeface="Calibri" panose="020F0502020204030204" pitchFamily="34" charset="0"/>
                <a:cs typeface="Calibri" panose="020F0502020204030204" pitchFamily="34" charset="0"/>
              </a:rPr>
              <a:t> </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Greece “Circular Economy Implementation in Greece”, </a:t>
            </a:r>
            <a:r>
              <a:rPr lang="en-US" dirty="0">
                <a:latin typeface="Calibri" panose="020F0502020204030204" pitchFamily="34" charset="0"/>
                <a:cs typeface="Calibri" panose="020F0502020204030204" pitchFamily="34" charset="0"/>
                <a:hlinkClick r:id="rId4"/>
              </a:rPr>
              <a:t>https://circulargreece.gr/el/</a:t>
            </a:r>
            <a:r>
              <a:rPr lang="en-US" dirty="0">
                <a:latin typeface="Calibri" panose="020F0502020204030204" pitchFamily="34" charset="0"/>
                <a:cs typeface="Calibri" panose="020F0502020204030204" pitchFamily="34" charset="0"/>
              </a:rPr>
              <a:t> </a:t>
            </a:r>
          </a:p>
          <a:p>
            <a:pPr algn="just"/>
            <a:endParaRPr lang="es-ES" dirty="0">
              <a:latin typeface="Calibri" panose="020F0502020204030204" pitchFamily="34" charset="0"/>
              <a:cs typeface="Calibri" panose="020F0502020204030204" pitchFamily="34" charset="0"/>
            </a:endParaRPr>
          </a:p>
          <a:p>
            <a:pPr algn="just"/>
            <a:r>
              <a:rPr lang="es-ES" sz="1400" dirty="0">
                <a:solidFill>
                  <a:srgbClr val="000000"/>
                </a:solidFill>
                <a:effectLst/>
                <a:latin typeface="Calibri" panose="020F0502020204030204" pitchFamily="34" charset="0"/>
                <a:ea typeface="Calibri" panose="020F0502020204030204" pitchFamily="34" charset="0"/>
              </a:rPr>
              <a:t>India “Waste to Wealth Mission”, </a:t>
            </a:r>
            <a:r>
              <a:rPr lang="es-ES" sz="1400" dirty="0">
                <a:solidFill>
                  <a:srgbClr val="000000"/>
                </a:solidFill>
                <a:effectLst/>
                <a:latin typeface="Calibri" panose="020F0502020204030204" pitchFamily="34" charset="0"/>
                <a:ea typeface="Calibri" panose="020F0502020204030204" pitchFamily="34" charset="0"/>
                <a:hlinkClick r:id="rId5"/>
              </a:rPr>
              <a:t>https://www.wastetowealth.gov.in/policies</a:t>
            </a:r>
            <a:r>
              <a:rPr lang="es-ES" sz="1400" dirty="0">
                <a:solidFill>
                  <a:srgbClr val="000000"/>
                </a:solidFill>
                <a:effectLst/>
                <a:latin typeface="Calibri" panose="020F0502020204030204" pitchFamily="34" charset="0"/>
                <a:ea typeface="Calibri" panose="020F0502020204030204" pitchFamily="34" charset="0"/>
              </a:rPr>
              <a:t> , </a:t>
            </a:r>
            <a:r>
              <a:rPr lang="es-ES" sz="1400" dirty="0">
                <a:solidFill>
                  <a:srgbClr val="000000"/>
                </a:solidFill>
                <a:effectLst/>
                <a:latin typeface="Calibri" panose="020F0502020204030204" pitchFamily="34" charset="0"/>
                <a:ea typeface="Calibri" panose="020F0502020204030204" pitchFamily="34" charset="0"/>
                <a:hlinkClick r:id="rId6"/>
              </a:rPr>
              <a:t>https://www.psa.gov.in/waste-to-wealth</a:t>
            </a:r>
            <a:r>
              <a:rPr lang="es-ES" sz="1400" dirty="0">
                <a:solidFill>
                  <a:srgbClr val="000000"/>
                </a:solidFill>
                <a:effectLst/>
                <a:latin typeface="Calibri" panose="020F0502020204030204" pitchFamily="34" charset="0"/>
                <a:ea typeface="Calibri" panose="020F0502020204030204" pitchFamily="34" charset="0"/>
              </a:rPr>
              <a:t> </a:t>
            </a:r>
          </a:p>
          <a:p>
            <a:pPr algn="just"/>
            <a:endParaRPr lang="es-ES" dirty="0">
              <a:latin typeface="Calibri" panose="020F0502020204030204" pitchFamily="34" charset="0"/>
              <a:ea typeface="Calibri" panose="020F0502020204030204" pitchFamily="34" charset="0"/>
            </a:endParaRPr>
          </a:p>
          <a:p>
            <a:r>
              <a:rPr lang="es-ES" sz="1400" dirty="0">
                <a:solidFill>
                  <a:srgbClr val="000000"/>
                </a:solidFill>
                <a:effectLst/>
                <a:latin typeface="Calibri" panose="020F0502020204030204" pitchFamily="34" charset="0"/>
                <a:ea typeface="Calibri" panose="020F0502020204030204" pitchFamily="34" charset="0"/>
              </a:rPr>
              <a:t>India “Waste to Energy Program</a:t>
            </a:r>
            <a:r>
              <a:rPr lang="es-ES" dirty="0">
                <a:latin typeface="Calibri" panose="020F0502020204030204" pitchFamily="34" charset="0"/>
                <a:ea typeface="Calibri" panose="020F0502020204030204" pitchFamily="34" charset="0"/>
              </a:rPr>
              <a:t>”, </a:t>
            </a:r>
            <a:r>
              <a:rPr lang="es-ES" sz="1200" dirty="0">
                <a:latin typeface="Calibri" panose="020F0502020204030204" pitchFamily="34" charset="0"/>
                <a:ea typeface="Calibri" panose="020F0502020204030204" pitchFamily="34" charset="0"/>
                <a:hlinkClick r:id="rId7"/>
              </a:rPr>
              <a:t>https://cdnbbsr.s3waas.gov.in/s3716e1b8c6cd17b771da77391355749f3/uploads/2022/12/2022122763-1.pdf</a:t>
            </a:r>
            <a:r>
              <a:rPr lang="es-ES" sz="1200" dirty="0">
                <a:latin typeface="Calibri" panose="020F0502020204030204" pitchFamily="34" charset="0"/>
                <a:ea typeface="Calibri" panose="020F0502020204030204" pitchFamily="34" charset="0"/>
              </a:rPr>
              <a:t>,</a:t>
            </a:r>
          </a:p>
          <a:p>
            <a:r>
              <a:rPr lang="es-ES" sz="1200" dirty="0">
                <a:latin typeface="Calibri" panose="020F0502020204030204" pitchFamily="34" charset="0"/>
                <a:ea typeface="Calibri" panose="020F0502020204030204" pitchFamily="34" charset="0"/>
              </a:rPr>
              <a:t> </a:t>
            </a:r>
            <a:r>
              <a:rPr lang="es-ES" sz="1200" dirty="0">
                <a:latin typeface="Calibri" panose="020F0502020204030204" pitchFamily="34" charset="0"/>
                <a:ea typeface="Calibri" panose="020F0502020204030204" pitchFamily="34" charset="0"/>
                <a:hlinkClick r:id="rId8"/>
              </a:rPr>
              <a:t>https://mnre.gov.in/waste-to-energy/</a:t>
            </a:r>
            <a:r>
              <a:rPr lang="es-ES" sz="1200" dirty="0">
                <a:latin typeface="Calibri" panose="020F0502020204030204" pitchFamily="34" charset="0"/>
                <a:ea typeface="Calibri" panose="020F0502020204030204" pitchFamily="34" charset="0"/>
              </a:rPr>
              <a:t> </a:t>
            </a:r>
            <a:endParaRPr lang="es-ES" sz="1200" dirty="0">
              <a:solidFill>
                <a:srgbClr val="000000"/>
              </a:solidFill>
              <a:effectLst/>
              <a:latin typeface="Calibri" panose="020F0502020204030204" pitchFamily="34" charset="0"/>
              <a:ea typeface="Calibri" panose="020F0502020204030204" pitchFamily="34" charset="0"/>
            </a:endParaRPr>
          </a:p>
          <a:p>
            <a:pPr algn="just"/>
            <a:endParaRPr lang="es-ES" sz="1400" dirty="0">
              <a:solidFill>
                <a:srgbClr val="000000"/>
              </a:solidFill>
              <a:effectLst/>
              <a:latin typeface="Calibri" panose="020F0502020204030204" pitchFamily="34" charset="0"/>
              <a:ea typeface="Calibri" panose="020F0502020204030204" pitchFamily="34" charset="0"/>
            </a:endParaRPr>
          </a:p>
          <a:p>
            <a:pPr algn="just"/>
            <a:r>
              <a:rPr lang="es-ES" sz="1400" dirty="0">
                <a:solidFill>
                  <a:srgbClr val="000000"/>
                </a:solidFill>
                <a:effectLst/>
                <a:latin typeface="Calibri" panose="020F0502020204030204" pitchFamily="34" charset="0"/>
                <a:ea typeface="Calibri" panose="020F0502020204030204" pitchFamily="34" charset="0"/>
              </a:rPr>
              <a:t>Karishma Chaudhary / Prem Vrat, (2017) “Overview and Critical Analysis of National Law on Electronic Waste Managemen</a:t>
            </a:r>
            <a:r>
              <a:rPr lang="es-ES" sz="1400" i="1" dirty="0">
                <a:solidFill>
                  <a:srgbClr val="000000"/>
                </a:solidFill>
                <a:effectLst/>
                <a:latin typeface="Calibri" panose="020F0502020204030204" pitchFamily="34" charset="0"/>
                <a:ea typeface="Calibri" panose="020F0502020204030204" pitchFamily="34" charset="0"/>
              </a:rPr>
              <a:t>t (India)”</a:t>
            </a:r>
            <a:r>
              <a:rPr lang="es-ES" sz="1400" dirty="0">
                <a:solidFill>
                  <a:srgbClr val="000000"/>
                </a:solidFill>
                <a:effectLst/>
                <a:latin typeface="Calibri" panose="020F0502020204030204" pitchFamily="34" charset="0"/>
                <a:ea typeface="Calibri" panose="020F0502020204030204" pitchFamily="34" charset="0"/>
              </a:rPr>
              <a:t>, in </a:t>
            </a:r>
            <a:r>
              <a:rPr lang="es-ES" sz="1400" i="1" dirty="0">
                <a:solidFill>
                  <a:srgbClr val="000000"/>
                </a:solidFill>
                <a:effectLst/>
                <a:latin typeface="Calibri" panose="020F0502020204030204" pitchFamily="34" charset="0"/>
                <a:ea typeface="Calibri" panose="020F0502020204030204" pitchFamily="34" charset="0"/>
              </a:rPr>
              <a:t>Environmental Policy and Law</a:t>
            </a:r>
            <a:r>
              <a:rPr lang="es-ES" sz="1400" dirty="0">
                <a:solidFill>
                  <a:srgbClr val="000000"/>
                </a:solidFill>
                <a:effectLst/>
                <a:latin typeface="Calibri" panose="020F0502020204030204" pitchFamily="34" charset="0"/>
                <a:ea typeface="Calibri" panose="020F0502020204030204" pitchFamily="34" charset="0"/>
              </a:rPr>
              <a:t>, 47(5-6), </a:t>
            </a:r>
            <a:r>
              <a:rPr lang="es-ES" dirty="0">
                <a:latin typeface="Calibri" panose="020F0502020204030204" pitchFamily="34" charset="0"/>
                <a:ea typeface="Calibri" panose="020F0502020204030204" pitchFamily="34" charset="0"/>
              </a:rPr>
              <a:t>pp. </a:t>
            </a:r>
            <a:r>
              <a:rPr lang="es-ES" sz="1400" dirty="0">
                <a:solidFill>
                  <a:srgbClr val="000000"/>
                </a:solidFill>
                <a:effectLst/>
                <a:latin typeface="Calibri" panose="020F0502020204030204" pitchFamily="34" charset="0"/>
                <a:ea typeface="Calibri" panose="020F0502020204030204" pitchFamily="34" charset="0"/>
              </a:rPr>
              <a:t>181-188.</a:t>
            </a:r>
          </a:p>
          <a:p>
            <a:pPr algn="just"/>
            <a:endParaRPr lang="es-ES" dirty="0">
              <a:latin typeface="Calibri" panose="020F0502020204030204" pitchFamily="34" charset="0"/>
              <a:ea typeface="Calibri" panose="020F0502020204030204" pitchFamily="34" charset="0"/>
            </a:endParaRPr>
          </a:p>
          <a:p>
            <a:pPr algn="just"/>
            <a:r>
              <a:rPr lang="es-ES" sz="1400" dirty="0">
                <a:solidFill>
                  <a:srgbClr val="000000"/>
                </a:solidFill>
                <a:effectLst/>
                <a:latin typeface="Calibri" panose="020F0502020204030204" pitchFamily="34" charset="0"/>
                <a:ea typeface="Calibri" panose="020F0502020204030204" pitchFamily="34" charset="0"/>
              </a:rPr>
              <a:t>Malaysia, “</a:t>
            </a:r>
            <a:r>
              <a:rPr lang="en-US" sz="1400" dirty="0">
                <a:solidFill>
                  <a:srgbClr val="000000"/>
                </a:solidFill>
                <a:effectLst/>
                <a:latin typeface="Calibri" panose="020F0502020204030204" pitchFamily="34" charset="0"/>
                <a:ea typeface="Calibri" panose="020F0502020204030204" pitchFamily="34" charset="0"/>
              </a:rPr>
              <a:t>Malaysia’s Roadmap Towards Zero Single-Use Plastics 2018-2030”, </a:t>
            </a:r>
            <a:r>
              <a:rPr lang="en-US" sz="1400" dirty="0">
                <a:solidFill>
                  <a:srgbClr val="000000"/>
                </a:solidFill>
                <a:effectLst/>
                <a:latin typeface="Calibri" panose="020F0502020204030204" pitchFamily="34" charset="0"/>
                <a:ea typeface="Calibri" panose="020F0502020204030204" pitchFamily="34" charset="0"/>
                <a:hlinkClick r:id="rId9"/>
              </a:rPr>
              <a:t>https://www.pmo.gov.my/ms/2019/07/pelan-hala-tuju-malaysia-ke-arah-sifar-penggunaan-plastik-sekali-guna-2018-2030/</a:t>
            </a:r>
            <a:r>
              <a:rPr lang="en-US" sz="1400" dirty="0">
                <a:solidFill>
                  <a:srgbClr val="000000"/>
                </a:solidFill>
                <a:effectLst/>
                <a:latin typeface="Calibri" panose="020F0502020204030204" pitchFamily="34" charset="0"/>
                <a:ea typeface="Calibri" panose="020F0502020204030204" pitchFamily="34" charset="0"/>
              </a:rPr>
              <a:t> </a:t>
            </a:r>
            <a:endParaRPr lang="es-ES" sz="1400" dirty="0">
              <a:solidFill>
                <a:srgbClr val="000000"/>
              </a:solidFill>
              <a:effectLst/>
              <a:latin typeface="Calibri" panose="020F0502020204030204" pitchFamily="34" charset="0"/>
              <a:ea typeface="Calibri" panose="020F0502020204030204" pitchFamily="34" charset="0"/>
            </a:endParaRPr>
          </a:p>
          <a:p>
            <a:pPr algn="just"/>
            <a:endParaRPr lang="es-ES" dirty="0">
              <a:latin typeface="Calibri" panose="020F0502020204030204" pitchFamily="34" charset="0"/>
            </a:endParaRPr>
          </a:p>
          <a:p>
            <a:pPr algn="just"/>
            <a:r>
              <a:rPr lang="es-ES" dirty="0">
                <a:latin typeface="Calibri" panose="020F0502020204030204" pitchFamily="34" charset="0"/>
              </a:rPr>
              <a:t>Ng, K.S., Yeoh, L., Iacovidou, E., Wan Ab Karim Ghani, W.A., Yamaguchi, A. (2023) “</a:t>
            </a:r>
            <a:r>
              <a:rPr lang="es-ES" i="1" dirty="0">
                <a:latin typeface="Calibri" panose="020F0502020204030204" pitchFamily="34" charset="0"/>
              </a:rPr>
              <a:t>Towards Sustainable Municipal Solid Waste Management in Malaysia</a:t>
            </a:r>
            <a:r>
              <a:rPr lang="es-ES" dirty="0">
                <a:latin typeface="Calibri" panose="020F0502020204030204" pitchFamily="34" charset="0"/>
              </a:rPr>
              <a:t>”, University of Oxford and Brunel University London. Funded by the UK Natural Environment Research Council (NE/R012938/1).</a:t>
            </a:r>
          </a:p>
          <a:p>
            <a:pPr algn="just"/>
            <a:endParaRPr lang="es-ES" dirty="0">
              <a:latin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289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F4339D5-FF9A-D0C1-C69C-0617976613D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Reference List (2)</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3" name="TextBox 2">
            <a:extLst>
              <a:ext uri="{FF2B5EF4-FFF2-40B4-BE49-F238E27FC236}">
                <a16:creationId xmlns:a16="http://schemas.microsoft.com/office/drawing/2014/main" id="{9BE5E294-49FA-2DD0-84F8-42C0BB7D4B5E}"/>
              </a:ext>
            </a:extLst>
          </p:cNvPr>
          <p:cNvSpPr txBox="1"/>
          <p:nvPr/>
        </p:nvSpPr>
        <p:spPr>
          <a:xfrm>
            <a:off x="941087" y="1087054"/>
            <a:ext cx="9547914" cy="59093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Shakil, Nurul &amp; Azhar, Nur &amp; Othman, Norashida (2023) “Solid Waste Management in Malaysia: An overview” in </a:t>
            </a:r>
            <a:r>
              <a:rPr kumimoji="0" lang="es-ES" sz="14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Information Management and Business Review</a:t>
            </a:r>
            <a:r>
              <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vol. 15, pp. 86-93.</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Spain (2022)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Law 7/2022 on waste and contaminated soils for a circular economy”,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2"/>
              </a:rPr>
              <a:t>https://www.boe.es/eli/es/l/2022/04/08/7</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endPar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Spain,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State program for waste prevention 2014-2020”,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https://www.eea.europa.eu/themes/waste/waste-prevention/countries/2021-waste-prevention-country-profiles/spain-waste-prevention-country-profile-2021</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4"/>
              </a:rPr>
              <a:t>https://www.miteco.gob.es/en/calidad-y-evaluacion-ambiental/planes-y-estrategias/planes-y-programas.html</a:t>
            </a:r>
            <a:r>
              <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United Kingdom (2018) “Our waste, our resources: a strategy for England”,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5"/>
              </a:rPr>
              <a:t>https://assets.publishing.service.gov.uk/media/5c18f11740f0b60bbee0d827/resources-waste-strategy-dec-2018.pdf</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United Kingdom (2021) “Waste prevention program for England”,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6"/>
              </a:rPr>
              <a:t>https://www.gov.uk/government/publications/waste-prevention-programme-for-england-maximising-resources-minimising-waste/the-waste-prevention-programme-for-england-maximising-resources-minimising-waste</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United Kingdom (2021) “Routemap for Zero Avoidable Waste in Construction”,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7"/>
              </a:rPr>
              <a:t>https://www.constructionleadershipcouncil.co.uk/wp-content/uploads/2021/07/ZAW-Interactive-Routemap-FINAL.pdf</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United Nations Environment Programme (2024) “</a:t>
            </a:r>
            <a:r>
              <a:rPr kumimoji="0" lang="en-US" sz="14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Beyond an age of Waste. Turning rubbish into a resource”, </a:t>
            </a:r>
            <a:r>
              <a:rPr kumimoji="0" lang="en-US" sz="14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8"/>
              </a:rPr>
              <a:t>https://www.unep.org/news-and-stories/press-release/world-must-move-beyond-waste-era-and-turn-rubbish-resource-un-report</a:t>
            </a:r>
            <a:r>
              <a:rPr kumimoji="0" lang="en-US" sz="14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endPar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678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F4339D5-FF9A-D0C1-C69C-0617976613D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Reference List (3)</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3" name="TextBox 2">
            <a:extLst>
              <a:ext uri="{FF2B5EF4-FFF2-40B4-BE49-F238E27FC236}">
                <a16:creationId xmlns:a16="http://schemas.microsoft.com/office/drawing/2014/main" id="{9BE5E294-49FA-2DD0-84F8-42C0BB7D4B5E}"/>
              </a:ext>
            </a:extLst>
          </p:cNvPr>
          <p:cNvSpPr txBox="1"/>
          <p:nvPr/>
        </p:nvSpPr>
        <p:spPr>
          <a:xfrm>
            <a:off x="963166" y="1087054"/>
            <a:ext cx="9547914"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United Nations Environment Programme (2010) “</a:t>
            </a:r>
            <a:r>
              <a:rPr kumimoji="0" lang="en-GB" sz="14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Waste and Climate Change - Global Trends and Strategy Framework</a:t>
            </a:r>
            <a:r>
              <a:rPr kumimoji="0" lang="en-GB" sz="1400" b="0" i="0" u="none" strike="noStrike" kern="0" cap="none" spc="0" normalizeH="0" baseline="0" noProof="0" dirty="0">
                <a:ln>
                  <a:noFill/>
                </a:ln>
                <a:solidFill>
                  <a:srgbClr val="000000"/>
                </a:solidFill>
                <a:effectLst/>
                <a:uLnTx/>
                <a:uFillTx/>
                <a:latin typeface="Arial"/>
                <a:cs typeface="Arial"/>
                <a:sym typeface="Arial"/>
              </a:rPr>
              <a:t>”,  </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2"/>
              </a:rPr>
              <a:t>https://wedocs.unep.org/20.500.11822/8648</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Vietnam (2018)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National Action Plan for Management of Marine Plastic Litter by 2030”,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3"/>
              </a:rPr>
              <a:t>https://www.undp.org/vietnam/publications/national-action-plan-management-marine-plastic-litter-2030</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4"/>
              </a:rPr>
              <a:t>https://www.oecd.org/ocean/topics/ocean-pollution/marine-plastics-pollution-Viet-Nam.pdf</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Vietnam (2017) “National strategy for integrated solid waste management to 2025, vision to 2050”, </a:t>
            </a:r>
            <a:r>
              <a:rPr lang="en-US" dirty="0">
                <a:latin typeface="Calibri" panose="020F0502020204030204" pitchFamily="34" charset="0"/>
                <a:cs typeface="Calibri" panose="020F0502020204030204" pitchFamily="34" charset="0"/>
                <a:hlinkClick r:id="rId5"/>
              </a:rPr>
              <a:t>https://asemconnectvietnam.gov.vn/default.aspx?ZID1=14&amp;ID8=14639&amp;ID1=2</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756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1. The role of waste reduction strategies in achieving circular economy</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56623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57188" lvl="1" indent="-357188" algn="just">
              <a:lnSpc>
                <a:spcPct val="150000"/>
              </a:lnSpc>
              <a:spcBef>
                <a:spcPts val="800"/>
              </a:spcBef>
              <a:spcAft>
                <a:spcPts val="800"/>
              </a:spcAft>
              <a:buClr>
                <a:srgbClr val="002060"/>
              </a:buClr>
              <a:buSzPts val="1600"/>
              <a:buFont typeface="Wingdings" panose="05000000000000000000" pitchFamily="2" charset="2"/>
              <a:buChar char="q"/>
            </a:pPr>
            <a:r>
              <a:rPr lang="en-US" sz="1600" i="1" dirty="0"/>
              <a:t>Waste management </a:t>
            </a:r>
            <a:r>
              <a:rPr lang="en-US" sz="1600" dirty="0"/>
              <a:t>refers to the process of collection, transporting, recovery (including sorting) and disposal of waste in a safe and environmentally friendly way. It involves </a:t>
            </a:r>
            <a:r>
              <a:rPr lang="en-US" sz="1600" i="1" dirty="0">
                <a:solidFill>
                  <a:srgbClr val="00B050"/>
                </a:solidFill>
                <a:effectLst>
                  <a:outerShdw blurRad="38100" dist="38100" dir="2700000" algn="tl">
                    <a:srgbClr val="000000">
                      <a:alpha val="43137"/>
                    </a:srgbClr>
                  </a:outerShdw>
                </a:effectLst>
              </a:rPr>
              <a:t>Reducing</a:t>
            </a:r>
            <a:r>
              <a:rPr lang="en-US" sz="1600" dirty="0"/>
              <a:t>, </a:t>
            </a:r>
            <a:r>
              <a:rPr lang="en-US" sz="1600" i="1" dirty="0">
                <a:solidFill>
                  <a:srgbClr val="00B050"/>
                </a:solidFill>
                <a:effectLst>
                  <a:outerShdw blurRad="38100" dist="38100" dir="2700000" algn="tl">
                    <a:srgbClr val="000000">
                      <a:alpha val="43137"/>
                    </a:srgbClr>
                  </a:outerShdw>
                </a:effectLst>
              </a:rPr>
              <a:t>Reusing</a:t>
            </a:r>
            <a:r>
              <a:rPr lang="en-US" sz="1600" dirty="0"/>
              <a:t> and </a:t>
            </a:r>
            <a:r>
              <a:rPr lang="en-US" sz="1600" i="1" dirty="0">
                <a:solidFill>
                  <a:srgbClr val="00B050"/>
                </a:solidFill>
                <a:effectLst>
                  <a:outerShdw blurRad="38100" dist="38100" dir="2700000" algn="tl">
                    <a:srgbClr val="000000">
                      <a:alpha val="43137"/>
                    </a:srgbClr>
                  </a:outerShdw>
                </a:effectLst>
              </a:rPr>
              <a:t>Recycling</a:t>
            </a:r>
            <a:r>
              <a:rPr lang="en-US" sz="1600" dirty="0"/>
              <a:t> waste, as much as, possible to conserve natural resources and support in addressing the effects of climate change.</a:t>
            </a:r>
            <a:endParaRPr lang="en-US" sz="1600" dirty="0">
              <a:latin typeface="Segoe UI" panose="020B0502040204020203" pitchFamily="34" charset="0"/>
              <a:cs typeface="Segoe UI" panose="020B0502040204020203" pitchFamily="34" charset="0"/>
              <a:sym typeface="Quattrocento Sans"/>
            </a:endParaRPr>
          </a:p>
          <a:p>
            <a:pPr marL="357188" lvl="1" indent="-357188" algn="just">
              <a:lnSpc>
                <a:spcPct val="150000"/>
              </a:lnSpc>
              <a:spcBef>
                <a:spcPts val="800"/>
              </a:spcBef>
              <a:spcAft>
                <a:spcPts val="800"/>
              </a:spcAft>
              <a:buClr>
                <a:srgbClr val="002060"/>
              </a:buClr>
              <a:buSzPts val="1600"/>
              <a:buFont typeface="Wingdings" panose="05000000000000000000" pitchFamily="2" charset="2"/>
              <a:buChar char="q"/>
            </a:pPr>
            <a:r>
              <a:rPr lang="en-US" sz="1600" i="1" dirty="0">
                <a:sym typeface="Quattrocento Sans"/>
              </a:rPr>
              <a:t>Waste reduction </a:t>
            </a:r>
            <a:r>
              <a:rPr lang="en-US" sz="1600" dirty="0">
                <a:sym typeface="Quattrocento Sans"/>
              </a:rPr>
              <a:t>consists a flagship priority in the waste management process, intertwined with the circular economy model of development, which is:</a:t>
            </a:r>
          </a:p>
          <a:p>
            <a:pPr marL="357188" lvl="1" algn="just">
              <a:lnSpc>
                <a:spcPct val="150000"/>
              </a:lnSpc>
              <a:spcBef>
                <a:spcPts val="600"/>
              </a:spcBef>
              <a:spcAft>
                <a:spcPts val="600"/>
              </a:spcAft>
              <a:buClr>
                <a:srgbClr val="002060"/>
              </a:buClr>
              <a:buSzPts val="1600"/>
            </a:pPr>
            <a:r>
              <a:rPr lang="en-US" sz="1600" i="1" dirty="0"/>
              <a:t>“</a:t>
            </a:r>
            <a:r>
              <a:rPr lang="en-US" sz="1500" i="1" dirty="0"/>
              <a:t>A sustainable economic model in which products and materials are designed in such a way that they can be reused, remanufactured, recycled or recovered and thus remain in the economy as long as possible together with the resources from which they are made” (United Nations, 2019)</a:t>
            </a:r>
            <a:endParaRPr lang="en-US" sz="1500" i="1" dirty="0">
              <a:sym typeface="Quattrocento Sans"/>
            </a:endParaRPr>
          </a:p>
          <a:p>
            <a:pPr lvl="1" algn="just">
              <a:lnSpc>
                <a:spcPct val="150000"/>
              </a:lnSpc>
              <a:spcBef>
                <a:spcPts val="600"/>
              </a:spcBef>
              <a:spcAft>
                <a:spcPts val="600"/>
              </a:spcAft>
              <a:buClr>
                <a:srgbClr val="002060"/>
              </a:buClr>
              <a:buSzPts val="1600"/>
            </a:pPr>
            <a:endParaRPr lang="en-US" sz="1600" dirty="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Title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23109" y="1143001"/>
            <a:ext cx="3964577" cy="720633"/>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i="1" dirty="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Circular Economy</a:t>
            </a:r>
            <a:endParaRPr lang="LID4096" sz="2400" i="1" dirty="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7" name="Θέση εικόνας 6">
            <a:extLst>
              <a:ext uri="{FF2B5EF4-FFF2-40B4-BE49-F238E27FC236}">
                <a16:creationId xmlns:a16="http://schemas.microsoft.com/office/drawing/2014/main" id="{6EE714F1-B7FA-E09F-7845-4FF5448A2FA7}"/>
              </a:ext>
            </a:extLst>
          </p:cNvPr>
          <p:cNvPicPr>
            <a:picLocks noGrp="1" noChangeAspect="1"/>
          </p:cNvPicPr>
          <p:nvPr>
            <p:ph type="pic" idx="2"/>
          </p:nvPr>
        </p:nvPicPr>
        <p:blipFill>
          <a:blip r:embed="rId3"/>
          <a:srcRect t="12272" b="12272"/>
          <a:stretch/>
        </p:blipFill>
        <p:spPr>
          <a:xfrm>
            <a:off x="5469717" y="1282085"/>
            <a:ext cx="5115975" cy="4321408"/>
          </a:xfrm>
          <a:ln>
            <a:noFill/>
          </a:ln>
        </p:spPr>
        <p:style>
          <a:lnRef idx="2">
            <a:schemeClr val="accent2"/>
          </a:lnRef>
          <a:fillRef idx="1">
            <a:schemeClr val="lt1"/>
          </a:fillRef>
          <a:effectRef idx="0">
            <a:schemeClr val="accent2"/>
          </a:effectRef>
          <a:fontRef idx="minor">
            <a:schemeClr val="dk1"/>
          </a:fontRef>
        </p:style>
      </p:pic>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23109" y="2139749"/>
            <a:ext cx="4171405" cy="363011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marR="0" lvl="1" indent="0" algn="just" defTabSz="914400" rtl="0" eaLnBrk="1" fontAlgn="auto" latinLnBrk="0" hangingPunct="1">
              <a:lnSpc>
                <a:spcPct val="150000"/>
              </a:lnSpc>
              <a:spcBef>
                <a:spcPts val="800"/>
              </a:spcBef>
              <a:spcAft>
                <a:spcPts val="80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 </a:t>
            </a:r>
            <a:r>
              <a:rPr kumimoji="0" lang="en-US" b="0" i="0" u="none" strike="noStrike" kern="0" cap="none" spc="0" normalizeH="0" baseline="0" noProof="0" dirty="0">
                <a:ln>
                  <a:noFill/>
                </a:ln>
                <a:solidFill>
                  <a:srgbClr val="000000"/>
                </a:solidFill>
                <a:effectLst/>
                <a:uLnTx/>
                <a:uFillTx/>
                <a:latin typeface="+mj-lt"/>
                <a:ea typeface="Quattrocento Sans"/>
                <a:cs typeface="Segoe UI" panose="020B0502040204020203" pitchFamily="34" charset="0"/>
                <a:sym typeface="Quattrocento Sans"/>
              </a:rPr>
              <a:t>In a circular economy, materials re-enter the economy at the end of their use. It refers to a paradigm shift from the linear ‘</a:t>
            </a:r>
            <a:r>
              <a:rPr kumimoji="0" lang="en-US" b="1" i="1" u="none" strike="noStrike" kern="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mj-lt"/>
                <a:ea typeface="Quattrocento Sans"/>
                <a:cs typeface="Segoe UI" panose="020B0502040204020203" pitchFamily="34" charset="0"/>
                <a:sym typeface="Quattrocento Sans"/>
              </a:rPr>
              <a:t>take – make –consume – throw away</a:t>
            </a:r>
            <a:r>
              <a:rPr kumimoji="0" lang="en-US" b="0" i="0" u="none" strike="noStrike" kern="0" cap="none" spc="0" normalizeH="0" baseline="0" noProof="0" dirty="0">
                <a:ln>
                  <a:noFill/>
                </a:ln>
                <a:solidFill>
                  <a:srgbClr val="000000"/>
                </a:solidFill>
                <a:effectLst/>
                <a:uLnTx/>
                <a:uFillTx/>
                <a:latin typeface="+mj-lt"/>
                <a:ea typeface="Quattrocento Sans"/>
                <a:cs typeface="Segoe UI" panose="020B0502040204020203" pitchFamily="34" charset="0"/>
                <a:sym typeface="Quattrocento Sans"/>
              </a:rPr>
              <a:t>’ system, towards a </a:t>
            </a:r>
            <a:r>
              <a:rPr kumimoji="0" lang="en-US" b="1" i="1"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mj-lt"/>
                <a:ea typeface="Quattrocento Sans"/>
                <a:cs typeface="Segoe UI" panose="020B0502040204020203" pitchFamily="34" charset="0"/>
                <a:sym typeface="Quattrocento Sans"/>
              </a:rPr>
              <a:t>circular</a:t>
            </a:r>
            <a:r>
              <a:rPr kumimoji="0" lang="en-US" b="0" i="0" u="none" strike="noStrike" kern="0" cap="none" spc="0" normalizeH="0" baseline="0" noProof="0" dirty="0">
                <a:ln>
                  <a:noFill/>
                </a:ln>
                <a:solidFill>
                  <a:srgbClr val="000000"/>
                </a:solidFill>
                <a:effectLst/>
                <a:uLnTx/>
                <a:uFillTx/>
                <a:latin typeface="+mj-lt"/>
                <a:ea typeface="Quattrocento Sans"/>
                <a:cs typeface="Segoe UI" panose="020B0502040204020203" pitchFamily="34" charset="0"/>
                <a:sym typeface="Quattrocento Sans"/>
              </a:rPr>
              <a:t> system of ‘</a:t>
            </a:r>
            <a:r>
              <a:rPr kumimoji="0" lang="en-US" b="0" i="1"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Quattrocento Sans"/>
                <a:cs typeface="Segoe UI" panose="020B0502040204020203" pitchFamily="34" charset="0"/>
                <a:sym typeface="Quattrocento Sans"/>
              </a:rPr>
              <a:t>Repair – Reuse – Recycle</a:t>
            </a:r>
            <a:r>
              <a:rPr kumimoji="0" lang="en-US" b="0" i="0" u="none" strike="noStrike" kern="0" cap="none" spc="0" normalizeH="0" baseline="0" noProof="0" dirty="0">
                <a:ln>
                  <a:noFill/>
                </a:ln>
                <a:solidFill>
                  <a:srgbClr val="000000"/>
                </a:solidFill>
                <a:effectLst/>
                <a:uLnTx/>
                <a:uFillTx/>
                <a:latin typeface="+mj-lt"/>
                <a:ea typeface="Quattrocento Sans"/>
                <a:cs typeface="Segoe UI" panose="020B0502040204020203" pitchFamily="34" charset="0"/>
                <a:sym typeface="Quattrocento Sans"/>
              </a:rPr>
              <a:t>’.</a:t>
            </a:r>
          </a:p>
          <a:p>
            <a:pPr marL="0" marR="0" lvl="1" indent="0" algn="just" defTabSz="914400" rtl="0" eaLnBrk="1" fontAlgn="auto" latinLnBrk="0" hangingPunct="1">
              <a:lnSpc>
                <a:spcPct val="150000"/>
              </a:lnSpc>
              <a:spcBef>
                <a:spcPts val="800"/>
              </a:spcBef>
              <a:spcAft>
                <a:spcPts val="800"/>
              </a:spcAft>
              <a:buClr>
                <a:srgbClr val="000000"/>
              </a:buClr>
              <a:buSzPts val="1600"/>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j-lt"/>
                <a:ea typeface="Quattrocento Sans"/>
                <a:cs typeface="Segoe UI" panose="020B0502040204020203" pitchFamily="34" charset="0"/>
                <a:sym typeface="Quattrocento Sans"/>
              </a:rPr>
              <a:t> A circular system implies </a:t>
            </a:r>
            <a:r>
              <a:rPr kumimoji="0" lang="en-US" b="0" i="1"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mj-lt"/>
                <a:ea typeface="Quattrocento Sans"/>
                <a:cs typeface="Segoe UI" panose="020B0502040204020203" pitchFamily="34" charset="0"/>
                <a:sym typeface="Quattrocento Sans"/>
              </a:rPr>
              <a:t>reducing waste </a:t>
            </a:r>
            <a:r>
              <a:rPr kumimoji="0" lang="en-US" b="0" i="0" u="none" strike="noStrike" kern="0" cap="none" spc="0" normalizeH="0" baseline="0" noProof="0" dirty="0">
                <a:ln>
                  <a:noFill/>
                </a:ln>
                <a:solidFill>
                  <a:srgbClr val="000000"/>
                </a:solidFill>
                <a:effectLst/>
                <a:uLnTx/>
                <a:uFillTx/>
                <a:latin typeface="+mj-lt"/>
                <a:ea typeface="Quattrocento Sans"/>
                <a:cs typeface="Segoe UI" panose="020B0502040204020203" pitchFamily="34" charset="0"/>
                <a:sym typeface="Quattrocento Sans"/>
              </a:rPr>
              <a:t>to a minimum. When a product reaches the end of its life, its materials are kept within the economy wherever possible through recycling</a:t>
            </a:r>
            <a:r>
              <a:rPr kumimoji="0" lang="en-US"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a:t>
            </a:r>
          </a:p>
          <a:p>
            <a:pPr marL="0" marR="0" lvl="1" indent="0" algn="just" defTabSz="914400" rtl="0" eaLnBrk="1" fontAlgn="auto" latinLnBrk="0" hangingPunct="1">
              <a:lnSpc>
                <a:spcPct val="150000"/>
              </a:lnSpc>
              <a:spcBef>
                <a:spcPts val="0"/>
              </a:spcBef>
              <a:spcAft>
                <a:spcPts val="0"/>
              </a:spcAft>
              <a:buClr>
                <a:srgbClr val="000000"/>
              </a:buClr>
              <a:buSzPts val="1600"/>
              <a:buFont typeface="Arial"/>
              <a:buNone/>
              <a:tabLst/>
              <a:defRPr/>
            </a:pPr>
            <a:endPar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1" indent="0" algn="just" defTabSz="914400" rtl="0" eaLnBrk="1" fontAlgn="auto" latinLnBrk="0" hangingPunct="1">
              <a:lnSpc>
                <a:spcPct val="150000"/>
              </a:lnSpc>
              <a:spcBef>
                <a:spcPts val="0"/>
              </a:spcBef>
              <a:spcAft>
                <a:spcPts val="0"/>
              </a:spcAft>
              <a:buClr>
                <a:srgbClr val="000000"/>
              </a:buClr>
              <a:buSzPts val="1600"/>
              <a:buFont typeface="Arial"/>
              <a:buNone/>
              <a:tabLst/>
              <a:defRPr/>
            </a:pPr>
            <a:endParaRPr kumimoji="0" lang="el-GR"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pic>
        <p:nvPicPr>
          <p:cNvPr id="8" name="Εικόνα 7" descr="Εικόνα που περιέχει κείμενο, στιγμιότυπο οθόνης, γραμματοσειρά, διάγραμμα&#10;&#10;Περιγραφή που δημιουργήθηκε αυτόματα">
            <a:extLst>
              <a:ext uri="{FF2B5EF4-FFF2-40B4-BE49-F238E27FC236}">
                <a16:creationId xmlns:a16="http://schemas.microsoft.com/office/drawing/2014/main" id="{BF3FC8F6-CB42-E569-019F-930B38F91652}"/>
              </a:ext>
            </a:extLst>
          </p:cNvPr>
          <p:cNvPicPr>
            <a:picLocks noChangeAspect="1"/>
          </p:cNvPicPr>
          <p:nvPr/>
        </p:nvPicPr>
        <p:blipFill rotWithShape="1">
          <a:blip r:embed="rId3"/>
          <a:srcRect t="94365"/>
          <a:stretch/>
        </p:blipFill>
        <p:spPr bwMode="auto">
          <a:xfrm>
            <a:off x="5469717" y="5580704"/>
            <a:ext cx="5092284" cy="332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387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B4CFB7-E9B8-ED1E-3473-CD5879C4D120}"/>
              </a:ext>
            </a:extLst>
          </p:cNvPr>
          <p:cNvSpPr>
            <a:spLocks noGrp="1"/>
          </p:cNvSpPr>
          <p:nvPr>
            <p:ph type="title"/>
          </p:nvPr>
        </p:nvSpPr>
        <p:spPr>
          <a:xfrm>
            <a:off x="931817" y="1375953"/>
            <a:ext cx="3840208" cy="1578429"/>
          </a:xfrm>
        </p:spPr>
        <p:txBody>
          <a:bodyPr/>
          <a:lstStyle/>
          <a:p>
            <a:r>
              <a:rPr lang="en-US" sz="3200" b="1" dirty="0">
                <a:solidFill>
                  <a:srgbClr val="960000"/>
                </a:solidFill>
              </a:rPr>
              <a:t>Types of most common Wastes</a:t>
            </a:r>
            <a:br>
              <a:rPr lang="el-GR" sz="3200" b="1" dirty="0"/>
            </a:br>
            <a:endParaRPr lang="el-GR" dirty="0"/>
          </a:p>
        </p:txBody>
      </p:sp>
      <p:sp>
        <p:nvSpPr>
          <p:cNvPr id="3" name="Θέση εικόνας 2">
            <a:extLst>
              <a:ext uri="{FF2B5EF4-FFF2-40B4-BE49-F238E27FC236}">
                <a16:creationId xmlns:a16="http://schemas.microsoft.com/office/drawing/2014/main" id="{D353FEA8-E32D-B11C-CD6F-AEB7738C97B0}"/>
              </a:ext>
            </a:extLst>
          </p:cNvPr>
          <p:cNvSpPr>
            <a:spLocks noGrp="1"/>
          </p:cNvSpPr>
          <p:nvPr>
            <p:ph type="pic" idx="2"/>
          </p:nvPr>
        </p:nvSpPr>
        <p:spPr>
          <a:xfrm>
            <a:off x="5180012" y="734877"/>
            <a:ext cx="6172200" cy="4951820"/>
          </a:xfrm>
        </p:spPr>
        <p:txBody>
          <a:bodyPr>
            <a:normAutofit/>
          </a:bodyPr>
          <a:lstStyle/>
          <a:p>
            <a:pPr marL="285750" indent="-285750">
              <a:spcBef>
                <a:spcPts val="600"/>
              </a:spcBef>
              <a:spcAft>
                <a:spcPts val="600"/>
              </a:spcAft>
              <a:buFont typeface="Wingdings" panose="05000000000000000000" pitchFamily="2" charset="2"/>
              <a:buChar char="§"/>
            </a:pPr>
            <a:r>
              <a:rPr lang="en-US" sz="1900" dirty="0"/>
              <a:t>Construction and demolition waste</a:t>
            </a:r>
          </a:p>
          <a:p>
            <a:pPr marL="285750" indent="-285750">
              <a:spcBef>
                <a:spcPts val="600"/>
              </a:spcBef>
              <a:spcAft>
                <a:spcPts val="600"/>
              </a:spcAft>
              <a:buFont typeface="Wingdings" panose="05000000000000000000" pitchFamily="2" charset="2"/>
              <a:buChar char="§"/>
            </a:pPr>
            <a:r>
              <a:rPr lang="en-US" sz="1900" dirty="0"/>
              <a:t>Food waste</a:t>
            </a:r>
          </a:p>
          <a:p>
            <a:pPr marL="285750" indent="-285750">
              <a:spcBef>
                <a:spcPts val="600"/>
              </a:spcBef>
              <a:spcAft>
                <a:spcPts val="600"/>
              </a:spcAft>
              <a:buFont typeface="Wingdings" panose="05000000000000000000" pitchFamily="2" charset="2"/>
              <a:buChar char="§"/>
            </a:pPr>
            <a:r>
              <a:rPr lang="en-US" sz="1900" dirty="0"/>
              <a:t>Industrial waste</a:t>
            </a:r>
          </a:p>
          <a:p>
            <a:pPr marL="285750" indent="-285750">
              <a:spcBef>
                <a:spcPts val="600"/>
              </a:spcBef>
              <a:spcAft>
                <a:spcPts val="600"/>
              </a:spcAft>
              <a:buFont typeface="Wingdings" panose="05000000000000000000" pitchFamily="2" charset="2"/>
              <a:buChar char="§"/>
            </a:pPr>
            <a:r>
              <a:rPr lang="en-US" sz="1900" dirty="0"/>
              <a:t>Plastics</a:t>
            </a:r>
          </a:p>
          <a:p>
            <a:pPr marL="285750" indent="-285750">
              <a:spcBef>
                <a:spcPts val="600"/>
              </a:spcBef>
              <a:spcAft>
                <a:spcPts val="600"/>
              </a:spcAft>
              <a:buFont typeface="Wingdings" panose="05000000000000000000" pitchFamily="2" charset="2"/>
              <a:buChar char="§"/>
            </a:pPr>
            <a:r>
              <a:rPr lang="en-US" sz="1900" dirty="0"/>
              <a:t>Agricultural waste</a:t>
            </a:r>
          </a:p>
          <a:p>
            <a:pPr marL="285750" indent="-285750">
              <a:spcBef>
                <a:spcPts val="600"/>
              </a:spcBef>
              <a:spcAft>
                <a:spcPts val="600"/>
              </a:spcAft>
              <a:buFont typeface="Wingdings" panose="05000000000000000000" pitchFamily="2" charset="2"/>
              <a:buChar char="§"/>
            </a:pPr>
            <a:r>
              <a:rPr lang="en-US" sz="1900" dirty="0"/>
              <a:t>Health waste</a:t>
            </a:r>
          </a:p>
          <a:p>
            <a:pPr marL="285750" indent="-285750">
              <a:spcBef>
                <a:spcPts val="600"/>
              </a:spcBef>
              <a:spcAft>
                <a:spcPts val="600"/>
              </a:spcAft>
              <a:buFont typeface="Wingdings" panose="05000000000000000000" pitchFamily="2" charset="2"/>
              <a:buChar char="§"/>
            </a:pPr>
            <a:r>
              <a:rPr lang="en-US" sz="1900" dirty="0"/>
              <a:t>Hazardous chemical waste</a:t>
            </a:r>
          </a:p>
          <a:p>
            <a:pPr marL="285750" indent="-285750">
              <a:spcBef>
                <a:spcPts val="600"/>
              </a:spcBef>
              <a:spcAft>
                <a:spcPts val="600"/>
              </a:spcAft>
              <a:buFont typeface="Wingdings" panose="05000000000000000000" pitchFamily="2" charset="2"/>
              <a:buChar char="§"/>
            </a:pPr>
            <a:r>
              <a:rPr lang="en-US" sz="1900" dirty="0"/>
              <a:t>Electrical and electronic waste (e-waste)</a:t>
            </a:r>
          </a:p>
          <a:p>
            <a:pPr marL="285750" indent="-285750">
              <a:spcBef>
                <a:spcPts val="600"/>
              </a:spcBef>
              <a:spcAft>
                <a:spcPts val="600"/>
              </a:spcAft>
              <a:buFont typeface="Wingdings" panose="05000000000000000000" pitchFamily="2" charset="2"/>
              <a:buChar char="§"/>
            </a:pPr>
            <a:r>
              <a:rPr lang="en-US" sz="1900" dirty="0"/>
              <a:t>Textiles</a:t>
            </a:r>
          </a:p>
          <a:p>
            <a:pPr marL="285750" indent="-285750">
              <a:spcBef>
                <a:spcPts val="600"/>
              </a:spcBef>
              <a:spcAft>
                <a:spcPts val="600"/>
              </a:spcAft>
              <a:buFont typeface="Wingdings" panose="05000000000000000000" pitchFamily="2" charset="2"/>
              <a:buChar char="§"/>
            </a:pPr>
            <a:r>
              <a:rPr lang="en-US" sz="1900" dirty="0"/>
              <a:t>End-of-life vehicles and waste from mechanics’ garages</a:t>
            </a:r>
          </a:p>
          <a:p>
            <a:pPr marL="285750" indent="-285750">
              <a:buFont typeface="Wingdings" panose="05000000000000000000" pitchFamily="2" charset="2"/>
              <a:buChar char="§"/>
            </a:pPr>
            <a:endParaRPr lang="el-GR" dirty="0"/>
          </a:p>
        </p:txBody>
      </p:sp>
      <p:sp>
        <p:nvSpPr>
          <p:cNvPr id="4" name="Θέση κειμένου 3">
            <a:extLst>
              <a:ext uri="{FF2B5EF4-FFF2-40B4-BE49-F238E27FC236}">
                <a16:creationId xmlns:a16="http://schemas.microsoft.com/office/drawing/2014/main" id="{8B8D5263-B6EE-3894-6985-2D34DA3B8D34}"/>
              </a:ext>
            </a:extLst>
          </p:cNvPr>
          <p:cNvSpPr>
            <a:spLocks noGrp="1"/>
          </p:cNvSpPr>
          <p:nvPr>
            <p:ph type="body" idx="1"/>
          </p:nvPr>
        </p:nvSpPr>
        <p:spPr>
          <a:xfrm>
            <a:off x="931817" y="2795451"/>
            <a:ext cx="3840208" cy="3143795"/>
          </a:xfrm>
        </p:spPr>
        <p:txBody>
          <a:bodyPr>
            <a:normAutofit/>
          </a:bodyPr>
          <a:lstStyle/>
          <a:p>
            <a:pPr marL="0" indent="0"/>
            <a:r>
              <a:rPr lang="en-US" sz="1800" u="sng" dirty="0"/>
              <a:t>Definition</a:t>
            </a:r>
            <a:r>
              <a:rPr lang="en-US" sz="1800" dirty="0"/>
              <a:t>:</a:t>
            </a:r>
          </a:p>
          <a:p>
            <a:pPr marL="0" indent="0"/>
            <a:r>
              <a:rPr lang="en-US" sz="1800" dirty="0"/>
              <a:t>Waste is the unintended by-product of consumption and production.</a:t>
            </a:r>
          </a:p>
          <a:p>
            <a:pPr marL="0" indent="0"/>
            <a:endParaRPr lang="en-US" sz="1800" dirty="0"/>
          </a:p>
          <a:p>
            <a:pPr marL="0" indent="0"/>
            <a:endParaRPr lang="en-US" sz="1800" b="1" dirty="0"/>
          </a:p>
        </p:txBody>
      </p:sp>
      <p:pic>
        <p:nvPicPr>
          <p:cNvPr id="5" name="Εικόνα 4">
            <a:extLst>
              <a:ext uri="{FF2B5EF4-FFF2-40B4-BE49-F238E27FC236}">
                <a16:creationId xmlns:a16="http://schemas.microsoft.com/office/drawing/2014/main" id="{885F01C4-2F97-1FFF-1820-D939388D6F76}"/>
              </a:ext>
            </a:extLst>
          </p:cNvPr>
          <p:cNvPicPr>
            <a:picLocks noChangeAspect="1"/>
          </p:cNvPicPr>
          <p:nvPr/>
        </p:nvPicPr>
        <p:blipFill rotWithShape="1">
          <a:blip r:embed="rId2"/>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5820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1. The role of waste reduction strategies in achieving circular economy</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1007223" y="159667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In the framework of Circular Economy, waste reduction strategies contribute to the mitigation of climate change and the attainment of UN Sustainable Development Goals. In particular:</a:t>
            </a:r>
          </a:p>
          <a:p>
            <a:pPr marL="457200" lvl="1" algn="just">
              <a:lnSpc>
                <a:spcPct val="150000"/>
              </a:lnSpc>
              <a:buSzPts val="1600"/>
            </a:pPr>
            <a:endParaRPr lang="el-GR" sz="16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r>
              <a:rPr lang="el-GR" sz="1600" dirty="0">
                <a:latin typeface="Segoe UI" panose="020B0502040204020203" pitchFamily="34" charset="0"/>
                <a:ea typeface="Quattrocento Sans"/>
                <a:cs typeface="Segoe UI" panose="020B0502040204020203" pitchFamily="34" charset="0"/>
                <a:sym typeface="Quattrocento Sans"/>
              </a:rPr>
              <a:t>                                                                  </a:t>
            </a:r>
            <a:endParaRPr lang="en-US" sz="16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endParaRPr lang="el-GR" sz="1600" dirty="0">
              <a:latin typeface="Segoe UI" panose="020B0502040204020203" pitchFamily="34" charset="0"/>
              <a:ea typeface="Quattrocento Sans"/>
              <a:cs typeface="Segoe UI" panose="020B0502040204020203" pitchFamily="34" charset="0"/>
              <a:sym typeface="Quattrocento Sans"/>
            </a:endParaRPr>
          </a:p>
        </p:txBody>
      </p:sp>
      <p:pic>
        <p:nvPicPr>
          <p:cNvPr id="5" name="Εικόνα 4">
            <a:extLst>
              <a:ext uri="{FF2B5EF4-FFF2-40B4-BE49-F238E27FC236}">
                <a16:creationId xmlns:a16="http://schemas.microsoft.com/office/drawing/2014/main" id="{51A6E1DC-557B-FACC-6AD3-70E1DBBC86A6}"/>
              </a:ext>
            </a:extLst>
          </p:cNvPr>
          <p:cNvPicPr>
            <a:picLocks noChangeAspect="1"/>
          </p:cNvPicPr>
          <p:nvPr/>
        </p:nvPicPr>
        <p:blipFill>
          <a:blip r:embed="rId3"/>
          <a:stretch>
            <a:fillRect/>
          </a:stretch>
        </p:blipFill>
        <p:spPr>
          <a:xfrm>
            <a:off x="1095919" y="2566732"/>
            <a:ext cx="1047750" cy="1028700"/>
          </a:xfrm>
          <a:prstGeom prst="rect">
            <a:avLst/>
          </a:prstGeom>
        </p:spPr>
      </p:pic>
      <p:pic>
        <p:nvPicPr>
          <p:cNvPr id="7" name="Εικόνα 6">
            <a:extLst>
              <a:ext uri="{FF2B5EF4-FFF2-40B4-BE49-F238E27FC236}">
                <a16:creationId xmlns:a16="http://schemas.microsoft.com/office/drawing/2014/main" id="{E9AB2D8F-4684-891A-4193-9180BFDC30D7}"/>
              </a:ext>
            </a:extLst>
          </p:cNvPr>
          <p:cNvPicPr>
            <a:picLocks noChangeAspect="1"/>
          </p:cNvPicPr>
          <p:nvPr/>
        </p:nvPicPr>
        <p:blipFill>
          <a:blip r:embed="rId4"/>
          <a:stretch>
            <a:fillRect/>
          </a:stretch>
        </p:blipFill>
        <p:spPr>
          <a:xfrm>
            <a:off x="2324906" y="2870650"/>
            <a:ext cx="2351315" cy="294775"/>
          </a:xfrm>
          <a:prstGeom prst="rect">
            <a:avLst/>
          </a:prstGeom>
        </p:spPr>
      </p:pic>
      <p:pic>
        <p:nvPicPr>
          <p:cNvPr id="9" name="Εικόνα 8">
            <a:extLst>
              <a:ext uri="{FF2B5EF4-FFF2-40B4-BE49-F238E27FC236}">
                <a16:creationId xmlns:a16="http://schemas.microsoft.com/office/drawing/2014/main" id="{12493A61-E7B0-6E7B-885A-1F63F984F9EC}"/>
              </a:ext>
            </a:extLst>
          </p:cNvPr>
          <p:cNvPicPr>
            <a:picLocks noChangeAspect="1"/>
          </p:cNvPicPr>
          <p:nvPr/>
        </p:nvPicPr>
        <p:blipFill rotWithShape="1">
          <a:blip r:embed="rId5"/>
          <a:srcRect l="5924" t="2019" b="4426"/>
          <a:stretch/>
        </p:blipFill>
        <p:spPr>
          <a:xfrm>
            <a:off x="1095919" y="3965631"/>
            <a:ext cx="1047750" cy="1006962"/>
          </a:xfrm>
          <a:prstGeom prst="rect">
            <a:avLst/>
          </a:prstGeom>
        </p:spPr>
      </p:pic>
      <p:pic>
        <p:nvPicPr>
          <p:cNvPr id="11" name="Εικόνα 10">
            <a:extLst>
              <a:ext uri="{FF2B5EF4-FFF2-40B4-BE49-F238E27FC236}">
                <a16:creationId xmlns:a16="http://schemas.microsoft.com/office/drawing/2014/main" id="{04DF0EF4-1494-7C5A-2532-64A7490D3443}"/>
              </a:ext>
            </a:extLst>
          </p:cNvPr>
          <p:cNvPicPr>
            <a:picLocks noChangeAspect="1"/>
          </p:cNvPicPr>
          <p:nvPr/>
        </p:nvPicPr>
        <p:blipFill>
          <a:blip r:embed="rId6"/>
          <a:stretch>
            <a:fillRect/>
          </a:stretch>
        </p:blipFill>
        <p:spPr>
          <a:xfrm>
            <a:off x="2324906" y="3839962"/>
            <a:ext cx="3190875" cy="1421364"/>
          </a:xfrm>
          <a:prstGeom prst="rect">
            <a:avLst/>
          </a:prstGeom>
        </p:spPr>
      </p:pic>
      <p:pic>
        <p:nvPicPr>
          <p:cNvPr id="13" name="Εικόνα 12">
            <a:extLst>
              <a:ext uri="{FF2B5EF4-FFF2-40B4-BE49-F238E27FC236}">
                <a16:creationId xmlns:a16="http://schemas.microsoft.com/office/drawing/2014/main" id="{FF514F7C-D289-CE6E-1DCC-1A2FBC44D79D}"/>
              </a:ext>
            </a:extLst>
          </p:cNvPr>
          <p:cNvPicPr>
            <a:picLocks noChangeAspect="1"/>
          </p:cNvPicPr>
          <p:nvPr/>
        </p:nvPicPr>
        <p:blipFill>
          <a:blip r:embed="rId7"/>
          <a:stretch>
            <a:fillRect/>
          </a:stretch>
        </p:blipFill>
        <p:spPr>
          <a:xfrm>
            <a:off x="5926611" y="2673531"/>
            <a:ext cx="2964840" cy="921901"/>
          </a:xfrm>
          <a:prstGeom prst="rect">
            <a:avLst/>
          </a:prstGeom>
        </p:spPr>
      </p:pic>
      <p:pic>
        <p:nvPicPr>
          <p:cNvPr id="15" name="Εικόνα 14">
            <a:extLst>
              <a:ext uri="{FF2B5EF4-FFF2-40B4-BE49-F238E27FC236}">
                <a16:creationId xmlns:a16="http://schemas.microsoft.com/office/drawing/2014/main" id="{28851F3A-C1A6-B594-9B65-931EE29805CA}"/>
              </a:ext>
            </a:extLst>
          </p:cNvPr>
          <p:cNvPicPr>
            <a:picLocks noChangeAspect="1"/>
          </p:cNvPicPr>
          <p:nvPr/>
        </p:nvPicPr>
        <p:blipFill>
          <a:blip r:embed="rId8"/>
          <a:stretch>
            <a:fillRect/>
          </a:stretch>
        </p:blipFill>
        <p:spPr>
          <a:xfrm>
            <a:off x="5906677" y="3766559"/>
            <a:ext cx="1635368" cy="398144"/>
          </a:xfrm>
          <a:prstGeom prst="rect">
            <a:avLst/>
          </a:prstGeom>
        </p:spPr>
      </p:pic>
      <p:pic>
        <p:nvPicPr>
          <p:cNvPr id="17" name="Εικόνα 16">
            <a:extLst>
              <a:ext uri="{FF2B5EF4-FFF2-40B4-BE49-F238E27FC236}">
                <a16:creationId xmlns:a16="http://schemas.microsoft.com/office/drawing/2014/main" id="{15E0198D-E52C-A5A8-2272-51FBBEDB159A}"/>
              </a:ext>
            </a:extLst>
          </p:cNvPr>
          <p:cNvPicPr>
            <a:picLocks noChangeAspect="1"/>
          </p:cNvPicPr>
          <p:nvPr/>
        </p:nvPicPr>
        <p:blipFill>
          <a:blip r:embed="rId9"/>
          <a:stretch>
            <a:fillRect/>
          </a:stretch>
        </p:blipFill>
        <p:spPr>
          <a:xfrm>
            <a:off x="5929602" y="4253191"/>
            <a:ext cx="2245858" cy="630914"/>
          </a:xfrm>
          <a:prstGeom prst="rect">
            <a:avLst/>
          </a:prstGeom>
        </p:spPr>
      </p:pic>
      <p:pic>
        <p:nvPicPr>
          <p:cNvPr id="19" name="Εικόνα 18">
            <a:extLst>
              <a:ext uri="{FF2B5EF4-FFF2-40B4-BE49-F238E27FC236}">
                <a16:creationId xmlns:a16="http://schemas.microsoft.com/office/drawing/2014/main" id="{D2C1F2F4-EA85-845C-7C1A-FFD5851ADBAD}"/>
              </a:ext>
            </a:extLst>
          </p:cNvPr>
          <p:cNvPicPr>
            <a:picLocks noChangeAspect="1"/>
          </p:cNvPicPr>
          <p:nvPr/>
        </p:nvPicPr>
        <p:blipFill>
          <a:blip r:embed="rId10"/>
          <a:stretch>
            <a:fillRect/>
          </a:stretch>
        </p:blipFill>
        <p:spPr>
          <a:xfrm>
            <a:off x="5926611" y="4972593"/>
            <a:ext cx="2092877" cy="484998"/>
          </a:xfrm>
          <a:prstGeom prst="rect">
            <a:avLst/>
          </a:prstGeom>
        </p:spPr>
      </p:pic>
    </p:spTree>
    <p:extLst>
      <p:ext uri="{BB962C8B-B14F-4D97-AF65-F5344CB8AC3E}">
        <p14:creationId xmlns:p14="http://schemas.microsoft.com/office/powerpoint/2010/main" val="342562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2. The principles of waste hierarchy and extended producer responsibility</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592356"/>
            <a:ext cx="9488130" cy="437301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lvl="1" algn="just">
              <a:lnSpc>
                <a:spcPct val="150000"/>
              </a:lnSpc>
              <a:spcBef>
                <a:spcPts val="600"/>
              </a:spcBef>
              <a:buSzPts val="1600"/>
            </a:pPr>
            <a:r>
              <a:rPr lang="en-US" sz="4800" dirty="0">
                <a:latin typeface="Arial" panose="020B0604020202020204" pitchFamily="34" charset="0"/>
                <a:ea typeface="Quattrocento Sans"/>
                <a:cs typeface="Arial" panose="020B0604020202020204" pitchFamily="34" charset="0"/>
                <a:sym typeface="Quattrocento Sans"/>
              </a:rPr>
              <a:t>According to the UN </a:t>
            </a:r>
            <a:r>
              <a:rPr lang="en-US" sz="4800" dirty="0">
                <a:latin typeface="Arial" panose="020B0604020202020204" pitchFamily="34" charset="0"/>
                <a:cs typeface="Arial" panose="020B0604020202020204" pitchFamily="34" charset="0"/>
              </a:rPr>
              <a:t>Global Waste Management Outlook 2024, </a:t>
            </a:r>
            <a:r>
              <a:rPr lang="en-US" sz="4800" dirty="0">
                <a:latin typeface="Arial" panose="020B0604020202020204" pitchFamily="34" charset="0"/>
                <a:cs typeface="Arial" panose="020B0604020202020204" pitchFamily="34" charset="0"/>
                <a:sym typeface="Quattrocento Sans"/>
              </a:rPr>
              <a:t>e</a:t>
            </a:r>
            <a:r>
              <a:rPr lang="en-US" sz="4800" dirty="0">
                <a:latin typeface="Arial" panose="020B0604020202020204" pitchFamily="34" charset="0"/>
                <a:ea typeface="Quattrocento Sans"/>
                <a:cs typeface="Arial" panose="020B0604020202020204" pitchFamily="34" charset="0"/>
                <a:sym typeface="Quattrocento Sans"/>
              </a:rPr>
              <a:t>very year across the globe more than two billion tones of municipal solid waste (MSW) is generated, whereas </a:t>
            </a:r>
            <a:r>
              <a:rPr lang="en-US" sz="4800" dirty="0">
                <a:latin typeface="Arial" panose="020B0604020202020204" pitchFamily="34" charset="0"/>
                <a:ea typeface="Quattrocento Sans"/>
                <a:cs typeface="Arial" panose="020B0604020202020204" pitchFamily="34" charset="0"/>
              </a:rPr>
              <a:t>s</a:t>
            </a:r>
            <a:r>
              <a:rPr lang="en-US" sz="4800" dirty="0">
                <a:latin typeface="Arial" panose="020B0604020202020204" pitchFamily="34" charset="0"/>
                <a:cs typeface="Arial" panose="020B0604020202020204" pitchFamily="34" charset="0"/>
              </a:rPr>
              <a:t>ome 2.7 billion people do not have their waste collected: 2 billion in rural areas and 700,000 in urban areas. In 2019, a record 53.6 million metric tones (Mt) of electronic waste was generated worldwide.</a:t>
            </a:r>
          </a:p>
          <a:p>
            <a:pPr lvl="1" algn="just">
              <a:lnSpc>
                <a:spcPct val="150000"/>
              </a:lnSpc>
              <a:spcBef>
                <a:spcPts val="600"/>
              </a:spcBef>
              <a:buSzPts val="1600"/>
            </a:pPr>
            <a:r>
              <a:rPr lang="en-US" sz="4800" dirty="0">
                <a:latin typeface="Arial" panose="020B0604020202020204" pitchFamily="34" charset="0"/>
                <a:ea typeface="Quattrocento Sans"/>
                <a:cs typeface="Arial" panose="020B0604020202020204" pitchFamily="34" charset="0"/>
                <a:sym typeface="Quattrocento Sans"/>
              </a:rPr>
              <a:t>For reversing these trends, waste reduction and circular management is an imperative and a number of strategies and methods have been devised to support in their optimum attainment, such as: </a:t>
            </a:r>
          </a:p>
          <a:p>
            <a:pPr lvl="1" algn="just">
              <a:lnSpc>
                <a:spcPct val="150000"/>
              </a:lnSpc>
              <a:spcBef>
                <a:spcPts val="400"/>
              </a:spcBef>
              <a:spcAft>
                <a:spcPts val="400"/>
              </a:spcAft>
              <a:buClr>
                <a:srgbClr val="0070C0"/>
              </a:buClr>
              <a:buSzPts val="1600"/>
              <a:buFont typeface="Wingdings" panose="05000000000000000000" pitchFamily="2" charset="2"/>
              <a:buChar char="§"/>
            </a:pPr>
            <a:r>
              <a:rPr lang="en-US" sz="4800" dirty="0">
                <a:latin typeface="Arial" panose="020B0604020202020204" pitchFamily="34" charset="0"/>
                <a:ea typeface="Quattrocento Sans"/>
                <a:cs typeface="Arial" panose="020B0604020202020204" pitchFamily="34" charset="0"/>
                <a:sym typeface="Quattrocento Sans"/>
              </a:rPr>
              <a:t> Waste Hierarchy Strategy</a:t>
            </a:r>
          </a:p>
          <a:p>
            <a:pPr lvl="1" algn="just">
              <a:lnSpc>
                <a:spcPct val="150000"/>
              </a:lnSpc>
              <a:spcBef>
                <a:spcPts val="400"/>
              </a:spcBef>
              <a:spcAft>
                <a:spcPts val="400"/>
              </a:spcAft>
              <a:buClr>
                <a:srgbClr val="0070C0"/>
              </a:buClr>
              <a:buSzPts val="1600"/>
              <a:buFont typeface="Wingdings" panose="05000000000000000000" pitchFamily="2" charset="2"/>
              <a:buChar char="§"/>
            </a:pPr>
            <a:r>
              <a:rPr lang="en-US" sz="4800" dirty="0">
                <a:latin typeface="Arial" panose="020B0604020202020204" pitchFamily="34" charset="0"/>
                <a:cs typeface="Arial" panose="020B0604020202020204" pitchFamily="34" charset="0"/>
                <a:sym typeface="Quattrocento Sans"/>
              </a:rPr>
              <a:t> </a:t>
            </a:r>
            <a:r>
              <a:rPr lang="en-US" sz="4800" dirty="0">
                <a:latin typeface="Arial" panose="020B0604020202020204" pitchFamily="34" charset="0"/>
                <a:cs typeface="Arial" panose="020B0604020202020204" pitchFamily="34" charset="0"/>
              </a:rPr>
              <a:t>Reuse and recycling</a:t>
            </a:r>
          </a:p>
          <a:p>
            <a:pPr lvl="1" algn="just">
              <a:lnSpc>
                <a:spcPct val="150000"/>
              </a:lnSpc>
              <a:spcBef>
                <a:spcPts val="400"/>
              </a:spcBef>
              <a:spcAft>
                <a:spcPts val="400"/>
              </a:spcAft>
              <a:buClr>
                <a:srgbClr val="0070C0"/>
              </a:buClr>
              <a:buSzPts val="1600"/>
              <a:buFont typeface="Wingdings" panose="05000000000000000000" pitchFamily="2" charset="2"/>
              <a:buChar char="§"/>
            </a:pPr>
            <a:r>
              <a:rPr lang="en-US" sz="4800" dirty="0">
                <a:latin typeface="Arial" panose="020B0604020202020204" pitchFamily="34" charset="0"/>
                <a:cs typeface="Arial" panose="020B0604020202020204" pitchFamily="34" charset="0"/>
              </a:rPr>
              <a:t> Waste-to-energy, also known as incineration with energy recovery </a:t>
            </a:r>
          </a:p>
          <a:p>
            <a:pPr lvl="1" algn="just">
              <a:lnSpc>
                <a:spcPct val="150000"/>
              </a:lnSpc>
              <a:spcBef>
                <a:spcPts val="400"/>
              </a:spcBef>
              <a:spcAft>
                <a:spcPts val="400"/>
              </a:spcAft>
              <a:buClr>
                <a:srgbClr val="0070C0"/>
              </a:buClr>
              <a:buSzPts val="1600"/>
              <a:buFont typeface="Wingdings" panose="05000000000000000000" pitchFamily="2" charset="2"/>
              <a:buChar char="§"/>
            </a:pPr>
            <a:r>
              <a:rPr lang="en-US" sz="4800" dirty="0">
                <a:latin typeface="Arial" panose="020B0604020202020204" pitchFamily="34" charset="0"/>
                <a:cs typeface="Arial" panose="020B0604020202020204" pitchFamily="34" charset="0"/>
              </a:rPr>
              <a:t> Sanitary landfll</a:t>
            </a:r>
          </a:p>
          <a:p>
            <a:pPr lvl="1" algn="just">
              <a:lnSpc>
                <a:spcPct val="150000"/>
              </a:lnSpc>
              <a:spcBef>
                <a:spcPts val="400"/>
              </a:spcBef>
              <a:spcAft>
                <a:spcPts val="400"/>
              </a:spcAft>
              <a:buClr>
                <a:srgbClr val="0070C0"/>
              </a:buClr>
              <a:buSzPts val="1600"/>
              <a:buFont typeface="Wingdings" panose="05000000000000000000" pitchFamily="2" charset="2"/>
              <a:buChar char="§"/>
            </a:pPr>
            <a:r>
              <a:rPr lang="en-US" sz="4800" dirty="0">
                <a:latin typeface="Arial" panose="020B0604020202020204" pitchFamily="34" charset="0"/>
                <a:cs typeface="Arial" panose="020B0604020202020204" pitchFamily="34" charset="0"/>
              </a:rPr>
              <a:t> Waste segregation</a:t>
            </a:r>
          </a:p>
          <a:p>
            <a:pPr lvl="1" algn="just">
              <a:lnSpc>
                <a:spcPct val="150000"/>
              </a:lnSpc>
              <a:spcBef>
                <a:spcPts val="400"/>
              </a:spcBef>
              <a:spcAft>
                <a:spcPts val="400"/>
              </a:spcAft>
              <a:buClr>
                <a:srgbClr val="0070C0"/>
              </a:buClr>
              <a:buSzPts val="1600"/>
              <a:buFont typeface="Wingdings" panose="05000000000000000000" pitchFamily="2" charset="2"/>
              <a:buChar char="§"/>
            </a:pPr>
            <a:r>
              <a:rPr lang="en-US" sz="4800" dirty="0">
                <a:latin typeface="Arial" panose="020B0604020202020204" pitchFamily="34" charset="0"/>
                <a:cs typeface="Arial" panose="020B0604020202020204" pitchFamily="34" charset="0"/>
              </a:rPr>
              <a:t> Biological reprocessing (composting)</a:t>
            </a:r>
            <a:endParaRPr lang="en-US" sz="4800" dirty="0">
              <a:latin typeface="Arial" panose="020B0604020202020204" pitchFamily="34" charset="0"/>
              <a:ea typeface="Quattrocento Sans"/>
              <a:cs typeface="Arial" panose="020B0604020202020204" pitchFamily="34" charset="0"/>
              <a:sym typeface="Quattrocento Sans"/>
            </a:endParaRPr>
          </a:p>
          <a:p>
            <a:pPr lvl="1" algn="just">
              <a:lnSpc>
                <a:spcPct val="150000"/>
              </a:lnSpc>
              <a:spcBef>
                <a:spcPts val="600"/>
              </a:spcBef>
              <a:spcAft>
                <a:spcPts val="600"/>
              </a:spcAft>
              <a:buSzPts val="1600"/>
            </a:pPr>
            <a:r>
              <a:rPr lang="en-US" sz="4800" dirty="0">
                <a:latin typeface="Arial" panose="020B0604020202020204" pitchFamily="34" charset="0"/>
                <a:ea typeface="Quattrocento Sans"/>
                <a:cs typeface="Arial" panose="020B0604020202020204" pitchFamily="34" charset="0"/>
                <a:sym typeface="Quattrocento Sans"/>
              </a:rPr>
              <a:t>Beginning in Europe in 2008 and since then applied globally (through the United Nations Environment Program, 2011) both as a conceptual framework, as well as, a comprehensive strategy, </a:t>
            </a:r>
            <a:r>
              <a:rPr lang="en-US" sz="5200" i="1" dirty="0">
                <a:solidFill>
                  <a:srgbClr val="C00000"/>
                </a:solidFill>
                <a:effectLst>
                  <a:outerShdw blurRad="38100" dist="38100" dir="2700000" algn="tl">
                    <a:srgbClr val="000000">
                      <a:alpha val="43137"/>
                    </a:srgbClr>
                  </a:outerShdw>
                </a:effectLst>
                <a:latin typeface="Arial" panose="020B0604020202020204" pitchFamily="34" charset="0"/>
                <a:ea typeface="Quattrocento Sans"/>
                <a:cs typeface="Arial" panose="020B0604020202020204" pitchFamily="34" charset="0"/>
                <a:sym typeface="Quattrocento Sans"/>
              </a:rPr>
              <a:t>Waste Hierarchy </a:t>
            </a:r>
            <a:r>
              <a:rPr lang="en-US" sz="4800" dirty="0">
                <a:latin typeface="Arial" panose="020B0604020202020204" pitchFamily="34" charset="0"/>
                <a:ea typeface="Quattrocento Sans"/>
                <a:cs typeface="Arial" panose="020B0604020202020204" pitchFamily="34" charset="0"/>
                <a:sym typeface="Quattrocento Sans"/>
              </a:rPr>
              <a:t>establishes an order of preference for managing and disposing waste.</a:t>
            </a:r>
          </a:p>
          <a:p>
            <a:pPr lvl="1" algn="just">
              <a:lnSpc>
                <a:spcPct val="150000"/>
              </a:lnSpc>
              <a:buSzPts val="1600"/>
            </a:pPr>
            <a:endParaRPr lang="el-GR" sz="4800" dirty="0">
              <a:latin typeface="Segoe UI" panose="020B0502040204020203" pitchFamily="34" charset="0"/>
              <a:ea typeface="Quattrocento Sans"/>
              <a:cs typeface="Segoe UI" panose="020B0502040204020203" pitchFamily="34" charset="0"/>
              <a:sym typeface="Quattrocento Sans"/>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5648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2. The principles of waste hierarchy and extended producer responsibility</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23109" y="1422147"/>
            <a:ext cx="3964577" cy="50244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i="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Waste Hierarchy Strategy</a:t>
            </a:r>
            <a:endParaRPr lang="LID4096" sz="2400" i="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23109" y="1924594"/>
            <a:ext cx="4336868" cy="399723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marL="0" lvl="1" indent="0" algn="just">
              <a:lnSpc>
                <a:spcPct val="150000"/>
              </a:lnSpc>
              <a:spcBef>
                <a:spcPts val="600"/>
              </a:spcBef>
              <a:spcAft>
                <a:spcPts val="600"/>
              </a:spcAft>
              <a:buClr>
                <a:srgbClr val="000000"/>
              </a:buClr>
              <a:buSzPts val="1600"/>
              <a:buFont typeface="Arial" panose="020B0604020202020204" pitchFamily="34" charset="0"/>
              <a:buChar char="•"/>
              <a:defRPr/>
            </a:pPr>
            <a:r>
              <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 </a:t>
            </a:r>
            <a:r>
              <a:rPr lang="en-GB" sz="4800" dirty="0">
                <a:latin typeface="+mn-lt"/>
                <a:ea typeface="Quattrocento Sans"/>
                <a:cs typeface="Segoe UI" panose="020B0502040204020203" pitchFamily="34" charset="0"/>
                <a:sym typeface="Quattrocento Sans"/>
              </a:rPr>
              <a:t>The </a:t>
            </a:r>
            <a:r>
              <a:rPr lang="en-GB" sz="4800" i="1" dirty="0">
                <a:latin typeface="+mn-lt"/>
                <a:ea typeface="Quattrocento Sans"/>
                <a:cs typeface="Segoe UI" panose="020B0502040204020203" pitchFamily="34" charset="0"/>
                <a:sym typeface="Quattrocento Sans"/>
              </a:rPr>
              <a:t>Waste Framework Directive </a:t>
            </a:r>
            <a:r>
              <a:rPr lang="en-GB" sz="4800" dirty="0">
                <a:solidFill>
                  <a:schemeClr val="tx1"/>
                </a:solidFill>
                <a:latin typeface="+mn-lt"/>
                <a:ea typeface="Quattrocento Sans"/>
                <a:cs typeface="Segoe UI" panose="020B0502040204020203" pitchFamily="34" charset="0"/>
                <a:sym typeface="Quattrocento Sans"/>
              </a:rPr>
              <a:t>(Directive 98/2008/EC, article 4) introduced a five-step waste hierarchy instead </a:t>
            </a:r>
            <a:r>
              <a:rPr lang="en-US" sz="4800" dirty="0">
                <a:solidFill>
                  <a:schemeClr val="tx1"/>
                </a:solidFill>
                <a:latin typeface="+mn-lt"/>
                <a:sym typeface="Quattrocento Sans"/>
              </a:rPr>
              <a:t>of the traditional waste management approach consisting of three R’s (Reduce, Reuse, Recycle), </a:t>
            </a:r>
            <a:r>
              <a:rPr lang="en-GB" sz="4800" dirty="0">
                <a:solidFill>
                  <a:schemeClr val="tx1"/>
                </a:solidFill>
                <a:latin typeface="+mn-lt"/>
                <a:ea typeface="Quattrocento Sans"/>
                <a:cs typeface="Segoe UI" panose="020B0502040204020203" pitchFamily="34" charset="0"/>
                <a:sym typeface="Quattrocento Sans"/>
              </a:rPr>
              <a:t>where prevention / reduction is the best option, followed by re-use, recycling and other forms of recovery, with disposal such as landfill as the last resort.</a:t>
            </a:r>
          </a:p>
          <a:p>
            <a:pPr marL="0" lvl="1" indent="0" algn="just">
              <a:lnSpc>
                <a:spcPct val="150000"/>
              </a:lnSpc>
              <a:spcBef>
                <a:spcPts val="600"/>
              </a:spcBef>
              <a:spcAft>
                <a:spcPts val="600"/>
              </a:spcAft>
              <a:buClr>
                <a:srgbClr val="000000"/>
              </a:buClr>
              <a:buSzPts val="1600"/>
              <a:buFont typeface="Arial" panose="020B0604020202020204" pitchFamily="34" charset="0"/>
              <a:buChar char="•"/>
              <a:defRPr/>
            </a:pPr>
            <a:r>
              <a:rPr lang="en-US" sz="4800" b="0" i="0" dirty="0">
                <a:solidFill>
                  <a:srgbClr val="26324B"/>
                </a:solidFill>
                <a:effectLst/>
                <a:latin typeface="arial" panose="020B0604020202020204" pitchFamily="34" charset="0"/>
              </a:rPr>
              <a:t> </a:t>
            </a:r>
            <a:r>
              <a:rPr lang="en-US" sz="4800" b="0" i="0" dirty="0">
                <a:solidFill>
                  <a:schemeClr val="tx1"/>
                </a:solidFill>
                <a:effectLst/>
                <a:latin typeface="arial" panose="020B0604020202020204" pitchFamily="34" charset="0"/>
              </a:rPr>
              <a:t>It requires that waste should be managed:</a:t>
            </a:r>
          </a:p>
          <a:p>
            <a:pPr marL="357188" indent="-174625" algn="l">
              <a:lnSpc>
                <a:spcPct val="120000"/>
              </a:lnSpc>
              <a:spcBef>
                <a:spcPts val="600"/>
              </a:spcBef>
              <a:spcAft>
                <a:spcPts val="600"/>
              </a:spcAft>
              <a:buFont typeface="Wingdings" panose="05000000000000000000" pitchFamily="2" charset="2"/>
              <a:buChar char="ü"/>
            </a:pPr>
            <a:r>
              <a:rPr lang="en-US" sz="4800" b="0" i="0" dirty="0">
                <a:solidFill>
                  <a:schemeClr val="tx1"/>
                </a:solidFill>
                <a:effectLst/>
                <a:latin typeface="arial" panose="020B0604020202020204" pitchFamily="34" charset="0"/>
              </a:rPr>
              <a:t>without endangering human health and harming the environment</a:t>
            </a:r>
          </a:p>
          <a:p>
            <a:pPr marL="357188" indent="-174625" algn="l">
              <a:lnSpc>
                <a:spcPct val="120000"/>
              </a:lnSpc>
              <a:spcBef>
                <a:spcPts val="800"/>
              </a:spcBef>
              <a:spcAft>
                <a:spcPts val="800"/>
              </a:spcAft>
              <a:buFont typeface="Wingdings" panose="05000000000000000000" pitchFamily="2" charset="2"/>
              <a:buChar char="ü"/>
            </a:pPr>
            <a:r>
              <a:rPr lang="en-US" sz="4800" b="0" i="0" dirty="0">
                <a:solidFill>
                  <a:schemeClr val="tx1"/>
                </a:solidFill>
                <a:effectLst/>
                <a:latin typeface="arial" panose="020B0604020202020204" pitchFamily="34" charset="0"/>
              </a:rPr>
              <a:t>without risk to water, air, soil, plants or animals</a:t>
            </a:r>
          </a:p>
          <a:p>
            <a:pPr marL="357188" indent="-174625" algn="l">
              <a:lnSpc>
                <a:spcPct val="120000"/>
              </a:lnSpc>
              <a:spcBef>
                <a:spcPts val="800"/>
              </a:spcBef>
              <a:spcAft>
                <a:spcPts val="800"/>
              </a:spcAft>
              <a:buFont typeface="Wingdings" panose="05000000000000000000" pitchFamily="2" charset="2"/>
              <a:buChar char="ü"/>
            </a:pPr>
            <a:r>
              <a:rPr lang="en-US" sz="4800" b="0" i="0" dirty="0">
                <a:solidFill>
                  <a:schemeClr val="tx1"/>
                </a:solidFill>
                <a:effectLst/>
                <a:latin typeface="arial" panose="020B0604020202020204" pitchFamily="34" charset="0"/>
              </a:rPr>
              <a:t>without causing a nuisance through noise or odours</a:t>
            </a:r>
            <a:endParaRPr lang="en-US" sz="4800" dirty="0">
              <a:solidFill>
                <a:schemeClr val="tx1"/>
              </a:solidFill>
              <a:latin typeface="arial" panose="020B0604020202020204" pitchFamily="34" charset="0"/>
            </a:endParaRPr>
          </a:p>
          <a:p>
            <a:pPr marL="357188" indent="-174625" algn="l">
              <a:lnSpc>
                <a:spcPct val="120000"/>
              </a:lnSpc>
              <a:spcBef>
                <a:spcPts val="800"/>
              </a:spcBef>
              <a:spcAft>
                <a:spcPts val="800"/>
              </a:spcAft>
              <a:buFont typeface="Wingdings" panose="05000000000000000000" pitchFamily="2" charset="2"/>
              <a:buChar char="ü"/>
            </a:pPr>
            <a:r>
              <a:rPr lang="en-US" sz="4800" b="0" i="0" dirty="0">
                <a:solidFill>
                  <a:schemeClr val="tx1"/>
                </a:solidFill>
                <a:effectLst/>
                <a:latin typeface="arial" panose="020B0604020202020204" pitchFamily="34" charset="0"/>
              </a:rPr>
              <a:t>and without adversely affecting the countryside or places of special interest</a:t>
            </a:r>
            <a:endParaRPr kumimoji="0" lang="en-US" sz="4800" b="0" i="0" u="none" strike="noStrike" kern="0" cap="none" spc="0" normalizeH="0" baseline="0" noProof="0" dirty="0">
              <a:ln>
                <a:noFill/>
              </a:ln>
              <a:solidFill>
                <a:schemeClr val="tx1"/>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1" indent="0" algn="just" defTabSz="914400" rtl="0" eaLnBrk="1" fontAlgn="auto" latinLnBrk="0" hangingPunct="1">
              <a:lnSpc>
                <a:spcPct val="150000"/>
              </a:lnSpc>
              <a:spcBef>
                <a:spcPts val="0"/>
              </a:spcBef>
              <a:spcAft>
                <a:spcPts val="0"/>
              </a:spcAft>
              <a:buClr>
                <a:srgbClr val="000000"/>
              </a:buClr>
              <a:buSzPts val="1600"/>
              <a:buFont typeface="Arial"/>
              <a:buNone/>
              <a:tabLst/>
              <a:defRPr/>
            </a:pPr>
            <a:endParaRPr kumimoji="0" lang="el-GR"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6000206"/>
            <a:ext cx="9950250" cy="852014"/>
          </a:xfrm>
          <a:prstGeom prst="rect">
            <a:avLst/>
          </a:prstGeom>
        </p:spPr>
      </p:pic>
      <p:pic>
        <p:nvPicPr>
          <p:cNvPr id="16" name="Εικόνα 15">
            <a:extLst>
              <a:ext uri="{FF2B5EF4-FFF2-40B4-BE49-F238E27FC236}">
                <a16:creationId xmlns:a16="http://schemas.microsoft.com/office/drawing/2014/main" id="{CF5E77BA-7045-FBA9-258E-079BB3D792C5}"/>
              </a:ext>
            </a:extLst>
          </p:cNvPr>
          <p:cNvPicPr>
            <a:picLocks noChangeAspect="1"/>
          </p:cNvPicPr>
          <p:nvPr/>
        </p:nvPicPr>
        <p:blipFill>
          <a:blip r:embed="rId4"/>
          <a:stretch>
            <a:fillRect/>
          </a:stretch>
        </p:blipFill>
        <p:spPr>
          <a:xfrm>
            <a:off x="5529943" y="1863633"/>
            <a:ext cx="4833257" cy="3997236"/>
          </a:xfrm>
          <a:prstGeom prst="rect">
            <a:avLst/>
          </a:prstGeom>
        </p:spPr>
      </p:pic>
    </p:spTree>
    <p:extLst>
      <p:ext uri="{BB962C8B-B14F-4D97-AF65-F5344CB8AC3E}">
        <p14:creationId xmlns:p14="http://schemas.microsoft.com/office/powerpoint/2010/main" val="171967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2. The principles of waste hierarchy and extended producer responsibility</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416015"/>
            <a:ext cx="9488130" cy="453194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lvl="1" algn="just">
              <a:lnSpc>
                <a:spcPct val="150000"/>
              </a:lnSpc>
              <a:spcAft>
                <a:spcPts val="600"/>
              </a:spcAft>
              <a:buSzPts val="1600"/>
            </a:pPr>
            <a:r>
              <a:rPr lang="en-US" sz="1700" dirty="0">
                <a:latin typeface="+mn-lt"/>
                <a:ea typeface="Quattrocento Sans"/>
                <a:cs typeface="Segoe UI" panose="020B0502040204020203" pitchFamily="34" charset="0"/>
                <a:sym typeface="Quattrocento Sans"/>
              </a:rPr>
              <a:t>Waste Hierarchy is a strategy (WHS) based on circular economy principles. It ensures that from the start, materials are being designed to reduce overall waste. Additionally, the waste hierarchy prepares for a product’s end-of-life so that materials can re-enter the cycle by means of re-use, recycling, and recovery. According to the WHS, each phase in the waste management process is ranked according to its environmental impact and resource efficiency and include:</a:t>
            </a:r>
          </a:p>
          <a:p>
            <a:pPr lvl="1" algn="just">
              <a:lnSpc>
                <a:spcPct val="150000"/>
              </a:lnSpc>
              <a:spcBef>
                <a:spcPts val="300"/>
              </a:spcBef>
              <a:spcAft>
                <a:spcPts val="300"/>
              </a:spcAft>
              <a:buSzPts val="1600"/>
            </a:pPr>
            <a:r>
              <a:rPr lang="en-US" sz="1700" dirty="0">
                <a:latin typeface="+mn-lt"/>
                <a:ea typeface="Quattrocento Sans"/>
                <a:cs typeface="Segoe UI" panose="020B0502040204020203" pitchFamily="34" charset="0"/>
                <a:sym typeface="Quattrocento Sans"/>
              </a:rPr>
              <a:t>• </a:t>
            </a:r>
            <a:r>
              <a:rPr lang="en-US" sz="1700" i="1" dirty="0">
                <a:solidFill>
                  <a:srgbClr val="C00000"/>
                </a:solidFill>
                <a:effectLst>
                  <a:outerShdw blurRad="38100" dist="38100" dir="2700000" algn="tl">
                    <a:srgbClr val="000000">
                      <a:alpha val="43137"/>
                    </a:srgbClr>
                  </a:outerShdw>
                </a:effectLst>
                <a:latin typeface="+mn-lt"/>
                <a:ea typeface="Quattrocento Sans"/>
                <a:cs typeface="Segoe UI" panose="020B0502040204020203" pitchFamily="34" charset="0"/>
                <a:sym typeface="Quattrocento Sans"/>
              </a:rPr>
              <a:t>Prevention / Reduction</a:t>
            </a:r>
            <a:r>
              <a:rPr lang="en-US" sz="1700" dirty="0">
                <a:latin typeface="+mn-lt"/>
                <a:ea typeface="Quattrocento Sans"/>
                <a:cs typeface="Segoe UI" panose="020B0502040204020203" pitchFamily="34" charset="0"/>
                <a:sym typeface="Quattrocento Sans"/>
              </a:rPr>
              <a:t>: measures taken before a substance, material or product has become waste.</a:t>
            </a:r>
          </a:p>
          <a:p>
            <a:pPr lvl="1" algn="just">
              <a:lnSpc>
                <a:spcPct val="150000"/>
              </a:lnSpc>
              <a:spcBef>
                <a:spcPts val="300"/>
              </a:spcBef>
              <a:spcAft>
                <a:spcPts val="300"/>
              </a:spcAft>
              <a:buSzPts val="1600"/>
            </a:pPr>
            <a:r>
              <a:rPr lang="en-US" sz="1700" dirty="0">
                <a:latin typeface="+mn-lt"/>
                <a:ea typeface="Quattrocento Sans"/>
                <a:cs typeface="Segoe UI" panose="020B0502040204020203" pitchFamily="34" charset="0"/>
                <a:sym typeface="Quattrocento Sans"/>
              </a:rPr>
              <a:t>• </a:t>
            </a:r>
            <a:r>
              <a:rPr lang="en-US" sz="1700" i="1" dirty="0">
                <a:solidFill>
                  <a:srgbClr val="C00000"/>
                </a:solidFill>
                <a:effectLst>
                  <a:outerShdw blurRad="38100" dist="38100" dir="2700000" algn="tl">
                    <a:srgbClr val="000000">
                      <a:alpha val="43137"/>
                    </a:srgbClr>
                  </a:outerShdw>
                </a:effectLst>
                <a:latin typeface="+mn-lt"/>
                <a:ea typeface="Quattrocento Sans"/>
                <a:cs typeface="Segoe UI" panose="020B0502040204020203" pitchFamily="34" charset="0"/>
                <a:sym typeface="Quattrocento Sans"/>
              </a:rPr>
              <a:t>Re-use</a:t>
            </a:r>
            <a:r>
              <a:rPr lang="en-US" sz="1700" dirty="0">
                <a:latin typeface="+mn-lt"/>
                <a:ea typeface="Quattrocento Sans"/>
                <a:cs typeface="Segoe UI" panose="020B0502040204020203" pitchFamily="34" charset="0"/>
                <a:sym typeface="Quattrocento Sans"/>
              </a:rPr>
              <a:t>: operations by which products or components that are not waste are used again or the same purpose for which they were conceived. </a:t>
            </a:r>
          </a:p>
          <a:p>
            <a:pPr lvl="1" algn="just">
              <a:lnSpc>
                <a:spcPct val="150000"/>
              </a:lnSpc>
              <a:spcBef>
                <a:spcPts val="300"/>
              </a:spcBef>
              <a:spcAft>
                <a:spcPts val="300"/>
              </a:spcAft>
              <a:buSzPts val="1600"/>
            </a:pPr>
            <a:r>
              <a:rPr lang="en-US" sz="1700" dirty="0">
                <a:latin typeface="+mn-lt"/>
                <a:ea typeface="Quattrocento Sans"/>
                <a:cs typeface="Segoe UI" panose="020B0502040204020203" pitchFamily="34" charset="0"/>
                <a:sym typeface="Quattrocento Sans"/>
              </a:rPr>
              <a:t>• </a:t>
            </a:r>
            <a:r>
              <a:rPr lang="en-US" sz="1700" i="1" dirty="0">
                <a:solidFill>
                  <a:srgbClr val="C00000"/>
                </a:solidFill>
                <a:effectLst>
                  <a:outerShdw blurRad="38100" dist="38100" dir="2700000" algn="tl">
                    <a:srgbClr val="000000">
                      <a:alpha val="43137"/>
                    </a:srgbClr>
                  </a:outerShdw>
                </a:effectLst>
                <a:latin typeface="+mn-lt"/>
                <a:ea typeface="Quattrocento Sans"/>
                <a:cs typeface="Segoe UI" panose="020B0502040204020203" pitchFamily="34" charset="0"/>
                <a:sym typeface="Quattrocento Sans"/>
              </a:rPr>
              <a:t>Preparing for re-use</a:t>
            </a:r>
            <a:r>
              <a:rPr lang="en-US" sz="1700" dirty="0">
                <a:latin typeface="+mn-lt"/>
                <a:ea typeface="Quattrocento Sans"/>
                <a:cs typeface="Segoe UI" panose="020B0502040204020203" pitchFamily="34" charset="0"/>
                <a:sym typeface="Quattrocento Sans"/>
              </a:rPr>
              <a:t>: checking, cleaning or repairing products or components of products so that they can be re-used without any other pre-processing.</a:t>
            </a:r>
          </a:p>
          <a:p>
            <a:pPr lvl="1" algn="just">
              <a:lnSpc>
                <a:spcPct val="150000"/>
              </a:lnSpc>
              <a:spcBef>
                <a:spcPts val="300"/>
              </a:spcBef>
              <a:spcAft>
                <a:spcPts val="300"/>
              </a:spcAft>
              <a:buSzPts val="1600"/>
            </a:pPr>
            <a:r>
              <a:rPr lang="en-US" sz="1700" dirty="0">
                <a:latin typeface="+mn-lt"/>
                <a:ea typeface="Quattrocento Sans"/>
                <a:cs typeface="Segoe UI" panose="020B0502040204020203" pitchFamily="34" charset="0"/>
                <a:sym typeface="Quattrocento Sans"/>
              </a:rPr>
              <a:t>• </a:t>
            </a:r>
            <a:r>
              <a:rPr lang="en-US" sz="1700" i="1" dirty="0">
                <a:solidFill>
                  <a:srgbClr val="C00000"/>
                </a:solidFill>
                <a:effectLst>
                  <a:outerShdw blurRad="38100" dist="38100" dir="2700000" algn="tl">
                    <a:srgbClr val="000000">
                      <a:alpha val="43137"/>
                    </a:srgbClr>
                  </a:outerShdw>
                </a:effectLst>
                <a:latin typeface="+mn-lt"/>
                <a:ea typeface="Quattrocento Sans"/>
                <a:cs typeface="Segoe UI" panose="020B0502040204020203" pitchFamily="34" charset="0"/>
                <a:sym typeface="Quattrocento Sans"/>
              </a:rPr>
              <a:t>Recycling</a:t>
            </a:r>
            <a:r>
              <a:rPr lang="en-US" sz="1700" dirty="0">
                <a:latin typeface="+mn-lt"/>
                <a:ea typeface="Quattrocento Sans"/>
                <a:cs typeface="Segoe UI" panose="020B0502040204020203" pitchFamily="34" charset="0"/>
                <a:sym typeface="Quattrocento Sans"/>
              </a:rPr>
              <a:t>: recovery operations where waste materials are reprocessed into products, materials or substances for both the original and other purposes. This includes  composting but not energy recovery or processing of waste for use as fuels.</a:t>
            </a:r>
          </a:p>
          <a:p>
            <a:pPr lvl="1" algn="just">
              <a:lnSpc>
                <a:spcPct val="150000"/>
              </a:lnSpc>
              <a:spcBef>
                <a:spcPts val="300"/>
              </a:spcBef>
              <a:spcAft>
                <a:spcPts val="300"/>
              </a:spcAft>
              <a:buSzPts val="1600"/>
            </a:pPr>
            <a:r>
              <a:rPr lang="en-US" sz="1700" dirty="0">
                <a:latin typeface="+mn-lt"/>
                <a:ea typeface="Quattrocento Sans"/>
                <a:cs typeface="Segoe UI" panose="020B0502040204020203" pitchFamily="34" charset="0"/>
                <a:sym typeface="Quattrocento Sans"/>
              </a:rPr>
              <a:t>• </a:t>
            </a:r>
            <a:r>
              <a:rPr lang="en-US" sz="1700" i="1" dirty="0">
                <a:solidFill>
                  <a:srgbClr val="C00000"/>
                </a:solidFill>
                <a:effectLst>
                  <a:outerShdw blurRad="38100" dist="38100" dir="2700000" algn="tl">
                    <a:srgbClr val="000000">
                      <a:alpha val="43137"/>
                    </a:srgbClr>
                  </a:outerShdw>
                </a:effectLst>
                <a:latin typeface="+mn-lt"/>
                <a:ea typeface="Quattrocento Sans"/>
                <a:cs typeface="Segoe UI" panose="020B0502040204020203" pitchFamily="34" charset="0"/>
                <a:sym typeface="Quattrocento Sans"/>
              </a:rPr>
              <a:t>Recovery</a:t>
            </a:r>
            <a:r>
              <a:rPr lang="en-US" sz="1700" dirty="0">
                <a:latin typeface="+mn-lt"/>
                <a:ea typeface="Quattrocento Sans"/>
                <a:cs typeface="Segoe UI" panose="020B0502040204020203" pitchFamily="34" charset="0"/>
                <a:sym typeface="Quattrocento Sans"/>
              </a:rPr>
              <a:t>: operations where the principal result is waste serving a useful purpose by replacing other materials which would otherwise have been used to fulfil a particular function, in the plant or wider economy.</a:t>
            </a:r>
          </a:p>
          <a:p>
            <a:pPr lvl="1" algn="just">
              <a:lnSpc>
                <a:spcPct val="150000"/>
              </a:lnSpc>
              <a:spcBef>
                <a:spcPts val="300"/>
              </a:spcBef>
              <a:spcAft>
                <a:spcPts val="300"/>
              </a:spcAft>
              <a:buSzPts val="1600"/>
            </a:pPr>
            <a:r>
              <a:rPr lang="en-US" sz="1700" dirty="0">
                <a:latin typeface="+mn-lt"/>
                <a:ea typeface="Quattrocento Sans"/>
                <a:cs typeface="Segoe UI" panose="020B0502040204020203" pitchFamily="34" charset="0"/>
                <a:sym typeface="Quattrocento Sans"/>
              </a:rPr>
              <a:t>• </a:t>
            </a:r>
            <a:r>
              <a:rPr lang="en-US" sz="1700" i="1" dirty="0">
                <a:solidFill>
                  <a:srgbClr val="C00000"/>
                </a:solidFill>
                <a:effectLst>
                  <a:outerShdw blurRad="38100" dist="38100" dir="2700000" algn="tl">
                    <a:srgbClr val="000000">
                      <a:alpha val="43137"/>
                    </a:srgbClr>
                  </a:outerShdw>
                </a:effectLst>
                <a:latin typeface="+mn-lt"/>
                <a:ea typeface="Quattrocento Sans"/>
                <a:cs typeface="Segoe UI" panose="020B0502040204020203" pitchFamily="34" charset="0"/>
                <a:sym typeface="Quattrocento Sans"/>
              </a:rPr>
              <a:t>Disposal</a:t>
            </a:r>
            <a:r>
              <a:rPr lang="en-US" sz="1700" dirty="0">
                <a:latin typeface="+mn-lt"/>
                <a:ea typeface="Quattrocento Sans"/>
                <a:cs typeface="Segoe UI" panose="020B0502040204020203" pitchFamily="34" charset="0"/>
                <a:sym typeface="Quattrocento Sans"/>
              </a:rPr>
              <a:t>: landfill and incineration without energy recovery.</a:t>
            </a:r>
          </a:p>
          <a:p>
            <a:pPr marL="457200" lvl="1" algn="just">
              <a:lnSpc>
                <a:spcPct val="150000"/>
              </a:lnSpc>
              <a:buSzPts val="1600"/>
            </a:pPr>
            <a:endParaRPr lang="en-GB"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59364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6" end="6"/>
                                            </p:txEl>
                                          </p:spTgt>
                                        </p:tgtEl>
                                        <p:attrNameLst>
                                          <p:attrName>style.visibility</p:attrName>
                                        </p:attrNameLst>
                                      </p:cBhvr>
                                      <p:to>
                                        <p:strVal val="visible"/>
                                      </p:to>
                                    </p:set>
                                    <p:animEffect transition="in" filter="fade">
                                      <p:cBhvr>
                                        <p:cTn id="12" dur="1000"/>
                                        <p:tgtEl>
                                          <p:spTgt spid="15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 end="1"/>
                                            </p:txEl>
                                          </p:spTgt>
                                        </p:tgtEl>
                                        <p:attrNameLst>
                                          <p:attrName>style.visibility</p:attrName>
                                        </p:attrNameLst>
                                      </p:cBhvr>
                                      <p:to>
                                        <p:strVal val="visible"/>
                                      </p:to>
                                    </p:set>
                                    <p:animEffect transition="in" filter="fade">
                                      <p:cBhvr>
                                        <p:cTn id="17" dur="1000"/>
                                        <p:tgtEl>
                                          <p:spTgt spid="1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2" end="2"/>
                                            </p:txEl>
                                          </p:spTgt>
                                        </p:tgtEl>
                                        <p:attrNameLst>
                                          <p:attrName>style.visibility</p:attrName>
                                        </p:attrNameLst>
                                      </p:cBhvr>
                                      <p:to>
                                        <p:strVal val="visible"/>
                                      </p:to>
                                    </p:set>
                                    <p:animEffect transition="in" filter="fade">
                                      <p:cBhvr>
                                        <p:cTn id="22" dur="1000"/>
                                        <p:tgtEl>
                                          <p:spTgt spid="1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3" end="3"/>
                                            </p:txEl>
                                          </p:spTgt>
                                        </p:tgtEl>
                                        <p:attrNameLst>
                                          <p:attrName>style.visibility</p:attrName>
                                        </p:attrNameLst>
                                      </p:cBhvr>
                                      <p:to>
                                        <p:strVal val="visible"/>
                                      </p:to>
                                    </p:set>
                                    <p:animEffect transition="in" filter="fade">
                                      <p:cBhvr>
                                        <p:cTn id="27" dur="1000"/>
                                        <p:tgtEl>
                                          <p:spTgt spid="1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4" end="4"/>
                                            </p:txEl>
                                          </p:spTgt>
                                        </p:tgtEl>
                                        <p:attrNameLst>
                                          <p:attrName>style.visibility</p:attrName>
                                        </p:attrNameLst>
                                      </p:cBhvr>
                                      <p:to>
                                        <p:strVal val="visible"/>
                                      </p:to>
                                    </p:set>
                                    <p:animEffect transition="in" filter="fade">
                                      <p:cBhvr>
                                        <p:cTn id="32" dur="1000"/>
                                        <p:tgtEl>
                                          <p:spTgt spid="1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5" end="5"/>
                                            </p:txEl>
                                          </p:spTgt>
                                        </p:tgtEl>
                                        <p:attrNameLst>
                                          <p:attrName>style.visibility</p:attrName>
                                        </p:attrNameLst>
                                      </p:cBhvr>
                                      <p:to>
                                        <p:strVal val="visible"/>
                                      </p:to>
                                    </p:set>
                                    <p:animEffect transition="in" filter="fade">
                                      <p:cBhvr>
                                        <p:cTn id="3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6248</TotalTime>
  <Words>4129</Words>
  <Application>Microsoft Office PowerPoint</Application>
  <PresentationFormat>Ευρεία οθόνη</PresentationFormat>
  <Paragraphs>227</Paragraphs>
  <Slides>25</Slides>
  <Notes>20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25</vt:i4>
      </vt:variant>
    </vt:vector>
  </HeadingPairs>
  <TitlesOfParts>
    <vt:vector size="34" baseType="lpstr">
      <vt:lpstr>Wingdings</vt:lpstr>
      <vt:lpstr>Calibri</vt:lpstr>
      <vt:lpstr>Segoe UI</vt:lpstr>
      <vt:lpstr>Century Gothic</vt:lpstr>
      <vt:lpstr>Arial</vt:lpstr>
      <vt:lpstr>Quattrocento Sans</vt:lpstr>
      <vt:lpstr>Arial</vt:lpstr>
      <vt:lpstr>Office Theme</vt:lpstr>
      <vt:lpstr>Θέμα του Office</vt:lpstr>
      <vt:lpstr>Παρουσίαση του PowerPoint</vt:lpstr>
      <vt:lpstr>Παρουσίαση του PowerPoint</vt:lpstr>
      <vt:lpstr>Παρουσίαση του PowerPoint</vt:lpstr>
      <vt:lpstr>Circular Economy</vt:lpstr>
      <vt:lpstr>Types of most common Wastes </vt:lpstr>
      <vt:lpstr>Παρουσίαση του PowerPoint</vt:lpstr>
      <vt:lpstr>Παρουσίαση του PowerPoint</vt:lpstr>
      <vt:lpstr>Waste Hierarchy Strategy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Filio Petridou</cp:lastModifiedBy>
  <cp:revision>41</cp:revision>
  <dcterms:created xsi:type="dcterms:W3CDTF">2020-01-02T01:56:26Z</dcterms:created>
  <dcterms:modified xsi:type="dcterms:W3CDTF">2024-04-19T10:02:41Z</dcterms:modified>
</cp:coreProperties>
</file>