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7"/>
  </p:notesMasterIdLst>
  <p:sldIdLst>
    <p:sldId id="256" r:id="rId3"/>
    <p:sldId id="257" r:id="rId4"/>
    <p:sldId id="260" r:id="rId5"/>
    <p:sldId id="261" r:id="rId6"/>
    <p:sldId id="267" r:id="rId7"/>
    <p:sldId id="266" r:id="rId8"/>
    <p:sldId id="265" r:id="rId9"/>
    <p:sldId id="262" r:id="rId10"/>
    <p:sldId id="263" r:id="rId11"/>
    <p:sldId id="264" r:id="rId12"/>
    <p:sldId id="268" r:id="rId13"/>
    <p:sldId id="270" r:id="rId14"/>
    <p:sldId id="272" r:id="rId15"/>
    <p:sldId id="273" r:id="rId16"/>
    <p:sldId id="274" r:id="rId17"/>
    <p:sldId id="275" r:id="rId18"/>
    <p:sldId id="271" r:id="rId19"/>
    <p:sldId id="276" r:id="rId20"/>
    <p:sldId id="277" r:id="rId21"/>
    <p:sldId id="278" r:id="rId22"/>
    <p:sldId id="279" r:id="rId23"/>
    <p:sldId id="280" r:id="rId24"/>
    <p:sldId id="281" r:id="rId25"/>
    <p:sldId id="282" r:id="rId26"/>
  </p:sldIdLst>
  <p:sldSz cx="12192000" cy="6858000"/>
  <p:notesSz cx="6951663" cy="10082213"/>
  <p:embeddedFontLst>
    <p:embeddedFont>
      <p:font typeface="Century Gothic" panose="020B0502020202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43C28-AE0F-4106-93EB-CC6B9F878137}" v="285" dt="2024-04-03T08:58:04.370"/>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77" y="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69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03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99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19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32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94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35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97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61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18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567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55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12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03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46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49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84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89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1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49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83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66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588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a:t>
            </a:r>
            <a:r>
              <a:rPr lang="en-US" sz="2800" b="1" dirty="0">
                <a:solidFill>
                  <a:srgbClr val="003399"/>
                </a:solidFill>
                <a:latin typeface="Century Gothic"/>
                <a:ea typeface="Century Gothic"/>
                <a:cs typeface="Century Gothic"/>
                <a:sym typeface="Century Gothic"/>
              </a:rPr>
              <a:t>EU Green Deal and a climate neutral continent</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400" b="1" dirty="0">
                <a:solidFill>
                  <a:srgbClr val="003399"/>
                </a:solidFill>
                <a:latin typeface="Century Gothic"/>
                <a:ea typeface="Century Gothic"/>
                <a:cs typeface="Century Gothic"/>
                <a:sym typeface="Century Gothic"/>
              </a:rPr>
              <a:t>PROF. ABHINAV SHRIVASTAVA &amp; PROF. RAJ VARMA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Biodiversity Protection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Safeguarding the rich tapestry of life on Earth is a core pillar of the EU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Green Deal. Comprehensive measures aim to halt and reverse the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alarming decline in biodiversity across the continent through habitat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restoration, species conservation, and sustainable ecosystem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management.</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By protecting and restoring natural ecosystems, the EU aims to foster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resilience, enhance carbon sequestration, and support the provision of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vital services that underpin human well-being and a thriving economy.</a:t>
            </a:r>
          </a:p>
        </p:txBody>
      </p:sp>
    </p:spTree>
    <p:extLst>
      <p:ext uri="{BB962C8B-B14F-4D97-AF65-F5344CB8AC3E}">
        <p14:creationId xmlns:p14="http://schemas.microsoft.com/office/powerpoint/2010/main" val="30796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Agriculture Practices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Green Deal emphasizes the importance of transforming EU's food system to become more sustainable and environmentally-friendly. This includes promoting organic farming, precision agriculture, agroforestry, and other practices that reduce emissions, conserve biodiversity, and ensure long-term soil health. Farmers are encouraged to adopt integrated pest management, reduce chemical fertilizer and pesticide use, and implement climate-smart techniques to adapt to changing weather patterns. Sustainable livestock management and manure handling also play a crucial role in lowering the environmental impact of the agricultural sector</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054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205883"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Emissions Reduction Targets</a:t>
            </a:r>
          </a:p>
        </p:txBody>
      </p:sp>
      <p:sp>
        <p:nvSpPr>
          <p:cNvPr id="158" name="Google Shape;158;p46"/>
          <p:cNvSpPr txBox="1"/>
          <p:nvPr/>
        </p:nvSpPr>
        <p:spPr>
          <a:xfrm>
            <a:off x="993059" y="1592356"/>
            <a:ext cx="4771637"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Net Zero Emissions by 2050</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 has set a binding target to achieve climate neutrality by 2050, meaning net-zero greenhouse gas emissions across all sectors of the economy.</a:t>
            </a:r>
          </a:p>
          <a:p>
            <a:pPr marL="457200"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Interim 2030 Targets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 has increased its 2030 emissions reduction target from 40% to at least 55% below 1990 levels as an important milestone towards climate neutrality.</a:t>
            </a:r>
          </a:p>
          <a:p>
            <a:pPr marL="457200"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Sectoral Roadmaps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Each major economic sector has its own emissions reduction roadmap, with tailored policies and initiatives to drive decarbonization in areas like energy, transportation, and industry.</a:t>
            </a:r>
          </a:p>
          <a:p>
            <a:pPr marL="457200"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10F9388-C494-A26F-4F07-245673544762}"/>
              </a:ext>
            </a:extLst>
          </p:cNvPr>
          <p:cNvPicPr>
            <a:picLocks noChangeAspect="1"/>
          </p:cNvPicPr>
          <p:nvPr/>
        </p:nvPicPr>
        <p:blipFill>
          <a:blip r:embed="rId3"/>
          <a:stretch>
            <a:fillRect/>
          </a:stretch>
        </p:blipFill>
        <p:spPr>
          <a:xfrm>
            <a:off x="5923481" y="1592356"/>
            <a:ext cx="5275460" cy="4145491"/>
          </a:xfrm>
          <a:prstGeom prst="rect">
            <a:avLst/>
          </a:prstGeom>
        </p:spPr>
      </p:pic>
    </p:spTree>
    <p:extLst>
      <p:ext uri="{BB962C8B-B14F-4D97-AF65-F5344CB8AC3E}">
        <p14:creationId xmlns:p14="http://schemas.microsoft.com/office/powerpoint/2010/main" val="32739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Just Transition Mechanism</a:t>
            </a:r>
          </a:p>
        </p:txBody>
      </p:sp>
      <p:sp>
        <p:nvSpPr>
          <p:cNvPr id="158" name="Google Shape;158;p46"/>
          <p:cNvSpPr txBox="1"/>
          <p:nvPr/>
        </p:nvSpPr>
        <p:spPr>
          <a:xfrm>
            <a:off x="993059" y="1592356"/>
            <a:ext cx="3519306"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Just Transition Mechanism is a key part of the EU Green Deal, ensuring a fair and inclusive transition to a climate-neutral economy. It provides financial and practical support to workers and communities impacted by the shift away from fossil fuels, helping them adapt and thrive in the new green economy.</a:t>
            </a: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6BBEFE61-5949-692A-F76C-688D23255ADA}"/>
              </a:ext>
            </a:extLst>
          </p:cNvPr>
          <p:cNvPicPr>
            <a:picLocks noChangeAspect="1"/>
          </p:cNvPicPr>
          <p:nvPr/>
        </p:nvPicPr>
        <p:blipFill>
          <a:blip r:embed="rId3"/>
          <a:stretch>
            <a:fillRect/>
          </a:stretch>
        </p:blipFill>
        <p:spPr>
          <a:xfrm>
            <a:off x="5050111" y="1592356"/>
            <a:ext cx="5431078" cy="4145491"/>
          </a:xfrm>
          <a:prstGeom prst="rect">
            <a:avLst/>
          </a:prstGeom>
        </p:spPr>
      </p:pic>
    </p:spTree>
    <p:extLst>
      <p:ext uri="{BB962C8B-B14F-4D97-AF65-F5344CB8AC3E}">
        <p14:creationId xmlns:p14="http://schemas.microsoft.com/office/powerpoint/2010/main" val="17823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the Green Deal</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Achieving the ambitious goals of the EU Green Deal will require significant financial resources. The European Union has committed to mobilizing at least €1 trillion in sustainable investments over the next decade to support the transition to a climate-neutral economy. </a:t>
            </a:r>
          </a:p>
          <a:p>
            <a:pPr marL="457200" lvl="1" algn="just">
              <a:lnSpc>
                <a:spcPct val="150000"/>
              </a:lnSpc>
              <a:buSzPts val="1600"/>
            </a:pPr>
            <a:endParaRPr lang="en-US" sz="1600" dirty="0"/>
          </a:p>
          <a:p>
            <a:pPr marL="457200" lvl="1" algn="just">
              <a:lnSpc>
                <a:spcPct val="150000"/>
              </a:lnSpc>
              <a:buSzPts val="1600"/>
            </a:pPr>
            <a:r>
              <a:rPr lang="en-US" sz="1600" b="1" dirty="0"/>
              <a:t>1 Trillion €</a:t>
            </a:r>
            <a:r>
              <a:rPr lang="en-US" sz="1600" dirty="0"/>
              <a:t>: Mobilized for sustainable investments over the next decade</a:t>
            </a:r>
          </a:p>
          <a:p>
            <a:pPr marL="457200" lvl="1" algn="just">
              <a:lnSpc>
                <a:spcPct val="150000"/>
              </a:lnSpc>
              <a:buSzPts val="1600"/>
            </a:pPr>
            <a:r>
              <a:rPr lang="en-US" sz="1600" b="1" dirty="0"/>
              <a:t>30% of EU budget</a:t>
            </a:r>
            <a:r>
              <a:rPr lang="en-US" sz="1600" dirty="0"/>
              <a:t>: Dedicated to climate action and environmental protection </a:t>
            </a:r>
          </a:p>
          <a:p>
            <a:pPr marL="457200" lvl="1" algn="just">
              <a:lnSpc>
                <a:spcPct val="150000"/>
              </a:lnSpc>
              <a:buSzPts val="1600"/>
            </a:pPr>
            <a:endParaRPr lang="en-US" sz="1600" dirty="0"/>
          </a:p>
          <a:p>
            <a:pPr marL="457200" lvl="1" algn="just">
              <a:lnSpc>
                <a:spcPct val="150000"/>
              </a:lnSpc>
              <a:buSzPts val="1600"/>
            </a:pPr>
            <a:r>
              <a:rPr lang="en-US" sz="1600" dirty="0"/>
              <a:t>The EU's budget, the Just Transition Mechanism, and the </a:t>
            </a:r>
            <a:r>
              <a:rPr lang="en-US" sz="1600" dirty="0" err="1"/>
              <a:t>InvestEU</a:t>
            </a:r>
            <a:r>
              <a:rPr lang="en-US" sz="1600" dirty="0"/>
              <a:t> program will be key financing sources. Additionally, leveraging private sector investments through innovative financial instruments and incentives will be crucial to meeting the funding needs</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3521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Regulatory and Policy Reforms</a:t>
            </a:r>
          </a:p>
        </p:txBody>
      </p:sp>
      <p:sp>
        <p:nvSpPr>
          <p:cNvPr id="158" name="Google Shape;158;p46"/>
          <p:cNvSpPr txBox="1"/>
          <p:nvPr/>
        </p:nvSpPr>
        <p:spPr>
          <a:xfrm>
            <a:off x="993059" y="1592356"/>
            <a:ext cx="3409976"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gn="just">
              <a:lnSpc>
                <a:spcPct val="150000"/>
              </a:lnSpc>
              <a:buSzPts val="1600"/>
            </a:pPr>
            <a:r>
              <a:rPr lang="en-US" sz="1600" dirty="0"/>
              <a:t>The EU Green Deal has paved the way for comprehensive regulatory and policy reforms to drive the transition to a climate-neutral economy. Key initiatives include strengthening emissions trading, implementing more stringent energy efficiency standards, and revising regulations on renewable energy, transport, and agriculture. </a:t>
            </a:r>
          </a:p>
          <a:p>
            <a:pPr marL="457200" lvl="1" algn="just">
              <a:lnSpc>
                <a:spcPct val="150000"/>
              </a:lnSpc>
              <a:buSzPts val="1600"/>
            </a:pPr>
            <a:r>
              <a:rPr lang="en-US" sz="1600" dirty="0"/>
              <a:t>These reforms aim to create a coherent policy framework, provide regulatory certainty, and drive investment in green technologies and solutions across key economic sectors.</a:t>
            </a: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69147EA-ECBD-6593-06AF-4F9042992416}"/>
              </a:ext>
            </a:extLst>
          </p:cNvPr>
          <p:cNvPicPr>
            <a:picLocks noChangeAspect="1"/>
          </p:cNvPicPr>
          <p:nvPr/>
        </p:nvPicPr>
        <p:blipFill>
          <a:blip r:embed="rId3"/>
          <a:stretch>
            <a:fillRect/>
          </a:stretch>
        </p:blipFill>
        <p:spPr>
          <a:xfrm>
            <a:off x="4492487" y="1563157"/>
            <a:ext cx="6132997" cy="4145491"/>
          </a:xfrm>
          <a:prstGeom prst="rect">
            <a:avLst/>
          </a:prstGeom>
        </p:spPr>
      </p:pic>
    </p:spTree>
    <p:extLst>
      <p:ext uri="{BB962C8B-B14F-4D97-AF65-F5344CB8AC3E}">
        <p14:creationId xmlns:p14="http://schemas.microsoft.com/office/powerpoint/2010/main" val="6156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Cooperation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dirty="0"/>
              <a:t>Global Collaboration</a:t>
            </a:r>
            <a:r>
              <a:rPr lang="en-US" sz="1600" dirty="0"/>
              <a:t>: The EU is working closely with international partners to coordinate climate action and drive sustainable development worldwide. </a:t>
            </a:r>
          </a:p>
          <a:p>
            <a:pPr marL="457200" lvl="1" algn="just">
              <a:lnSpc>
                <a:spcPct val="150000"/>
              </a:lnSpc>
              <a:buSzPts val="1600"/>
            </a:pPr>
            <a:endParaRPr lang="en-US" sz="1600" dirty="0"/>
          </a:p>
          <a:p>
            <a:pPr marL="457200" lvl="1" algn="just">
              <a:lnSpc>
                <a:spcPct val="150000"/>
              </a:lnSpc>
              <a:buSzPts val="1600"/>
            </a:pPr>
            <a:r>
              <a:rPr lang="en-US" sz="1600" b="1" dirty="0"/>
              <a:t>Multilateral Agreements</a:t>
            </a:r>
            <a:r>
              <a:rPr lang="en-US" sz="1600" dirty="0"/>
              <a:t>: The EU is a key player in major global climate agreements like the Paris Agreement, pushing for ambitious targets and collective progress. </a:t>
            </a:r>
          </a:p>
          <a:p>
            <a:pPr marL="457200" lvl="1" algn="just">
              <a:lnSpc>
                <a:spcPct val="150000"/>
              </a:lnSpc>
              <a:buSzPts val="1600"/>
            </a:pPr>
            <a:endParaRPr lang="en-US" sz="1600" dirty="0"/>
          </a:p>
          <a:p>
            <a:pPr marL="457200" lvl="1" algn="just">
              <a:lnSpc>
                <a:spcPct val="150000"/>
              </a:lnSpc>
              <a:buSzPts val="1600"/>
            </a:pPr>
            <a:r>
              <a:rPr lang="en-US" sz="1600" b="1" dirty="0"/>
              <a:t>Knowledge Sharing</a:t>
            </a:r>
            <a:r>
              <a:rPr lang="en-US" sz="1600" dirty="0"/>
              <a:t>: The EU shares best practices, technologies, and expertise with other countries to accelerate the global transition to a green economy. </a:t>
            </a:r>
          </a:p>
          <a:p>
            <a:pPr marL="457200" lvl="1" algn="just">
              <a:lnSpc>
                <a:spcPct val="150000"/>
              </a:lnSpc>
              <a:buSzPts val="1600"/>
            </a:pPr>
            <a:endParaRPr lang="en-US" sz="1600" dirty="0"/>
          </a:p>
          <a:p>
            <a:pPr marL="457200" lvl="1" algn="just">
              <a:lnSpc>
                <a:spcPct val="150000"/>
              </a:lnSpc>
              <a:buSzPts val="1600"/>
            </a:pPr>
            <a:r>
              <a:rPr lang="en-US" sz="1600" b="1" dirty="0"/>
              <a:t>Climate Finance</a:t>
            </a:r>
            <a:r>
              <a:rPr lang="en-US" sz="1600" dirty="0"/>
              <a:t>: The EU provides financial and technical assistance to help developing countries mitigate and adapt to climate change impacts.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462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Citizen Engagement and Awareness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u="sng" dirty="0"/>
              <a:t>Climate Rallies and </a:t>
            </a:r>
            <a:r>
              <a:rPr lang="en-US" sz="1600" b="1" u="sng" dirty="0" err="1"/>
              <a:t>and</a:t>
            </a:r>
            <a:r>
              <a:rPr lang="en-US" sz="1600" b="1" u="sng" dirty="0"/>
              <a:t> Protests </a:t>
            </a:r>
            <a:r>
              <a:rPr lang="en-US" sz="1600" dirty="0"/>
              <a:t>Citizens are taking to the streets in growing numbers to demand urgent action on climate change, raising awareness and pressuring policymakers. </a:t>
            </a:r>
          </a:p>
          <a:p>
            <a:pPr marL="457200" lvl="1" algn="just">
              <a:lnSpc>
                <a:spcPct val="150000"/>
              </a:lnSpc>
              <a:buSzPts val="1600"/>
            </a:pPr>
            <a:endParaRPr lang="en-US" sz="1600" dirty="0"/>
          </a:p>
          <a:p>
            <a:pPr marL="457200" lvl="1" algn="just">
              <a:lnSpc>
                <a:spcPct val="150000"/>
              </a:lnSpc>
              <a:buSzPts val="1600"/>
            </a:pPr>
            <a:r>
              <a:rPr lang="en-US" sz="1600" b="1" u="sng" dirty="0"/>
              <a:t>Household Sustainability </a:t>
            </a:r>
            <a:r>
              <a:rPr lang="en-US" sz="1600" dirty="0"/>
              <a:t>Families are adopting eco-friendly habits like recycling, reducing waste, and using renewable energy to lower their carbon footprint. </a:t>
            </a:r>
          </a:p>
          <a:p>
            <a:pPr marL="457200" lvl="1" algn="just">
              <a:lnSpc>
                <a:spcPct val="150000"/>
              </a:lnSpc>
              <a:buSzPts val="1600"/>
            </a:pPr>
            <a:endParaRPr lang="en-US" sz="1600" dirty="0"/>
          </a:p>
          <a:p>
            <a:pPr marL="457200" lvl="1" algn="just">
              <a:lnSpc>
                <a:spcPct val="150000"/>
              </a:lnSpc>
              <a:buSzPts val="1600"/>
            </a:pPr>
            <a:r>
              <a:rPr lang="en-US" sz="1600" b="1" u="sng" dirty="0"/>
              <a:t>Climate Education</a:t>
            </a:r>
            <a:r>
              <a:rPr lang="en-US" sz="1600" u="sng" dirty="0"/>
              <a:t> </a:t>
            </a:r>
            <a:r>
              <a:rPr lang="en-US" sz="1600" dirty="0"/>
              <a:t>Schools are incorporating climate change lessons into their curricula, empowering the next generation to understand the crisis and become agents of change. </a:t>
            </a:r>
          </a:p>
          <a:p>
            <a:pPr marL="457200" lvl="1" algn="just">
              <a:lnSpc>
                <a:spcPct val="150000"/>
              </a:lnSpc>
              <a:buSzPts val="1600"/>
            </a:pPr>
            <a:endParaRPr lang="en-US" sz="1600" dirty="0"/>
          </a:p>
          <a:p>
            <a:pPr marL="457200" lvl="1" algn="just">
              <a:lnSpc>
                <a:spcPct val="150000"/>
              </a:lnSpc>
              <a:buSzPts val="1600"/>
            </a:pPr>
            <a:r>
              <a:rPr lang="en-US" sz="1600" b="1" u="sng" dirty="0"/>
              <a:t>Digital Activism</a:t>
            </a:r>
            <a:r>
              <a:rPr lang="en-US" sz="1600" u="sng" dirty="0"/>
              <a:t> </a:t>
            </a:r>
            <a:r>
              <a:rPr lang="en-US" sz="1600" dirty="0"/>
              <a:t>Citizens are leveraging social media and online platforms to raise awareness, organize campaigns, and hold governments and corporations accountable for climate action.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830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Monitoring and Evaluation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lvl="1" indent="-342900" algn="just">
              <a:lnSpc>
                <a:spcPct val="150000"/>
              </a:lnSpc>
              <a:buSzPts val="1600"/>
              <a:buAutoNum type="arabicPeriod"/>
            </a:pPr>
            <a:r>
              <a:rPr lang="en-US" sz="1600" b="1" u="sng" dirty="0"/>
              <a:t>Continuous Tracking </a:t>
            </a:r>
            <a:r>
              <a:rPr lang="en-US" sz="1600" dirty="0"/>
              <a:t>Regular monitoring of key performance indicators to assess the 	progress and impact of the EU Green Deal initiatives. </a:t>
            </a:r>
          </a:p>
          <a:p>
            <a:pPr marL="800100" lvl="1" indent="-342900" algn="just">
              <a:lnSpc>
                <a:spcPct val="150000"/>
              </a:lnSpc>
              <a:buSzPts val="1600"/>
              <a:buAutoNum type="arabicPeriod"/>
            </a:pPr>
            <a:endParaRPr lang="en-US" sz="1600" dirty="0"/>
          </a:p>
          <a:p>
            <a:pPr marL="800100" lvl="1" indent="-342900" algn="just">
              <a:lnSpc>
                <a:spcPct val="150000"/>
              </a:lnSpc>
              <a:buSzPts val="1600"/>
              <a:buAutoNum type="arabicPeriod" startAt="2"/>
            </a:pPr>
            <a:r>
              <a:rPr lang="en-US" sz="1600" b="1" u="sng" dirty="0"/>
              <a:t>Transparency and Accountability </a:t>
            </a:r>
            <a:r>
              <a:rPr lang="en-US" sz="1600" dirty="0"/>
              <a:t>Publicly reporting on the achievements and challenges 	to ensure transparency and build trust with citizens and stakeholders. </a:t>
            </a:r>
          </a:p>
          <a:p>
            <a:pPr marL="800100" lvl="1" indent="-342900" algn="just">
              <a:lnSpc>
                <a:spcPct val="150000"/>
              </a:lnSpc>
              <a:buSzPts val="1600"/>
              <a:buAutoNum type="arabicPeriod" startAt="2"/>
            </a:pPr>
            <a:endParaRPr lang="en-US" sz="1600" dirty="0"/>
          </a:p>
          <a:p>
            <a:pPr marL="457200" lvl="1" algn="just">
              <a:lnSpc>
                <a:spcPct val="150000"/>
              </a:lnSpc>
              <a:buSzPts val="1600"/>
            </a:pPr>
            <a:r>
              <a:rPr lang="en-US" sz="1600" b="1" dirty="0"/>
              <a:t>3. 	</a:t>
            </a:r>
            <a:r>
              <a:rPr lang="en-US" sz="1600" b="1" u="sng" dirty="0"/>
              <a:t>Data-Driven Evaluation</a:t>
            </a:r>
            <a:r>
              <a:rPr lang="en-US" sz="1600" dirty="0"/>
              <a:t> Rigorous evaluation of the policies, programs, and projects to 	measure their effectiveness and inform future decision-making. </a:t>
            </a:r>
            <a:r>
              <a:rPr lang="en-US" sz="1600" dirty="0">
                <a:latin typeface="Segoe UI" panose="020B0502040204020203" pitchFamily="34" charset="0"/>
                <a:ea typeface="Quattrocento Sans"/>
                <a:cs typeface="Segoe UI" panose="020B0502040204020203" pitchFamily="34" charset="0"/>
                <a:sym typeface="Quattrocento Sans"/>
              </a:rPr>
              <a:t>.</a:t>
            </a:r>
          </a:p>
        </p:txBody>
      </p:sp>
    </p:spTree>
    <p:extLst>
      <p:ext uri="{BB962C8B-B14F-4D97-AF65-F5344CB8AC3E}">
        <p14:creationId xmlns:p14="http://schemas.microsoft.com/office/powerpoint/2010/main" val="36812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and Barriers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b="1" u="sng" dirty="0"/>
              <a:t>1. Policy Barriers </a:t>
            </a:r>
            <a:r>
              <a:rPr lang="en-US" sz="1600" dirty="0"/>
              <a:t>Conflicting regulations and lack of coordination </a:t>
            </a:r>
          </a:p>
          <a:p>
            <a:pPr marL="457200" lvl="1" algn="just">
              <a:lnSpc>
                <a:spcPct val="150000"/>
              </a:lnSpc>
              <a:buSzPts val="1600"/>
            </a:pPr>
            <a:r>
              <a:rPr lang="en-US" sz="1600" b="1" u="sng" dirty="0"/>
              <a:t>2. Economic Hurdles </a:t>
            </a:r>
            <a:r>
              <a:rPr lang="en-US" sz="1600" dirty="0"/>
              <a:t>High upfront costs and limited funding </a:t>
            </a:r>
          </a:p>
          <a:p>
            <a:pPr marL="457200" lvl="1" algn="just">
              <a:lnSpc>
                <a:spcPct val="150000"/>
              </a:lnSpc>
              <a:buSzPts val="1600"/>
            </a:pPr>
            <a:r>
              <a:rPr lang="en-US" sz="1600" b="1" u="sng" dirty="0"/>
              <a:t>3. Technological Gaps </a:t>
            </a:r>
            <a:r>
              <a:rPr lang="en-US" sz="1600" dirty="0"/>
              <a:t>Limitations in clean energy and efficiency solutions </a:t>
            </a:r>
          </a:p>
          <a:p>
            <a:pPr marL="457200" lvl="1" algn="just">
              <a:lnSpc>
                <a:spcPct val="150000"/>
              </a:lnSpc>
              <a:buSzPts val="1600"/>
            </a:pPr>
            <a:r>
              <a:rPr lang="en-US" sz="1600" b="1" u="sng" dirty="0"/>
              <a:t>4. Public Acceptance </a:t>
            </a:r>
            <a:r>
              <a:rPr lang="en-US" sz="1600" dirty="0"/>
              <a:t>Resistance to change and lack of awareness </a:t>
            </a:r>
          </a:p>
          <a:p>
            <a:pPr marL="457200" lvl="1" algn="just">
              <a:lnSpc>
                <a:spcPct val="150000"/>
              </a:lnSpc>
              <a:buSzPts val="1600"/>
            </a:pPr>
            <a:endParaRPr lang="en-US" sz="1600" dirty="0"/>
          </a:p>
          <a:p>
            <a:pPr marL="457200" lvl="1" algn="just">
              <a:lnSpc>
                <a:spcPct val="150000"/>
              </a:lnSpc>
              <a:buSzPts val="1600"/>
            </a:pPr>
            <a:r>
              <a:rPr lang="en-US" sz="1600" dirty="0"/>
              <a:t>Implementing the EU Green Deal faces various challenges, including policy barriers, economic hurdles, technological gaps, and public acceptance issues. Overcoming these obstacles will require coordinated efforts, increased funding, innovative solutions, and extensive public engagement to achieve the ambitious climate goals.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081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EU GREEN DEAL</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51029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1600" spc="-35" dirty="0">
                <a:solidFill>
                  <a:srgbClr val="2B2E3C"/>
                </a:solidFill>
                <a:latin typeface="Open Sans" pitchFamily="34" charset="0"/>
                <a:ea typeface="Open Sans" pitchFamily="34" charset="-122"/>
                <a:cs typeface="Open Sans" pitchFamily="34" charset="-120"/>
              </a:rPr>
              <a:t>The EU Green Deal is a comprehensive strategy aimed at making the European Union a climate-neutral continent by 2050. It outlines a bold vision to transform Europe's economy and society to address the pressing challenges of climate change and environmental degradation.</a:t>
            </a:r>
            <a:endParaRPr lang="en-US" sz="16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8159B42-02CC-572A-75AC-3A61EE3BF4FF}"/>
              </a:ext>
            </a:extLst>
          </p:cNvPr>
          <p:cNvPicPr>
            <a:picLocks noChangeAspect="1"/>
          </p:cNvPicPr>
          <p:nvPr/>
        </p:nvPicPr>
        <p:blipFill>
          <a:blip r:embed="rId3"/>
          <a:stretch>
            <a:fillRect/>
          </a:stretch>
        </p:blipFill>
        <p:spPr>
          <a:xfrm>
            <a:off x="6512190" y="1592356"/>
            <a:ext cx="3969000" cy="4118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Sectoral Transformation Strategies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To achieve the ambitious goals of the EU Green Deal, comprehensive transformation strategies are required across key economic sectors. These involve: </a:t>
            </a:r>
          </a:p>
          <a:p>
            <a:pPr marL="457200" lvl="1" algn="just">
              <a:lnSpc>
                <a:spcPct val="150000"/>
              </a:lnSpc>
              <a:buSzPts val="1600"/>
            </a:pPr>
            <a:r>
              <a:rPr lang="en-US" sz="1600" b="1" u="sng" dirty="0"/>
              <a:t>• Energy Sector: </a:t>
            </a:r>
            <a:r>
              <a:rPr lang="en-US" sz="1600" dirty="0"/>
              <a:t>Accelerating the transition to renewable energy sources, improving grid infrastructure, and phasing out fossil fuels. </a:t>
            </a:r>
          </a:p>
          <a:p>
            <a:pPr marL="457200" lvl="1" algn="just">
              <a:lnSpc>
                <a:spcPct val="150000"/>
              </a:lnSpc>
              <a:buSzPts val="1600"/>
            </a:pPr>
            <a:r>
              <a:rPr lang="en-US" sz="1600" b="1" u="sng" dirty="0"/>
              <a:t>• Transport Sector: </a:t>
            </a:r>
            <a:r>
              <a:rPr lang="en-US" sz="1600" dirty="0"/>
              <a:t>Promoting sustainable mobility options, electrifying vehicles, and developing low-emission freight and aviation solutions. </a:t>
            </a:r>
          </a:p>
          <a:p>
            <a:pPr marL="457200" lvl="1" algn="just">
              <a:lnSpc>
                <a:spcPct val="150000"/>
              </a:lnSpc>
              <a:buSzPts val="1600"/>
            </a:pPr>
            <a:r>
              <a:rPr lang="en-US" sz="1600" b="1" u="sng" dirty="0"/>
              <a:t>• Industry Sector: </a:t>
            </a:r>
            <a:r>
              <a:rPr lang="en-US" sz="1600" dirty="0"/>
              <a:t>Driving circular economy principles, increasing energy and resource efficiency, and supporting low-carbon technology innovation</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1379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Innovation and Technology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Green Deal leverages innovation and technology to drive the transition to a sustainable, low carbon economy. Investments in clean energy research, smart grid infrastructure, and green mobility solutions are key to achieving climate neutrality. Novel technologies like carbon capture, energy storage, and sustainable materials are critical enablers.</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241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Green Jobs and Skills Development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Green Deal emphasizes the creation of new "green jobs" across various sectors, from renewable energy to sustainable transportation and circular economy. These jobs require specialized skills and training to meet the rapidly evolving demands of a decarbonized economy. Upskilling and reskilling programs are crucial to ensure workers are equipped with the necessary competencies to thrive in the green transition. Investments in vocational training, apprenticeships, and higher education programs focused on green technologies, sustainability, and environmental management will be key to developing the workforce needed to implement the EU's climate and environmental objectives. This green skills pipeline will empower citizens to actively participate in the low-carbon transformation and benefit from the economic opportunities it presents.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3237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Adaptation and Resilience Measures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As the climate continues to change, the EU is implementing measures to help communities adapt and build resilience. This includes investing in infrastructure upgrades, developing early warning systems, and promoting nature-based solutions that protect against extreme weather events. The goal is to safeguard lives, livelihoods, and vital resources. Coastal regions, for example, are adopting living shorelines and wetland restoration projects to mitigate the impacts of sea level rise and storm surges. Inland areas are reforesting to improve water management and prevent soil erosion during droughts and floods. These resilience measures help communities withstand climate impacts and bounce back faster</a:t>
            </a:r>
            <a:r>
              <a:rPr lang="en-US" sz="1600" dirty="0">
                <a:latin typeface="Segoe UI" panose="020B0502040204020203" pitchFamily="34" charset="0"/>
                <a:ea typeface="Quattrocento Sans"/>
                <a:cs typeface="Segoe UI" panose="020B0502040204020203" pitchFamily="34" charset="0"/>
                <a:sym typeface="Quattrocento Sans"/>
              </a:rPr>
              <a:t>.</a:t>
            </a:r>
          </a:p>
        </p:txBody>
      </p:sp>
    </p:spTree>
    <p:extLst>
      <p:ext uri="{BB962C8B-B14F-4D97-AF65-F5344CB8AC3E}">
        <p14:creationId xmlns:p14="http://schemas.microsoft.com/office/powerpoint/2010/main" val="39549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EU Leadership in Global Climate Action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is at the forefront of global efforts to combat climate change, leveraging its economic and diplomatic influence to drive ambitious climate policies worldwide. As a global leader, the EU is spearheading international cooperation, sharing best practices, and mobilizing resources to support developing nations in their climate mitigation and adaptation efforts</a:t>
            </a:r>
            <a:r>
              <a:rPr lang="en-US" sz="1600" dirty="0">
                <a:latin typeface="Segoe UI" panose="020B0502040204020203" pitchFamily="34" charset="0"/>
                <a:ea typeface="Quattrocento Sans"/>
                <a:cs typeface="Segoe UI" panose="020B0502040204020203" pitchFamily="34" charset="0"/>
                <a:sym typeface="Quattrocento Sans"/>
              </a:rPr>
              <a:t>.</a:t>
            </a:r>
          </a:p>
        </p:txBody>
      </p:sp>
    </p:spTree>
    <p:extLst>
      <p:ext uri="{BB962C8B-B14F-4D97-AF65-F5344CB8AC3E}">
        <p14:creationId xmlns:p14="http://schemas.microsoft.com/office/powerpoint/2010/main" val="34371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Climate Change: The Urgency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lvl="1" indent="-342900" algn="just">
              <a:lnSpc>
                <a:spcPct val="150000"/>
              </a:lnSpc>
              <a:buSzPts val="1600"/>
              <a:buAutoNum type="arabicPeriod"/>
            </a:pPr>
            <a:r>
              <a:rPr lang="en-US" sz="1600" dirty="0"/>
              <a:t>Overwhelming Scientific Consensus: The overwhelming scientific evidence confirms that 	human-induced climate change is a pressing global issue requiring immediate action.</a:t>
            </a:r>
          </a:p>
          <a:p>
            <a:pPr marL="800100" lvl="1" indent="-342900" algn="just">
              <a:lnSpc>
                <a:spcPct val="150000"/>
              </a:lnSpc>
              <a:buSzPts val="1600"/>
              <a:buAutoNum type="arabicPeriod"/>
            </a:pPr>
            <a:r>
              <a:rPr lang="en-US" sz="1600" dirty="0"/>
              <a:t>Accelerating Impacts: The pace and severity of climate change impacts, from rising sea levels to extreme weather events, are intensifying rapidly, threatening lives and livelihoods worldwide.</a:t>
            </a:r>
          </a:p>
          <a:p>
            <a:pPr marL="800100" lvl="1" indent="-342900" algn="just">
              <a:lnSpc>
                <a:spcPct val="150000"/>
              </a:lnSpc>
              <a:buSzPts val="1600"/>
              <a:buAutoNum type="arabicPeriod"/>
            </a:pPr>
            <a:r>
              <a:rPr lang="en-US" sz="1600" dirty="0"/>
              <a:t>Narrowing Window of Opportunity: The window of opportunity to mitigate the worst effects of climate change is rapidly closing, necessitating swift and coordinated global efforts.</a:t>
            </a:r>
          </a:p>
          <a:p>
            <a:pPr marL="800100" lvl="1" indent="-342900" algn="just">
              <a:lnSpc>
                <a:spcPct val="150000"/>
              </a:lnSpc>
              <a:buSzPts val="1600"/>
              <a:buAutoNum type="arabicPeriod"/>
            </a:pPr>
            <a:r>
              <a:rPr lang="en-US" sz="1600" dirty="0"/>
              <a:t>Intergenerational Responsibility: Taking decisive action on climate change is a moral imperative to protect the planet for current and future generations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3577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3600" dirty="0"/>
              <a:t>EU's Commitment to Climate Neutrality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lvl="1" indent="-342900" algn="just">
              <a:lnSpc>
                <a:spcPct val="150000"/>
              </a:lnSpc>
              <a:buSzPts val="1600"/>
              <a:buAutoNum type="arabicPeriod"/>
            </a:pPr>
            <a:r>
              <a:rPr lang="en-US" sz="1600" dirty="0"/>
              <a:t>Net Zero Emissions </a:t>
            </a:r>
            <a:r>
              <a:rPr lang="en-US" sz="1600" dirty="0" err="1"/>
              <a:t>Emissions</a:t>
            </a:r>
            <a:r>
              <a:rPr lang="en-US" sz="1600" dirty="0"/>
              <a:t> by 2050: The EU has set an ambitious target of 	achieving climate neutrality by 2050, meaning the EU will strive to balance greenhouse gas 	emissions with removals through natural and technological solutions.</a:t>
            </a:r>
          </a:p>
          <a:p>
            <a:pPr marL="800100" lvl="1" indent="-342900" algn="just">
              <a:lnSpc>
                <a:spcPct val="150000"/>
              </a:lnSpc>
              <a:buSzPts val="1600"/>
              <a:buAutoNum type="arabicPeriod"/>
            </a:pPr>
            <a:r>
              <a:rPr lang="en-US" sz="1600" dirty="0"/>
              <a:t>Binding Interim Targets: To stay on track, the EU has also established binding intermediate goals, including a 55% reduction in emissions by 2030 compared to 1990 levels.</a:t>
            </a:r>
          </a:p>
          <a:p>
            <a:pPr marL="800100" lvl="1" indent="-342900" algn="just">
              <a:lnSpc>
                <a:spcPct val="150000"/>
              </a:lnSpc>
              <a:buSzPts val="1600"/>
              <a:buAutoNum type="arabicPeriod"/>
            </a:pPr>
            <a:r>
              <a:rPr lang="en-US" sz="1600" dirty="0"/>
              <a:t>Comprehensive Policy Framework: The EU Green Deal outlines a comprehensive set of policies and regulations to drive the transition to a climate-neutral economy, covering areas like energy, transport, industry, and agriculture.</a:t>
            </a:r>
          </a:p>
          <a:p>
            <a:pPr marL="800100" lvl="1" indent="-342900" algn="just">
              <a:lnSpc>
                <a:spcPct val="150000"/>
              </a:lnSpc>
              <a:buSzPts val="1600"/>
              <a:buAutoNum type="arabicPeriod"/>
            </a:pPr>
            <a:r>
              <a:rPr lang="en-US" sz="1600" dirty="0"/>
              <a:t>Global Leadership: By pursuing ambitious climate action, the EU aims to position itself as a global leader in the fight against climate change and inspire other regions to take similar decisive steps.</a:t>
            </a:r>
          </a:p>
          <a:p>
            <a:pPr marL="800100" lvl="1" indent="-342900" algn="just">
              <a:lnSpc>
                <a:spcPct val="150000"/>
              </a:lnSpc>
              <a:buSzPts val="1600"/>
              <a:buAutoNum type="arabicPeriod"/>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176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Pillars of the EU Green Deal</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1.	Climate Action: Reducing greenhouse gas emissions and transitioning to clean energy 	sources to mitigate climate change. </a:t>
            </a:r>
          </a:p>
          <a:p>
            <a:pPr marL="457200" lvl="1" algn="just">
              <a:lnSpc>
                <a:spcPct val="150000"/>
              </a:lnSpc>
              <a:buSzPts val="1600"/>
            </a:pPr>
            <a:r>
              <a:rPr lang="en-US" sz="1600" dirty="0"/>
              <a:t>2.	Sustainable Industry: Promoting sustainable production and consumption practices, circular 	economy, and innovation in green technologies. </a:t>
            </a:r>
          </a:p>
          <a:p>
            <a:pPr marL="457200" lvl="1" algn="just">
              <a:lnSpc>
                <a:spcPct val="150000"/>
              </a:lnSpc>
              <a:buSzPts val="1600"/>
            </a:pPr>
            <a:r>
              <a:rPr lang="en-US" sz="1600" dirty="0"/>
              <a:t>3.	Biodiversity Protection: Preserving and restoring natural ecosystems, habitats, and wildlife to 	safeguard the planet's biodiversity. </a:t>
            </a:r>
          </a:p>
          <a:p>
            <a:pPr marL="457200" lvl="1" algn="just">
              <a:lnSpc>
                <a:spcPct val="150000"/>
              </a:lnSpc>
              <a:buSzPts val="1600"/>
            </a:pPr>
            <a:r>
              <a:rPr lang="en-US" sz="1600" dirty="0"/>
              <a:t>4.	Sustainable Mobility: Developing environmentally-friendly transportation solutions, including 	electric vehicles, public transit, and multimodal systems.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361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Renewable Energy Transition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491078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t>The EU Green Deal aims to accelerate the shift towards renewable energy sources to meet its climate neutrality goals. This includes a significant increase in wind, solar, and other clean energy generation across the continent. Key initiatives focus on expanding grid infrastructure, incentivizing renewable investment, and enabling a just transition away from fossil fuels.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31C8F67-A5B6-6261-4F7E-4BE7C0708966}"/>
              </a:ext>
            </a:extLst>
          </p:cNvPr>
          <p:cNvPicPr>
            <a:picLocks noChangeAspect="1"/>
          </p:cNvPicPr>
          <p:nvPr/>
        </p:nvPicPr>
        <p:blipFill>
          <a:blip r:embed="rId3"/>
          <a:stretch>
            <a:fillRect/>
          </a:stretch>
        </p:blipFill>
        <p:spPr>
          <a:xfrm>
            <a:off x="6096000" y="1592355"/>
            <a:ext cx="4385189" cy="4145491"/>
          </a:xfrm>
          <a:prstGeom prst="rect">
            <a:avLst/>
          </a:prstGeom>
        </p:spPr>
      </p:pic>
    </p:spTree>
    <p:extLst>
      <p:ext uri="{BB962C8B-B14F-4D97-AF65-F5344CB8AC3E}">
        <p14:creationId xmlns:p14="http://schemas.microsoft.com/office/powerpoint/2010/main" val="15462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Energy Efficiency Measures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60" y="1592356"/>
            <a:ext cx="594445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 Green Deal prioritizes improving energy efficiency across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buildings, industry, and transportation. This includes upgrading building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insulation, deploying energy-efficient appliances and lighting, and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implementing smart energy management systems to reduce overall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energy consumption.</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Targeted policies and incentives will help transform the EU's building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stock, making homes and businesses more energy-efficient and lowering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energy bills for citizens and businesses.</a:t>
            </a:r>
          </a:p>
        </p:txBody>
      </p:sp>
      <p:pic>
        <p:nvPicPr>
          <p:cNvPr id="3" name="Picture 2">
            <a:extLst>
              <a:ext uri="{FF2B5EF4-FFF2-40B4-BE49-F238E27FC236}">
                <a16:creationId xmlns:a16="http://schemas.microsoft.com/office/drawing/2014/main" id="{F6374936-D9A2-D514-71EE-E2496223D8FE}"/>
              </a:ext>
            </a:extLst>
          </p:cNvPr>
          <p:cNvPicPr>
            <a:picLocks noChangeAspect="1"/>
          </p:cNvPicPr>
          <p:nvPr/>
        </p:nvPicPr>
        <p:blipFill>
          <a:blip r:embed="rId3"/>
          <a:stretch>
            <a:fillRect/>
          </a:stretch>
        </p:blipFill>
        <p:spPr>
          <a:xfrm>
            <a:off x="7124475" y="1880875"/>
            <a:ext cx="3356714" cy="3307351"/>
          </a:xfrm>
          <a:prstGeom prst="rect">
            <a:avLst/>
          </a:prstGeom>
        </p:spPr>
      </p:pic>
    </p:spTree>
    <p:extLst>
      <p:ext uri="{BB962C8B-B14F-4D97-AF65-F5344CB8AC3E}">
        <p14:creationId xmlns:p14="http://schemas.microsoft.com/office/powerpoint/2010/main" val="2742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Transport Solutions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5785428"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EU Green Deal aims to transform Europe's transportation sector to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reduce emissions and promote sustainable mobility. This includes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investments in electric vehicles, public transit, high-speed rail, and active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transportation infrastructure like bike lanes and pedestrian paths.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Policies will also incentivize cleaner fuels, improve efficiency standards, </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and support the development of green technologies like hydrogen powered trucks and buses.</a:t>
            </a:r>
          </a:p>
        </p:txBody>
      </p:sp>
      <p:pic>
        <p:nvPicPr>
          <p:cNvPr id="3" name="Picture 2">
            <a:extLst>
              <a:ext uri="{FF2B5EF4-FFF2-40B4-BE49-F238E27FC236}">
                <a16:creationId xmlns:a16="http://schemas.microsoft.com/office/drawing/2014/main" id="{15FD096A-E6F0-7469-671D-C8079C592B1B}"/>
              </a:ext>
            </a:extLst>
          </p:cNvPr>
          <p:cNvPicPr>
            <a:picLocks noChangeAspect="1"/>
          </p:cNvPicPr>
          <p:nvPr/>
        </p:nvPicPr>
        <p:blipFill>
          <a:blip r:embed="rId3"/>
          <a:stretch>
            <a:fillRect/>
          </a:stretch>
        </p:blipFill>
        <p:spPr>
          <a:xfrm>
            <a:off x="6932991" y="1592355"/>
            <a:ext cx="3548198" cy="4145491"/>
          </a:xfrm>
          <a:prstGeom prst="rect">
            <a:avLst/>
          </a:prstGeom>
        </p:spPr>
      </p:pic>
    </p:spTree>
    <p:extLst>
      <p:ext uri="{BB962C8B-B14F-4D97-AF65-F5344CB8AC3E}">
        <p14:creationId xmlns:p14="http://schemas.microsoft.com/office/powerpoint/2010/main" val="40369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Circular Economy Initiatives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5020115"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 EU Green Deal aims to transform the EU into a modern, resource efficient and competitive economy, where waste is minimized and resources are kept in use for as long as possible. Key circular economy initiatives include promoting product repair, reuse, and recycling, as well as innovative waste management solutions.</a:t>
            </a:r>
          </a:p>
          <a:p>
            <a:pPr marL="457200"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goal is to reduce the EU's environmental footprint and dependence on raw materials, while creating new economic opportunities and green jobs in the process. This shift towards a circular model is a critical component of the EU's path to climate neutrality.</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0A2F862-0BA6-7D1B-672C-3DD3E2AB4817}"/>
              </a:ext>
            </a:extLst>
          </p:cNvPr>
          <p:cNvPicPr>
            <a:picLocks noChangeAspect="1"/>
          </p:cNvPicPr>
          <p:nvPr/>
        </p:nvPicPr>
        <p:blipFill>
          <a:blip r:embed="rId3"/>
          <a:stretch>
            <a:fillRect/>
          </a:stretch>
        </p:blipFill>
        <p:spPr>
          <a:xfrm>
            <a:off x="6473882" y="1523733"/>
            <a:ext cx="4007307" cy="4214113"/>
          </a:xfrm>
          <a:prstGeom prst="rect">
            <a:avLst/>
          </a:prstGeom>
        </p:spPr>
      </p:pic>
    </p:spTree>
    <p:extLst>
      <p:ext uri="{BB962C8B-B14F-4D97-AF65-F5344CB8AC3E}">
        <p14:creationId xmlns:p14="http://schemas.microsoft.com/office/powerpoint/2010/main" val="32530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4482</TotalTime>
  <Words>2158</Words>
  <Application>Microsoft Office PowerPoint</Application>
  <PresentationFormat>Widescreen</PresentationFormat>
  <Paragraphs>117</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Calibri</vt:lpstr>
      <vt:lpstr>Open Sans</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Gouri Sinha</cp:lastModifiedBy>
  <cp:revision>6</cp:revision>
  <dcterms:created xsi:type="dcterms:W3CDTF">2020-01-02T01:56:26Z</dcterms:created>
  <dcterms:modified xsi:type="dcterms:W3CDTF">2024-04-03T08:58:44Z</dcterms:modified>
</cp:coreProperties>
</file>