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8"/>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Lst>
  <p:sldSz cx="12192000" cy="6858000"/>
  <p:notesSz cx="6951663" cy="10082213"/>
  <p:embeddedFontLst>
    <p:embeddedFont>
      <p:font typeface="Century Gothic" panose="020B0502020202020204" pitchFamily="34" charset="0"/>
      <p:regular r:id="rId19"/>
      <p:bold r:id="rId20"/>
      <p:italic r:id="rId21"/>
      <p:boldItalic r:id="rId22"/>
    </p:embeddedFont>
    <p:embeddedFont>
      <p:font typeface="Segoe UI" panose="020B050204020402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2EEE0-FDC9-4E51-B7E9-FFFF746E4D1E}" v="68" dt="2024-04-02T21:37:51.924"/>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77" y="5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11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25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5486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472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3574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65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45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9985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743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312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683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312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79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Introduction to EU Renewable Energy Law</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PROF ABHINAV SHRIVASTAVA AND PROF RAJ VARMA</a:t>
            </a:r>
            <a:endParaRPr lang="en-US"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Harmonizing National Support Schemes</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470437"/>
            <a:ext cx="9488131" cy="4137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lang="en-US" sz="1800" dirty="0"/>
          </a:p>
        </p:txBody>
      </p:sp>
      <p:pic>
        <p:nvPicPr>
          <p:cNvPr id="4" name="Picture 3">
            <a:extLst>
              <a:ext uri="{FF2B5EF4-FFF2-40B4-BE49-F238E27FC236}">
                <a16:creationId xmlns:a16="http://schemas.microsoft.com/office/drawing/2014/main" id="{382B9126-64C4-2810-F92A-E45D33890EAE}"/>
              </a:ext>
            </a:extLst>
          </p:cNvPr>
          <p:cNvPicPr>
            <a:picLocks noChangeAspect="1"/>
          </p:cNvPicPr>
          <p:nvPr/>
        </p:nvPicPr>
        <p:blipFill>
          <a:blip r:embed="rId3"/>
          <a:stretch>
            <a:fillRect/>
          </a:stretch>
        </p:blipFill>
        <p:spPr>
          <a:xfrm>
            <a:off x="1621988" y="1563461"/>
            <a:ext cx="8230270" cy="3951836"/>
          </a:xfrm>
          <a:prstGeom prst="rect">
            <a:avLst/>
          </a:prstGeom>
        </p:spPr>
      </p:pic>
    </p:spTree>
    <p:extLst>
      <p:ext uri="{BB962C8B-B14F-4D97-AF65-F5344CB8AC3E}">
        <p14:creationId xmlns:p14="http://schemas.microsoft.com/office/powerpoint/2010/main" val="301979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Regulatory Barriers</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4641574" y="1470437"/>
            <a:ext cx="5839615" cy="4137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dirty="0"/>
              <a:t>Regulatory barriers, such as complicated permitting processes and inconsistent policies across EU member states, can hinder the widespread adoption of renewable energy. Harmonizing regulations and streamlining approval procedures are crucial to facilitate grid integration and enable fair market access for renewable energy providers.</a:t>
            </a:r>
          </a:p>
          <a:p>
            <a:endParaRPr lang="en-US" dirty="0"/>
          </a:p>
          <a:p>
            <a:r>
              <a:rPr lang="en-US" dirty="0"/>
              <a:t>Addressing these regulatory challenges will require close collaboration between EU institutions, national governments, and industry stakeholders. Establishing common standards and best practices can help reduce administrative burdens and create a more supportive environment for renewable energy investments.</a:t>
            </a:r>
          </a:p>
          <a:p>
            <a:endParaRPr lang="en-US" dirty="0"/>
          </a:p>
        </p:txBody>
      </p:sp>
      <p:pic>
        <p:nvPicPr>
          <p:cNvPr id="4" name="Picture 3">
            <a:extLst>
              <a:ext uri="{FF2B5EF4-FFF2-40B4-BE49-F238E27FC236}">
                <a16:creationId xmlns:a16="http://schemas.microsoft.com/office/drawing/2014/main" id="{38A7F7D3-B94D-4CA9-0A02-87B55243555B}"/>
              </a:ext>
            </a:extLst>
          </p:cNvPr>
          <p:cNvPicPr>
            <a:picLocks noChangeAspect="1"/>
          </p:cNvPicPr>
          <p:nvPr/>
        </p:nvPicPr>
        <p:blipFill rotWithShape="1">
          <a:blip r:embed="rId3"/>
          <a:srcRect t="5166" r="-1366"/>
          <a:stretch/>
        </p:blipFill>
        <p:spPr>
          <a:xfrm>
            <a:off x="993058" y="1470437"/>
            <a:ext cx="2948608" cy="4137885"/>
          </a:xfrm>
          <a:prstGeom prst="rect">
            <a:avLst/>
          </a:prstGeom>
        </p:spPr>
      </p:pic>
    </p:spTree>
    <p:extLst>
      <p:ext uri="{BB962C8B-B14F-4D97-AF65-F5344CB8AC3E}">
        <p14:creationId xmlns:p14="http://schemas.microsoft.com/office/powerpoint/2010/main" val="55387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Ensuring fair competition and market access</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470437"/>
            <a:ext cx="4811394" cy="4137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IN" dirty="0"/>
              <a:t>1. Level Playing Field</a:t>
            </a:r>
          </a:p>
          <a:p>
            <a:r>
              <a:rPr lang="en-US" dirty="0"/>
              <a:t>Promote policies that ensure all energy providers, including renewable players, have equal opportunities to compete and access the market.</a:t>
            </a:r>
          </a:p>
          <a:p>
            <a:endParaRPr lang="en-IN" dirty="0"/>
          </a:p>
          <a:p>
            <a:r>
              <a:rPr lang="en-IN" dirty="0"/>
              <a:t>2. Transparent Regulations</a:t>
            </a:r>
          </a:p>
          <a:p>
            <a:r>
              <a:rPr lang="en-US" dirty="0"/>
              <a:t>Establish clear, consistent, and transparent rules for renewable energy integration to avoid market distortions and discriminatory practices.</a:t>
            </a:r>
          </a:p>
          <a:p>
            <a:endParaRPr lang="en-IN" dirty="0"/>
          </a:p>
          <a:p>
            <a:r>
              <a:rPr lang="en-IN" dirty="0"/>
              <a:t>3. Reduce Barriers</a:t>
            </a:r>
          </a:p>
          <a:p>
            <a:r>
              <a:rPr lang="en-US" dirty="0"/>
              <a:t>Identify and address regulatory barriers that limit market access and participation for renewable energy producers and suppliers.</a:t>
            </a:r>
          </a:p>
          <a:p>
            <a:endParaRPr lang="en-IN" dirty="0"/>
          </a:p>
        </p:txBody>
      </p:sp>
      <p:pic>
        <p:nvPicPr>
          <p:cNvPr id="4" name="Picture 3">
            <a:extLst>
              <a:ext uri="{FF2B5EF4-FFF2-40B4-BE49-F238E27FC236}">
                <a16:creationId xmlns:a16="http://schemas.microsoft.com/office/drawing/2014/main" id="{4A89192A-F46D-413C-715B-8F7589E0E703}"/>
              </a:ext>
            </a:extLst>
          </p:cNvPr>
          <p:cNvPicPr>
            <a:picLocks noChangeAspect="1"/>
          </p:cNvPicPr>
          <p:nvPr/>
        </p:nvPicPr>
        <p:blipFill>
          <a:blip r:embed="rId3"/>
          <a:stretch>
            <a:fillRect/>
          </a:stretch>
        </p:blipFill>
        <p:spPr>
          <a:xfrm>
            <a:off x="6050157" y="1854322"/>
            <a:ext cx="4811394" cy="3383460"/>
          </a:xfrm>
          <a:prstGeom prst="rect">
            <a:avLst/>
          </a:prstGeom>
        </p:spPr>
      </p:pic>
    </p:spTree>
    <p:extLst>
      <p:ext uri="{BB962C8B-B14F-4D97-AF65-F5344CB8AC3E}">
        <p14:creationId xmlns:p14="http://schemas.microsoft.com/office/powerpoint/2010/main" val="45137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Financing renewable energy projects</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470437"/>
            <a:ext cx="4526035" cy="4137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800"/>
              <a:t>Financing is critical to the widespread adoption of renewable energy. Governments provide various incentives like tax credits and feed-in tariffs to stimulate private investment. Private investors, including venture capitalists and institutional funds, are increasingly turning to renewable energy projects. Project-level financing, including debt, bonds, and crowdfunding, is also expanding to meet the capital needs of renewable energy infrastructure.</a:t>
            </a:r>
            <a:endParaRPr lang="en-US" sz="1800" dirty="0"/>
          </a:p>
        </p:txBody>
      </p:sp>
      <p:pic>
        <p:nvPicPr>
          <p:cNvPr id="4" name="Picture 3">
            <a:extLst>
              <a:ext uri="{FF2B5EF4-FFF2-40B4-BE49-F238E27FC236}">
                <a16:creationId xmlns:a16="http://schemas.microsoft.com/office/drawing/2014/main" id="{545CDF40-81A3-9BF8-848F-CFF9272CA666}"/>
              </a:ext>
            </a:extLst>
          </p:cNvPr>
          <p:cNvPicPr>
            <a:picLocks noChangeAspect="1"/>
          </p:cNvPicPr>
          <p:nvPr/>
        </p:nvPicPr>
        <p:blipFill>
          <a:blip r:embed="rId3"/>
          <a:stretch>
            <a:fillRect/>
          </a:stretch>
        </p:blipFill>
        <p:spPr>
          <a:xfrm>
            <a:off x="5701329" y="1728550"/>
            <a:ext cx="4526035" cy="3409507"/>
          </a:xfrm>
          <a:prstGeom prst="rect">
            <a:avLst/>
          </a:prstGeom>
        </p:spPr>
      </p:pic>
    </p:spTree>
    <p:extLst>
      <p:ext uri="{BB962C8B-B14F-4D97-AF65-F5344CB8AC3E}">
        <p14:creationId xmlns:p14="http://schemas.microsoft.com/office/powerpoint/2010/main" val="141093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Promoting Innovation and Technological Advancements</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470437"/>
            <a:ext cx="9488131" cy="4137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lang="en-US" sz="1800" dirty="0"/>
          </a:p>
        </p:txBody>
      </p:sp>
      <p:pic>
        <p:nvPicPr>
          <p:cNvPr id="4" name="Picture 3">
            <a:extLst>
              <a:ext uri="{FF2B5EF4-FFF2-40B4-BE49-F238E27FC236}">
                <a16:creationId xmlns:a16="http://schemas.microsoft.com/office/drawing/2014/main" id="{01A315D6-A769-28A3-F45F-15CE180287BA}"/>
              </a:ext>
            </a:extLst>
          </p:cNvPr>
          <p:cNvPicPr>
            <a:picLocks noChangeAspect="1"/>
          </p:cNvPicPr>
          <p:nvPr/>
        </p:nvPicPr>
        <p:blipFill>
          <a:blip r:embed="rId3"/>
          <a:stretch>
            <a:fillRect/>
          </a:stretch>
        </p:blipFill>
        <p:spPr>
          <a:xfrm>
            <a:off x="2670968" y="1517646"/>
            <a:ext cx="6132309" cy="4043465"/>
          </a:xfrm>
          <a:prstGeom prst="rect">
            <a:avLst/>
          </a:prstGeom>
        </p:spPr>
      </p:pic>
    </p:spTree>
    <p:extLst>
      <p:ext uri="{BB962C8B-B14F-4D97-AF65-F5344CB8AC3E}">
        <p14:creationId xmlns:p14="http://schemas.microsoft.com/office/powerpoint/2010/main" val="309492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Conclusion and future outlook</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470437"/>
            <a:ext cx="5102942" cy="4137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800"/>
              <a:t>As the EU pushes towards its ambitious renewable energy goals, continued regulatory reform and technological innovation will be crucial. Harmonizing policies, removing market barriers, and unlocking advanced renewable and storage technologies will be key to realizing a truly integrated European energy market powered by clean, sustainable energy.</a:t>
            </a:r>
            <a:endParaRPr lang="en-US" sz="1800" dirty="0"/>
          </a:p>
        </p:txBody>
      </p:sp>
      <p:pic>
        <p:nvPicPr>
          <p:cNvPr id="3" name="Picture 2">
            <a:extLst>
              <a:ext uri="{FF2B5EF4-FFF2-40B4-BE49-F238E27FC236}">
                <a16:creationId xmlns:a16="http://schemas.microsoft.com/office/drawing/2014/main" id="{AEE31DB5-299A-E658-5CBF-F41FB8FE1519}"/>
              </a:ext>
            </a:extLst>
          </p:cNvPr>
          <p:cNvPicPr>
            <a:picLocks noChangeAspect="1"/>
          </p:cNvPicPr>
          <p:nvPr/>
        </p:nvPicPr>
        <p:blipFill>
          <a:blip r:embed="rId3"/>
          <a:stretch>
            <a:fillRect/>
          </a:stretch>
        </p:blipFill>
        <p:spPr>
          <a:xfrm>
            <a:off x="6191147" y="1526428"/>
            <a:ext cx="5617663" cy="4025901"/>
          </a:xfrm>
          <a:prstGeom prst="rect">
            <a:avLst/>
          </a:prstGeom>
        </p:spPr>
      </p:pic>
    </p:spTree>
    <p:extLst>
      <p:ext uri="{BB962C8B-B14F-4D97-AF65-F5344CB8AC3E}">
        <p14:creationId xmlns:p14="http://schemas.microsoft.com/office/powerpoint/2010/main" val="53774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440190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European Union has implemented comprehensive legislation to promote the adoption of renewable energy sources across its member states. This regulatory framework aims to transform the EU's energy landscape and contribute to its ambitious climate and sustainability goals.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D8C88747-5B1A-7F48-BED2-B30C487D2DB8}"/>
              </a:ext>
            </a:extLst>
          </p:cNvPr>
          <p:cNvPicPr>
            <a:picLocks noChangeAspect="1"/>
          </p:cNvPicPr>
          <p:nvPr/>
        </p:nvPicPr>
        <p:blipFill>
          <a:blip r:embed="rId3"/>
          <a:stretch>
            <a:fillRect/>
          </a:stretch>
        </p:blipFill>
        <p:spPr>
          <a:xfrm>
            <a:off x="6507480" y="1424819"/>
            <a:ext cx="2987042" cy="4480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Objectives of the EU's renewable energy policy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r>
              <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Text……</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3195C5A2-56A5-B0D4-CD00-FCADBEEB0711}"/>
              </a:ext>
            </a:extLst>
          </p:cNvPr>
          <p:cNvPicPr>
            <a:picLocks noChangeAspect="1"/>
          </p:cNvPicPr>
          <p:nvPr/>
        </p:nvPicPr>
        <p:blipFill>
          <a:blip r:embed="rId3"/>
          <a:stretch>
            <a:fillRect/>
          </a:stretch>
        </p:blipFill>
        <p:spPr>
          <a:xfrm>
            <a:off x="1023539" y="1592356"/>
            <a:ext cx="4645741" cy="2013786"/>
          </a:xfrm>
          <a:prstGeom prst="rect">
            <a:avLst/>
          </a:prstGeom>
        </p:spPr>
      </p:pic>
      <p:pic>
        <p:nvPicPr>
          <p:cNvPr id="5" name="Picture 4">
            <a:extLst>
              <a:ext uri="{FF2B5EF4-FFF2-40B4-BE49-F238E27FC236}">
                <a16:creationId xmlns:a16="http://schemas.microsoft.com/office/drawing/2014/main" id="{7E6008A0-5FF5-9BD7-181D-7995157182AA}"/>
              </a:ext>
            </a:extLst>
          </p:cNvPr>
          <p:cNvPicPr>
            <a:picLocks noChangeAspect="1"/>
          </p:cNvPicPr>
          <p:nvPr/>
        </p:nvPicPr>
        <p:blipFill>
          <a:blip r:embed="rId3"/>
          <a:stretch>
            <a:fillRect/>
          </a:stretch>
        </p:blipFill>
        <p:spPr>
          <a:xfrm>
            <a:off x="5699760" y="1592356"/>
            <a:ext cx="4781429" cy="2013786"/>
          </a:xfrm>
          <a:prstGeom prst="rect">
            <a:avLst/>
          </a:prstGeom>
        </p:spPr>
      </p:pic>
      <p:pic>
        <p:nvPicPr>
          <p:cNvPr id="7" name="Picture 6">
            <a:extLst>
              <a:ext uri="{FF2B5EF4-FFF2-40B4-BE49-F238E27FC236}">
                <a16:creationId xmlns:a16="http://schemas.microsoft.com/office/drawing/2014/main" id="{F41FAE43-3A78-592F-2946-11467C1B3B84}"/>
              </a:ext>
            </a:extLst>
          </p:cNvPr>
          <p:cNvPicPr>
            <a:picLocks noChangeAspect="1"/>
          </p:cNvPicPr>
          <p:nvPr/>
        </p:nvPicPr>
        <p:blipFill>
          <a:blip r:embed="rId3"/>
          <a:stretch>
            <a:fillRect/>
          </a:stretch>
        </p:blipFill>
        <p:spPr>
          <a:xfrm>
            <a:off x="993059" y="3698081"/>
            <a:ext cx="4645742" cy="2013786"/>
          </a:xfrm>
          <a:prstGeom prst="rect">
            <a:avLst/>
          </a:prstGeom>
        </p:spPr>
      </p:pic>
      <p:pic>
        <p:nvPicPr>
          <p:cNvPr id="9" name="Picture 8">
            <a:extLst>
              <a:ext uri="{FF2B5EF4-FFF2-40B4-BE49-F238E27FC236}">
                <a16:creationId xmlns:a16="http://schemas.microsoft.com/office/drawing/2014/main" id="{AD363407-5A89-9EBE-4F2E-964778A9EBBB}"/>
              </a:ext>
            </a:extLst>
          </p:cNvPr>
          <p:cNvPicPr>
            <a:picLocks noChangeAspect="1"/>
          </p:cNvPicPr>
          <p:nvPr/>
        </p:nvPicPr>
        <p:blipFill>
          <a:blip r:embed="rId3"/>
          <a:stretch>
            <a:fillRect/>
          </a:stretch>
        </p:blipFill>
        <p:spPr>
          <a:xfrm>
            <a:off x="5699760" y="3711071"/>
            <a:ext cx="4842389" cy="2013786"/>
          </a:xfrm>
          <a:prstGeom prst="rect">
            <a:avLst/>
          </a:prstGeom>
        </p:spPr>
      </p:pic>
      <p:sp>
        <p:nvSpPr>
          <p:cNvPr id="11" name="TextBox 10">
            <a:extLst>
              <a:ext uri="{FF2B5EF4-FFF2-40B4-BE49-F238E27FC236}">
                <a16:creationId xmlns:a16="http://schemas.microsoft.com/office/drawing/2014/main" id="{FCCDA37D-C3D5-805D-68D1-DD41212D0069}"/>
              </a:ext>
            </a:extLst>
          </p:cNvPr>
          <p:cNvSpPr txBox="1"/>
          <p:nvPr/>
        </p:nvSpPr>
        <p:spPr>
          <a:xfrm>
            <a:off x="1249680" y="1906554"/>
            <a:ext cx="3886200" cy="738664"/>
          </a:xfrm>
          <a:prstGeom prst="rect">
            <a:avLst/>
          </a:prstGeom>
          <a:noFill/>
        </p:spPr>
        <p:txBody>
          <a:bodyPr wrap="square">
            <a:spAutoFit/>
          </a:bodyPr>
          <a:lstStyle/>
          <a:p>
            <a:pPr marR="0" algn="l" rtl="0"/>
            <a:r>
              <a:rPr lang="en-US" sz="1400" b="0" i="0" u="none" strike="noStrike" dirty="0">
                <a:solidFill>
                  <a:srgbClr val="000000"/>
                </a:solidFill>
                <a:latin typeface="+mj-lt"/>
              </a:rPr>
              <a:t>DECARBONIZATION</a:t>
            </a:r>
          </a:p>
          <a:p>
            <a:pPr marR="0" algn="l" rtl="0"/>
            <a:r>
              <a:rPr lang="en-US" sz="1400" b="0" i="0" u="none" strike="noStrike" dirty="0">
                <a:solidFill>
                  <a:srgbClr val="000000"/>
                </a:solidFill>
                <a:latin typeface="+mj-lt"/>
              </a:rPr>
              <a:t>Reduce greenhouse gas emissions and transition to a low-carbon economy.</a:t>
            </a:r>
            <a:endParaRPr lang="en-US" sz="1400" b="0" i="0" u="none" strike="noStrike" dirty="0">
              <a:solidFill>
                <a:srgbClr val="FFFFFF"/>
              </a:solidFill>
              <a:latin typeface="+mj-lt"/>
            </a:endParaRPr>
          </a:p>
        </p:txBody>
      </p:sp>
      <p:sp>
        <p:nvSpPr>
          <p:cNvPr id="13" name="TextBox 12">
            <a:extLst>
              <a:ext uri="{FF2B5EF4-FFF2-40B4-BE49-F238E27FC236}">
                <a16:creationId xmlns:a16="http://schemas.microsoft.com/office/drawing/2014/main" id="{A09148D4-15E8-5078-47A0-8C2D48B62FA9}"/>
              </a:ext>
            </a:extLst>
          </p:cNvPr>
          <p:cNvSpPr txBox="1"/>
          <p:nvPr/>
        </p:nvSpPr>
        <p:spPr>
          <a:xfrm>
            <a:off x="5895421" y="1806724"/>
            <a:ext cx="3657600" cy="1169551"/>
          </a:xfrm>
          <a:prstGeom prst="rect">
            <a:avLst/>
          </a:prstGeom>
          <a:noFill/>
        </p:spPr>
        <p:txBody>
          <a:bodyPr wrap="square">
            <a:spAutoFit/>
          </a:bodyPr>
          <a:lstStyle/>
          <a:p>
            <a:pPr marR="0" algn="l" rtl="0"/>
            <a:r>
              <a:rPr lang="en-IN" b="0" i="0" u="none" strike="noStrike" dirty="0">
                <a:solidFill>
                  <a:srgbClr val="000000"/>
                </a:solidFill>
                <a:latin typeface="+mj-lt"/>
              </a:rPr>
              <a:t>Energy Security</a:t>
            </a:r>
          </a:p>
          <a:p>
            <a:r>
              <a:rPr lang="en-US" b="0" i="0" u="none" strike="noStrike" dirty="0">
                <a:solidFill>
                  <a:srgbClr val="000000"/>
                </a:solidFill>
                <a:latin typeface="+mj-lt"/>
              </a:rPr>
              <a:t>Decrease EU's reliance on imported fossil fuels and promote domestic renewable energy sources.</a:t>
            </a:r>
            <a:endParaRPr lang="en-US" b="0" i="0" u="none" strike="noStrike" dirty="0">
              <a:solidFill>
                <a:srgbClr val="FFFFFF"/>
              </a:solidFill>
              <a:latin typeface="+mj-lt"/>
            </a:endParaRPr>
          </a:p>
          <a:p>
            <a:pPr marR="0" algn="l" rtl="0"/>
            <a:endParaRPr lang="en-IN" b="0" i="0" u="none" strike="noStrike" dirty="0">
              <a:solidFill>
                <a:srgbClr val="FFFFFF"/>
              </a:solidFill>
              <a:latin typeface="+mj-lt"/>
            </a:endParaRPr>
          </a:p>
        </p:txBody>
      </p:sp>
      <p:sp>
        <p:nvSpPr>
          <p:cNvPr id="15" name="TextBox 14">
            <a:extLst>
              <a:ext uri="{FF2B5EF4-FFF2-40B4-BE49-F238E27FC236}">
                <a16:creationId xmlns:a16="http://schemas.microsoft.com/office/drawing/2014/main" id="{E8AA5164-4519-E1E8-BE86-18E65C9BA84D}"/>
              </a:ext>
            </a:extLst>
          </p:cNvPr>
          <p:cNvSpPr txBox="1"/>
          <p:nvPr/>
        </p:nvSpPr>
        <p:spPr>
          <a:xfrm>
            <a:off x="5895421" y="3925439"/>
            <a:ext cx="3389177" cy="1169551"/>
          </a:xfrm>
          <a:prstGeom prst="rect">
            <a:avLst/>
          </a:prstGeom>
          <a:noFill/>
        </p:spPr>
        <p:txBody>
          <a:bodyPr wrap="square">
            <a:spAutoFit/>
          </a:bodyPr>
          <a:lstStyle/>
          <a:p>
            <a:pPr marR="0" algn="l" rtl="0"/>
            <a:r>
              <a:rPr lang="en-IN" b="0" i="0" u="none" strike="noStrike" dirty="0">
                <a:solidFill>
                  <a:srgbClr val="000000"/>
                </a:solidFill>
                <a:latin typeface="+mj-lt"/>
              </a:rPr>
              <a:t>Sustainability</a:t>
            </a:r>
          </a:p>
          <a:p>
            <a:r>
              <a:rPr lang="en-US" b="0" i="0" u="none" strike="noStrike" dirty="0">
                <a:solidFill>
                  <a:srgbClr val="000000"/>
                </a:solidFill>
                <a:latin typeface="+mj-lt"/>
              </a:rPr>
              <a:t>Promote sustainable, environmentally-friendly energy production and consumption practices across the EU.</a:t>
            </a:r>
            <a:endParaRPr lang="en-US" b="0" i="0" u="none" strike="noStrike" dirty="0">
              <a:solidFill>
                <a:srgbClr val="FFFFFF"/>
              </a:solidFill>
              <a:latin typeface="+mj-lt"/>
            </a:endParaRPr>
          </a:p>
          <a:p>
            <a:pPr marR="0" algn="l" rtl="0"/>
            <a:endParaRPr lang="en-IN" b="0" i="0" u="none" strike="noStrike" dirty="0">
              <a:solidFill>
                <a:srgbClr val="FFFFFF"/>
              </a:solidFill>
              <a:latin typeface="+mj-lt"/>
            </a:endParaRPr>
          </a:p>
        </p:txBody>
      </p:sp>
      <p:sp>
        <p:nvSpPr>
          <p:cNvPr id="17" name="TextBox 16">
            <a:extLst>
              <a:ext uri="{FF2B5EF4-FFF2-40B4-BE49-F238E27FC236}">
                <a16:creationId xmlns:a16="http://schemas.microsoft.com/office/drawing/2014/main" id="{DED85CFE-8657-22B4-F6DF-87DD1F7D6E2F}"/>
              </a:ext>
            </a:extLst>
          </p:cNvPr>
          <p:cNvSpPr txBox="1"/>
          <p:nvPr/>
        </p:nvSpPr>
        <p:spPr>
          <a:xfrm>
            <a:off x="1203960" y="3890455"/>
            <a:ext cx="4495800" cy="954107"/>
          </a:xfrm>
          <a:prstGeom prst="rect">
            <a:avLst/>
          </a:prstGeom>
          <a:noFill/>
        </p:spPr>
        <p:txBody>
          <a:bodyPr wrap="square">
            <a:spAutoFit/>
          </a:bodyPr>
          <a:lstStyle/>
          <a:p>
            <a:pPr marR="0" algn="l" rtl="0"/>
            <a:r>
              <a:rPr lang="en-IN" b="0" i="0" u="none" strike="noStrike" dirty="0">
                <a:solidFill>
                  <a:srgbClr val="000000"/>
                </a:solidFill>
                <a:latin typeface="+mj-lt"/>
              </a:rPr>
              <a:t>Competitiveness</a:t>
            </a:r>
          </a:p>
          <a:p>
            <a:r>
              <a:rPr lang="en-US" b="0" i="0" u="none" strike="noStrike" dirty="0">
                <a:solidFill>
                  <a:srgbClr val="000000"/>
                </a:solidFill>
                <a:latin typeface="+mj-lt"/>
              </a:rPr>
              <a:t>Spur innovation, create green jobs, and position the EU as a global leader in renewable technologies.</a:t>
            </a:r>
            <a:endParaRPr lang="en-US" b="0" i="0" u="none" strike="noStrike" dirty="0">
              <a:solidFill>
                <a:srgbClr val="FFFFFF"/>
              </a:solidFill>
              <a:latin typeface="+mj-lt"/>
            </a:endParaRPr>
          </a:p>
          <a:p>
            <a:pPr marR="0" algn="l" rtl="0"/>
            <a:endParaRPr lang="en-IN" b="0" i="0" u="none" strike="noStrike" dirty="0">
              <a:solidFill>
                <a:srgbClr val="FFFFFF"/>
              </a:solidFill>
              <a:latin typeface="+mj-lt"/>
            </a:endParaRPr>
          </a:p>
        </p:txBody>
      </p:sp>
    </p:spTree>
    <p:extLst>
      <p:ext uri="{BB962C8B-B14F-4D97-AF65-F5344CB8AC3E}">
        <p14:creationId xmlns:p14="http://schemas.microsoft.com/office/powerpoint/2010/main" val="428882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Key Directives and Regulations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5166359" y="1592356"/>
            <a:ext cx="5314829"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1. </a:t>
            </a:r>
            <a:r>
              <a:rPr lang="en-US" dirty="0"/>
              <a:t>The </a:t>
            </a:r>
            <a:r>
              <a:rPr lang="en-US" b="1" dirty="0"/>
              <a:t>Renewable Energy Directive</a:t>
            </a:r>
            <a:r>
              <a:rPr lang="en-US" dirty="0"/>
              <a:t> (RED) establishes a binding target for the EU to reach at least 32% of its total energy consumption from renewable sources by 2030.</a:t>
            </a:r>
          </a:p>
          <a:p>
            <a:pPr marL="457200" lvl="1" algn="just">
              <a:lnSpc>
                <a:spcPct val="150000"/>
              </a:lnSpc>
              <a:buSzPts val="1600"/>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 </a:t>
            </a:r>
            <a:r>
              <a:rPr lang="en-US" dirty="0"/>
              <a:t>The </a:t>
            </a:r>
            <a:r>
              <a:rPr lang="en-US" b="1" dirty="0"/>
              <a:t>Energy Performance of Buildings Directive</a:t>
            </a:r>
            <a:r>
              <a:rPr lang="en-US" dirty="0"/>
              <a:t> (EPBD) requires member states to set minimum energy performance standards for new and renovated buildings, promoting the use of renewable energy in buildings.</a:t>
            </a:r>
          </a:p>
          <a:p>
            <a:pPr marL="457200" lvl="1" algn="just">
              <a:lnSpc>
                <a:spcPct val="150000"/>
              </a:lnSpc>
              <a:buSzPts val="1600"/>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3. </a:t>
            </a:r>
            <a:r>
              <a:rPr lang="en-US" dirty="0"/>
              <a:t>The </a:t>
            </a:r>
            <a:r>
              <a:rPr lang="en-US" b="1" dirty="0"/>
              <a:t>Energy Efficiency Directive</a:t>
            </a:r>
            <a:r>
              <a:rPr lang="en-US" dirty="0"/>
              <a:t> (EED) sets energy efficiency targets and requires member states to implement policies to achieve those targets, including the use of renewable energy.</a:t>
            </a: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BB4E12C7-C583-CDBB-48BE-88351759A413}"/>
              </a:ext>
            </a:extLst>
          </p:cNvPr>
          <p:cNvPicPr>
            <a:picLocks noChangeAspect="1"/>
          </p:cNvPicPr>
          <p:nvPr/>
        </p:nvPicPr>
        <p:blipFill rotWithShape="1">
          <a:blip r:embed="rId3"/>
          <a:srcRect l="1" t="37245" r="1020"/>
          <a:stretch/>
        </p:blipFill>
        <p:spPr>
          <a:xfrm>
            <a:off x="579119" y="1592356"/>
            <a:ext cx="4358965" cy="4145491"/>
          </a:xfrm>
          <a:prstGeom prst="rect">
            <a:avLst/>
          </a:prstGeom>
        </p:spPr>
      </p:pic>
    </p:spTree>
    <p:extLst>
      <p:ext uri="{BB962C8B-B14F-4D97-AF65-F5344CB8AC3E}">
        <p14:creationId xmlns:p14="http://schemas.microsoft.com/office/powerpoint/2010/main" val="33793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Targets and timelines for renewable energy adoption</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5166359" y="1592356"/>
            <a:ext cx="5314829"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F22CFE4F-EB2A-5930-A6DD-CF9D9596BAEC}"/>
              </a:ext>
            </a:extLst>
          </p:cNvPr>
          <p:cNvPicPr>
            <a:picLocks noChangeAspect="1"/>
          </p:cNvPicPr>
          <p:nvPr/>
        </p:nvPicPr>
        <p:blipFill>
          <a:blip r:embed="rId3"/>
          <a:stretch>
            <a:fillRect/>
          </a:stretch>
        </p:blipFill>
        <p:spPr>
          <a:xfrm>
            <a:off x="0" y="1592356"/>
            <a:ext cx="1878451" cy="4226515"/>
          </a:xfrm>
          <a:prstGeom prst="rect">
            <a:avLst/>
          </a:prstGeom>
        </p:spPr>
      </p:pic>
      <p:pic>
        <p:nvPicPr>
          <p:cNvPr id="6" name="Picture 5">
            <a:extLst>
              <a:ext uri="{FF2B5EF4-FFF2-40B4-BE49-F238E27FC236}">
                <a16:creationId xmlns:a16="http://schemas.microsoft.com/office/drawing/2014/main" id="{1679CB01-1B40-8586-57B0-D0F72640B00C}"/>
              </a:ext>
            </a:extLst>
          </p:cNvPr>
          <p:cNvPicPr>
            <a:picLocks noChangeAspect="1"/>
          </p:cNvPicPr>
          <p:nvPr/>
        </p:nvPicPr>
        <p:blipFill>
          <a:blip r:embed="rId4"/>
          <a:stretch>
            <a:fillRect/>
          </a:stretch>
        </p:blipFill>
        <p:spPr>
          <a:xfrm>
            <a:off x="2660701" y="1238293"/>
            <a:ext cx="8364117" cy="4934639"/>
          </a:xfrm>
          <a:prstGeom prst="rect">
            <a:avLst/>
          </a:prstGeom>
        </p:spPr>
      </p:pic>
    </p:spTree>
    <p:extLst>
      <p:ext uri="{BB962C8B-B14F-4D97-AF65-F5344CB8AC3E}">
        <p14:creationId xmlns:p14="http://schemas.microsoft.com/office/powerpoint/2010/main" val="118868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Challenges in the European Internal Energy Market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470436"/>
            <a:ext cx="5314829"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800" dirty="0"/>
              <a:t>The transition to renewable energy in the EU faces significant challenges in the internal energy market. Integrating large-scale renewable generation into the grid, balancing intermittent supply, and harmonizing national support schemes are key hurdles to overcome.</a:t>
            </a:r>
          </a:p>
          <a:p>
            <a:endParaRPr lang="en-US" sz="1800" dirty="0"/>
          </a:p>
          <a:p>
            <a:r>
              <a:rPr lang="en-US" sz="1800" dirty="0"/>
              <a:t>Regulatory barriers, ensuring fair competition, and financing renewable projects also pose obstacles to a seamless internal energy market. Addressing these issues is crucial for the EU to meet its ambitious renewable energy targets.</a:t>
            </a:r>
          </a:p>
        </p:txBody>
      </p:sp>
      <p:pic>
        <p:nvPicPr>
          <p:cNvPr id="7" name="Picture 6">
            <a:extLst>
              <a:ext uri="{FF2B5EF4-FFF2-40B4-BE49-F238E27FC236}">
                <a16:creationId xmlns:a16="http://schemas.microsoft.com/office/drawing/2014/main" id="{8A47380A-82A1-BDCB-D0A0-C1A4263BA3FA}"/>
              </a:ext>
            </a:extLst>
          </p:cNvPr>
          <p:cNvPicPr>
            <a:picLocks noChangeAspect="1"/>
          </p:cNvPicPr>
          <p:nvPr/>
        </p:nvPicPr>
        <p:blipFill>
          <a:blip r:embed="rId3"/>
          <a:stretch>
            <a:fillRect/>
          </a:stretch>
        </p:blipFill>
        <p:spPr>
          <a:xfrm>
            <a:off x="6479856" y="1386629"/>
            <a:ext cx="5314829" cy="4746710"/>
          </a:xfrm>
          <a:prstGeom prst="rect">
            <a:avLst/>
          </a:prstGeom>
        </p:spPr>
      </p:pic>
    </p:spTree>
    <p:extLst>
      <p:ext uri="{BB962C8B-B14F-4D97-AF65-F5344CB8AC3E}">
        <p14:creationId xmlns:p14="http://schemas.microsoft.com/office/powerpoint/2010/main" val="132455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Grid Integration and Infrastructure Requirements</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470437"/>
            <a:ext cx="9488131" cy="4137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lang="en-US" sz="1800" dirty="0"/>
          </a:p>
        </p:txBody>
      </p:sp>
      <p:pic>
        <p:nvPicPr>
          <p:cNvPr id="3" name="Picture 2">
            <a:extLst>
              <a:ext uri="{FF2B5EF4-FFF2-40B4-BE49-F238E27FC236}">
                <a16:creationId xmlns:a16="http://schemas.microsoft.com/office/drawing/2014/main" id="{9192B64E-25B2-91CE-F667-50D2EFAD14DB}"/>
              </a:ext>
            </a:extLst>
          </p:cNvPr>
          <p:cNvPicPr>
            <a:picLocks noChangeAspect="1"/>
          </p:cNvPicPr>
          <p:nvPr/>
        </p:nvPicPr>
        <p:blipFill>
          <a:blip r:embed="rId3"/>
          <a:stretch>
            <a:fillRect/>
          </a:stretch>
        </p:blipFill>
        <p:spPr>
          <a:xfrm>
            <a:off x="2063075" y="1573160"/>
            <a:ext cx="7446686" cy="4042487"/>
          </a:xfrm>
          <a:prstGeom prst="rect">
            <a:avLst/>
          </a:prstGeom>
        </p:spPr>
      </p:pic>
    </p:spTree>
    <p:extLst>
      <p:ext uri="{BB962C8B-B14F-4D97-AF65-F5344CB8AC3E}">
        <p14:creationId xmlns:p14="http://schemas.microsoft.com/office/powerpoint/2010/main" val="197385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Challenges in the European Internal Energy Market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470436"/>
            <a:ext cx="5314829"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800" dirty="0"/>
              <a:t>The transition to renewable energy in the EU faces significant challenges in the internal energy market. Integrating large-scale renewable generation into the grid, balancing intermittent supply, and harmonizing national support schemes are key hurdles to overcome.</a:t>
            </a:r>
          </a:p>
          <a:p>
            <a:endParaRPr lang="en-US" sz="1800" dirty="0"/>
          </a:p>
          <a:p>
            <a:r>
              <a:rPr lang="en-US" sz="1800" dirty="0"/>
              <a:t>Regulatory barriers, ensuring fair competition, and financing renewable projects also pose obstacles to a seamless internal energy market. Addressing these issues is crucial for the EU to meet its ambitious renewable energy targets.</a:t>
            </a:r>
          </a:p>
        </p:txBody>
      </p:sp>
    </p:spTree>
    <p:extLst>
      <p:ext uri="{BB962C8B-B14F-4D97-AF65-F5344CB8AC3E}">
        <p14:creationId xmlns:p14="http://schemas.microsoft.com/office/powerpoint/2010/main" val="396413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Balancing Intermittent Renewable Generation</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470437"/>
            <a:ext cx="9488131" cy="384832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lang="en-US" sz="1800" dirty="0"/>
          </a:p>
        </p:txBody>
      </p:sp>
      <p:pic>
        <p:nvPicPr>
          <p:cNvPr id="3" name="Picture 2">
            <a:extLst>
              <a:ext uri="{FF2B5EF4-FFF2-40B4-BE49-F238E27FC236}">
                <a16:creationId xmlns:a16="http://schemas.microsoft.com/office/drawing/2014/main" id="{4AE12E0F-FB58-829C-0F2C-B6D7AA1DC634}"/>
              </a:ext>
            </a:extLst>
          </p:cNvPr>
          <p:cNvPicPr>
            <a:picLocks noChangeAspect="1"/>
          </p:cNvPicPr>
          <p:nvPr/>
        </p:nvPicPr>
        <p:blipFill>
          <a:blip r:embed="rId3"/>
          <a:stretch>
            <a:fillRect/>
          </a:stretch>
        </p:blipFill>
        <p:spPr>
          <a:xfrm>
            <a:off x="1792944" y="1526996"/>
            <a:ext cx="7888358" cy="3791765"/>
          </a:xfrm>
          <a:prstGeom prst="rect">
            <a:avLst/>
          </a:prstGeom>
        </p:spPr>
      </p:pic>
    </p:spTree>
    <p:extLst>
      <p:ext uri="{BB962C8B-B14F-4D97-AF65-F5344CB8AC3E}">
        <p14:creationId xmlns:p14="http://schemas.microsoft.com/office/powerpoint/2010/main" val="64889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4416</TotalTime>
  <Words>791</Words>
  <Application>Microsoft Office PowerPoint</Application>
  <PresentationFormat>Widescreen</PresentationFormat>
  <Paragraphs>54</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Segoe UI</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Gouri Sinha</cp:lastModifiedBy>
  <cp:revision>6</cp:revision>
  <dcterms:created xsi:type="dcterms:W3CDTF">2020-01-02T01:56:26Z</dcterms:created>
  <dcterms:modified xsi:type="dcterms:W3CDTF">2024-04-02T21:38:51Z</dcterms:modified>
</cp:coreProperties>
</file>