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8" r:id="rId3"/>
    <p:sldId id="259" r:id="rId4"/>
    <p:sldId id="260" r:id="rId5"/>
    <p:sldId id="261" r:id="rId6"/>
    <p:sldId id="262" r:id="rId7"/>
    <p:sldId id="263" r:id="rId8"/>
    <p:sldId id="264" r:id="rId9"/>
    <p:sldId id="265" r:id="rId10"/>
  </p:sldIdLst>
  <p:sldSz cx="12192000" cy="6858000"/>
  <p:notesSz cx="6951663" cy="10082213"/>
  <p:embeddedFontLst>
    <p:embeddedFont>
      <p:font typeface="Century Gothic" panose="020B0604020202020204" charset="0"/>
      <p:regular r:id="rId12"/>
      <p:bold r:id="rId13"/>
      <p:italic r:id="rId14"/>
      <p:boldItalic r:id="rId15"/>
    </p:embeddedFont>
    <p:embeddedFont>
      <p:font typeface="Calibri" panose="020F0502020204030204"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8" autoAdjust="0"/>
    <p:restoredTop sz="94660"/>
  </p:normalViewPr>
  <p:slideViewPr>
    <p:cSldViewPr snapToGrid="0">
      <p:cViewPr varScale="1">
        <p:scale>
          <a:sx n="39" d="100"/>
          <a:sy n="39" d="100"/>
        </p:scale>
        <p:origin x="56" y="6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51" Type="http://schemas.openxmlformats.org/officeDocument/2006/relationships/viewProps" Target="viewProps.xml"/><Relationship Id="rId3" Type="http://schemas.openxmlformats.org/officeDocument/2006/relationships/slide" Target="slides/slide2.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323842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073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338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973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83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526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927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127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LITIGATION</a:t>
            </a:r>
            <a:endParaRPr lang="en-US" dirty="0">
              <a:sym typeface="Century Gothic"/>
            </a:endParaRPr>
          </a:p>
          <a:p>
            <a:endParaRPr lang="en-US" dirty="0">
              <a:sym typeface="Century Gothic"/>
            </a:endParaRPr>
          </a:p>
          <a:p>
            <a:r>
              <a:rPr lang="en-US" dirty="0">
                <a:sym typeface="Century Gothic"/>
              </a:rPr>
              <a:t>Instructor Name: </a:t>
            </a:r>
            <a:r>
              <a:rPr lang="en-US" dirty="0" err="1">
                <a:sym typeface="Century Gothic"/>
              </a:rPr>
              <a:t>Nguyễn</a:t>
            </a:r>
            <a:r>
              <a:rPr lang="en-US" dirty="0">
                <a:sym typeface="Century Gothic"/>
              </a:rPr>
              <a:t> </a:t>
            </a:r>
            <a:r>
              <a:rPr lang="en-US" dirty="0" err="1">
                <a:sym typeface="Century Gothic"/>
              </a:rPr>
              <a:t>Thị</a:t>
            </a:r>
            <a:r>
              <a:rPr lang="en-US" dirty="0">
                <a:sym typeface="Century Gothic"/>
              </a:rPr>
              <a:t> </a:t>
            </a:r>
            <a:r>
              <a:rPr lang="en-US" dirty="0" err="1">
                <a:sym typeface="Century Gothic"/>
              </a:rPr>
              <a:t>Hồng</a:t>
            </a:r>
            <a:r>
              <a:rPr lang="en-US" dirty="0">
                <a:sym typeface="Century Gothic"/>
              </a:rPr>
              <a:t> Trinh</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smtClean="0">
                <a:solidFill>
                  <a:srgbClr val="FFFF00"/>
                </a:solidFill>
                <a:latin typeface="Arial" panose="020B0604020202020204" pitchFamily="34" charset="0"/>
                <a:cs typeface="Arial" panose="020B0604020202020204" pitchFamily="34" charset="0"/>
              </a:rPr>
              <a:t>2. </a:t>
            </a:r>
            <a:r>
              <a:rPr lang="en-US" sz="2400" b="1" dirty="0" smtClean="0">
                <a:solidFill>
                  <a:srgbClr val="FFFF00"/>
                </a:solidFill>
                <a:latin typeface="Arial" panose="020B0604020202020204" pitchFamily="34" charset="0"/>
                <a:cs typeface="Arial" panose="020B0604020202020204" pitchFamily="34" charset="0"/>
              </a:rPr>
              <a:t>PARTIES IN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smtClean="0">
                <a:solidFill>
                  <a:srgbClr val="0000CC"/>
                </a:solidFill>
                <a:latin typeface="Arial" panose="020B0604020202020204" pitchFamily="34" charset="0"/>
                <a:cs typeface="Arial" panose="020B0604020202020204" pitchFamily="34" charset="0"/>
              </a:rPr>
              <a:t>2.3. </a:t>
            </a:r>
            <a:r>
              <a:rPr lang="en-US" sz="2400" b="1" dirty="0" smtClean="0">
                <a:solidFill>
                  <a:srgbClr val="0000CC"/>
                </a:solidFill>
                <a:latin typeface="Arial" panose="020B0604020202020204" pitchFamily="34" charset="0"/>
                <a:cs typeface="Arial" panose="020B0604020202020204" pitchFamily="34" charset="0"/>
              </a:rPr>
              <a:t>Defendants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Introduction to Defendants in Climate Change Litigation</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Overview of common defendants in climate change litigation.</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The role of large corporations, particularly fossil fuel companies.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Governments and public authorities as defendants.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Increasing litigation targeting a wide range of sectors beyond energy.</a:t>
            </a: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p:cNvPicPr>
            <a:picLocks noChangeAspect="1"/>
          </p:cNvPicPr>
          <p:nvPr/>
        </p:nvPicPr>
        <p:blipFill>
          <a:blip r:embed="rId4"/>
          <a:stretch>
            <a:fillRect/>
          </a:stretch>
        </p:blipFill>
        <p:spPr>
          <a:xfrm>
            <a:off x="8006195" y="2694213"/>
            <a:ext cx="3457575" cy="1975757"/>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smtClean="0">
                <a:solidFill>
                  <a:srgbClr val="FFFF00"/>
                </a:solidFill>
                <a:latin typeface="Arial" panose="020B0604020202020204" pitchFamily="34" charset="0"/>
                <a:cs typeface="Arial" panose="020B0604020202020204" pitchFamily="34" charset="0"/>
              </a:rPr>
              <a:t>2. </a:t>
            </a:r>
            <a:r>
              <a:rPr lang="en-US" sz="2400" b="1" dirty="0" smtClean="0">
                <a:solidFill>
                  <a:srgbClr val="FFFF00"/>
                </a:solidFill>
                <a:latin typeface="Arial" panose="020B0604020202020204" pitchFamily="34" charset="0"/>
                <a:cs typeface="Arial" panose="020B0604020202020204" pitchFamily="34" charset="0"/>
              </a:rPr>
              <a:t>PARTIES IN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smtClean="0">
                <a:solidFill>
                  <a:srgbClr val="0000CC"/>
                </a:solidFill>
                <a:latin typeface="Arial" panose="020B0604020202020204" pitchFamily="34" charset="0"/>
                <a:cs typeface="Arial" panose="020B0604020202020204" pitchFamily="34" charset="0"/>
              </a:rPr>
              <a:t>2.3. </a:t>
            </a:r>
            <a:r>
              <a:rPr lang="en-US" sz="2400" b="1" dirty="0" smtClean="0">
                <a:solidFill>
                  <a:srgbClr val="0000CC"/>
                </a:solidFill>
                <a:latin typeface="Arial" panose="020B0604020202020204" pitchFamily="34" charset="0"/>
                <a:cs typeface="Arial" panose="020B0604020202020204" pitchFamily="34" charset="0"/>
              </a:rPr>
              <a:t>Defendants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Fossil Fuel Companies as Defendants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Predominant targets due to their significant GHG emissions.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Litigation based on misinformation and denial campaigns about climate change.</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Cases seeking compensation for environmental harm and adaptation costs.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Challenges in attributing specific damages to individual companies.</a:t>
            </a: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
        <p:nvSpPr>
          <p:cNvPr id="4" name="AutoShape 2" descr="A PowerPoint slide background visualizing the concept of common defendants in climate change litigation, highlighting fossil fuel companies, governments, and a variety of sectors beyond energy. The image should subtly incorporate elements like factory smokestacks, government buildings, and diverse industry icons, blending these with a climate change and legal theme. The background is meant to set the stage for bullet points on a PowerPoint presentation sl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562079" y="2723206"/>
            <a:ext cx="3346937" cy="1912535"/>
          </a:xfrm>
          <a:prstGeom prst="rect">
            <a:avLst/>
          </a:prstGeom>
        </p:spPr>
      </p:pic>
    </p:spTree>
    <p:extLst>
      <p:ext uri="{BB962C8B-B14F-4D97-AF65-F5344CB8AC3E}">
        <p14:creationId xmlns:p14="http://schemas.microsoft.com/office/powerpoint/2010/main" val="3002126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smtClean="0">
                <a:solidFill>
                  <a:srgbClr val="FFFF00"/>
                </a:solidFill>
                <a:latin typeface="Arial" panose="020B0604020202020204" pitchFamily="34" charset="0"/>
                <a:cs typeface="Arial" panose="020B0604020202020204" pitchFamily="34" charset="0"/>
              </a:rPr>
              <a:t>2. </a:t>
            </a:r>
            <a:r>
              <a:rPr lang="en-US" sz="2400" b="1" dirty="0" smtClean="0">
                <a:solidFill>
                  <a:srgbClr val="FFFF00"/>
                </a:solidFill>
                <a:latin typeface="Arial" panose="020B0604020202020204" pitchFamily="34" charset="0"/>
                <a:cs typeface="Arial" panose="020B0604020202020204" pitchFamily="34" charset="0"/>
              </a:rPr>
              <a:t>PARTIES IN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smtClean="0">
                <a:solidFill>
                  <a:srgbClr val="0000CC"/>
                </a:solidFill>
                <a:latin typeface="Arial" panose="020B0604020202020204" pitchFamily="34" charset="0"/>
                <a:cs typeface="Arial" panose="020B0604020202020204" pitchFamily="34" charset="0"/>
              </a:rPr>
              <a:t>2.3. </a:t>
            </a:r>
            <a:r>
              <a:rPr lang="en-US" sz="2400" b="1" dirty="0" smtClean="0">
                <a:solidFill>
                  <a:srgbClr val="0000CC"/>
                </a:solidFill>
                <a:latin typeface="Arial" panose="020B0604020202020204" pitchFamily="34" charset="0"/>
                <a:cs typeface="Arial" panose="020B0604020202020204" pitchFamily="34" charset="0"/>
              </a:rPr>
              <a:t>Defendants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Governments as Defendants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Litigation aimed at compelling stronger climate action and policy changes.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Cases challenging insufficient national emission reduction targets.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Suits related to failure to adapt to climate impacts, violating human rights.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Importance of constitutional and international law in these cases.</a:t>
            </a:r>
          </a:p>
          <a:p>
            <a:pPr marL="228600" indent="0"/>
            <a:endParaRPr lang="en-US" sz="1800" dirty="0">
              <a:solidFill>
                <a:srgbClr val="002060"/>
              </a:solidFill>
              <a:latin typeface="Arial" panose="020B0604020202020204" pitchFamily="34"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
        <p:nvSpPr>
          <p:cNvPr id="4" name="AutoShape 2" descr="A PowerPoint slide background visualizing the concept of common defendants in climate change litigation, highlighting fossil fuel companies, governments, and a variety of sectors beyond energy. The image should subtly incorporate elements like factory smokestacks, government buildings, and diverse industry icons, blending these with a climate change and legal theme. The background is meant to set the stage for bullet points on a PowerPoint presentation sl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7715107" y="2530928"/>
            <a:ext cx="3701285" cy="2115020"/>
          </a:xfrm>
          <a:prstGeom prst="rect">
            <a:avLst/>
          </a:prstGeom>
        </p:spPr>
      </p:pic>
    </p:spTree>
    <p:extLst>
      <p:ext uri="{BB962C8B-B14F-4D97-AF65-F5344CB8AC3E}">
        <p14:creationId xmlns:p14="http://schemas.microsoft.com/office/powerpoint/2010/main" val="3114105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smtClean="0">
                <a:solidFill>
                  <a:srgbClr val="FFFF00"/>
                </a:solidFill>
                <a:latin typeface="Arial" panose="020B0604020202020204" pitchFamily="34" charset="0"/>
                <a:cs typeface="Arial" panose="020B0604020202020204" pitchFamily="34" charset="0"/>
              </a:rPr>
              <a:t>2. </a:t>
            </a:r>
            <a:r>
              <a:rPr lang="en-US" sz="2400" b="1" dirty="0" smtClean="0">
                <a:solidFill>
                  <a:srgbClr val="FFFF00"/>
                </a:solidFill>
                <a:latin typeface="Arial" panose="020B0604020202020204" pitchFamily="34" charset="0"/>
                <a:cs typeface="Arial" panose="020B0604020202020204" pitchFamily="34" charset="0"/>
              </a:rPr>
              <a:t>PARTIES IN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smtClean="0">
                <a:solidFill>
                  <a:srgbClr val="0000CC"/>
                </a:solidFill>
                <a:latin typeface="Arial" panose="020B0604020202020204" pitchFamily="34" charset="0"/>
                <a:cs typeface="Arial" panose="020B0604020202020204" pitchFamily="34" charset="0"/>
              </a:rPr>
              <a:t>2.3. </a:t>
            </a:r>
            <a:r>
              <a:rPr lang="en-US" sz="2400" b="1" dirty="0" smtClean="0">
                <a:solidFill>
                  <a:srgbClr val="0000CC"/>
                </a:solidFill>
                <a:latin typeface="Arial" panose="020B0604020202020204" pitchFamily="34" charset="0"/>
                <a:cs typeface="Arial" panose="020B0604020202020204" pitchFamily="34" charset="0"/>
              </a:rPr>
              <a:t>Defendants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Corporations Outside the Energy Sector</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Expanding scope to include automotive, agriculture, and finance sectors.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Liability for indirect emissions and contribution to climate change.</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Shareholder and investor lawsuits for failing to disclose climate risks.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The evolving landscape of corporate responsibility and environmental stewardship.</a:t>
            </a:r>
          </a:p>
          <a:p>
            <a:pPr marL="228600" indent="0"/>
            <a:endParaRPr lang="en-US" sz="1800" dirty="0">
              <a:solidFill>
                <a:srgbClr val="002060"/>
              </a:solidFill>
              <a:latin typeface="Arial" panose="020B0604020202020204" pitchFamily="34"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
        <p:nvSpPr>
          <p:cNvPr id="4" name="AutoShape 2" descr="A PowerPoint slide background visualizing the concept of common defendants in climate change litigation, highlighting fossil fuel companies, governments, and a variety of sectors beyond energy. The image should subtly incorporate elements like factory smokestacks, government buildings, and diverse industry icons, blending these with a climate change and legal theme. The background is meant to set the stage for bullet points on a PowerPoint presentation sl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533368" y="2542478"/>
            <a:ext cx="3926213" cy="2243550"/>
          </a:xfrm>
          <a:prstGeom prst="rect">
            <a:avLst/>
          </a:prstGeom>
        </p:spPr>
      </p:pic>
    </p:spTree>
    <p:extLst>
      <p:ext uri="{BB962C8B-B14F-4D97-AF65-F5344CB8AC3E}">
        <p14:creationId xmlns:p14="http://schemas.microsoft.com/office/powerpoint/2010/main" val="2338129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smtClean="0">
                <a:solidFill>
                  <a:srgbClr val="FFFF00"/>
                </a:solidFill>
                <a:latin typeface="Arial" panose="020B0604020202020204" pitchFamily="34" charset="0"/>
                <a:cs typeface="Arial" panose="020B0604020202020204" pitchFamily="34" charset="0"/>
              </a:rPr>
              <a:t>2. </a:t>
            </a:r>
            <a:r>
              <a:rPr lang="en-US" sz="2400" b="1" dirty="0" smtClean="0">
                <a:solidFill>
                  <a:srgbClr val="FFFF00"/>
                </a:solidFill>
                <a:latin typeface="Arial" panose="020B0604020202020204" pitchFamily="34" charset="0"/>
                <a:cs typeface="Arial" panose="020B0604020202020204" pitchFamily="34" charset="0"/>
              </a:rPr>
              <a:t>PARTIES IN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smtClean="0">
                <a:solidFill>
                  <a:srgbClr val="0000CC"/>
                </a:solidFill>
                <a:latin typeface="Arial" panose="020B0604020202020204" pitchFamily="34" charset="0"/>
                <a:cs typeface="Arial" panose="020B0604020202020204" pitchFamily="34" charset="0"/>
              </a:rPr>
              <a:t>2.3. </a:t>
            </a:r>
            <a:r>
              <a:rPr lang="en-US" sz="2400" b="1" dirty="0" smtClean="0">
                <a:solidFill>
                  <a:srgbClr val="0000CC"/>
                </a:solidFill>
                <a:latin typeface="Arial" panose="020B0604020202020204" pitchFamily="34" charset="0"/>
                <a:cs typeface="Arial" panose="020B0604020202020204" pitchFamily="34" charset="0"/>
              </a:rPr>
              <a:t>Defendants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Legal Bases for Claims Against Defendants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Tort law claims, including negligence, nuisance, and trespass.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Statutory claims under environmental and human rights laws.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The innovative use of public trust doctrine.</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Corporate disclosure laws and financial regulations.</a:t>
            </a:r>
          </a:p>
          <a:p>
            <a:pPr marL="228600" indent="0"/>
            <a:endParaRPr lang="en-US" sz="1800" dirty="0">
              <a:solidFill>
                <a:srgbClr val="002060"/>
              </a:solidFill>
              <a:latin typeface="Arial" panose="020B0604020202020204" pitchFamily="34" charset="0"/>
              <a:cs typeface="Arial" panose="020B0604020202020204" pitchFamily="34" charset="0"/>
            </a:endParaRPr>
          </a:p>
          <a:p>
            <a:pPr marL="228600" indent="0"/>
            <a:endParaRPr lang="en-US" sz="1800" dirty="0">
              <a:solidFill>
                <a:srgbClr val="002060"/>
              </a:solidFill>
              <a:latin typeface="Arial" panose="020B0604020202020204" pitchFamily="34"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
        <p:nvSpPr>
          <p:cNvPr id="4" name="AutoShape 2" descr="A PowerPoint slide background visualizing the concept of common defendants in climate change litigation, highlighting fossil fuel companies, governments, and a variety of sectors beyond energy. The image should subtly incorporate elements like factory smokestacks, government buildings, and diverse industry icons, blending these with a climate change and legal theme. The background is meant to set the stage for bullet points on a PowerPoint presentation sl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7721768" y="2498271"/>
            <a:ext cx="3561274" cy="2035014"/>
          </a:xfrm>
          <a:prstGeom prst="rect">
            <a:avLst/>
          </a:prstGeom>
        </p:spPr>
      </p:pic>
    </p:spTree>
    <p:extLst>
      <p:ext uri="{BB962C8B-B14F-4D97-AF65-F5344CB8AC3E}">
        <p14:creationId xmlns:p14="http://schemas.microsoft.com/office/powerpoint/2010/main" val="259089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smtClean="0">
                <a:solidFill>
                  <a:srgbClr val="FFFF00"/>
                </a:solidFill>
                <a:latin typeface="Arial" panose="020B0604020202020204" pitchFamily="34" charset="0"/>
                <a:cs typeface="Arial" panose="020B0604020202020204" pitchFamily="34" charset="0"/>
              </a:rPr>
              <a:t>2. </a:t>
            </a:r>
            <a:r>
              <a:rPr lang="en-US" sz="2400" b="1" dirty="0" smtClean="0">
                <a:solidFill>
                  <a:srgbClr val="FFFF00"/>
                </a:solidFill>
                <a:latin typeface="Arial" panose="020B0604020202020204" pitchFamily="34" charset="0"/>
                <a:cs typeface="Arial" panose="020B0604020202020204" pitchFamily="34" charset="0"/>
              </a:rPr>
              <a:t>PARTIES IN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smtClean="0">
                <a:solidFill>
                  <a:srgbClr val="0000CC"/>
                </a:solidFill>
                <a:latin typeface="Arial" panose="020B0604020202020204" pitchFamily="34" charset="0"/>
                <a:cs typeface="Arial" panose="020B0604020202020204" pitchFamily="34" charset="0"/>
              </a:rPr>
              <a:t>2.3. </a:t>
            </a:r>
            <a:r>
              <a:rPr lang="en-US" sz="2400" b="1" dirty="0" smtClean="0">
                <a:solidFill>
                  <a:srgbClr val="0000CC"/>
                </a:solidFill>
                <a:latin typeface="Arial" panose="020B0604020202020204" pitchFamily="34" charset="0"/>
                <a:cs typeface="Arial" panose="020B0604020202020204" pitchFamily="34" charset="0"/>
              </a:rPr>
              <a:t>Defendants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Common Defenses in Climate Litigation</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Questioning the causation between defendant’s actions and specific climate harms.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Arguing global problem requires collective action, beyond one entity’s responsibility.</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Invoking the political question doctrine to argue climate policy is a legislative matter.</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Asserting compliance with existing environmental regulations and standards.</a:t>
            </a:r>
          </a:p>
          <a:p>
            <a:r>
              <a:rPr lang="en-US" sz="1800" dirty="0"/>
              <a:t/>
            </a:r>
            <a:br>
              <a:rPr lang="en-US" sz="1800" dirty="0"/>
            </a:br>
            <a:endParaRPr lang="en-US" sz="1800" dirty="0">
              <a:solidFill>
                <a:srgbClr val="002060"/>
              </a:solidFill>
              <a:latin typeface="Arial" panose="020B0604020202020204" pitchFamily="34" charset="0"/>
              <a:cs typeface="Arial" panose="020B0604020202020204" pitchFamily="34" charset="0"/>
            </a:endParaRPr>
          </a:p>
          <a:p>
            <a:pPr marL="228600" indent="0"/>
            <a:endParaRPr lang="en-US" sz="1800" dirty="0">
              <a:solidFill>
                <a:srgbClr val="002060"/>
              </a:solidFill>
              <a:latin typeface="Arial" panose="020B0604020202020204" pitchFamily="34"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
        <p:nvSpPr>
          <p:cNvPr id="4" name="AutoShape 2" descr="A PowerPoint slide background visualizing the concept of common defendants in climate change litigation, highlighting fossil fuel companies, governments, and a variety of sectors beyond energy. The image should subtly incorporate elements like factory smokestacks, government buildings, and diverse industry icons, blending these with a climate change and legal theme. The background is meant to set the stage for bullet points on a PowerPoint presentation sl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862411" y="2596242"/>
            <a:ext cx="3513512" cy="2007721"/>
          </a:xfrm>
          <a:prstGeom prst="rect">
            <a:avLst/>
          </a:prstGeom>
        </p:spPr>
      </p:pic>
    </p:spTree>
    <p:extLst>
      <p:ext uri="{BB962C8B-B14F-4D97-AF65-F5344CB8AC3E}">
        <p14:creationId xmlns:p14="http://schemas.microsoft.com/office/powerpoint/2010/main" val="308312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smtClean="0">
                <a:solidFill>
                  <a:srgbClr val="FFFF00"/>
                </a:solidFill>
                <a:latin typeface="Arial" panose="020B0604020202020204" pitchFamily="34" charset="0"/>
                <a:cs typeface="Arial" panose="020B0604020202020204" pitchFamily="34" charset="0"/>
              </a:rPr>
              <a:t>2. </a:t>
            </a:r>
            <a:r>
              <a:rPr lang="en-US" sz="2400" b="1" dirty="0" smtClean="0">
                <a:solidFill>
                  <a:srgbClr val="FFFF00"/>
                </a:solidFill>
                <a:latin typeface="Arial" panose="020B0604020202020204" pitchFamily="34" charset="0"/>
                <a:cs typeface="Arial" panose="020B0604020202020204" pitchFamily="34" charset="0"/>
              </a:rPr>
              <a:t>PARTIES IN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smtClean="0">
                <a:solidFill>
                  <a:srgbClr val="0000CC"/>
                </a:solidFill>
                <a:latin typeface="Arial" panose="020B0604020202020204" pitchFamily="34" charset="0"/>
                <a:cs typeface="Arial" panose="020B0604020202020204" pitchFamily="34" charset="0"/>
              </a:rPr>
              <a:t>2.3. </a:t>
            </a:r>
            <a:r>
              <a:rPr lang="en-US" sz="2400" b="1" dirty="0" smtClean="0">
                <a:solidFill>
                  <a:srgbClr val="0000CC"/>
                </a:solidFill>
                <a:latin typeface="Arial" panose="020B0604020202020204" pitchFamily="34" charset="0"/>
                <a:cs typeface="Arial" panose="020B0604020202020204" pitchFamily="34" charset="0"/>
              </a:rPr>
              <a:t>Defendants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Impact of Litigation on Defendants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Financial implications including potential for significant damages.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Reputational damage and public relations impacts.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Influence on corporate and governmental policies on climate.</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Increasing pressure to transition to sustainable practices.</a:t>
            </a:r>
          </a:p>
          <a:p>
            <a:r>
              <a:rPr lang="en-US" sz="1800" dirty="0"/>
              <a:t/>
            </a:r>
            <a:br>
              <a:rPr lang="en-US" sz="1800" dirty="0"/>
            </a:br>
            <a:endParaRPr lang="en-US" sz="1800" dirty="0">
              <a:solidFill>
                <a:srgbClr val="002060"/>
              </a:solidFill>
              <a:latin typeface="Arial" panose="020B0604020202020204" pitchFamily="34" charset="0"/>
              <a:cs typeface="Arial" panose="020B0604020202020204" pitchFamily="34" charset="0"/>
            </a:endParaRPr>
          </a:p>
          <a:p>
            <a:pPr marL="228600" indent="0"/>
            <a:endParaRPr lang="en-US" sz="1800" dirty="0">
              <a:solidFill>
                <a:srgbClr val="002060"/>
              </a:solidFill>
              <a:latin typeface="Arial" panose="020B0604020202020204" pitchFamily="34"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
        <p:nvSpPr>
          <p:cNvPr id="4" name="AutoShape 2" descr="A PowerPoint slide background visualizing the concept of common defendants in climate change litigation, highlighting fossil fuel companies, governments, and a variety of sectors beyond energy. The image should subtly incorporate elements like factory smokestacks, government buildings, and diverse industry icons, blending these with a climate change and legal theme. The background is meant to set the stage for bullet points on a PowerPoint presentation sl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862411" y="2596242"/>
            <a:ext cx="3513512" cy="2007721"/>
          </a:xfrm>
          <a:prstGeom prst="rect">
            <a:avLst/>
          </a:prstGeom>
        </p:spPr>
      </p:pic>
    </p:spTree>
    <p:extLst>
      <p:ext uri="{BB962C8B-B14F-4D97-AF65-F5344CB8AC3E}">
        <p14:creationId xmlns:p14="http://schemas.microsoft.com/office/powerpoint/2010/main" val="2836129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smtClean="0">
                <a:solidFill>
                  <a:srgbClr val="FFFF00"/>
                </a:solidFill>
                <a:latin typeface="Arial" panose="020B0604020202020204" pitchFamily="34" charset="0"/>
                <a:cs typeface="Arial" panose="020B0604020202020204" pitchFamily="34" charset="0"/>
              </a:rPr>
              <a:t>2. </a:t>
            </a:r>
            <a:r>
              <a:rPr lang="en-US" sz="2400" b="1" dirty="0" smtClean="0">
                <a:solidFill>
                  <a:srgbClr val="FFFF00"/>
                </a:solidFill>
                <a:latin typeface="Arial" panose="020B0604020202020204" pitchFamily="34" charset="0"/>
                <a:cs typeface="Arial" panose="020B0604020202020204" pitchFamily="34" charset="0"/>
              </a:rPr>
              <a:t>PARTIES IN CLIMATE CHANGE LITIGATION</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400" b="1" dirty="0" smtClean="0">
                <a:solidFill>
                  <a:srgbClr val="0000CC"/>
                </a:solidFill>
                <a:latin typeface="Arial" panose="020B0604020202020204" pitchFamily="34" charset="0"/>
                <a:cs typeface="Arial" panose="020B0604020202020204" pitchFamily="34" charset="0"/>
              </a:rPr>
              <a:t>2.3. </a:t>
            </a:r>
            <a:r>
              <a:rPr lang="en-US" sz="2400" b="1" dirty="0" smtClean="0">
                <a:solidFill>
                  <a:srgbClr val="0000CC"/>
                </a:solidFill>
                <a:latin typeface="Arial" panose="020B0604020202020204" pitchFamily="34" charset="0"/>
                <a:cs typeface="Arial" panose="020B0604020202020204" pitchFamily="34" charset="0"/>
              </a:rPr>
              <a:t>Defendants</a:t>
            </a:r>
            <a:endParaRPr lang="x-none" sz="24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251251"/>
            <a:ext cx="6062836" cy="30384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r>
              <a:rPr lang="en-US" sz="1800" b="1" dirty="0">
                <a:solidFill>
                  <a:srgbClr val="002060"/>
                </a:solidFill>
                <a:latin typeface="Arial" panose="020B0604020202020204" pitchFamily="34" charset="0"/>
                <a:cs typeface="Arial" panose="020B0604020202020204" pitchFamily="34" charset="0"/>
              </a:rPr>
              <a:t>Notable Cases and Precedents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Overview of landmark cases and their outcomes.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Discussion of cases that have set important precedents.</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Impact of legal victories for plaintiffs on broader climate litigation landscape.</a:t>
            </a:r>
          </a:p>
          <a:p>
            <a:pPr marL="5143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Examples of how specific rulings have influenced defendant behaviors.</a:t>
            </a:r>
          </a:p>
          <a:p>
            <a:r>
              <a:rPr lang="en-US" sz="1800" dirty="0"/>
              <a:t/>
            </a:r>
            <a:br>
              <a:rPr lang="en-US" sz="1800" dirty="0"/>
            </a:br>
            <a:endParaRPr lang="en-US" sz="1800" dirty="0">
              <a:solidFill>
                <a:srgbClr val="002060"/>
              </a:solidFill>
              <a:latin typeface="Arial" panose="020B0604020202020204" pitchFamily="34" charset="0"/>
              <a:cs typeface="Arial" panose="020B0604020202020204" pitchFamily="34" charset="0"/>
            </a:endParaRPr>
          </a:p>
          <a:p>
            <a:pPr marL="228600" indent="0"/>
            <a:endParaRPr lang="en-US" sz="1800" dirty="0">
              <a:solidFill>
                <a:srgbClr val="002060"/>
              </a:solidFill>
              <a:latin typeface="Arial" panose="020B0604020202020204" pitchFamily="34" charset="0"/>
              <a:cs typeface="Arial" panose="020B0604020202020204" pitchFamily="34"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indent="0" algn="just">
              <a:lnSpc>
                <a:spcPct val="80000"/>
              </a:lnSpc>
              <a:spcBef>
                <a:spcPts val="600"/>
              </a:spcBef>
              <a:spcAft>
                <a:spcPts val="600"/>
              </a:spcAft>
              <a:buNone/>
            </a:pPr>
            <a:endParaRPr lang="en-US" sz="19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
        <p:nvSpPr>
          <p:cNvPr id="4" name="AutoShape 2" descr="A PowerPoint slide background visualizing the concept of common defendants in climate change litigation, highlighting fossil fuel companies, governments, and a variety of sectors beyond energy. The image should subtly incorporate elements like factory smokestacks, government buildings, and diverse industry icons, blending these with a climate change and legal theme. The background is meant to set the stage for bullet points on a PowerPoint presentation sl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862411" y="2596242"/>
            <a:ext cx="3513512" cy="2007721"/>
          </a:xfrm>
          <a:prstGeom prst="rect">
            <a:avLst/>
          </a:prstGeom>
        </p:spPr>
      </p:pic>
    </p:spTree>
    <p:extLst>
      <p:ext uri="{BB962C8B-B14F-4D97-AF65-F5344CB8AC3E}">
        <p14:creationId xmlns:p14="http://schemas.microsoft.com/office/powerpoint/2010/main" val="215328936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5244</TotalTime>
  <Words>514</Words>
  <Application>Microsoft Office PowerPoint</Application>
  <PresentationFormat>Widescreen</PresentationFormat>
  <Paragraphs>82</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Times New Roman</vt:lpstr>
      <vt:lpstr>Century Gothic</vt:lpstr>
      <vt:lpstr>Calibri</vt:lpstr>
      <vt:lpstr>Office Theme</vt:lpstr>
      <vt:lpstr>PowerPoint Presentation</vt:lpstr>
      <vt:lpstr>2.3. Defendants</vt:lpstr>
      <vt:lpstr>2.3. Defendants</vt:lpstr>
      <vt:lpstr>2.3. Defendants</vt:lpstr>
      <vt:lpstr>2.3. Defendants</vt:lpstr>
      <vt:lpstr>2.3. Defendants</vt:lpstr>
      <vt:lpstr>2.3. Defendants</vt:lpstr>
      <vt:lpstr>2.3. Defendants</vt:lpstr>
      <vt:lpstr>2.3. Defendants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Admin</cp:lastModifiedBy>
  <cp:revision>28</cp:revision>
  <dcterms:created xsi:type="dcterms:W3CDTF">2020-01-02T01:56:26Z</dcterms:created>
  <dcterms:modified xsi:type="dcterms:W3CDTF">2024-04-08T14:39:26Z</dcterms:modified>
</cp:coreProperties>
</file>