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29"/>
  </p:notesMasterIdLst>
  <p:sldIdLst>
    <p:sldId id="256" r:id="rId3"/>
    <p:sldId id="257" r:id="rId4"/>
    <p:sldId id="260" r:id="rId5"/>
    <p:sldId id="261" r:id="rId6"/>
    <p:sldId id="262" r:id="rId7"/>
    <p:sldId id="263" r:id="rId8"/>
    <p:sldId id="264" r:id="rId9"/>
    <p:sldId id="265" r:id="rId10"/>
    <p:sldId id="266" r:id="rId11"/>
    <p:sldId id="268" r:id="rId12"/>
    <p:sldId id="267" r:id="rId13"/>
    <p:sldId id="269" r:id="rId14"/>
    <p:sldId id="270" r:id="rId15"/>
    <p:sldId id="271" r:id="rId16"/>
    <p:sldId id="272" r:id="rId17"/>
    <p:sldId id="273" r:id="rId18"/>
    <p:sldId id="275" r:id="rId19"/>
    <p:sldId id="274" r:id="rId20"/>
    <p:sldId id="276" r:id="rId21"/>
    <p:sldId id="277" r:id="rId22"/>
    <p:sldId id="278" r:id="rId23"/>
    <p:sldId id="279" r:id="rId24"/>
    <p:sldId id="280" r:id="rId25"/>
    <p:sldId id="281" r:id="rId26"/>
    <p:sldId id="282" r:id="rId27"/>
    <p:sldId id="283" r:id="rId28"/>
  </p:sldIdLst>
  <p:sldSz cx="12192000" cy="6858000"/>
  <p:notesSz cx="6951663" cy="10082213"/>
  <p:embeddedFontLst>
    <p:embeddedFont>
      <p:font typeface="Century Gothic" panose="020B0502020202020204" pitchFamily="34" charset="0"/>
      <p:regular r:id="rId30"/>
      <p:bold r:id="rId31"/>
      <p:italic r:id="rId32"/>
      <p:boldItalic r:id="rId33"/>
    </p:embeddedFont>
    <p:embeddedFont>
      <p:font typeface="Segoe UI" panose="020B0502040204020203" pitchFamily="34" charset="0"/>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8"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7" d="100"/>
          <a:sy n="57" d="100"/>
        </p:scale>
        <p:origin x="78" y="10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font" Target="fonts/font5.fntdata"/><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7.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2.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1.fntdata"/><Relationship Id="rId35" Type="http://schemas.openxmlformats.org/officeDocument/2006/relationships/font" Target="fonts/font6.fntdata"/><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4.fntdata"/><Relationship Id="rId38"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307829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27502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197491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201116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925070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561926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707597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61139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372903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69347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036434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996399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465893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364485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04859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492045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314041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890224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687941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999889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14181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447231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381463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664752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s://www.wto.org/english/tratop_e/envir_e/climate_intro_e.htm" TargetMode="External"/><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hyperlink" Target="https://www.wto.org/english/res_e/publications_e/wtr22_e.ht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Climate Change Policy</a:t>
            </a: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Rahul Nikam</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trade in Adapting to climate change and the trade implications of a low-carbon economy</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R="0" lvl="1" algn="just" rtl="0">
              <a:lnSpc>
                <a:spcPct val="150000"/>
              </a:lnSpc>
              <a:spcBef>
                <a:spcPts val="0"/>
              </a:spcBef>
              <a:spcAft>
                <a:spcPts val="0"/>
              </a:spcAft>
              <a:buClr>
                <a:srgbClr val="000000"/>
              </a:buClr>
              <a:buSzPts val="1600"/>
            </a:pPr>
            <a:r>
              <a:rPr lang="en-IN"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4. International cooperation is essential to assist countries in adapting to climate change </a:t>
            </a:r>
          </a:p>
          <a:p>
            <a:pPr marL="719138" marR="0" lvl="1" indent="-354013" algn="just" rtl="0">
              <a:lnSpc>
                <a:spcPct val="150000"/>
              </a:lnSpc>
              <a:spcBef>
                <a:spcPts val="0"/>
              </a:spcBef>
              <a:spcAft>
                <a:spcPts val="0"/>
              </a:spcAft>
              <a:buClr>
                <a:srgbClr val="000000"/>
              </a:buClr>
              <a:buSzPts val="1600"/>
              <a:buAutoNum type="alphaLcPeriod"/>
            </a:pPr>
            <a:r>
              <a:rPr lang="en-IN" sz="1600" dirty="0">
                <a:latin typeface="Segoe UI" panose="020B0502040204020203" pitchFamily="34" charset="0"/>
                <a:ea typeface="Quattrocento Sans"/>
                <a:cs typeface="Segoe UI" panose="020B0502040204020203" pitchFamily="34" charset="0"/>
                <a:sym typeface="Quattrocento Sans"/>
              </a:rPr>
              <a:t>climate change adaptation is cross-cutting </a:t>
            </a:r>
          </a:p>
          <a:p>
            <a:pPr marL="719138" marR="0" lvl="1" indent="-354013" algn="just" rtl="0">
              <a:lnSpc>
                <a:spcPct val="150000"/>
              </a:lnSpc>
              <a:spcBef>
                <a:spcPts val="0"/>
              </a:spcBef>
              <a:spcAft>
                <a:spcPts val="0"/>
              </a:spcAft>
              <a:buClr>
                <a:srgbClr val="000000"/>
              </a:buClr>
              <a:buSzPts val="1600"/>
              <a:buAutoNum type="alphaLcPeriod"/>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It  can help increase the ambition and viability of climate adaptation strategies </a:t>
            </a:r>
          </a:p>
          <a:p>
            <a:pPr marL="719138" marR="0" lvl="1" indent="-354013" algn="just" rtl="0">
              <a:lnSpc>
                <a:spcPct val="150000"/>
              </a:lnSpc>
              <a:spcBef>
                <a:spcPts val="0"/>
              </a:spcBef>
              <a:spcAft>
                <a:spcPts val="0"/>
              </a:spcAft>
              <a:buClr>
                <a:srgbClr val="000000"/>
              </a:buClr>
              <a:buSzPts val="1600"/>
              <a:buAutoNum type="alphaLcPeriod"/>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Predictability, dialogue, and coordination are key to increasing climate resilience of supply chains</a:t>
            </a:r>
          </a:p>
          <a:p>
            <a:pPr marL="719138" marR="0" lvl="1" indent="-354013" algn="just" rtl="0">
              <a:lnSpc>
                <a:spcPct val="150000"/>
              </a:lnSpc>
              <a:spcBef>
                <a:spcPts val="0"/>
              </a:spcBef>
              <a:spcAft>
                <a:spcPts val="0"/>
              </a:spcAft>
              <a:buClr>
                <a:srgbClr val="000000"/>
              </a:buClr>
              <a:buSzPts val="1600"/>
              <a:buAutoNum type="alphaLcPeriod"/>
            </a:pPr>
            <a:r>
              <a:rPr lang="en-IN" sz="1600" dirty="0">
                <a:latin typeface="Segoe UI" panose="020B0502040204020203" pitchFamily="34" charset="0"/>
                <a:ea typeface="Quattrocento Sans"/>
                <a:cs typeface="Segoe UI" panose="020B0502040204020203" pitchFamily="34" charset="0"/>
                <a:sym typeface="Quattrocento Sans"/>
              </a:rPr>
              <a:t>Well-functioning markets are important to address climate-related food security challenges </a:t>
            </a:r>
          </a:p>
          <a:p>
            <a:pPr marL="719138" marR="0" lvl="1" indent="-354013" algn="just" rtl="0">
              <a:lnSpc>
                <a:spcPct val="150000"/>
              </a:lnSpc>
              <a:spcBef>
                <a:spcPts val="0"/>
              </a:spcBef>
              <a:spcAft>
                <a:spcPts val="0"/>
              </a:spcAft>
              <a:buClr>
                <a:srgbClr val="000000"/>
              </a:buClr>
              <a:buSzPts val="1600"/>
              <a:buAutoNum type="alphaLcPeriod"/>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More trade-related technical assistance and capacity building for climate change adaptation is needed</a:t>
            </a:r>
          </a:p>
        </p:txBody>
      </p:sp>
    </p:spTree>
    <p:extLst>
      <p:ext uri="{BB962C8B-B14F-4D97-AF65-F5344CB8AC3E}">
        <p14:creationId xmlns:p14="http://schemas.microsoft.com/office/powerpoint/2010/main" val="3928081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trade in Adapting to climate change and the trade implications of a low-carbon economy</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R="0" lvl="1" algn="just" rtl="0">
              <a:lnSpc>
                <a:spcPct val="150000"/>
              </a:lnSpc>
              <a:spcBef>
                <a:spcPts val="0"/>
              </a:spcBef>
              <a:spcAft>
                <a:spcPts val="0"/>
              </a:spcAft>
              <a:buClr>
                <a:srgbClr val="000000"/>
              </a:buClr>
              <a:buSzPts val="1600"/>
            </a:pP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6" name="Picture 5">
            <a:extLst>
              <a:ext uri="{FF2B5EF4-FFF2-40B4-BE49-F238E27FC236}">
                <a16:creationId xmlns:a16="http://schemas.microsoft.com/office/drawing/2014/main" id="{234D91ED-6950-19E8-1F61-7AA1652C8586}"/>
              </a:ext>
            </a:extLst>
          </p:cNvPr>
          <p:cNvPicPr>
            <a:picLocks noChangeAspect="1"/>
          </p:cNvPicPr>
          <p:nvPr/>
        </p:nvPicPr>
        <p:blipFill>
          <a:blip r:embed="rId3"/>
          <a:stretch>
            <a:fillRect/>
          </a:stretch>
        </p:blipFill>
        <p:spPr>
          <a:xfrm>
            <a:off x="1210800" y="1592356"/>
            <a:ext cx="7492933" cy="3848637"/>
          </a:xfrm>
          <a:prstGeom prst="rect">
            <a:avLst/>
          </a:prstGeom>
        </p:spPr>
      </p:pic>
    </p:spTree>
    <p:extLst>
      <p:ext uri="{BB962C8B-B14F-4D97-AF65-F5344CB8AC3E}">
        <p14:creationId xmlns:p14="http://schemas.microsoft.com/office/powerpoint/2010/main" val="3629728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trade in Adapting to climate change and the trade implications of a low-carbon economy</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R="0" lvl="1" algn="just" rtl="0">
              <a:lnSpc>
                <a:spcPct val="150000"/>
              </a:lnSpc>
              <a:spcBef>
                <a:spcPts val="0"/>
              </a:spcBef>
              <a:spcAft>
                <a:spcPts val="0"/>
              </a:spcAft>
              <a:buClr>
                <a:srgbClr val="000000"/>
              </a:buClr>
              <a:buSzPts val="1600"/>
            </a:pP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8C1E2CE8-431F-A440-5FAF-7D124867AD00}"/>
              </a:ext>
            </a:extLst>
          </p:cNvPr>
          <p:cNvPicPr>
            <a:picLocks noChangeAspect="1"/>
          </p:cNvPicPr>
          <p:nvPr/>
        </p:nvPicPr>
        <p:blipFill>
          <a:blip r:embed="rId3"/>
          <a:stretch>
            <a:fillRect/>
          </a:stretch>
        </p:blipFill>
        <p:spPr>
          <a:xfrm>
            <a:off x="1208157" y="1682672"/>
            <a:ext cx="7309310" cy="3667637"/>
          </a:xfrm>
          <a:prstGeom prst="rect">
            <a:avLst/>
          </a:prstGeom>
        </p:spPr>
      </p:pic>
    </p:spTree>
    <p:extLst>
      <p:ext uri="{BB962C8B-B14F-4D97-AF65-F5344CB8AC3E}">
        <p14:creationId xmlns:p14="http://schemas.microsoft.com/office/powerpoint/2010/main" val="651549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trade in Adapting to climate change and the trade implications of a low-carbon economy</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R="0" lvl="1" algn="just" rtl="0">
              <a:lnSpc>
                <a:spcPct val="150000"/>
              </a:lnSpc>
              <a:spcBef>
                <a:spcPts val="0"/>
              </a:spcBef>
              <a:spcAft>
                <a:spcPts val="0"/>
              </a:spcAft>
              <a:buClr>
                <a:srgbClr val="000000"/>
              </a:buClr>
              <a:buSzPts val="1600"/>
            </a:pP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A07C877F-7625-7B59-31CC-74C0E98A2682}"/>
              </a:ext>
            </a:extLst>
          </p:cNvPr>
          <p:cNvPicPr>
            <a:picLocks noChangeAspect="1"/>
          </p:cNvPicPr>
          <p:nvPr/>
        </p:nvPicPr>
        <p:blipFill>
          <a:blip r:embed="rId3"/>
          <a:stretch>
            <a:fillRect/>
          </a:stretch>
        </p:blipFill>
        <p:spPr>
          <a:xfrm>
            <a:off x="1439333" y="1731776"/>
            <a:ext cx="8839200" cy="3669958"/>
          </a:xfrm>
          <a:prstGeom prst="rect">
            <a:avLst/>
          </a:prstGeom>
        </p:spPr>
      </p:pic>
    </p:spTree>
    <p:extLst>
      <p:ext uri="{BB962C8B-B14F-4D97-AF65-F5344CB8AC3E}">
        <p14:creationId xmlns:p14="http://schemas.microsoft.com/office/powerpoint/2010/main" val="4246166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trade in Adapting to climate change and the trade implications of a low-carbon economy</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R="0" lvl="1" algn="just" rtl="0">
              <a:lnSpc>
                <a:spcPct val="150000"/>
              </a:lnSpc>
              <a:spcBef>
                <a:spcPts val="0"/>
              </a:spcBef>
              <a:spcAft>
                <a:spcPts val="0"/>
              </a:spcAft>
              <a:buClr>
                <a:srgbClr val="000000"/>
              </a:buClr>
              <a:buSzPts val="1600"/>
            </a:pPr>
            <a:r>
              <a:rPr lang="en-IN"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C. The trade implications of a low-carbon economy </a:t>
            </a:r>
          </a:p>
          <a:p>
            <a:pPr marL="342900" marR="0" lvl="1" indent="-342900" algn="just" rtl="0">
              <a:lnSpc>
                <a:spcPct val="150000"/>
              </a:lnSpc>
              <a:spcBef>
                <a:spcPts val="0"/>
              </a:spcBef>
              <a:spcAft>
                <a:spcPts val="0"/>
              </a:spcAft>
              <a:buClr>
                <a:srgbClr val="000000"/>
              </a:buClr>
              <a:buSzPts val="1600"/>
              <a:buAutoNum type="arabicPeriod"/>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Achieving a low-carbon economy is imperative but faces challenges</a:t>
            </a:r>
          </a:p>
          <a:p>
            <a:pPr marL="354013" marR="0" lvl="1" algn="just" rtl="0">
              <a:lnSpc>
                <a:spcPct val="150000"/>
              </a:lnSpc>
              <a:spcBef>
                <a:spcPts val="0"/>
              </a:spcBef>
              <a:spcAft>
                <a:spcPts val="0"/>
              </a:spcAft>
              <a:buClr>
                <a:srgbClr val="000000"/>
              </a:buClr>
              <a:buSzPts val="1600"/>
            </a:pPr>
            <a:r>
              <a:rPr lang="en-IN" sz="1600" dirty="0">
                <a:latin typeface="Segoe UI" panose="020B0502040204020203" pitchFamily="34" charset="0"/>
                <a:ea typeface="Quattrocento Sans"/>
                <a:cs typeface="Segoe UI" panose="020B0502040204020203" pitchFamily="34" charset="0"/>
                <a:sym typeface="Quattrocento Sans"/>
              </a:rPr>
              <a:t>a. Different strategies can support the transition to a low-carbon economy</a:t>
            </a:r>
          </a:p>
          <a:p>
            <a:pPr marL="354013" marR="0" lvl="1" algn="just" rtl="0">
              <a:lnSpc>
                <a:spcPct val="150000"/>
              </a:lnSpc>
              <a:spcBef>
                <a:spcPts val="0"/>
              </a:spcBef>
              <a:spcAft>
                <a:spcPts val="0"/>
              </a:spcAft>
              <a:buClr>
                <a:srgbClr val="000000"/>
              </a:buClr>
              <a:buSzPts val="1600"/>
            </a:pPr>
            <a:r>
              <a:rPr lang="en-IN" sz="1600" dirty="0">
                <a:latin typeface="Segoe UI" panose="020B0502040204020203" pitchFamily="34" charset="0"/>
                <a:ea typeface="Quattrocento Sans"/>
                <a:cs typeface="Segoe UI" panose="020B0502040204020203" pitchFamily="34" charset="0"/>
                <a:sym typeface="Quattrocento Sans"/>
              </a:rPr>
              <a:t>b. Ambitious climate change mitigation policies are essential</a:t>
            </a:r>
          </a:p>
          <a:p>
            <a:pPr marL="354013" marR="0" lvl="1" algn="just" rtl="0">
              <a:lnSpc>
                <a:spcPct val="150000"/>
              </a:lnSpc>
              <a:spcBef>
                <a:spcPts val="0"/>
              </a:spcBef>
              <a:spcAft>
                <a:spcPts val="0"/>
              </a:spcAft>
              <a:buClr>
                <a:srgbClr val="000000"/>
              </a:buClr>
              <a:buSzPts val="1600"/>
            </a:pPr>
            <a:r>
              <a:rPr lang="en-IN" sz="1600" dirty="0">
                <a:latin typeface="Segoe UI" panose="020B0502040204020203" pitchFamily="34" charset="0"/>
                <a:ea typeface="Quattrocento Sans"/>
                <a:cs typeface="Segoe UI" panose="020B0502040204020203" pitchFamily="34" charset="0"/>
                <a:sym typeface="Quattrocento Sans"/>
              </a:rPr>
              <a:t>c. Climate change mitigation policies are multifaceted </a:t>
            </a:r>
          </a:p>
          <a:p>
            <a:pPr marL="719138" lvl="1" algn="just">
              <a:lnSpc>
                <a:spcPct val="150000"/>
              </a:lnSpc>
              <a:buSzPts val="1600"/>
            </a:pPr>
            <a:r>
              <a:rPr lang="en-IN" sz="1600" dirty="0">
                <a:latin typeface="Segoe UI" panose="020B0502040204020203" pitchFamily="34" charset="0"/>
                <a:ea typeface="Quattrocento Sans"/>
                <a:cs typeface="Segoe UI" panose="020B0502040204020203" pitchFamily="34" charset="0"/>
                <a:sym typeface="Quattrocento Sans"/>
              </a:rPr>
              <a:t> </a:t>
            </a:r>
            <a:r>
              <a:rPr lang="en-IN" sz="1600" dirty="0" err="1">
                <a:latin typeface="Segoe UI" panose="020B0502040204020203" pitchFamily="34" charset="0"/>
                <a:ea typeface="Quattrocento Sans"/>
                <a:cs typeface="Segoe UI" panose="020B0502040204020203" pitchFamily="34" charset="0"/>
                <a:sym typeface="Quattrocento Sans"/>
              </a:rPr>
              <a:t>i</a:t>
            </a:r>
            <a:r>
              <a:rPr lang="en-IN" sz="1600" dirty="0">
                <a:latin typeface="Segoe UI" panose="020B0502040204020203" pitchFamily="34" charset="0"/>
                <a:ea typeface="Quattrocento Sans"/>
                <a:cs typeface="Segoe UI" panose="020B0502040204020203" pitchFamily="34" charset="0"/>
                <a:sym typeface="Quattrocento Sans"/>
              </a:rPr>
              <a:t>. Command –and- control instruments </a:t>
            </a:r>
          </a:p>
          <a:p>
            <a:pPr marL="719138" lvl="1" algn="just">
              <a:lnSpc>
                <a:spcPct val="150000"/>
              </a:lnSpc>
              <a:buSzPts val="1600"/>
            </a:pPr>
            <a:r>
              <a:rPr lang="en-IN" sz="1600" dirty="0">
                <a:latin typeface="Segoe UI" panose="020B0502040204020203" pitchFamily="34" charset="0"/>
                <a:ea typeface="Quattrocento Sans"/>
                <a:cs typeface="Segoe UI" panose="020B0502040204020203" pitchFamily="34" charset="0"/>
                <a:sym typeface="Quattrocento Sans"/>
              </a:rPr>
              <a:t>ii. Market-based instruments </a:t>
            </a:r>
          </a:p>
          <a:p>
            <a:pPr marL="719138" lvl="1" algn="just">
              <a:lnSpc>
                <a:spcPct val="150000"/>
              </a:lnSpc>
              <a:buSzPts val="1600"/>
            </a:pPr>
            <a:r>
              <a:rPr lang="en-IN" sz="1600" dirty="0">
                <a:latin typeface="Segoe UI" panose="020B0502040204020203" pitchFamily="34" charset="0"/>
                <a:ea typeface="Quattrocento Sans"/>
                <a:cs typeface="Segoe UI" panose="020B0502040204020203" pitchFamily="34" charset="0"/>
                <a:sym typeface="Quattrocento Sans"/>
              </a:rPr>
              <a:t>iii. Information instruments</a:t>
            </a:r>
          </a:p>
          <a:p>
            <a:pPr marL="719138" lvl="1" algn="just">
              <a:lnSpc>
                <a:spcPct val="150000"/>
              </a:lnSpc>
              <a:buSzPts val="1600"/>
            </a:pPr>
            <a:r>
              <a:rPr lang="en-IN" sz="1600" dirty="0">
                <a:latin typeface="Segoe UI" panose="020B0502040204020203" pitchFamily="34" charset="0"/>
                <a:ea typeface="Quattrocento Sans"/>
                <a:cs typeface="Segoe UI" panose="020B0502040204020203" pitchFamily="34" charset="0"/>
                <a:sym typeface="Quattrocento Sans"/>
              </a:rPr>
              <a:t>iv. Voluntary agreements</a:t>
            </a: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606036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8" end="8"/>
                                            </p:txEl>
                                          </p:spTgt>
                                        </p:tgtEl>
                                        <p:attrNameLst>
                                          <p:attrName>style.visibility</p:attrName>
                                        </p:attrNameLst>
                                      </p:cBhvr>
                                      <p:to>
                                        <p:strVal val="visible"/>
                                      </p:to>
                                    </p:set>
                                    <p:animEffect transition="in" filter="fade">
                                      <p:cBhvr>
                                        <p:cTn id="47" dur="1000"/>
                                        <p:tgtEl>
                                          <p:spTgt spid="15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trade in Adapting to climate change and the trade implications of a low-carbon economy</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71463" marR="0" lvl="1" algn="just" rtl="0">
              <a:lnSpc>
                <a:spcPct val="150000"/>
              </a:lnSpc>
              <a:spcBef>
                <a:spcPts val="0"/>
              </a:spcBef>
              <a:spcAft>
                <a:spcPts val="0"/>
              </a:spcAft>
              <a:buClr>
                <a:srgbClr val="000000"/>
              </a:buClr>
              <a:buSzPts val="1600"/>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d. Addressing the distributional &amp; political implications of ambitious climate change mitigation policies is essential </a:t>
            </a:r>
          </a:p>
          <a:p>
            <a:pPr marL="271463" marR="0" lvl="1" algn="just" rtl="0">
              <a:lnSpc>
                <a:spcPct val="150000"/>
              </a:lnSpc>
              <a:spcBef>
                <a:spcPts val="0"/>
              </a:spcBef>
              <a:spcAft>
                <a:spcPts val="0"/>
              </a:spcAft>
              <a:buClr>
                <a:srgbClr val="000000"/>
              </a:buClr>
              <a:buSzPts val="1600"/>
            </a:pPr>
            <a:r>
              <a:rPr lang="en-IN" sz="1600" dirty="0">
                <a:latin typeface="Segoe UI" panose="020B0502040204020203" pitchFamily="34" charset="0"/>
                <a:ea typeface="Quattrocento Sans"/>
                <a:cs typeface="Segoe UI" panose="020B0502040204020203" pitchFamily="34" charset="0"/>
                <a:sym typeface="Quattrocento Sans"/>
              </a:rPr>
              <a:t>e. Well-functioning financial markets are essential to support the transition to a low-carbon economy</a:t>
            </a:r>
          </a:p>
          <a:p>
            <a:pPr marR="0" lvl="1" algn="just" rtl="0">
              <a:lnSpc>
                <a:spcPct val="150000"/>
              </a:lnSpc>
              <a:spcBef>
                <a:spcPts val="0"/>
              </a:spcBef>
              <a:spcAft>
                <a:spcPts val="0"/>
              </a:spcAft>
              <a:buClr>
                <a:srgbClr val="000000"/>
              </a:buClr>
              <a:buSzPts val="1600"/>
            </a:pPr>
            <a:r>
              <a:rPr lang="en-IN" sz="1600" b="1" dirty="0">
                <a:latin typeface="Segoe UI" panose="020B0502040204020203" pitchFamily="34" charset="0"/>
                <a:ea typeface="Quattrocento Sans"/>
                <a:cs typeface="Segoe UI" panose="020B0502040204020203" pitchFamily="34" charset="0"/>
                <a:sym typeface="Quattrocento Sans"/>
              </a:rPr>
              <a:t>2</a:t>
            </a:r>
            <a:r>
              <a:rPr lang="en-IN"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 A low-carbon economy would change trade patterns and provide new trading opportunities </a:t>
            </a:r>
          </a:p>
          <a:p>
            <a:pPr marL="342900" marR="0" lvl="1" indent="12700" algn="just" rtl="0">
              <a:lnSpc>
                <a:spcPct val="150000"/>
              </a:lnSpc>
              <a:spcBef>
                <a:spcPts val="0"/>
              </a:spcBef>
              <a:spcAft>
                <a:spcPts val="0"/>
              </a:spcAft>
              <a:buClr>
                <a:srgbClr val="000000"/>
              </a:buClr>
              <a:buSzPts val="1600"/>
              <a:buAutoNum type="alphaLcPeriod"/>
            </a:pPr>
            <a:r>
              <a:rPr lang="en-IN" sz="1600" dirty="0">
                <a:latin typeface="Segoe UI" panose="020B0502040204020203" pitchFamily="34" charset="0"/>
                <a:ea typeface="Quattrocento Sans"/>
                <a:cs typeface="Segoe UI" panose="020B0502040204020203" pitchFamily="34" charset="0"/>
                <a:sym typeface="Quattrocento Sans"/>
              </a:rPr>
              <a:t> The transition to a low-carbon economy provides opportunities to support a more sustainable and equitable development</a:t>
            </a:r>
          </a:p>
          <a:p>
            <a:pPr marL="342900" marR="0" lvl="1" indent="12700" algn="just" rtl="0">
              <a:lnSpc>
                <a:spcPct val="150000"/>
              </a:lnSpc>
              <a:spcBef>
                <a:spcPts val="0"/>
              </a:spcBef>
              <a:spcAft>
                <a:spcPts val="0"/>
              </a:spcAft>
              <a:buClr>
                <a:srgbClr val="000000"/>
              </a:buClr>
              <a:buSzPts val="1600"/>
              <a:buAutoNum type="alphaLcPeriod"/>
            </a:pPr>
            <a:r>
              <a:rPr lang="en-IN" sz="1600" dirty="0">
                <a:latin typeface="Segoe UI" panose="020B0502040204020203" pitchFamily="34" charset="0"/>
                <a:ea typeface="Quattrocento Sans"/>
                <a:cs typeface="Segoe UI" panose="020B0502040204020203" pitchFamily="34" charset="0"/>
                <a:sym typeface="Quattrocento Sans"/>
              </a:rPr>
              <a:t>International trade in low-carbon technologies and renewable energy can support a low-carbon transition </a:t>
            </a:r>
          </a:p>
          <a:p>
            <a:pPr marL="342900" marR="0" lvl="1" indent="12700" algn="just" rtl="0">
              <a:lnSpc>
                <a:spcPct val="150000"/>
              </a:lnSpc>
              <a:spcBef>
                <a:spcPts val="0"/>
              </a:spcBef>
              <a:spcAft>
                <a:spcPts val="0"/>
              </a:spcAft>
              <a:buClr>
                <a:srgbClr val="000000"/>
              </a:buClr>
              <a:buSzPts val="1600"/>
              <a:buAutoNum type="alphaLcPeriod"/>
            </a:pPr>
            <a:r>
              <a:rPr lang="en-IN" sz="1600" dirty="0">
                <a:latin typeface="Segoe UI" panose="020B0502040204020203" pitchFamily="34" charset="0"/>
                <a:ea typeface="Quattrocento Sans"/>
                <a:cs typeface="Segoe UI" panose="020B0502040204020203" pitchFamily="34" charset="0"/>
                <a:sym typeface="Quattrocento Sans"/>
              </a:rPr>
              <a:t> A low-carbon economy would impact trade patterns </a:t>
            </a:r>
          </a:p>
          <a:p>
            <a:pPr marL="342900" marR="0" lvl="1" indent="12700" algn="just" rtl="0">
              <a:lnSpc>
                <a:spcPct val="150000"/>
              </a:lnSpc>
              <a:spcBef>
                <a:spcPts val="0"/>
              </a:spcBef>
              <a:spcAft>
                <a:spcPts val="0"/>
              </a:spcAft>
              <a:buClr>
                <a:srgbClr val="000000"/>
              </a:buClr>
              <a:buSzPts val="1600"/>
              <a:buAutoNum type="alphaLcPeriod"/>
            </a:pPr>
            <a:endParaRPr lang="en-IN" sz="1600" dirty="0">
              <a:latin typeface="Segoe UI" panose="020B0502040204020203" pitchFamily="34" charset="0"/>
              <a:ea typeface="Quattrocento Sans"/>
              <a:cs typeface="Segoe UI" panose="020B0502040204020203" pitchFamily="34" charset="0"/>
              <a:sym typeface="Quattrocento Sans"/>
            </a:endParaRPr>
          </a:p>
          <a:p>
            <a:pPr marL="342900" marR="0" lvl="1" indent="-342900" algn="just" rtl="0">
              <a:lnSpc>
                <a:spcPct val="150000"/>
              </a:lnSpc>
              <a:spcBef>
                <a:spcPts val="0"/>
              </a:spcBef>
              <a:spcAft>
                <a:spcPts val="0"/>
              </a:spcAft>
              <a:buClr>
                <a:srgbClr val="000000"/>
              </a:buClr>
              <a:buSzPts val="1600"/>
              <a:buAutoNum type="alphaLcPeriod"/>
            </a:pP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148836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trade in Adapting to climate change and the trade implications of a low-carbon economy</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742950" marR="0" lvl="1" indent="-400050" algn="just" rtl="0">
              <a:lnSpc>
                <a:spcPct val="150000"/>
              </a:lnSpc>
              <a:spcBef>
                <a:spcPts val="0"/>
              </a:spcBef>
              <a:spcAft>
                <a:spcPts val="0"/>
              </a:spcAft>
              <a:buClr>
                <a:srgbClr val="000000"/>
              </a:buClr>
              <a:buSzPts val="1600"/>
              <a:buAutoNum type="romanLcPeriod"/>
            </a:pPr>
            <a:r>
              <a:rPr lang="en-IN" sz="1600" dirty="0">
                <a:latin typeface="Segoe UI" panose="020B0502040204020203" pitchFamily="34" charset="0"/>
                <a:ea typeface="Quattrocento Sans"/>
                <a:cs typeface="Segoe UI" panose="020B0502040204020203" pitchFamily="34" charset="0"/>
                <a:sym typeface="Quattrocento Sans"/>
              </a:rPr>
              <a:t>A low-carbon economy could spur regional trade in renewable electricity </a:t>
            </a:r>
          </a:p>
          <a:p>
            <a:pPr marL="742950" marR="0" lvl="1" indent="-400050" algn="just" rtl="0">
              <a:lnSpc>
                <a:spcPct val="150000"/>
              </a:lnSpc>
              <a:spcBef>
                <a:spcPts val="0"/>
              </a:spcBef>
              <a:spcAft>
                <a:spcPts val="0"/>
              </a:spcAft>
              <a:buClr>
                <a:srgbClr val="000000"/>
              </a:buClr>
              <a:buSzPts val="1600"/>
              <a:buAutoNum type="romanLcPeriod"/>
            </a:pPr>
            <a:r>
              <a:rPr lang="en-IN" sz="1600" dirty="0">
                <a:latin typeface="Segoe UI" panose="020B0502040204020203" pitchFamily="34" charset="0"/>
                <a:ea typeface="Quattrocento Sans"/>
                <a:cs typeface="Segoe UI" panose="020B0502040204020203" pitchFamily="34" charset="0"/>
                <a:sym typeface="Quattrocento Sans"/>
              </a:rPr>
              <a:t>The low-carbon would shift production and trade patterns, affecting regions differently</a:t>
            </a:r>
          </a:p>
          <a:p>
            <a:pPr marR="0" lvl="1" algn="just" rtl="0">
              <a:lnSpc>
                <a:spcPct val="150000"/>
              </a:lnSpc>
              <a:spcBef>
                <a:spcPts val="0"/>
              </a:spcBef>
              <a:spcAft>
                <a:spcPts val="0"/>
              </a:spcAft>
              <a:buClr>
                <a:srgbClr val="000000"/>
              </a:buClr>
              <a:buSzPts val="1600"/>
            </a:pPr>
            <a:r>
              <a:rPr lang="en-IN" sz="1600" dirty="0">
                <a:latin typeface="Segoe UI" panose="020B0502040204020203" pitchFamily="34" charset="0"/>
                <a:ea typeface="Quattrocento Sans"/>
                <a:cs typeface="Segoe UI" panose="020B0502040204020203" pitchFamily="34" charset="0"/>
                <a:sym typeface="Quattrocento Sans"/>
              </a:rPr>
              <a:t>d. Some climate change mitigation policies may have trade implications  </a:t>
            </a:r>
          </a:p>
          <a:p>
            <a:pPr marL="342900" marR="0" lvl="1" indent="-342900" algn="just" rtl="0">
              <a:lnSpc>
                <a:spcPct val="150000"/>
              </a:lnSpc>
              <a:spcBef>
                <a:spcPts val="0"/>
              </a:spcBef>
              <a:spcAft>
                <a:spcPts val="0"/>
              </a:spcAft>
              <a:buClr>
                <a:srgbClr val="000000"/>
              </a:buClr>
              <a:buSzPts val="1600"/>
              <a:buAutoNum type="alphaLcPeriod"/>
            </a:pP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6303277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trade in Adapting to climate change and the trade implications of a low-carbon economy</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R="0" lvl="1" algn="just" rtl="0">
              <a:lnSpc>
                <a:spcPct val="150000"/>
              </a:lnSpc>
              <a:spcBef>
                <a:spcPts val="0"/>
              </a:spcBef>
              <a:spcAft>
                <a:spcPts val="0"/>
              </a:spcAft>
              <a:buClr>
                <a:srgbClr val="000000"/>
              </a:buClr>
              <a:buSzPts val="1600"/>
            </a:pP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6C9C3BB9-F876-F55E-792E-0C360A66D766}"/>
              </a:ext>
            </a:extLst>
          </p:cNvPr>
          <p:cNvPicPr>
            <a:picLocks noChangeAspect="1"/>
          </p:cNvPicPr>
          <p:nvPr/>
        </p:nvPicPr>
        <p:blipFill>
          <a:blip r:embed="rId3"/>
          <a:stretch>
            <a:fillRect/>
          </a:stretch>
        </p:blipFill>
        <p:spPr>
          <a:xfrm>
            <a:off x="1285939" y="1738775"/>
            <a:ext cx="8603127" cy="3852652"/>
          </a:xfrm>
          <a:prstGeom prst="rect">
            <a:avLst/>
          </a:prstGeom>
        </p:spPr>
      </p:pic>
    </p:spTree>
    <p:extLst>
      <p:ext uri="{BB962C8B-B14F-4D97-AF65-F5344CB8AC3E}">
        <p14:creationId xmlns:p14="http://schemas.microsoft.com/office/powerpoint/2010/main" val="34448851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trade in Adapting to climate change and the trade implications of a low-carbon economy</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R="0" lvl="1" algn="just" rtl="0">
              <a:lnSpc>
                <a:spcPct val="150000"/>
              </a:lnSpc>
              <a:spcBef>
                <a:spcPts val="0"/>
              </a:spcBef>
              <a:spcAft>
                <a:spcPts val="0"/>
              </a:spcAft>
              <a:buClr>
                <a:srgbClr val="000000"/>
              </a:buClr>
              <a:buSzPts val="1600"/>
            </a:pP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5" name="Picture 4">
            <a:extLst>
              <a:ext uri="{FF2B5EF4-FFF2-40B4-BE49-F238E27FC236}">
                <a16:creationId xmlns:a16="http://schemas.microsoft.com/office/drawing/2014/main" id="{39E7B83D-FFB3-26F5-E31D-D84252F1C95E}"/>
              </a:ext>
            </a:extLst>
          </p:cNvPr>
          <p:cNvPicPr>
            <a:picLocks noChangeAspect="1"/>
          </p:cNvPicPr>
          <p:nvPr/>
        </p:nvPicPr>
        <p:blipFill>
          <a:blip r:embed="rId3"/>
          <a:stretch>
            <a:fillRect/>
          </a:stretch>
        </p:blipFill>
        <p:spPr>
          <a:xfrm>
            <a:off x="1286933" y="1690881"/>
            <a:ext cx="9042400" cy="3948440"/>
          </a:xfrm>
          <a:prstGeom prst="rect">
            <a:avLst/>
          </a:prstGeom>
        </p:spPr>
      </p:pic>
    </p:spTree>
    <p:extLst>
      <p:ext uri="{BB962C8B-B14F-4D97-AF65-F5344CB8AC3E}">
        <p14:creationId xmlns:p14="http://schemas.microsoft.com/office/powerpoint/2010/main" val="38154832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trade in Adapting to climate change and the trade implications of a low-carbon economy</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R="0" lvl="1" algn="just" rtl="0">
              <a:lnSpc>
                <a:spcPct val="150000"/>
              </a:lnSpc>
              <a:spcBef>
                <a:spcPts val="0"/>
              </a:spcBef>
              <a:spcAft>
                <a:spcPts val="0"/>
              </a:spcAft>
              <a:buClr>
                <a:srgbClr val="000000"/>
              </a:buClr>
              <a:buSzPts val="1600"/>
            </a:pP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BD48044C-C498-5047-AFD4-3FF9B7C5EF1F}"/>
              </a:ext>
            </a:extLst>
          </p:cNvPr>
          <p:cNvPicPr>
            <a:picLocks noChangeAspect="1"/>
          </p:cNvPicPr>
          <p:nvPr/>
        </p:nvPicPr>
        <p:blipFill>
          <a:blip r:embed="rId3"/>
          <a:stretch>
            <a:fillRect/>
          </a:stretch>
        </p:blipFill>
        <p:spPr>
          <a:xfrm>
            <a:off x="1009991" y="1626222"/>
            <a:ext cx="9488129" cy="3910978"/>
          </a:xfrm>
          <a:prstGeom prst="rect">
            <a:avLst/>
          </a:prstGeom>
        </p:spPr>
      </p:pic>
    </p:spTree>
    <p:extLst>
      <p:ext uri="{BB962C8B-B14F-4D97-AF65-F5344CB8AC3E}">
        <p14:creationId xmlns:p14="http://schemas.microsoft.com/office/powerpoint/2010/main" val="3398392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trade in Adapting to climate change and the trade implications of a low-carbon economy</a:t>
            </a:r>
          </a:p>
        </p:txBody>
      </p:sp>
      <p:sp>
        <p:nvSpPr>
          <p:cNvPr id="158" name="Google Shape;158;p46"/>
          <p:cNvSpPr txBox="1"/>
          <p:nvPr/>
        </p:nvSpPr>
        <p:spPr>
          <a:xfrm>
            <a:off x="993059" y="1592356"/>
            <a:ext cx="3155608"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42900" marR="0" lvl="1" indent="-342900" algn="just" rtl="0">
              <a:lnSpc>
                <a:spcPct val="150000"/>
              </a:lnSpc>
              <a:spcBef>
                <a:spcPts val="0"/>
              </a:spcBef>
              <a:spcAft>
                <a:spcPts val="0"/>
              </a:spcAft>
              <a:buClr>
                <a:srgbClr val="000000"/>
              </a:buClr>
              <a:buSzPts val="1600"/>
              <a:buFont typeface="Arial"/>
              <a:buAutoNum type="arabicPeriod"/>
            </a:pPr>
            <a:r>
              <a:rPr lang="en-US" sz="1600" dirty="0">
                <a:latin typeface="Segoe UI" panose="020B0502040204020203" pitchFamily="34" charset="0"/>
                <a:ea typeface="Quattrocento Sans"/>
                <a:cs typeface="Segoe UI" panose="020B0502040204020203" pitchFamily="34" charset="0"/>
                <a:sym typeface="Quattrocento Sans"/>
              </a:rPr>
              <a:t>The next great transformation T</a:t>
            </a:r>
            <a:r>
              <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echnological cooperation, competition, and cross-fertilization do not just spur innovation; they also encourage needed technological diffusion.  </a:t>
            </a:r>
          </a:p>
          <a:p>
            <a:pPr marR="0" lvl="1" algn="just" rtl="0">
              <a:lnSpc>
                <a:spcPct val="150000"/>
              </a:lnSpc>
              <a:spcBef>
                <a:spcPts val="0"/>
              </a:spcBef>
              <a:spcAft>
                <a:spcPts val="0"/>
              </a:spcAft>
              <a:buClr>
                <a:srgbClr val="000000"/>
              </a:buClr>
              <a:buSzPts val="1600"/>
            </a:pPr>
            <a:r>
              <a:rPr lang="en-US" sz="1600" dirty="0">
                <a:latin typeface="Segoe UI" panose="020B0502040204020203" pitchFamily="34" charset="0"/>
                <a:ea typeface="Quattrocento Sans"/>
                <a:cs typeface="Segoe UI" panose="020B0502040204020203" pitchFamily="34" charset="0"/>
                <a:sym typeface="Quattrocento Sans"/>
              </a:rPr>
              <a:t>2. Harnessing the transformative  power of trade. </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BBEF3FA4-57DF-1AC3-250B-F859A0CFDFE1}"/>
              </a:ext>
            </a:extLst>
          </p:cNvPr>
          <p:cNvPicPr>
            <a:picLocks noChangeAspect="1"/>
          </p:cNvPicPr>
          <p:nvPr/>
        </p:nvPicPr>
        <p:blipFill>
          <a:blip r:embed="rId3"/>
          <a:stretch>
            <a:fillRect/>
          </a:stretch>
        </p:blipFill>
        <p:spPr>
          <a:xfrm>
            <a:off x="4384196" y="1571380"/>
            <a:ext cx="6096993" cy="4163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trade in Adapting to climate change and the trade implications of a low-carbon economy</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R="0" lvl="1" algn="just" rtl="0">
              <a:lnSpc>
                <a:spcPct val="150000"/>
              </a:lnSpc>
              <a:spcBef>
                <a:spcPts val="0"/>
              </a:spcBef>
              <a:spcAft>
                <a:spcPts val="0"/>
              </a:spcAft>
              <a:buClr>
                <a:srgbClr val="000000"/>
              </a:buClr>
              <a:buSzPts val="1600"/>
            </a:pPr>
            <a:r>
              <a:rPr lang="en-IN" sz="1600" b="1" dirty="0">
                <a:latin typeface="Segoe UI" panose="020B0502040204020203" pitchFamily="34" charset="0"/>
                <a:ea typeface="Quattrocento Sans"/>
                <a:cs typeface="Segoe UI" panose="020B0502040204020203" pitchFamily="34" charset="0"/>
                <a:sym typeface="Quattrocento Sans"/>
              </a:rPr>
              <a:t>3</a:t>
            </a:r>
            <a:r>
              <a:rPr lang="en-IN"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 International cooperation is essential to achieve a low-carbon economy</a:t>
            </a:r>
          </a:p>
          <a:p>
            <a:pPr marL="719138" marR="0" lvl="1" indent="-342900" algn="just" rtl="0">
              <a:lnSpc>
                <a:spcPct val="150000"/>
              </a:lnSpc>
              <a:spcBef>
                <a:spcPts val="0"/>
              </a:spcBef>
              <a:spcAft>
                <a:spcPts val="0"/>
              </a:spcAft>
              <a:buClr>
                <a:srgbClr val="000000"/>
              </a:buClr>
              <a:buSzPts val="1600"/>
              <a:buAutoNum type="alphaLcPeriod"/>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Greater international cooperation is needed to support a just low-carbon</a:t>
            </a:r>
          </a:p>
          <a:p>
            <a:pPr marL="719138" marR="0" lvl="1" indent="-342900" algn="just" rtl="0">
              <a:lnSpc>
                <a:spcPct val="150000"/>
              </a:lnSpc>
              <a:spcBef>
                <a:spcPts val="0"/>
              </a:spcBef>
              <a:spcAft>
                <a:spcPts val="0"/>
              </a:spcAft>
              <a:buClr>
                <a:srgbClr val="000000"/>
              </a:buClr>
              <a:buSzPts val="1600"/>
              <a:buAutoNum type="alphaLcPeriod"/>
            </a:pPr>
            <a:r>
              <a:rPr lang="en-IN" sz="1600" dirty="0">
                <a:latin typeface="Segoe UI" panose="020B0502040204020203" pitchFamily="34" charset="0"/>
                <a:ea typeface="Quattrocento Sans"/>
                <a:cs typeface="Segoe UI" panose="020B0502040204020203" pitchFamily="34" charset="0"/>
                <a:sym typeface="Quattrocento Sans"/>
              </a:rPr>
              <a:t>International cooperation on climate adaptation is broad and diverse </a:t>
            </a:r>
          </a:p>
          <a:p>
            <a:pPr marL="719138" marR="0" lvl="1" indent="-342900" algn="just" rtl="0">
              <a:lnSpc>
                <a:spcPct val="150000"/>
              </a:lnSpc>
              <a:spcBef>
                <a:spcPts val="0"/>
              </a:spcBef>
              <a:spcAft>
                <a:spcPts val="0"/>
              </a:spcAft>
              <a:buClr>
                <a:srgbClr val="000000"/>
              </a:buClr>
              <a:buSzPts val="1600"/>
              <a:buAutoNum type="alphaLcPeriod"/>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Inter</a:t>
            </a:r>
            <a:r>
              <a:rPr lang="en-IN" sz="1600" dirty="0">
                <a:latin typeface="Segoe UI" panose="020B0502040204020203" pitchFamily="34" charset="0"/>
                <a:ea typeface="Quattrocento Sans"/>
                <a:cs typeface="Segoe UI" panose="020B0502040204020203" pitchFamily="34" charset="0"/>
                <a:sym typeface="Quattrocento Sans"/>
              </a:rPr>
              <a:t>national cooperation on trade can support and enhance climate change mitigation actions.</a:t>
            </a:r>
          </a:p>
          <a:p>
            <a:pPr marL="719138" marR="0" lvl="1" indent="-342900" algn="just" rtl="0">
              <a:lnSpc>
                <a:spcPct val="150000"/>
              </a:lnSpc>
              <a:spcBef>
                <a:spcPts val="0"/>
              </a:spcBef>
              <a:spcAft>
                <a:spcPts val="0"/>
              </a:spcAft>
              <a:buClr>
                <a:srgbClr val="000000"/>
              </a:buClr>
              <a:buSzPts val="1600"/>
              <a:buAutoNum type="alphaLcPeriod"/>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WTO rules help to prevent protectionism and to promote efficient and effective trade-related climate policies </a:t>
            </a:r>
          </a:p>
          <a:p>
            <a:pPr marL="719138" marR="0" lvl="1" indent="-342900" algn="just" rtl="0">
              <a:lnSpc>
                <a:spcPct val="150000"/>
              </a:lnSpc>
              <a:spcBef>
                <a:spcPts val="0"/>
              </a:spcBef>
              <a:spcAft>
                <a:spcPts val="0"/>
              </a:spcAft>
              <a:buClr>
                <a:srgbClr val="000000"/>
              </a:buClr>
              <a:buSzPts val="1600"/>
              <a:buAutoNum type="alphaLcPeriod"/>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Transparency and dialogue support coherent and fit-for-purpose climate change policies </a:t>
            </a:r>
          </a:p>
          <a:p>
            <a:pPr marL="719138" marR="0" lvl="1" indent="-342900" algn="just" rtl="0">
              <a:lnSpc>
                <a:spcPct val="150000"/>
              </a:lnSpc>
              <a:spcBef>
                <a:spcPts val="0"/>
              </a:spcBef>
              <a:spcAft>
                <a:spcPts val="0"/>
              </a:spcAft>
              <a:buClr>
                <a:srgbClr val="000000"/>
              </a:buClr>
              <a:buSzPts val="1600"/>
              <a:buAutoNum type="alphaLcPeriod"/>
            </a:pPr>
            <a:r>
              <a:rPr lang="en-IN" sz="1600" dirty="0">
                <a:latin typeface="Segoe UI" panose="020B0502040204020203" pitchFamily="34" charset="0"/>
                <a:ea typeface="Quattrocento Sans"/>
                <a:cs typeface="Segoe UI" panose="020B0502040204020203" pitchFamily="34" charset="0"/>
                <a:sym typeface="Quattrocento Sans"/>
              </a:rPr>
              <a:t>Aid for trade can play an important role in supporting a just transition to a low-carbon economy </a:t>
            </a:r>
          </a:p>
          <a:p>
            <a:pPr marL="342900" marR="0" lvl="1" indent="-342900" algn="just" rtl="0">
              <a:lnSpc>
                <a:spcPct val="150000"/>
              </a:lnSpc>
              <a:spcBef>
                <a:spcPts val="0"/>
              </a:spcBef>
              <a:spcAft>
                <a:spcPts val="0"/>
              </a:spcAft>
              <a:buClr>
                <a:srgbClr val="000000"/>
              </a:buClr>
              <a:buSzPts val="1600"/>
              <a:buAutoNum type="alphaLcPeriod"/>
            </a:pP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2452951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trade in Adapting to climate change and the trade implications of a low-carbon economy</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42900" marR="0" lvl="1" indent="-342900" algn="just" rtl="0">
              <a:lnSpc>
                <a:spcPct val="150000"/>
              </a:lnSpc>
              <a:spcBef>
                <a:spcPts val="0"/>
              </a:spcBef>
              <a:spcAft>
                <a:spcPts val="0"/>
              </a:spcAft>
              <a:buClr>
                <a:srgbClr val="000000"/>
              </a:buClr>
              <a:buSzPts val="1600"/>
              <a:buAutoNum type="alphaLcPeriod"/>
            </a:pP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F4CBFF2E-0265-5F6C-60CB-51D20D7EEBD2}"/>
              </a:ext>
            </a:extLst>
          </p:cNvPr>
          <p:cNvPicPr>
            <a:picLocks noChangeAspect="1"/>
          </p:cNvPicPr>
          <p:nvPr/>
        </p:nvPicPr>
        <p:blipFill>
          <a:blip r:embed="rId3"/>
          <a:stretch>
            <a:fillRect/>
          </a:stretch>
        </p:blipFill>
        <p:spPr>
          <a:xfrm>
            <a:off x="1151467" y="1713626"/>
            <a:ext cx="9143999" cy="3902949"/>
          </a:xfrm>
          <a:prstGeom prst="rect">
            <a:avLst/>
          </a:prstGeom>
        </p:spPr>
      </p:pic>
    </p:spTree>
    <p:extLst>
      <p:ext uri="{BB962C8B-B14F-4D97-AF65-F5344CB8AC3E}">
        <p14:creationId xmlns:p14="http://schemas.microsoft.com/office/powerpoint/2010/main" val="12069988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trade in Adapting to climate change and the trade implications of a low-carbon economy</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42900" marR="0" lvl="1" indent="-342900" algn="just" rtl="0">
              <a:lnSpc>
                <a:spcPct val="150000"/>
              </a:lnSpc>
              <a:spcBef>
                <a:spcPts val="0"/>
              </a:spcBef>
              <a:spcAft>
                <a:spcPts val="0"/>
              </a:spcAft>
              <a:buClr>
                <a:srgbClr val="000000"/>
              </a:buClr>
              <a:buSzPts val="1600"/>
              <a:buAutoNum type="alphaLcPeriod"/>
            </a:pP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AF4420BA-F00C-E13E-1FFB-AD76CE17F459}"/>
              </a:ext>
            </a:extLst>
          </p:cNvPr>
          <p:cNvPicPr>
            <a:picLocks noChangeAspect="1"/>
          </p:cNvPicPr>
          <p:nvPr/>
        </p:nvPicPr>
        <p:blipFill>
          <a:blip r:embed="rId3"/>
          <a:stretch>
            <a:fillRect/>
          </a:stretch>
        </p:blipFill>
        <p:spPr>
          <a:xfrm>
            <a:off x="1147830" y="1761067"/>
            <a:ext cx="9164570" cy="3976780"/>
          </a:xfrm>
          <a:prstGeom prst="rect">
            <a:avLst/>
          </a:prstGeom>
        </p:spPr>
      </p:pic>
    </p:spTree>
    <p:extLst>
      <p:ext uri="{BB962C8B-B14F-4D97-AF65-F5344CB8AC3E}">
        <p14:creationId xmlns:p14="http://schemas.microsoft.com/office/powerpoint/2010/main" val="39894463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trade in Adapting to climate change and the trade implications of a low-carbon economy</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42900" marR="0" lvl="1" indent="-342900" algn="just" rtl="0">
              <a:lnSpc>
                <a:spcPct val="150000"/>
              </a:lnSpc>
              <a:spcBef>
                <a:spcPts val="0"/>
              </a:spcBef>
              <a:spcAft>
                <a:spcPts val="0"/>
              </a:spcAft>
              <a:buClr>
                <a:srgbClr val="000000"/>
              </a:buClr>
              <a:buSzPts val="1600"/>
              <a:buAutoNum type="alphaLcPeriod"/>
            </a:pP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49DA4A31-5B1A-6818-D2CE-15B5B15852B6}"/>
              </a:ext>
            </a:extLst>
          </p:cNvPr>
          <p:cNvPicPr>
            <a:picLocks noChangeAspect="1"/>
          </p:cNvPicPr>
          <p:nvPr/>
        </p:nvPicPr>
        <p:blipFill>
          <a:blip r:embed="rId3"/>
          <a:stretch>
            <a:fillRect/>
          </a:stretch>
        </p:blipFill>
        <p:spPr>
          <a:xfrm>
            <a:off x="1155761" y="1592356"/>
            <a:ext cx="9173571" cy="4145491"/>
          </a:xfrm>
          <a:prstGeom prst="rect">
            <a:avLst/>
          </a:prstGeom>
        </p:spPr>
      </p:pic>
    </p:spTree>
    <p:extLst>
      <p:ext uri="{BB962C8B-B14F-4D97-AF65-F5344CB8AC3E}">
        <p14:creationId xmlns:p14="http://schemas.microsoft.com/office/powerpoint/2010/main" val="18304789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trade in Adapting to climate change and the trade implications of a low-carbon economy</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42900" marR="0" lvl="1" indent="-342900" algn="just" rtl="0">
              <a:lnSpc>
                <a:spcPct val="150000"/>
              </a:lnSpc>
              <a:spcBef>
                <a:spcPts val="0"/>
              </a:spcBef>
              <a:spcAft>
                <a:spcPts val="0"/>
              </a:spcAft>
              <a:buClr>
                <a:srgbClr val="000000"/>
              </a:buClr>
              <a:buSzPts val="1600"/>
              <a:buAutoNum type="alphaLcPeriod"/>
            </a:pP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79678D17-C052-D0A3-20ED-B843ECF457F7}"/>
              </a:ext>
            </a:extLst>
          </p:cNvPr>
          <p:cNvPicPr>
            <a:picLocks noChangeAspect="1"/>
          </p:cNvPicPr>
          <p:nvPr/>
        </p:nvPicPr>
        <p:blipFill>
          <a:blip r:embed="rId3"/>
          <a:stretch>
            <a:fillRect/>
          </a:stretch>
        </p:blipFill>
        <p:spPr>
          <a:xfrm>
            <a:off x="993058" y="1593403"/>
            <a:ext cx="9488130" cy="4144443"/>
          </a:xfrm>
          <a:prstGeom prst="rect">
            <a:avLst/>
          </a:prstGeom>
        </p:spPr>
      </p:pic>
    </p:spTree>
    <p:extLst>
      <p:ext uri="{BB962C8B-B14F-4D97-AF65-F5344CB8AC3E}">
        <p14:creationId xmlns:p14="http://schemas.microsoft.com/office/powerpoint/2010/main" val="21396185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trade in Adapting to climate change and the trade implications of a low-carbon economy</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42900" marR="0" lvl="1" indent="-342900" algn="just" rtl="0">
              <a:lnSpc>
                <a:spcPct val="150000"/>
              </a:lnSpc>
              <a:spcBef>
                <a:spcPts val="0"/>
              </a:spcBef>
              <a:spcAft>
                <a:spcPts val="0"/>
              </a:spcAft>
              <a:buClr>
                <a:srgbClr val="000000"/>
              </a:buClr>
              <a:buSzPts val="1600"/>
              <a:buAutoNum type="alphaLcPeriod"/>
            </a:pP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4044E2C2-2FA5-A7C9-CDDD-BEE9AE01D2DA}"/>
              </a:ext>
            </a:extLst>
          </p:cNvPr>
          <p:cNvPicPr>
            <a:picLocks noChangeAspect="1"/>
          </p:cNvPicPr>
          <p:nvPr/>
        </p:nvPicPr>
        <p:blipFill>
          <a:blip r:embed="rId3"/>
          <a:stretch>
            <a:fillRect/>
          </a:stretch>
        </p:blipFill>
        <p:spPr>
          <a:xfrm>
            <a:off x="993057" y="1592355"/>
            <a:ext cx="9488129" cy="4145491"/>
          </a:xfrm>
          <a:prstGeom prst="rect">
            <a:avLst/>
          </a:prstGeom>
        </p:spPr>
      </p:pic>
    </p:spTree>
    <p:extLst>
      <p:ext uri="{BB962C8B-B14F-4D97-AF65-F5344CB8AC3E}">
        <p14:creationId xmlns:p14="http://schemas.microsoft.com/office/powerpoint/2010/main" val="22129619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Further Reading </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Trade and climate change </a:t>
            </a:r>
            <a:r>
              <a:rPr lang="en-US" sz="1600" dirty="0">
                <a:latin typeface="Segoe UI" panose="020B0502040204020203" pitchFamily="34" charset="0"/>
                <a:ea typeface="Quattrocento Sans"/>
                <a:cs typeface="Segoe UI" panose="020B0502040204020203" pitchFamily="34" charset="0"/>
                <a:sym typeface="Quattrocento Sans"/>
                <a:hlinkClick r:id="rId3"/>
              </a:rPr>
              <a:t>https://www.wto.org/english/tratop_e/envir_e/climate_intro_e.htm</a:t>
            </a:r>
            <a:r>
              <a:rPr lang="en-US" sz="1600" dirty="0">
                <a:latin typeface="Segoe UI" panose="020B0502040204020203" pitchFamily="34" charset="0"/>
                <a:ea typeface="Quattrocento Sans"/>
                <a:cs typeface="Segoe UI" panose="020B0502040204020203" pitchFamily="34" charset="0"/>
                <a:sym typeface="Quattrocento Sans"/>
              </a:rPr>
              <a:t> </a:t>
            </a:r>
          </a:p>
          <a:p>
            <a:pPr marL="285750" lvl="1" indent="-285750" algn="just">
              <a:lnSpc>
                <a:spcPct val="150000"/>
              </a:lnSpc>
              <a:buSzPts val="1600"/>
              <a:buFont typeface="Arial" panose="020B0604020202020204" pitchFamily="34" charset="0"/>
              <a:buChar char="•"/>
            </a:pPr>
            <a:r>
              <a:rPr lang="en-US" sz="1600">
                <a:latin typeface="Segoe UI" panose="020B0502040204020203" pitchFamily="34" charset="0"/>
                <a:ea typeface="Quattrocento Sans"/>
                <a:cs typeface="Segoe UI" panose="020B0502040204020203" pitchFamily="34" charset="0"/>
                <a:sym typeface="Quattrocento Sans"/>
              </a:rPr>
              <a:t>World Trade Report 2022 Climate change and international trade </a:t>
            </a:r>
            <a:r>
              <a:rPr lang="en-US" sz="1600">
                <a:latin typeface="Segoe UI" panose="020B0502040204020203" pitchFamily="34" charset="0"/>
                <a:ea typeface="Quattrocento Sans"/>
                <a:cs typeface="Segoe UI" panose="020B0502040204020203" pitchFamily="34" charset="0"/>
                <a:sym typeface="Quattrocento Sans"/>
                <a:hlinkClick r:id="rId4"/>
              </a:rPr>
              <a:t>https://www.wto.org/english/res_e/publications_e/wtr22_e.htm</a:t>
            </a:r>
            <a:r>
              <a:rPr lang="en-US" sz="1600">
                <a:latin typeface="Segoe UI" panose="020B0502040204020203" pitchFamily="34" charset="0"/>
                <a:ea typeface="Quattrocento Sans"/>
                <a:cs typeface="Segoe UI" panose="020B0502040204020203" pitchFamily="34" charset="0"/>
                <a:sym typeface="Quattrocento Sans"/>
              </a:rPr>
              <a:t>  </a:t>
            </a:r>
            <a:endParaRPr lang="en-US" sz="1600" b="0" i="0" u="none" strike="noStrike" cap="none">
              <a:solidFill>
                <a:srgbClr val="000000"/>
              </a:solidFill>
              <a:latin typeface="Segoe UI" panose="020B0502040204020203" pitchFamily="34" charset="0"/>
              <a:ea typeface="Quattrocento Sans"/>
              <a:cs typeface="Segoe UI" panose="020B0502040204020203" pitchFamily="34" charset="0"/>
              <a:sym typeface="Quattrocento Sans"/>
            </a:endParaRPr>
          </a:p>
          <a:p>
            <a:pPr marR="0" lvl="1" algn="just" rtl="0">
              <a:lnSpc>
                <a:spcPct val="150000"/>
              </a:lnSpc>
              <a:spcBef>
                <a:spcPts val="0"/>
              </a:spcBef>
              <a:spcAft>
                <a:spcPts val="0"/>
              </a:spcAft>
              <a:buClr>
                <a:srgbClr val="000000"/>
              </a:buClr>
              <a:buSzPts val="1600"/>
            </a:pP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6362246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trade in Adapting to climate change and the trade implications of a low-carbon economy</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R="0" lvl="1" algn="just" rtl="0">
              <a:lnSpc>
                <a:spcPct val="150000"/>
              </a:lnSpc>
              <a:spcBef>
                <a:spcPts val="0"/>
              </a:spcBef>
              <a:spcAft>
                <a:spcPts val="0"/>
              </a:spcAft>
              <a:buClr>
                <a:srgbClr val="000000"/>
              </a:buClr>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31B1CB72-B7B9-F292-DC6B-4AE91A9D2A00}"/>
              </a:ext>
            </a:extLst>
          </p:cNvPr>
          <p:cNvPicPr>
            <a:picLocks noChangeAspect="1"/>
          </p:cNvPicPr>
          <p:nvPr/>
        </p:nvPicPr>
        <p:blipFill>
          <a:blip r:embed="rId3"/>
          <a:stretch>
            <a:fillRect/>
          </a:stretch>
        </p:blipFill>
        <p:spPr>
          <a:xfrm>
            <a:off x="1354667" y="1761068"/>
            <a:ext cx="8906933" cy="3865346"/>
          </a:xfrm>
          <a:prstGeom prst="rect">
            <a:avLst/>
          </a:prstGeom>
        </p:spPr>
      </p:pic>
    </p:spTree>
    <p:extLst>
      <p:ext uri="{BB962C8B-B14F-4D97-AF65-F5344CB8AC3E}">
        <p14:creationId xmlns:p14="http://schemas.microsoft.com/office/powerpoint/2010/main" val="2870682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trade in Adapting to climate change and the trade implications of a low-carbon economy</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R="0" lvl="1" algn="just" rtl="0">
              <a:lnSpc>
                <a:spcPct val="150000"/>
              </a:lnSpc>
              <a:spcBef>
                <a:spcPts val="0"/>
              </a:spcBef>
              <a:spcAft>
                <a:spcPts val="0"/>
              </a:spcAft>
              <a:buClr>
                <a:srgbClr val="000000"/>
              </a:buClr>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80C16B0E-7344-0699-4385-04E1D4B5FE50}"/>
              </a:ext>
            </a:extLst>
          </p:cNvPr>
          <p:cNvPicPr>
            <a:picLocks noChangeAspect="1"/>
          </p:cNvPicPr>
          <p:nvPr/>
        </p:nvPicPr>
        <p:blipFill>
          <a:blip r:embed="rId3"/>
          <a:stretch>
            <a:fillRect/>
          </a:stretch>
        </p:blipFill>
        <p:spPr>
          <a:xfrm>
            <a:off x="1232495" y="1688156"/>
            <a:ext cx="8859771" cy="3826311"/>
          </a:xfrm>
          <a:prstGeom prst="rect">
            <a:avLst/>
          </a:prstGeom>
        </p:spPr>
      </p:pic>
    </p:spTree>
    <p:extLst>
      <p:ext uri="{BB962C8B-B14F-4D97-AF65-F5344CB8AC3E}">
        <p14:creationId xmlns:p14="http://schemas.microsoft.com/office/powerpoint/2010/main" val="861495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trade in Adapting to climate change and the trade implications of a low-carbon economy</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R="0" lvl="1" algn="just" rtl="0">
              <a:lnSpc>
                <a:spcPct val="150000"/>
              </a:lnSpc>
              <a:spcBef>
                <a:spcPts val="0"/>
              </a:spcBef>
              <a:spcAft>
                <a:spcPts val="0"/>
              </a:spcAft>
              <a:buClr>
                <a:srgbClr val="000000"/>
              </a:buClr>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F2226882-D130-CAC6-9758-376AC67D2DEF}"/>
              </a:ext>
            </a:extLst>
          </p:cNvPr>
          <p:cNvPicPr>
            <a:picLocks noChangeAspect="1"/>
          </p:cNvPicPr>
          <p:nvPr/>
        </p:nvPicPr>
        <p:blipFill>
          <a:blip r:embed="rId3"/>
          <a:stretch>
            <a:fillRect/>
          </a:stretch>
        </p:blipFill>
        <p:spPr>
          <a:xfrm>
            <a:off x="1286933" y="1677021"/>
            <a:ext cx="9059333" cy="3903857"/>
          </a:xfrm>
          <a:prstGeom prst="rect">
            <a:avLst/>
          </a:prstGeom>
        </p:spPr>
      </p:pic>
    </p:spTree>
    <p:extLst>
      <p:ext uri="{BB962C8B-B14F-4D97-AF65-F5344CB8AC3E}">
        <p14:creationId xmlns:p14="http://schemas.microsoft.com/office/powerpoint/2010/main" val="2025470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trade in Adapting to climate change and the trade implications of a low-carbon economy</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R="0" lvl="1" algn="just" rtl="0">
              <a:lnSpc>
                <a:spcPct val="150000"/>
              </a:lnSpc>
              <a:spcBef>
                <a:spcPts val="0"/>
              </a:spcBef>
              <a:spcAft>
                <a:spcPts val="0"/>
              </a:spcAft>
              <a:buClr>
                <a:srgbClr val="000000"/>
              </a:buClr>
              <a:buSzPts val="1600"/>
            </a:pPr>
            <a:r>
              <a:rPr lang="en-IN"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B. The role of trade in adapting to climate change</a:t>
            </a:r>
          </a:p>
          <a:p>
            <a:pPr marL="342900" marR="0" lvl="1" indent="-342900" algn="just" rtl="0">
              <a:lnSpc>
                <a:spcPct val="150000"/>
              </a:lnSpc>
              <a:spcBef>
                <a:spcPts val="0"/>
              </a:spcBef>
              <a:spcAft>
                <a:spcPts val="0"/>
              </a:spcAft>
              <a:buClr>
                <a:srgbClr val="000000"/>
              </a:buClr>
              <a:buSzPts val="1600"/>
              <a:buAutoNum type="arabicPeriod"/>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Why does climate change adaptation matter?</a:t>
            </a:r>
          </a:p>
          <a:p>
            <a:pPr marL="342900" marR="0" lvl="1" indent="12700" algn="just" rtl="0">
              <a:lnSpc>
                <a:spcPct val="150000"/>
              </a:lnSpc>
              <a:spcBef>
                <a:spcPts val="0"/>
              </a:spcBef>
              <a:spcAft>
                <a:spcPts val="0"/>
              </a:spcAft>
              <a:buClr>
                <a:srgbClr val="000000"/>
              </a:buClr>
              <a:buSzPts val="1600"/>
              <a:buAutoNum type="alphaUcPeriod"/>
            </a:pPr>
            <a:r>
              <a:rPr lang="en-IN" sz="1600" dirty="0">
                <a:latin typeface="Segoe UI" panose="020B0502040204020203" pitchFamily="34" charset="0"/>
                <a:ea typeface="Quattrocento Sans"/>
                <a:cs typeface="Segoe UI" panose="020B0502040204020203" pitchFamily="34" charset="0"/>
                <a:sym typeface="Quattrocento Sans"/>
              </a:rPr>
              <a:t> The Climate change has severe effects on people and the economy</a:t>
            </a:r>
          </a:p>
          <a:p>
            <a:pPr marL="342900" marR="0" lvl="1" indent="12700" algn="just" rtl="0">
              <a:lnSpc>
                <a:spcPct val="150000"/>
              </a:lnSpc>
              <a:spcBef>
                <a:spcPts val="0"/>
              </a:spcBef>
              <a:spcAft>
                <a:spcPts val="0"/>
              </a:spcAft>
              <a:buClr>
                <a:srgbClr val="000000"/>
              </a:buClr>
              <a:buSzPts val="1600"/>
              <a:buAutoNum type="alphaUcPeriod"/>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impacts of climate change on trade are heterogeneous across regions and sectors</a:t>
            </a:r>
          </a:p>
          <a:p>
            <a:pPr marL="541338" marR="0" lvl="1" algn="just" rtl="0">
              <a:lnSpc>
                <a:spcPct val="150000"/>
              </a:lnSpc>
              <a:spcBef>
                <a:spcPts val="0"/>
              </a:spcBef>
              <a:spcAft>
                <a:spcPts val="0"/>
              </a:spcAft>
              <a:buClr>
                <a:srgbClr val="000000"/>
              </a:buClr>
              <a:buSzPts val="1600"/>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 </a:t>
            </a:r>
            <a:r>
              <a:rPr lang="en-IN" sz="1600" b="0" i="0" u="none" strike="noStrike" cap="none" dirty="0" err="1">
                <a:solidFill>
                  <a:srgbClr val="000000"/>
                </a:solidFill>
                <a:latin typeface="Segoe UI" panose="020B0502040204020203" pitchFamily="34" charset="0"/>
                <a:ea typeface="Quattrocento Sans"/>
                <a:cs typeface="Segoe UI" panose="020B0502040204020203" pitchFamily="34" charset="0"/>
                <a:sym typeface="Quattrocento Sans"/>
              </a:rPr>
              <a:t>i</a:t>
            </a: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 Climate change will alter patterns of comparative advantage, leaving some economies at a disadvantage </a:t>
            </a:r>
          </a:p>
          <a:p>
            <a:pPr marL="541338" marR="0" lvl="1" algn="just" rtl="0">
              <a:lnSpc>
                <a:spcPct val="150000"/>
              </a:lnSpc>
              <a:spcBef>
                <a:spcPts val="0"/>
              </a:spcBef>
              <a:spcAft>
                <a:spcPts val="0"/>
              </a:spcAft>
              <a:buClr>
                <a:srgbClr val="000000"/>
              </a:buClr>
              <a:buSzPts val="1600"/>
            </a:pPr>
            <a:r>
              <a:rPr lang="en-IN" sz="1600" dirty="0">
                <a:latin typeface="Segoe UI" panose="020B0502040204020203" pitchFamily="34" charset="0"/>
                <a:ea typeface="Quattrocento Sans"/>
                <a:cs typeface="Segoe UI" panose="020B0502040204020203" pitchFamily="34" charset="0"/>
                <a:sym typeface="Quattrocento Sans"/>
              </a:rPr>
              <a:t>ii. Climate change is likely to increase trade costs unevenly across regions </a:t>
            </a:r>
          </a:p>
          <a:p>
            <a:pPr marL="541338" marR="0" lvl="1" algn="just" rtl="0">
              <a:lnSpc>
                <a:spcPct val="150000"/>
              </a:lnSpc>
              <a:spcBef>
                <a:spcPts val="0"/>
              </a:spcBef>
              <a:spcAft>
                <a:spcPts val="0"/>
              </a:spcAft>
              <a:buClr>
                <a:srgbClr val="000000"/>
              </a:buClr>
              <a:buSzPts val="1600"/>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iii. Trade in agriculture and tourism are particularly vulnerable to climate change </a:t>
            </a:r>
          </a:p>
          <a:p>
            <a:pPr marL="541338" marR="0" lvl="1" algn="just" rtl="0">
              <a:lnSpc>
                <a:spcPct val="150000"/>
              </a:lnSpc>
              <a:spcBef>
                <a:spcPts val="0"/>
              </a:spcBef>
              <a:spcAft>
                <a:spcPts val="0"/>
              </a:spcAft>
              <a:buClr>
                <a:srgbClr val="000000"/>
              </a:buClr>
              <a:buSzPts val="1600"/>
            </a:pPr>
            <a:r>
              <a:rPr lang="en-IN" sz="1600" dirty="0">
                <a:latin typeface="Segoe UI" panose="020B0502040204020203" pitchFamily="34" charset="0"/>
                <a:ea typeface="Quattrocento Sans"/>
                <a:cs typeface="Segoe UI" panose="020B0502040204020203" pitchFamily="34" charset="0"/>
                <a:sym typeface="Quattrocento Sans"/>
              </a:rPr>
              <a:t>iv. Manufacturing sectors are exposed to climate-indued global value chain disruptions </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294149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trade in Adapting to climate change and the trade implications of a low-carbon economy</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R="0" lvl="1" algn="just" rtl="0">
              <a:lnSpc>
                <a:spcPct val="150000"/>
              </a:lnSpc>
              <a:spcBef>
                <a:spcPts val="0"/>
              </a:spcBef>
              <a:spcAft>
                <a:spcPts val="0"/>
              </a:spcAft>
              <a:buClr>
                <a:srgbClr val="000000"/>
              </a:buClr>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525F71E9-A8A9-6E09-BE92-6310DD07CC34}"/>
              </a:ext>
            </a:extLst>
          </p:cNvPr>
          <p:cNvPicPr>
            <a:picLocks noChangeAspect="1"/>
          </p:cNvPicPr>
          <p:nvPr/>
        </p:nvPicPr>
        <p:blipFill>
          <a:blip r:embed="rId3"/>
          <a:stretch>
            <a:fillRect/>
          </a:stretch>
        </p:blipFill>
        <p:spPr>
          <a:xfrm>
            <a:off x="1151467" y="1592356"/>
            <a:ext cx="9329722" cy="4145491"/>
          </a:xfrm>
          <a:prstGeom prst="rect">
            <a:avLst/>
          </a:prstGeom>
        </p:spPr>
      </p:pic>
    </p:spTree>
    <p:extLst>
      <p:ext uri="{BB962C8B-B14F-4D97-AF65-F5344CB8AC3E}">
        <p14:creationId xmlns:p14="http://schemas.microsoft.com/office/powerpoint/2010/main" val="133288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trade in Adapting to climate change and the trade implications of a low-carbon economy</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R="0" lvl="1" algn="just" rtl="0">
              <a:lnSpc>
                <a:spcPct val="150000"/>
              </a:lnSpc>
              <a:spcBef>
                <a:spcPts val="0"/>
              </a:spcBef>
              <a:spcAft>
                <a:spcPts val="0"/>
              </a:spcAft>
              <a:buClr>
                <a:srgbClr val="000000"/>
              </a:buClr>
              <a:buSzPts val="1600"/>
            </a:pPr>
            <a:r>
              <a:rPr lang="en-IN"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3. International trade and trade policy can support climate change adaptation strategies. </a:t>
            </a:r>
          </a:p>
          <a:p>
            <a:pPr marL="719138" marR="0" lvl="1" indent="-342900" algn="just" rtl="0">
              <a:lnSpc>
                <a:spcPct val="150000"/>
              </a:lnSpc>
              <a:spcBef>
                <a:spcPts val="0"/>
              </a:spcBef>
              <a:spcAft>
                <a:spcPts val="0"/>
              </a:spcAft>
              <a:buClr>
                <a:srgbClr val="000000"/>
              </a:buClr>
              <a:buSzPts val="1600"/>
              <a:buAutoNum type="alphaUcPeriod"/>
            </a:pPr>
            <a:r>
              <a:rPr lang="en-IN" sz="1600" dirty="0">
                <a:latin typeface="Segoe UI" panose="020B0502040204020203" pitchFamily="34" charset="0"/>
                <a:ea typeface="Quattrocento Sans"/>
                <a:cs typeface="Segoe UI" panose="020B0502040204020203" pitchFamily="34" charset="0"/>
                <a:sym typeface="Quattrocento Sans"/>
              </a:rPr>
              <a:t>Trade can support climate change adaptation actions through economic growth </a:t>
            </a:r>
          </a:p>
          <a:p>
            <a:pPr marL="719138" marR="0" lvl="1" indent="-342900" algn="just" rtl="0">
              <a:lnSpc>
                <a:spcPct val="150000"/>
              </a:lnSpc>
              <a:spcBef>
                <a:spcPts val="0"/>
              </a:spcBef>
              <a:spcAft>
                <a:spcPts val="0"/>
              </a:spcAft>
              <a:buClr>
                <a:srgbClr val="000000"/>
              </a:buClr>
              <a:buSzPts val="1600"/>
              <a:buAutoNum type="alphaUcPeriod"/>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Trade can enhance economic resilience to climate change shocks </a:t>
            </a:r>
          </a:p>
          <a:p>
            <a:pPr marL="719138" marR="0" lvl="1" indent="-342900" algn="just" rtl="0">
              <a:lnSpc>
                <a:spcPct val="150000"/>
              </a:lnSpc>
              <a:spcBef>
                <a:spcPts val="0"/>
              </a:spcBef>
              <a:spcAft>
                <a:spcPts val="0"/>
              </a:spcAft>
              <a:buClr>
                <a:srgbClr val="000000"/>
              </a:buClr>
              <a:buSzPts val="1600"/>
              <a:buAutoNum type="alphaUcPeriod"/>
            </a:pPr>
            <a:r>
              <a:rPr lang="en-IN" sz="1600" dirty="0">
                <a:latin typeface="Segoe UI" panose="020B0502040204020203" pitchFamily="34" charset="0"/>
                <a:ea typeface="Quattrocento Sans"/>
                <a:cs typeface="Segoe UI" panose="020B0502040204020203" pitchFamily="34" charset="0"/>
                <a:sym typeface="Quattrocento Sans"/>
              </a:rPr>
              <a:t>Trade can contribute to improving food security arising from changing comparative advantages</a:t>
            </a:r>
          </a:p>
          <a:p>
            <a:pPr marL="719138" marR="0" lvl="1" indent="-342900" algn="just" rtl="0">
              <a:lnSpc>
                <a:spcPct val="150000"/>
              </a:lnSpc>
              <a:spcBef>
                <a:spcPts val="0"/>
              </a:spcBef>
              <a:spcAft>
                <a:spcPts val="0"/>
              </a:spcAft>
              <a:buClr>
                <a:srgbClr val="000000"/>
              </a:buClr>
              <a:buSzPts val="1600"/>
              <a:buAutoNum type="alphaUcPeriod"/>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Trade can facilitate the acquisition and development of technologies that can contribute to climate change adaptation </a:t>
            </a:r>
          </a:p>
          <a:p>
            <a:pPr marL="719138" marR="0" lvl="1" indent="-342900" algn="just" rtl="0">
              <a:lnSpc>
                <a:spcPct val="150000"/>
              </a:lnSpc>
              <a:spcBef>
                <a:spcPts val="0"/>
              </a:spcBef>
              <a:spcAft>
                <a:spcPts val="0"/>
              </a:spcAft>
              <a:buClr>
                <a:srgbClr val="000000"/>
              </a:buClr>
              <a:buSzPts val="1600"/>
              <a:buAutoNum type="alphaUcPeriod"/>
            </a:pPr>
            <a:r>
              <a:rPr lang="en-IN" sz="1600" dirty="0">
                <a:latin typeface="Segoe UI" panose="020B0502040204020203" pitchFamily="34" charset="0"/>
                <a:ea typeface="Quattrocento Sans"/>
                <a:cs typeface="Segoe UI" panose="020B0502040204020203" pitchFamily="34" charset="0"/>
                <a:sym typeface="Quattrocento Sans"/>
              </a:rPr>
              <a:t>Trade policies can be integrated into climate change adaptation strategies </a:t>
            </a: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342900" marR="0" lvl="1" indent="-342900" algn="just" rtl="0">
              <a:lnSpc>
                <a:spcPct val="150000"/>
              </a:lnSpc>
              <a:spcBef>
                <a:spcPts val="0"/>
              </a:spcBef>
              <a:spcAft>
                <a:spcPts val="0"/>
              </a:spcAft>
              <a:buClr>
                <a:srgbClr val="000000"/>
              </a:buClr>
              <a:buSzPts val="1600"/>
              <a:buAutoNum type="alphaUcPeriod"/>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315600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trade in Adapting to climate change and the trade implications of a low-carbon economy</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42900" marR="0" lvl="1" indent="-342900" algn="just" rtl="0">
              <a:lnSpc>
                <a:spcPct val="150000"/>
              </a:lnSpc>
              <a:spcBef>
                <a:spcPts val="0"/>
              </a:spcBef>
              <a:spcAft>
                <a:spcPts val="0"/>
              </a:spcAft>
              <a:buClr>
                <a:srgbClr val="000000"/>
              </a:buClr>
              <a:buSzPts val="1600"/>
              <a:buAutoNum type="alphaUcPeriod"/>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F364218C-84B3-64DA-154D-A52D5AB69F37}"/>
              </a:ext>
            </a:extLst>
          </p:cNvPr>
          <p:cNvPicPr>
            <a:picLocks noChangeAspect="1"/>
          </p:cNvPicPr>
          <p:nvPr/>
        </p:nvPicPr>
        <p:blipFill>
          <a:blip r:embed="rId3"/>
          <a:stretch>
            <a:fillRect/>
          </a:stretch>
        </p:blipFill>
        <p:spPr>
          <a:xfrm>
            <a:off x="1117601" y="1643155"/>
            <a:ext cx="9228666" cy="3997645"/>
          </a:xfrm>
          <a:prstGeom prst="rect">
            <a:avLst/>
          </a:prstGeom>
        </p:spPr>
      </p:pic>
    </p:spTree>
    <p:extLst>
      <p:ext uri="{BB962C8B-B14F-4D97-AF65-F5344CB8AC3E}">
        <p14:creationId xmlns:p14="http://schemas.microsoft.com/office/powerpoint/2010/main" val="2085117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4443</TotalTime>
  <Words>1088</Words>
  <Application>Microsoft Office PowerPoint</Application>
  <PresentationFormat>Widescreen</PresentationFormat>
  <Paragraphs>81</Paragraphs>
  <Slides>26</Slides>
  <Notes>26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26</vt:i4>
      </vt:variant>
    </vt:vector>
  </HeadingPairs>
  <TitlesOfParts>
    <vt:vector size="32" baseType="lpstr">
      <vt:lpstr>Calibri</vt:lpstr>
      <vt:lpstr>Segoe UI</vt:lpstr>
      <vt:lpstr>Century Gothic</vt:lpstr>
      <vt:lpstr>Arial</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Rahul Nikam</cp:lastModifiedBy>
  <cp:revision>8</cp:revision>
  <dcterms:created xsi:type="dcterms:W3CDTF">2020-01-02T01:56:26Z</dcterms:created>
  <dcterms:modified xsi:type="dcterms:W3CDTF">2024-06-10T06:19:22Z</dcterms:modified>
</cp:coreProperties>
</file>