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9"/>
  </p:notesMasterIdLst>
  <p:sldIdLst>
    <p:sldId id="256" r:id="rId3"/>
    <p:sldId id="257"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 id="283" r:id="rId28"/>
  </p:sldIdLst>
  <p:sldSz cx="12192000" cy="6858000"/>
  <p:notesSz cx="6951663" cy="10082213"/>
  <p:embeddedFontLst>
    <p:embeddedFont>
      <p:font typeface="Century Gothic" panose="020B050202020202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78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50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974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11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50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19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759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11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290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34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64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63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58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448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85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204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40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02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79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98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418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472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14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47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wto.org/english/tratop_e/envir_e/climate_intro_e.ht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www.wto.org/english/res_e/publications_e/wtr22_e.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4. International cooperation is essential to assist countries in adapting to climate change </a:t>
            </a:r>
          </a:p>
          <a:p>
            <a:pPr marL="719138" marR="0" lvl="1" indent="-354013"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climate change adaptation is cross-cutting </a:t>
            </a:r>
          </a:p>
          <a:p>
            <a:pPr marL="719138" marR="0" lvl="1" indent="-354013"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It  can help increase the ambition and viability of climate adaptation strategies </a:t>
            </a:r>
          </a:p>
          <a:p>
            <a:pPr marL="719138" marR="0" lvl="1" indent="-354013"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Predictability, dialogue, and coordination are key to increasing climate resilience of supply chains</a:t>
            </a:r>
          </a:p>
          <a:p>
            <a:pPr marL="719138" marR="0" lvl="1" indent="-354013"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Well-functioning markets are important to address climate-related food security challenges </a:t>
            </a:r>
          </a:p>
          <a:p>
            <a:pPr marL="719138" marR="0" lvl="1" indent="-354013"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More trade-related technical assistance and capacity building for climate change adaptation is needed</a:t>
            </a:r>
          </a:p>
        </p:txBody>
      </p:sp>
    </p:spTree>
    <p:extLst>
      <p:ext uri="{BB962C8B-B14F-4D97-AF65-F5344CB8AC3E}">
        <p14:creationId xmlns:p14="http://schemas.microsoft.com/office/powerpoint/2010/main" val="392808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6" name="Picture 5">
            <a:extLst>
              <a:ext uri="{FF2B5EF4-FFF2-40B4-BE49-F238E27FC236}">
                <a16:creationId xmlns:a16="http://schemas.microsoft.com/office/drawing/2014/main" id="{234D91ED-6950-19E8-1F61-7AA1652C8586}"/>
              </a:ext>
            </a:extLst>
          </p:cNvPr>
          <p:cNvPicPr>
            <a:picLocks noChangeAspect="1"/>
          </p:cNvPicPr>
          <p:nvPr/>
        </p:nvPicPr>
        <p:blipFill>
          <a:blip r:embed="rId3"/>
          <a:stretch>
            <a:fillRect/>
          </a:stretch>
        </p:blipFill>
        <p:spPr>
          <a:xfrm>
            <a:off x="1210800" y="1592356"/>
            <a:ext cx="7492933" cy="3848637"/>
          </a:xfrm>
          <a:prstGeom prst="rect">
            <a:avLst/>
          </a:prstGeom>
        </p:spPr>
      </p:pic>
    </p:spTree>
    <p:extLst>
      <p:ext uri="{BB962C8B-B14F-4D97-AF65-F5344CB8AC3E}">
        <p14:creationId xmlns:p14="http://schemas.microsoft.com/office/powerpoint/2010/main" val="362972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C1E2CE8-431F-A440-5FAF-7D124867AD00}"/>
              </a:ext>
            </a:extLst>
          </p:cNvPr>
          <p:cNvPicPr>
            <a:picLocks noChangeAspect="1"/>
          </p:cNvPicPr>
          <p:nvPr/>
        </p:nvPicPr>
        <p:blipFill>
          <a:blip r:embed="rId3"/>
          <a:stretch>
            <a:fillRect/>
          </a:stretch>
        </p:blipFill>
        <p:spPr>
          <a:xfrm>
            <a:off x="1208157" y="1682672"/>
            <a:ext cx="7309310" cy="3667637"/>
          </a:xfrm>
          <a:prstGeom prst="rect">
            <a:avLst/>
          </a:prstGeom>
        </p:spPr>
      </p:pic>
    </p:spTree>
    <p:extLst>
      <p:ext uri="{BB962C8B-B14F-4D97-AF65-F5344CB8AC3E}">
        <p14:creationId xmlns:p14="http://schemas.microsoft.com/office/powerpoint/2010/main" val="6515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A07C877F-7625-7B59-31CC-74C0E98A2682}"/>
              </a:ext>
            </a:extLst>
          </p:cNvPr>
          <p:cNvPicPr>
            <a:picLocks noChangeAspect="1"/>
          </p:cNvPicPr>
          <p:nvPr/>
        </p:nvPicPr>
        <p:blipFill>
          <a:blip r:embed="rId3"/>
          <a:stretch>
            <a:fillRect/>
          </a:stretch>
        </p:blipFill>
        <p:spPr>
          <a:xfrm>
            <a:off x="1439333" y="1731776"/>
            <a:ext cx="8839200" cy="3669958"/>
          </a:xfrm>
          <a:prstGeom prst="rect">
            <a:avLst/>
          </a:prstGeom>
        </p:spPr>
      </p:pic>
    </p:spTree>
    <p:extLst>
      <p:ext uri="{BB962C8B-B14F-4D97-AF65-F5344CB8AC3E}">
        <p14:creationId xmlns:p14="http://schemas.microsoft.com/office/powerpoint/2010/main" val="424616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 The trade implications of a low-carbon economy </a:t>
            </a:r>
          </a:p>
          <a:p>
            <a:pPr marL="342900" marR="0" lvl="1" indent="-342900" algn="just" rtl="0">
              <a:lnSpc>
                <a:spcPct val="150000"/>
              </a:lnSpc>
              <a:spcBef>
                <a:spcPts val="0"/>
              </a:spcBef>
              <a:spcAft>
                <a:spcPts val="0"/>
              </a:spcAft>
              <a:buClr>
                <a:srgbClr val="000000"/>
              </a:buClr>
              <a:buSzPts val="1600"/>
              <a:buAutoNum type="arabi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Achieving a low-carbon economy is imperative but faces challenges</a:t>
            </a:r>
          </a:p>
          <a:p>
            <a:pPr marL="354013"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a. Different strategies can support the transition to a low-carbon economy</a:t>
            </a:r>
          </a:p>
          <a:p>
            <a:pPr marL="354013"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b. Ambitious climate change mitigation policies are essential</a:t>
            </a:r>
          </a:p>
          <a:p>
            <a:pPr marL="354013"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c. Climate change mitigation policies are multifaceted </a:t>
            </a:r>
          </a:p>
          <a:p>
            <a:pPr marL="719138"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 </a:t>
            </a:r>
            <a:r>
              <a:rPr lang="en-IN" sz="1600" dirty="0" err="1">
                <a:latin typeface="Segoe UI" panose="020B0502040204020203" pitchFamily="34" charset="0"/>
                <a:ea typeface="Quattrocento Sans"/>
                <a:cs typeface="Segoe UI" panose="020B0502040204020203" pitchFamily="34" charset="0"/>
                <a:sym typeface="Quattrocento Sans"/>
              </a:rPr>
              <a:t>i</a:t>
            </a:r>
            <a:r>
              <a:rPr lang="en-IN" sz="1600" dirty="0">
                <a:latin typeface="Segoe UI" panose="020B0502040204020203" pitchFamily="34" charset="0"/>
                <a:ea typeface="Quattrocento Sans"/>
                <a:cs typeface="Segoe UI" panose="020B0502040204020203" pitchFamily="34" charset="0"/>
                <a:sym typeface="Quattrocento Sans"/>
              </a:rPr>
              <a:t>. Command –and- control instruments </a:t>
            </a:r>
          </a:p>
          <a:p>
            <a:pPr marL="719138"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ii. Market-based instruments </a:t>
            </a:r>
          </a:p>
          <a:p>
            <a:pPr marL="719138"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iii. Information instruments</a:t>
            </a:r>
          </a:p>
          <a:p>
            <a:pPr marL="719138"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iv. Voluntary agreements</a:t>
            </a: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060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71463" marR="0" lvl="1" algn="just" rtl="0">
              <a:lnSpc>
                <a:spcPct val="150000"/>
              </a:lnSpc>
              <a:spcBef>
                <a:spcPts val="0"/>
              </a:spcBef>
              <a:spcAft>
                <a:spcPts val="0"/>
              </a:spcAft>
              <a:buClr>
                <a:srgbClr val="000000"/>
              </a:buClr>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d. Addressing the distributional &amp; political implications of ambitious climate change mitigation policies is essential </a:t>
            </a:r>
          </a:p>
          <a:p>
            <a:pPr marL="271463"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e. Well-functioning financial markets are essential to support the transition to a low-carbon economy</a:t>
            </a:r>
          </a:p>
          <a:p>
            <a:pPr marR="0" lvl="1" algn="just" rtl="0">
              <a:lnSpc>
                <a:spcPct val="150000"/>
              </a:lnSpc>
              <a:spcBef>
                <a:spcPts val="0"/>
              </a:spcBef>
              <a:spcAft>
                <a:spcPts val="0"/>
              </a:spcAft>
              <a:buClr>
                <a:srgbClr val="000000"/>
              </a:buClr>
              <a:buSzPts val="1600"/>
            </a:pPr>
            <a:r>
              <a:rPr lang="en-IN" sz="1600" b="1" dirty="0">
                <a:latin typeface="Segoe UI" panose="020B0502040204020203" pitchFamily="34" charset="0"/>
                <a:ea typeface="Quattrocento Sans"/>
                <a:cs typeface="Segoe UI" panose="020B0502040204020203" pitchFamily="34" charset="0"/>
                <a:sym typeface="Quattrocento Sans"/>
              </a:rPr>
              <a:t>2</a:t>
            </a: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 low-carbon economy would change trade patterns and provide new trading opportunities </a:t>
            </a:r>
          </a:p>
          <a:p>
            <a:pPr marL="342900" marR="0" lvl="1" indent="127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 The transition to a low-carbon economy provides opportunities to support a more sustainable and equitable development</a:t>
            </a:r>
          </a:p>
          <a:p>
            <a:pPr marL="342900" marR="0" lvl="1" indent="127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International trade in low-carbon technologies and renewable energy can support a low-carbon transition </a:t>
            </a:r>
          </a:p>
          <a:p>
            <a:pPr marL="342900" marR="0" lvl="1" indent="127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 A low-carbon economy would impact trade patterns </a:t>
            </a:r>
          </a:p>
          <a:p>
            <a:pPr marL="342900" marR="0" lvl="1" indent="12700" algn="just" rtl="0">
              <a:lnSpc>
                <a:spcPct val="150000"/>
              </a:lnSpc>
              <a:spcBef>
                <a:spcPts val="0"/>
              </a:spcBef>
              <a:spcAft>
                <a:spcPts val="0"/>
              </a:spcAft>
              <a:buClr>
                <a:srgbClr val="000000"/>
              </a:buClr>
              <a:buSzPts val="1600"/>
              <a:buAutoNum type="alphaLcPeriod"/>
            </a:pPr>
            <a:endParaRPr lang="en-IN" sz="1600" dirty="0">
              <a:latin typeface="Segoe UI" panose="020B0502040204020203" pitchFamily="34" charset="0"/>
              <a:ea typeface="Quattrocento Sans"/>
              <a:cs typeface="Segoe UI" panose="020B0502040204020203" pitchFamily="34" charset="0"/>
              <a:sym typeface="Quattrocento Sans"/>
            </a:endParaRPr>
          </a:p>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1488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marR="0" lvl="1" indent="-4000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A low-carbon economy could spur regional trade in renewable electricity </a:t>
            </a:r>
          </a:p>
          <a:p>
            <a:pPr marL="742950" marR="0" lvl="1" indent="-400050" algn="just" rtl="0">
              <a:lnSpc>
                <a:spcPct val="150000"/>
              </a:lnSpc>
              <a:spcBef>
                <a:spcPts val="0"/>
              </a:spcBef>
              <a:spcAft>
                <a:spcPts val="0"/>
              </a:spcAft>
              <a:buClr>
                <a:srgbClr val="000000"/>
              </a:buClr>
              <a:buSzPts val="1600"/>
              <a:buAutoNum type="romanLcPeriod"/>
            </a:pPr>
            <a:r>
              <a:rPr lang="en-IN" sz="1600" dirty="0">
                <a:latin typeface="Segoe UI" panose="020B0502040204020203" pitchFamily="34" charset="0"/>
                <a:ea typeface="Quattrocento Sans"/>
                <a:cs typeface="Segoe UI" panose="020B0502040204020203" pitchFamily="34" charset="0"/>
                <a:sym typeface="Quattrocento Sans"/>
              </a:rPr>
              <a:t>The low-carbon would shift production and trade patterns, affecting regions differently</a:t>
            </a:r>
          </a:p>
          <a:p>
            <a:pPr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d. Some climate change mitigation policies may have trade implications  </a:t>
            </a:r>
          </a:p>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30327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6C9C3BB9-F876-F55E-792E-0C360A66D766}"/>
              </a:ext>
            </a:extLst>
          </p:cNvPr>
          <p:cNvPicPr>
            <a:picLocks noChangeAspect="1"/>
          </p:cNvPicPr>
          <p:nvPr/>
        </p:nvPicPr>
        <p:blipFill>
          <a:blip r:embed="rId3"/>
          <a:stretch>
            <a:fillRect/>
          </a:stretch>
        </p:blipFill>
        <p:spPr>
          <a:xfrm>
            <a:off x="1285939" y="1738775"/>
            <a:ext cx="8603127" cy="3852652"/>
          </a:xfrm>
          <a:prstGeom prst="rect">
            <a:avLst/>
          </a:prstGeom>
        </p:spPr>
      </p:pic>
    </p:spTree>
    <p:extLst>
      <p:ext uri="{BB962C8B-B14F-4D97-AF65-F5344CB8AC3E}">
        <p14:creationId xmlns:p14="http://schemas.microsoft.com/office/powerpoint/2010/main" val="344488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5" name="Picture 4">
            <a:extLst>
              <a:ext uri="{FF2B5EF4-FFF2-40B4-BE49-F238E27FC236}">
                <a16:creationId xmlns:a16="http://schemas.microsoft.com/office/drawing/2014/main" id="{39E7B83D-FFB3-26F5-E31D-D84252F1C95E}"/>
              </a:ext>
            </a:extLst>
          </p:cNvPr>
          <p:cNvPicPr>
            <a:picLocks noChangeAspect="1"/>
          </p:cNvPicPr>
          <p:nvPr/>
        </p:nvPicPr>
        <p:blipFill>
          <a:blip r:embed="rId3"/>
          <a:stretch>
            <a:fillRect/>
          </a:stretch>
        </p:blipFill>
        <p:spPr>
          <a:xfrm>
            <a:off x="1286933" y="1690881"/>
            <a:ext cx="9042400" cy="3948440"/>
          </a:xfrm>
          <a:prstGeom prst="rect">
            <a:avLst/>
          </a:prstGeom>
        </p:spPr>
      </p:pic>
    </p:spTree>
    <p:extLst>
      <p:ext uri="{BB962C8B-B14F-4D97-AF65-F5344CB8AC3E}">
        <p14:creationId xmlns:p14="http://schemas.microsoft.com/office/powerpoint/2010/main" val="381548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D48044C-C498-5047-AFD4-3FF9B7C5EF1F}"/>
              </a:ext>
            </a:extLst>
          </p:cNvPr>
          <p:cNvPicPr>
            <a:picLocks noChangeAspect="1"/>
          </p:cNvPicPr>
          <p:nvPr/>
        </p:nvPicPr>
        <p:blipFill>
          <a:blip r:embed="rId3"/>
          <a:stretch>
            <a:fillRect/>
          </a:stretch>
        </p:blipFill>
        <p:spPr>
          <a:xfrm>
            <a:off x="1009991" y="1626222"/>
            <a:ext cx="9488129" cy="3910978"/>
          </a:xfrm>
          <a:prstGeom prst="rect">
            <a:avLst/>
          </a:prstGeom>
        </p:spPr>
      </p:pic>
    </p:spTree>
    <p:extLst>
      <p:ext uri="{BB962C8B-B14F-4D97-AF65-F5344CB8AC3E}">
        <p14:creationId xmlns:p14="http://schemas.microsoft.com/office/powerpoint/2010/main" val="33983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3155608"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Font typeface="Arial"/>
              <a:buAutoNum type="arabicPeriod"/>
            </a:pPr>
            <a:r>
              <a:rPr lang="en-US" sz="1600" dirty="0">
                <a:latin typeface="Segoe UI" panose="020B0502040204020203" pitchFamily="34" charset="0"/>
                <a:ea typeface="Quattrocento Sans"/>
                <a:cs typeface="Segoe UI" panose="020B0502040204020203" pitchFamily="34" charset="0"/>
                <a:sym typeface="Quattrocento Sans"/>
              </a:rPr>
              <a:t>The next great transformation T</a:t>
            </a: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echnological cooperation, competition, and cross-fertilization do not just spur innovation; they also encourage needed technological diffusion.  </a:t>
            </a:r>
          </a:p>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2. Harnessing the transformative  power of trade.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BBEF3FA4-57DF-1AC3-250B-F859A0CFDFE1}"/>
              </a:ext>
            </a:extLst>
          </p:cNvPr>
          <p:cNvPicPr>
            <a:picLocks noChangeAspect="1"/>
          </p:cNvPicPr>
          <p:nvPr/>
        </p:nvPicPr>
        <p:blipFill>
          <a:blip r:embed="rId3"/>
          <a:stretch>
            <a:fillRect/>
          </a:stretch>
        </p:blipFill>
        <p:spPr>
          <a:xfrm>
            <a:off x="4384196" y="1571380"/>
            <a:ext cx="6096993" cy="416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dirty="0">
                <a:latin typeface="Segoe UI" panose="020B0502040204020203" pitchFamily="34" charset="0"/>
                <a:ea typeface="Quattrocento Sans"/>
                <a:cs typeface="Segoe UI" panose="020B0502040204020203" pitchFamily="34" charset="0"/>
                <a:sym typeface="Quattrocento Sans"/>
              </a:rPr>
              <a:t>3</a:t>
            </a: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International cooperation is essential to achieve a low-carbon economy</a:t>
            </a:r>
          </a:p>
          <a:p>
            <a:pPr marL="719138" marR="0" lvl="1" indent="-342900"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Greater international cooperation is needed to support a just low-carbon</a:t>
            </a:r>
          </a:p>
          <a:p>
            <a:pPr marL="719138" marR="0" lvl="1" indent="-3429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International cooperation on climate adaptation is broad and diverse </a:t>
            </a:r>
          </a:p>
          <a:p>
            <a:pPr marL="719138" marR="0" lvl="1" indent="-342900"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Inter</a:t>
            </a:r>
            <a:r>
              <a:rPr lang="en-IN" sz="1600" dirty="0">
                <a:latin typeface="Segoe UI" panose="020B0502040204020203" pitchFamily="34" charset="0"/>
                <a:ea typeface="Quattrocento Sans"/>
                <a:cs typeface="Segoe UI" panose="020B0502040204020203" pitchFamily="34" charset="0"/>
                <a:sym typeface="Quattrocento Sans"/>
              </a:rPr>
              <a:t>national cooperation on trade can support and enhance climate change mitigation actions.</a:t>
            </a:r>
          </a:p>
          <a:p>
            <a:pPr marL="719138" marR="0" lvl="1" indent="-342900"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WTO rules help to prevent protectionism and to promote efficient and effective trade-related climate policies </a:t>
            </a:r>
          </a:p>
          <a:p>
            <a:pPr marL="719138" marR="0" lvl="1" indent="-342900" algn="just" rtl="0">
              <a:lnSpc>
                <a:spcPct val="150000"/>
              </a:lnSpc>
              <a:spcBef>
                <a:spcPts val="0"/>
              </a:spcBef>
              <a:spcAft>
                <a:spcPts val="0"/>
              </a:spcAft>
              <a:buClr>
                <a:srgbClr val="000000"/>
              </a:buClr>
              <a:buSzPts val="1600"/>
              <a:buAutoNum type="alphaL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Transparency and dialogue support coherent and fit-for-purpose climate change policies </a:t>
            </a:r>
          </a:p>
          <a:p>
            <a:pPr marL="719138" marR="0" lvl="1" indent="-342900" algn="just" rtl="0">
              <a:lnSpc>
                <a:spcPct val="150000"/>
              </a:lnSpc>
              <a:spcBef>
                <a:spcPts val="0"/>
              </a:spcBef>
              <a:spcAft>
                <a:spcPts val="0"/>
              </a:spcAft>
              <a:buClr>
                <a:srgbClr val="000000"/>
              </a:buClr>
              <a:buSzPts val="1600"/>
              <a:buAutoNum type="alphaLcPeriod"/>
            </a:pPr>
            <a:r>
              <a:rPr lang="en-IN" sz="1600" dirty="0">
                <a:latin typeface="Segoe UI" panose="020B0502040204020203" pitchFamily="34" charset="0"/>
                <a:ea typeface="Quattrocento Sans"/>
                <a:cs typeface="Segoe UI" panose="020B0502040204020203" pitchFamily="34" charset="0"/>
                <a:sym typeface="Quattrocento Sans"/>
              </a:rPr>
              <a:t>Aid for trade can play an important role in supporting a just transition to a low-carbon economy </a:t>
            </a:r>
          </a:p>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245295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F4CBFF2E-0265-5F6C-60CB-51D20D7EEBD2}"/>
              </a:ext>
            </a:extLst>
          </p:cNvPr>
          <p:cNvPicPr>
            <a:picLocks noChangeAspect="1"/>
          </p:cNvPicPr>
          <p:nvPr/>
        </p:nvPicPr>
        <p:blipFill>
          <a:blip r:embed="rId3"/>
          <a:stretch>
            <a:fillRect/>
          </a:stretch>
        </p:blipFill>
        <p:spPr>
          <a:xfrm>
            <a:off x="1151467" y="1713626"/>
            <a:ext cx="9143999" cy="3902949"/>
          </a:xfrm>
          <a:prstGeom prst="rect">
            <a:avLst/>
          </a:prstGeom>
        </p:spPr>
      </p:pic>
    </p:spTree>
    <p:extLst>
      <p:ext uri="{BB962C8B-B14F-4D97-AF65-F5344CB8AC3E}">
        <p14:creationId xmlns:p14="http://schemas.microsoft.com/office/powerpoint/2010/main" val="1206998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AF4420BA-F00C-E13E-1FFB-AD76CE17F459}"/>
              </a:ext>
            </a:extLst>
          </p:cNvPr>
          <p:cNvPicPr>
            <a:picLocks noChangeAspect="1"/>
          </p:cNvPicPr>
          <p:nvPr/>
        </p:nvPicPr>
        <p:blipFill>
          <a:blip r:embed="rId3"/>
          <a:stretch>
            <a:fillRect/>
          </a:stretch>
        </p:blipFill>
        <p:spPr>
          <a:xfrm>
            <a:off x="1147830" y="1761067"/>
            <a:ext cx="9164570" cy="3976780"/>
          </a:xfrm>
          <a:prstGeom prst="rect">
            <a:avLst/>
          </a:prstGeom>
        </p:spPr>
      </p:pic>
    </p:spTree>
    <p:extLst>
      <p:ext uri="{BB962C8B-B14F-4D97-AF65-F5344CB8AC3E}">
        <p14:creationId xmlns:p14="http://schemas.microsoft.com/office/powerpoint/2010/main" val="398944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9DA4A31-5B1A-6818-D2CE-15B5B15852B6}"/>
              </a:ext>
            </a:extLst>
          </p:cNvPr>
          <p:cNvPicPr>
            <a:picLocks noChangeAspect="1"/>
          </p:cNvPicPr>
          <p:nvPr/>
        </p:nvPicPr>
        <p:blipFill>
          <a:blip r:embed="rId3"/>
          <a:stretch>
            <a:fillRect/>
          </a:stretch>
        </p:blipFill>
        <p:spPr>
          <a:xfrm>
            <a:off x="1155761" y="1592356"/>
            <a:ext cx="9173571" cy="4145491"/>
          </a:xfrm>
          <a:prstGeom prst="rect">
            <a:avLst/>
          </a:prstGeom>
        </p:spPr>
      </p:pic>
    </p:spTree>
    <p:extLst>
      <p:ext uri="{BB962C8B-B14F-4D97-AF65-F5344CB8AC3E}">
        <p14:creationId xmlns:p14="http://schemas.microsoft.com/office/powerpoint/2010/main" val="183047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79678D17-C052-D0A3-20ED-B843ECF457F7}"/>
              </a:ext>
            </a:extLst>
          </p:cNvPr>
          <p:cNvPicPr>
            <a:picLocks noChangeAspect="1"/>
          </p:cNvPicPr>
          <p:nvPr/>
        </p:nvPicPr>
        <p:blipFill>
          <a:blip r:embed="rId3"/>
          <a:stretch>
            <a:fillRect/>
          </a:stretch>
        </p:blipFill>
        <p:spPr>
          <a:xfrm>
            <a:off x="993058" y="1593403"/>
            <a:ext cx="9488130" cy="4144443"/>
          </a:xfrm>
          <a:prstGeom prst="rect">
            <a:avLst/>
          </a:prstGeom>
        </p:spPr>
      </p:pic>
    </p:spTree>
    <p:extLst>
      <p:ext uri="{BB962C8B-B14F-4D97-AF65-F5344CB8AC3E}">
        <p14:creationId xmlns:p14="http://schemas.microsoft.com/office/powerpoint/2010/main" val="2139618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AutoNum type="alphaLcPeriod"/>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044E2C2-2FA5-A7C9-CDDD-BEE9AE01D2DA}"/>
              </a:ext>
            </a:extLst>
          </p:cNvPr>
          <p:cNvPicPr>
            <a:picLocks noChangeAspect="1"/>
          </p:cNvPicPr>
          <p:nvPr/>
        </p:nvPicPr>
        <p:blipFill>
          <a:blip r:embed="rId3"/>
          <a:stretch>
            <a:fillRect/>
          </a:stretch>
        </p:blipFill>
        <p:spPr>
          <a:xfrm>
            <a:off x="993057" y="1592355"/>
            <a:ext cx="9488129" cy="4145491"/>
          </a:xfrm>
          <a:prstGeom prst="rect">
            <a:avLst/>
          </a:prstGeom>
        </p:spPr>
      </p:pic>
    </p:spTree>
    <p:extLst>
      <p:ext uri="{BB962C8B-B14F-4D97-AF65-F5344CB8AC3E}">
        <p14:creationId xmlns:p14="http://schemas.microsoft.com/office/powerpoint/2010/main" val="221296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Trade and climate change </a:t>
            </a:r>
            <a:r>
              <a:rPr lang="en-US" sz="1600" dirty="0">
                <a:latin typeface="Segoe UI" panose="020B0502040204020203" pitchFamily="34" charset="0"/>
                <a:ea typeface="Quattrocento Sans"/>
                <a:cs typeface="Segoe UI" panose="020B0502040204020203" pitchFamily="34" charset="0"/>
                <a:sym typeface="Quattrocento Sans"/>
                <a:hlinkClick r:id="rId3"/>
              </a:rPr>
              <a:t>https://www.wto.org/english/tratop_e/envir_e/climate_intro_e.htm</a:t>
            </a:r>
            <a:r>
              <a:rPr lang="en-US" sz="1600" dirty="0">
                <a:latin typeface="Segoe UI" panose="020B0502040204020203" pitchFamily="34" charset="0"/>
                <a:ea typeface="Quattrocento Sans"/>
                <a:cs typeface="Segoe UI" panose="020B0502040204020203" pitchFamily="34" charset="0"/>
                <a:sym typeface="Quattrocento Sans"/>
              </a:rPr>
              <a:t> </a:t>
            </a:r>
          </a:p>
          <a:p>
            <a:pPr marL="285750" lvl="1" indent="-285750" algn="just">
              <a:lnSpc>
                <a:spcPct val="150000"/>
              </a:lnSpc>
              <a:buSzPts val="1600"/>
              <a:buFont typeface="Arial" panose="020B0604020202020204" pitchFamily="34" charset="0"/>
              <a:buChar char="•"/>
            </a:pPr>
            <a:r>
              <a:rPr lang="en-US" sz="1600">
                <a:latin typeface="Segoe UI" panose="020B0502040204020203" pitchFamily="34" charset="0"/>
                <a:ea typeface="Quattrocento Sans"/>
                <a:cs typeface="Segoe UI" panose="020B0502040204020203" pitchFamily="34" charset="0"/>
                <a:sym typeface="Quattrocento Sans"/>
              </a:rPr>
              <a:t>World Trade Report 2022 Climate change and international trade </a:t>
            </a:r>
            <a:r>
              <a:rPr lang="en-US" sz="1600">
                <a:latin typeface="Segoe UI" panose="020B0502040204020203" pitchFamily="34" charset="0"/>
                <a:ea typeface="Quattrocento Sans"/>
                <a:cs typeface="Segoe UI" panose="020B0502040204020203" pitchFamily="34" charset="0"/>
                <a:sym typeface="Quattrocento Sans"/>
                <a:hlinkClick r:id="rId4"/>
              </a:rPr>
              <a:t>https://www.wto.org/english/res_e/publications_e/wtr22_e.htm</a:t>
            </a:r>
            <a:r>
              <a:rPr lang="en-US" sz="1600">
                <a:latin typeface="Segoe UI" panose="020B0502040204020203" pitchFamily="34" charset="0"/>
                <a:ea typeface="Quattrocento Sans"/>
                <a:cs typeface="Segoe UI" panose="020B0502040204020203" pitchFamily="34" charset="0"/>
                <a:sym typeface="Quattrocento Sans"/>
              </a:rPr>
              <a:t>  </a:t>
            </a:r>
            <a:endParaRPr lang="en-US" sz="1600" b="0" i="0" u="none" strike="noStrike" cap="none">
              <a:solidFill>
                <a:srgbClr val="000000"/>
              </a:solidFill>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63622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31B1CB72-B7B9-F292-DC6B-4AE91A9D2A00}"/>
              </a:ext>
            </a:extLst>
          </p:cNvPr>
          <p:cNvPicPr>
            <a:picLocks noChangeAspect="1"/>
          </p:cNvPicPr>
          <p:nvPr/>
        </p:nvPicPr>
        <p:blipFill>
          <a:blip r:embed="rId3"/>
          <a:stretch>
            <a:fillRect/>
          </a:stretch>
        </p:blipFill>
        <p:spPr>
          <a:xfrm>
            <a:off x="1354667" y="1761068"/>
            <a:ext cx="8906933" cy="3865346"/>
          </a:xfrm>
          <a:prstGeom prst="rect">
            <a:avLst/>
          </a:prstGeom>
        </p:spPr>
      </p:pic>
    </p:spTree>
    <p:extLst>
      <p:ext uri="{BB962C8B-B14F-4D97-AF65-F5344CB8AC3E}">
        <p14:creationId xmlns:p14="http://schemas.microsoft.com/office/powerpoint/2010/main" val="28706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0C16B0E-7344-0699-4385-04E1D4B5FE50}"/>
              </a:ext>
            </a:extLst>
          </p:cNvPr>
          <p:cNvPicPr>
            <a:picLocks noChangeAspect="1"/>
          </p:cNvPicPr>
          <p:nvPr/>
        </p:nvPicPr>
        <p:blipFill>
          <a:blip r:embed="rId3"/>
          <a:stretch>
            <a:fillRect/>
          </a:stretch>
        </p:blipFill>
        <p:spPr>
          <a:xfrm>
            <a:off x="1232495" y="1688156"/>
            <a:ext cx="8859771" cy="3826311"/>
          </a:xfrm>
          <a:prstGeom prst="rect">
            <a:avLst/>
          </a:prstGeom>
        </p:spPr>
      </p:pic>
    </p:spTree>
    <p:extLst>
      <p:ext uri="{BB962C8B-B14F-4D97-AF65-F5344CB8AC3E}">
        <p14:creationId xmlns:p14="http://schemas.microsoft.com/office/powerpoint/2010/main" val="8614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F2226882-D130-CAC6-9758-376AC67D2DEF}"/>
              </a:ext>
            </a:extLst>
          </p:cNvPr>
          <p:cNvPicPr>
            <a:picLocks noChangeAspect="1"/>
          </p:cNvPicPr>
          <p:nvPr/>
        </p:nvPicPr>
        <p:blipFill>
          <a:blip r:embed="rId3"/>
          <a:stretch>
            <a:fillRect/>
          </a:stretch>
        </p:blipFill>
        <p:spPr>
          <a:xfrm>
            <a:off x="1286933" y="1677021"/>
            <a:ext cx="9059333" cy="3903857"/>
          </a:xfrm>
          <a:prstGeom prst="rect">
            <a:avLst/>
          </a:prstGeom>
        </p:spPr>
      </p:pic>
    </p:spTree>
    <p:extLst>
      <p:ext uri="{BB962C8B-B14F-4D97-AF65-F5344CB8AC3E}">
        <p14:creationId xmlns:p14="http://schemas.microsoft.com/office/powerpoint/2010/main" val="202547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B. The role of trade in adapting to climate change</a:t>
            </a:r>
          </a:p>
          <a:p>
            <a:pPr marL="342900" marR="0" lvl="1" indent="-342900" algn="just" rtl="0">
              <a:lnSpc>
                <a:spcPct val="150000"/>
              </a:lnSpc>
              <a:spcBef>
                <a:spcPts val="0"/>
              </a:spcBef>
              <a:spcAft>
                <a:spcPts val="0"/>
              </a:spcAft>
              <a:buClr>
                <a:srgbClr val="000000"/>
              </a:buClr>
              <a:buSzPts val="1600"/>
              <a:buAutoNum type="arabi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Why does climate change adaptation matter?</a:t>
            </a:r>
          </a:p>
          <a:p>
            <a:pPr marL="342900" marR="0" lvl="1" indent="12700" algn="just" rtl="0">
              <a:lnSpc>
                <a:spcPct val="150000"/>
              </a:lnSpc>
              <a:spcBef>
                <a:spcPts val="0"/>
              </a:spcBef>
              <a:spcAft>
                <a:spcPts val="0"/>
              </a:spcAft>
              <a:buClr>
                <a:srgbClr val="000000"/>
              </a:buClr>
              <a:buSzPts val="1600"/>
              <a:buAutoNum type="alphaUcPeriod"/>
            </a:pPr>
            <a:r>
              <a:rPr lang="en-IN" sz="1600" dirty="0">
                <a:latin typeface="Segoe UI" panose="020B0502040204020203" pitchFamily="34" charset="0"/>
                <a:ea typeface="Quattrocento Sans"/>
                <a:cs typeface="Segoe UI" panose="020B0502040204020203" pitchFamily="34" charset="0"/>
                <a:sym typeface="Quattrocento Sans"/>
              </a:rPr>
              <a:t> The Climate change has severe effects on people and the economy</a:t>
            </a:r>
          </a:p>
          <a:p>
            <a:pPr marL="342900" marR="0" lvl="1" indent="12700" algn="just" rtl="0">
              <a:lnSpc>
                <a:spcPct val="150000"/>
              </a:lnSpc>
              <a:spcBef>
                <a:spcPts val="0"/>
              </a:spcBef>
              <a:spcAft>
                <a:spcPts val="0"/>
              </a:spcAft>
              <a:buClr>
                <a:srgbClr val="000000"/>
              </a:buClr>
              <a:buSzPts val="1600"/>
              <a:buAutoNum type="alphaU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The impacts of climate change on trade are heterogeneous across regions and sectors</a:t>
            </a:r>
          </a:p>
          <a:p>
            <a:pPr marL="541338" marR="0" lvl="1" algn="just" rtl="0">
              <a:lnSpc>
                <a:spcPct val="150000"/>
              </a:lnSpc>
              <a:spcBef>
                <a:spcPts val="0"/>
              </a:spcBef>
              <a:spcAft>
                <a:spcPts val="0"/>
              </a:spcAft>
              <a:buClr>
                <a:srgbClr val="000000"/>
              </a:buClr>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a:t>
            </a:r>
            <a:r>
              <a:rPr lang="en-IN" sz="1600" b="0" i="0" u="none" strike="noStrike" cap="none" dirty="0" err="1">
                <a:solidFill>
                  <a:srgbClr val="000000"/>
                </a:solidFill>
                <a:latin typeface="Segoe UI" panose="020B0502040204020203" pitchFamily="34" charset="0"/>
                <a:ea typeface="Quattrocento Sans"/>
                <a:cs typeface="Segoe UI" panose="020B0502040204020203" pitchFamily="34" charset="0"/>
                <a:sym typeface="Quattrocento Sans"/>
              </a:rPr>
              <a:t>i</a:t>
            </a: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 Climate change will alter patterns of comparative advantage, leaving some economies at a disadvantage </a:t>
            </a:r>
          </a:p>
          <a:p>
            <a:pPr marL="541338"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ii. Climate change is likely to increase trade costs unevenly across regions </a:t>
            </a:r>
          </a:p>
          <a:p>
            <a:pPr marL="541338" marR="0" lvl="1" algn="just" rtl="0">
              <a:lnSpc>
                <a:spcPct val="150000"/>
              </a:lnSpc>
              <a:spcBef>
                <a:spcPts val="0"/>
              </a:spcBef>
              <a:spcAft>
                <a:spcPts val="0"/>
              </a:spcAft>
              <a:buClr>
                <a:srgbClr val="000000"/>
              </a:buClr>
              <a:buSzPts val="1600"/>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iii. Trade in agriculture and tourism are particularly vulnerable to climate change </a:t>
            </a:r>
          </a:p>
          <a:p>
            <a:pPr marL="541338" marR="0" lvl="1" algn="just" rtl="0">
              <a:lnSpc>
                <a:spcPct val="150000"/>
              </a:lnSpc>
              <a:spcBef>
                <a:spcPts val="0"/>
              </a:spcBef>
              <a:spcAft>
                <a:spcPts val="0"/>
              </a:spcAft>
              <a:buClr>
                <a:srgbClr val="000000"/>
              </a:buClr>
              <a:buSzPts val="1600"/>
            </a:pPr>
            <a:r>
              <a:rPr lang="en-IN" sz="1600" dirty="0">
                <a:latin typeface="Segoe UI" panose="020B0502040204020203" pitchFamily="34" charset="0"/>
                <a:ea typeface="Quattrocento Sans"/>
                <a:cs typeface="Segoe UI" panose="020B0502040204020203" pitchFamily="34" charset="0"/>
                <a:sym typeface="Quattrocento Sans"/>
              </a:rPr>
              <a:t>iv. Manufacturing sectors are exposed to climate-indued global value chain disruptions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9414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525F71E9-A8A9-6E09-BE92-6310DD07CC34}"/>
              </a:ext>
            </a:extLst>
          </p:cNvPr>
          <p:cNvPicPr>
            <a:picLocks noChangeAspect="1"/>
          </p:cNvPicPr>
          <p:nvPr/>
        </p:nvPicPr>
        <p:blipFill>
          <a:blip r:embed="rId3"/>
          <a:stretch>
            <a:fillRect/>
          </a:stretch>
        </p:blipFill>
        <p:spPr>
          <a:xfrm>
            <a:off x="1151467" y="1592356"/>
            <a:ext cx="9329722" cy="4145491"/>
          </a:xfrm>
          <a:prstGeom prst="rect">
            <a:avLst/>
          </a:prstGeom>
        </p:spPr>
      </p:pic>
    </p:spTree>
    <p:extLst>
      <p:ext uri="{BB962C8B-B14F-4D97-AF65-F5344CB8AC3E}">
        <p14:creationId xmlns:p14="http://schemas.microsoft.com/office/powerpoint/2010/main" val="1332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3. International trade and trade policy can support climate change adaptation strategies. </a:t>
            </a:r>
          </a:p>
          <a:p>
            <a:pPr marL="719138" marR="0" lvl="1" indent="-342900" algn="just" rtl="0">
              <a:lnSpc>
                <a:spcPct val="150000"/>
              </a:lnSpc>
              <a:spcBef>
                <a:spcPts val="0"/>
              </a:spcBef>
              <a:spcAft>
                <a:spcPts val="0"/>
              </a:spcAft>
              <a:buClr>
                <a:srgbClr val="000000"/>
              </a:buClr>
              <a:buSzPts val="1600"/>
              <a:buAutoNum type="alphaUcPeriod"/>
            </a:pPr>
            <a:r>
              <a:rPr lang="en-IN" sz="1600" dirty="0">
                <a:latin typeface="Segoe UI" panose="020B0502040204020203" pitchFamily="34" charset="0"/>
                <a:ea typeface="Quattrocento Sans"/>
                <a:cs typeface="Segoe UI" panose="020B0502040204020203" pitchFamily="34" charset="0"/>
                <a:sym typeface="Quattrocento Sans"/>
              </a:rPr>
              <a:t>Trade can support climate change adaptation actions through economic growth </a:t>
            </a:r>
          </a:p>
          <a:p>
            <a:pPr marL="719138" marR="0" lvl="1" indent="-342900" algn="just" rtl="0">
              <a:lnSpc>
                <a:spcPct val="150000"/>
              </a:lnSpc>
              <a:spcBef>
                <a:spcPts val="0"/>
              </a:spcBef>
              <a:spcAft>
                <a:spcPts val="0"/>
              </a:spcAft>
              <a:buClr>
                <a:srgbClr val="000000"/>
              </a:buClr>
              <a:buSzPts val="1600"/>
              <a:buAutoNum type="alphaU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Trade can enhance economic resilience to climate change shocks </a:t>
            </a:r>
          </a:p>
          <a:p>
            <a:pPr marL="719138" marR="0" lvl="1" indent="-342900" algn="just" rtl="0">
              <a:lnSpc>
                <a:spcPct val="150000"/>
              </a:lnSpc>
              <a:spcBef>
                <a:spcPts val="0"/>
              </a:spcBef>
              <a:spcAft>
                <a:spcPts val="0"/>
              </a:spcAft>
              <a:buClr>
                <a:srgbClr val="000000"/>
              </a:buClr>
              <a:buSzPts val="1600"/>
              <a:buAutoNum type="alphaUcPeriod"/>
            </a:pPr>
            <a:r>
              <a:rPr lang="en-IN" sz="1600" dirty="0">
                <a:latin typeface="Segoe UI" panose="020B0502040204020203" pitchFamily="34" charset="0"/>
                <a:ea typeface="Quattrocento Sans"/>
                <a:cs typeface="Segoe UI" panose="020B0502040204020203" pitchFamily="34" charset="0"/>
                <a:sym typeface="Quattrocento Sans"/>
              </a:rPr>
              <a:t>Trade can contribute to improving food security arising from changing comparative advantages</a:t>
            </a:r>
          </a:p>
          <a:p>
            <a:pPr marL="719138" marR="0" lvl="1" indent="-342900" algn="just" rtl="0">
              <a:lnSpc>
                <a:spcPct val="150000"/>
              </a:lnSpc>
              <a:spcBef>
                <a:spcPts val="0"/>
              </a:spcBef>
              <a:spcAft>
                <a:spcPts val="0"/>
              </a:spcAft>
              <a:buClr>
                <a:srgbClr val="000000"/>
              </a:buClr>
              <a:buSzPts val="1600"/>
              <a:buAutoNum type="alphaUcPeriod"/>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Trade can facilitate the acquisition and development of technologies that can contribute to climate change adaptation </a:t>
            </a:r>
          </a:p>
          <a:p>
            <a:pPr marL="719138" marR="0" lvl="1" indent="-342900" algn="just" rtl="0">
              <a:lnSpc>
                <a:spcPct val="150000"/>
              </a:lnSpc>
              <a:spcBef>
                <a:spcPts val="0"/>
              </a:spcBef>
              <a:spcAft>
                <a:spcPts val="0"/>
              </a:spcAft>
              <a:buClr>
                <a:srgbClr val="000000"/>
              </a:buClr>
              <a:buSzPts val="1600"/>
              <a:buAutoNum type="alphaUcPeriod"/>
            </a:pPr>
            <a:r>
              <a:rPr lang="en-IN" sz="1600" dirty="0">
                <a:latin typeface="Segoe UI" panose="020B0502040204020203" pitchFamily="34" charset="0"/>
                <a:ea typeface="Quattrocento Sans"/>
                <a:cs typeface="Segoe UI" panose="020B0502040204020203" pitchFamily="34" charset="0"/>
                <a:sym typeface="Quattrocento Sans"/>
              </a:rPr>
              <a:t>Trade policies can be integrated into climate change adaptation strategies </a:t>
            </a:r>
            <a:endPar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342900" marR="0" lvl="1" indent="-342900" algn="just" rtl="0">
              <a:lnSpc>
                <a:spcPct val="150000"/>
              </a:lnSpc>
              <a:spcBef>
                <a:spcPts val="0"/>
              </a:spcBef>
              <a:spcAft>
                <a:spcPts val="0"/>
              </a:spcAft>
              <a:buClr>
                <a:srgbClr val="000000"/>
              </a:buClr>
              <a:buSzPts val="1600"/>
              <a:buAutoNum type="alphaUcPeriod"/>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3156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trade in Adapting to climate change and the trade implications of a low-carbon economy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AutoNum type="alphaUcPeriod"/>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F364218C-84B3-64DA-154D-A52D5AB69F37}"/>
              </a:ext>
            </a:extLst>
          </p:cNvPr>
          <p:cNvPicPr>
            <a:picLocks noChangeAspect="1"/>
          </p:cNvPicPr>
          <p:nvPr/>
        </p:nvPicPr>
        <p:blipFill>
          <a:blip r:embed="rId3"/>
          <a:stretch>
            <a:fillRect/>
          </a:stretch>
        </p:blipFill>
        <p:spPr>
          <a:xfrm>
            <a:off x="1117601" y="1643155"/>
            <a:ext cx="9228666" cy="3997645"/>
          </a:xfrm>
          <a:prstGeom prst="rect">
            <a:avLst/>
          </a:prstGeom>
        </p:spPr>
      </p:pic>
    </p:spTree>
    <p:extLst>
      <p:ext uri="{BB962C8B-B14F-4D97-AF65-F5344CB8AC3E}">
        <p14:creationId xmlns:p14="http://schemas.microsoft.com/office/powerpoint/2010/main" val="20851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4443</TotalTime>
  <Words>1088</Words>
  <Application>Microsoft Office PowerPoint</Application>
  <PresentationFormat>Widescreen</PresentationFormat>
  <Paragraphs>81</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8</cp:revision>
  <dcterms:created xsi:type="dcterms:W3CDTF">2020-01-02T01:56:26Z</dcterms:created>
  <dcterms:modified xsi:type="dcterms:W3CDTF">2024-06-10T06:19:22Z</dcterms:modified>
</cp:coreProperties>
</file>