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42"/>
  </p:notesMasterIdLst>
  <p:sldIdLst>
    <p:sldId id="256" r:id="rId3"/>
    <p:sldId id="260" r:id="rId4"/>
    <p:sldId id="297" r:id="rId5"/>
    <p:sldId id="298" r:id="rId6"/>
    <p:sldId id="257" r:id="rId7"/>
    <p:sldId id="261" r:id="rId8"/>
    <p:sldId id="262" r:id="rId9"/>
    <p:sldId id="272" r:id="rId10"/>
    <p:sldId id="295" r:id="rId11"/>
    <p:sldId id="263" r:id="rId12"/>
    <p:sldId id="264" r:id="rId13"/>
    <p:sldId id="265" r:id="rId14"/>
    <p:sldId id="273" r:id="rId15"/>
    <p:sldId id="266" r:id="rId16"/>
    <p:sldId id="267" r:id="rId17"/>
    <p:sldId id="268" r:id="rId18"/>
    <p:sldId id="274" r:id="rId19"/>
    <p:sldId id="296" r:id="rId20"/>
    <p:sldId id="269" r:id="rId21"/>
    <p:sldId id="276" r:id="rId22"/>
    <p:sldId id="275" r:id="rId23"/>
    <p:sldId id="277" r:id="rId24"/>
    <p:sldId id="270" r:id="rId25"/>
    <p:sldId id="271" r:id="rId26"/>
    <p:sldId id="278" r:id="rId27"/>
    <p:sldId id="279" r:id="rId28"/>
    <p:sldId id="280" r:id="rId29"/>
    <p:sldId id="285" r:id="rId30"/>
    <p:sldId id="281" r:id="rId31"/>
    <p:sldId id="286" r:id="rId32"/>
    <p:sldId id="282" r:id="rId33"/>
    <p:sldId id="283" r:id="rId34"/>
    <p:sldId id="287" r:id="rId35"/>
    <p:sldId id="284" r:id="rId36"/>
    <p:sldId id="292" r:id="rId37"/>
    <p:sldId id="288" r:id="rId38"/>
    <p:sldId id="293" r:id="rId39"/>
    <p:sldId id="289" r:id="rId40"/>
    <p:sldId id="294" r:id="rId41"/>
  </p:sldIdLst>
  <p:sldSz cx="12192000" cy="6858000"/>
  <p:notesSz cx="6951663" cy="10082213"/>
  <p:embeddedFontLst>
    <p:embeddedFont>
      <p:font typeface="Century Gothic" panose="020B0502020202020204" pitchFamily="34" charset="0"/>
      <p:regular r:id="rId43"/>
      <p:bold r:id="rId44"/>
      <p:italic r:id="rId45"/>
      <p:boldItalic r:id="rId46"/>
    </p:embeddedFont>
    <p:embeddedFont>
      <p:font typeface="Segoe UI" panose="020B0502040204020203"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3" d="100"/>
          <a:sy n="53" d="100"/>
        </p:scale>
        <p:origin x="84" y="4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6.xml"/><Relationship Id="rId51" Type="http://customschemas.google.com/relationships/presentationmetadata" Target="meta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7839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9195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8649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5595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8215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7297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9389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8535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9194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5943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5873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8370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451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5662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6578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3048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4681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7986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2473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6307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8412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90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907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4749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0390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79300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3361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1346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1039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7993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3023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2769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4679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8.xml"/><Relationship Id="rId1" Type="http://schemas.openxmlformats.org/officeDocument/2006/relationships/video" Target="https://www.youtube.com/embed/qKrFURSR5u0?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_EWOrZQ3L-c?feature=oembed" TargetMode="External"/><Relationship Id="rId5" Type="http://schemas.openxmlformats.org/officeDocument/2006/relationships/image" Target="../media/image16.jpe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701947"/>
            <a:ext cx="10695057" cy="240395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The Science of Climate Change: Mitigation and Adaptation</a:t>
            </a:r>
          </a:p>
          <a:p>
            <a:pPr marL="0" marR="0" lvl="0" indent="0" algn="l" rtl="0">
              <a:lnSpc>
                <a:spcPct val="107000"/>
              </a:lnSpc>
              <a:spcBef>
                <a:spcPts val="800"/>
              </a:spcBef>
              <a:spcAft>
                <a:spcPts val="800"/>
              </a:spcAft>
              <a:buNone/>
            </a:pP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Abhishek Gupta</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Credit System</a:t>
            </a:r>
          </a:p>
        </p:txBody>
      </p:sp>
      <p:sp>
        <p:nvSpPr>
          <p:cNvPr id="158" name="Google Shape;158;p46"/>
          <p:cNvSpPr txBox="1"/>
          <p:nvPr/>
        </p:nvSpPr>
        <p:spPr>
          <a:xfrm>
            <a:off x="993059" y="1109838"/>
            <a:ext cx="9488130" cy="489755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lvl="0" eaLnBrk="0" fontAlgn="base" hangingPunct="0">
              <a:lnSpc>
                <a:spcPct val="16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Carbon Credits:</a:t>
            </a:r>
            <a:r>
              <a:rPr lang="en-US" altLang="en-US" sz="1800" dirty="0">
                <a:solidFill>
                  <a:schemeClr val="tx1"/>
                </a:solidFill>
                <a:latin typeface="Times New Roman" panose="02020603050405020304" pitchFamily="18" charset="0"/>
                <a:cs typeface="Times New Roman" panose="02020603050405020304" pitchFamily="18" charset="0"/>
              </a:rPr>
              <a:t> Carbon credits represent a unit of greenhouse gas (GHG) emissions reduced, avoided, or removed from the atmosphere. They are a key component of emissions trading schemes and carbon pricing mechanisms.</a:t>
            </a:r>
          </a:p>
          <a:p>
            <a:pPr lvl="0" eaLnBrk="0" fontAlgn="base" hangingPunct="0">
              <a:lnSpc>
                <a:spcPct val="160000"/>
              </a:lnSpc>
              <a:spcBef>
                <a:spcPct val="0"/>
              </a:spcBef>
              <a:spcAft>
                <a:spcPct val="0"/>
              </a:spcAft>
              <a:buClrTx/>
            </a:pPr>
            <a:endParaRPr lang="en-US" altLang="en-US" sz="18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6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Purpose:</a:t>
            </a:r>
            <a:r>
              <a:rPr lang="en-US" altLang="en-US" sz="1800" dirty="0">
                <a:solidFill>
                  <a:schemeClr val="tx1"/>
                </a:solidFill>
                <a:latin typeface="Times New Roman" panose="02020603050405020304" pitchFamily="18" charset="0"/>
                <a:cs typeface="Times New Roman" panose="02020603050405020304" pitchFamily="18" charset="0"/>
              </a:rPr>
              <a:t> The carbon credit system aims to create financial incentives for businesses and governments to reduce their carbon footprints. By assigning a monetary value to carbon emissions, it encourages investments in cleaner technologies and practices.</a:t>
            </a:r>
          </a:p>
          <a:p>
            <a:pPr lvl="0" eaLnBrk="0" fontAlgn="base" hangingPunct="0">
              <a:lnSpc>
                <a:spcPct val="160000"/>
              </a:lnSpc>
              <a:spcBef>
                <a:spcPct val="0"/>
              </a:spcBef>
              <a:spcAft>
                <a:spcPct val="0"/>
              </a:spcAft>
              <a:buClrTx/>
            </a:pPr>
            <a:endParaRPr lang="en-US" altLang="en-US" sz="18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6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How Carbon Credits Work:</a:t>
            </a:r>
            <a:endParaRPr lang="en-US" altLang="en-US" sz="1800" dirty="0">
              <a:solidFill>
                <a:schemeClr val="tx1"/>
              </a:solidFill>
              <a:latin typeface="Times New Roman" panose="02020603050405020304" pitchFamily="18" charset="0"/>
              <a:cs typeface="Times New Roman" panose="02020603050405020304" pitchFamily="18" charset="0"/>
            </a:endParaRP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Issuance:</a:t>
            </a:r>
            <a:r>
              <a:rPr lang="en-US" altLang="en-US" sz="1800" dirty="0">
                <a:solidFill>
                  <a:schemeClr val="tx1"/>
                </a:solidFill>
                <a:latin typeface="Times New Roman" panose="02020603050405020304" pitchFamily="18" charset="0"/>
                <a:cs typeface="Times New Roman" panose="02020603050405020304" pitchFamily="18" charset="0"/>
              </a:rPr>
              <a:t> Carbon credits are issued based on verified emissions reductions or removals. Projects that generate carbon credits include renewable energy installations, reforestation projects, and energy efficiency improvements.</a:t>
            </a: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Trading:</a:t>
            </a:r>
            <a:r>
              <a:rPr lang="en-US" altLang="en-US" sz="1800" dirty="0">
                <a:solidFill>
                  <a:schemeClr val="tx1"/>
                </a:solidFill>
                <a:latin typeface="Times New Roman" panose="02020603050405020304" pitchFamily="18" charset="0"/>
                <a:cs typeface="Times New Roman" panose="02020603050405020304" pitchFamily="18" charset="0"/>
              </a:rPr>
              <a:t> Carbon credits can be traded on carbon markets. Buyers purchase credits to offset their own emissions, while sellers (project developers) benefit financially from selling credits generated by their projects.</a:t>
            </a: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Types of Credits:</a:t>
            </a:r>
            <a:r>
              <a:rPr lang="en-US" altLang="en-US" sz="1800" dirty="0">
                <a:solidFill>
                  <a:schemeClr val="tx1"/>
                </a:solidFill>
                <a:latin typeface="Times New Roman" panose="02020603050405020304" pitchFamily="18" charset="0"/>
                <a:cs typeface="Times New Roman" panose="02020603050405020304" pitchFamily="18" charset="0"/>
              </a:rPr>
              <a:t> There are different types of carbon credits, including Certified Emission Reductions (CERs) under the CDM and Verified Emission Reductions (VERs) from voluntary carbon markets.</a:t>
            </a:r>
          </a:p>
        </p:txBody>
      </p:sp>
    </p:spTree>
    <p:extLst>
      <p:ext uri="{BB962C8B-B14F-4D97-AF65-F5344CB8AC3E}">
        <p14:creationId xmlns:p14="http://schemas.microsoft.com/office/powerpoint/2010/main" val="345253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5" end="5"/>
                                            </p:txEl>
                                          </p:spTgt>
                                        </p:tgtEl>
                                        <p:attrNameLst>
                                          <p:attrName>style.visibility</p:attrName>
                                        </p:attrNameLst>
                                      </p:cBhvr>
                                      <p:to>
                                        <p:strVal val="visible"/>
                                      </p:to>
                                    </p:set>
                                    <p:animEffect transition="in" filter="fade">
                                      <p:cBhvr>
                                        <p:cTn id="22" dur="1000"/>
                                        <p:tgtEl>
                                          <p:spTgt spid="15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7" end="7"/>
                                            </p:txEl>
                                          </p:spTgt>
                                        </p:tgtEl>
                                        <p:attrNameLst>
                                          <p:attrName>style.visibility</p:attrName>
                                        </p:attrNameLst>
                                      </p:cBhvr>
                                      <p:to>
                                        <p:strVal val="visible"/>
                                      </p:to>
                                    </p:set>
                                    <p:animEffect transition="in" filter="fade">
                                      <p:cBhvr>
                                        <p:cTn id="32"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Clean Development Mechanism (CDM)</a:t>
            </a:r>
          </a:p>
        </p:txBody>
      </p:sp>
      <p:sp>
        <p:nvSpPr>
          <p:cNvPr id="158" name="Google Shape;158;p46"/>
          <p:cNvSpPr txBox="1"/>
          <p:nvPr/>
        </p:nvSpPr>
        <p:spPr>
          <a:xfrm>
            <a:off x="1007236" y="1131104"/>
            <a:ext cx="9488130" cy="436593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1">
              <a:lnSpc>
                <a:spcPct val="150000"/>
              </a:lnSpc>
            </a:pPr>
            <a:r>
              <a:rPr lang="en-US" sz="1500" b="1" dirty="0">
                <a:latin typeface="Times New Roman" panose="02020603050405020304" pitchFamily="18" charset="0"/>
                <a:cs typeface="Times New Roman" panose="02020603050405020304" pitchFamily="18" charset="0"/>
              </a:rPr>
              <a:t>Clean Development Mechanism (CDM)</a:t>
            </a:r>
            <a:endParaRPr lang="en-US" sz="1500" dirty="0">
              <a:latin typeface="Times New Roman" panose="02020603050405020304" pitchFamily="18" charset="0"/>
              <a:cs typeface="Times New Roman" panose="02020603050405020304" pitchFamily="18" charset="0"/>
            </a:endParaRPr>
          </a:p>
          <a:p>
            <a:pPr lvl="2">
              <a:lnSpc>
                <a:spcPct val="150000"/>
              </a:lnSpc>
            </a:pPr>
            <a:r>
              <a:rPr lang="en-US" sz="1500" b="1" dirty="0">
                <a:latin typeface="Times New Roman" panose="02020603050405020304" pitchFamily="18" charset="0"/>
                <a:cs typeface="Times New Roman" panose="02020603050405020304" pitchFamily="18" charset="0"/>
              </a:rPr>
              <a:t>Purpose:</a:t>
            </a:r>
            <a:r>
              <a:rPr lang="en-US" sz="1500" dirty="0">
                <a:latin typeface="Times New Roman" panose="02020603050405020304" pitchFamily="18" charset="0"/>
                <a:cs typeface="Times New Roman" panose="02020603050405020304" pitchFamily="18" charset="0"/>
              </a:rPr>
              <a:t> The CDM is a project-based mechanism under the Kyoto Protocol (now integrated into the Paris Agreement) that allows developed countries to invest in emission reduction projects in developing countries.</a:t>
            </a:r>
          </a:p>
          <a:p>
            <a:pPr lvl="2">
              <a:lnSpc>
                <a:spcPct val="150000"/>
              </a:lnSpc>
            </a:pPr>
            <a:r>
              <a:rPr lang="en-US" sz="1500" b="1" dirty="0">
                <a:latin typeface="Times New Roman" panose="02020603050405020304" pitchFamily="18" charset="0"/>
                <a:cs typeface="Times New Roman" panose="02020603050405020304" pitchFamily="18" charset="0"/>
              </a:rPr>
              <a:t>Goals:</a:t>
            </a:r>
            <a:r>
              <a:rPr lang="en-US" sz="1500" dirty="0">
                <a:latin typeface="Times New Roman" panose="02020603050405020304" pitchFamily="18" charset="0"/>
                <a:cs typeface="Times New Roman" panose="02020603050405020304" pitchFamily="18" charset="0"/>
              </a:rPr>
              <a:t> It aims to promote sustainable development in developing countries while helping developed countries meet their emission reduction targets cost-effectively.</a:t>
            </a:r>
          </a:p>
          <a:p>
            <a:pPr lvl="1">
              <a:lnSpc>
                <a:spcPct val="150000"/>
              </a:lnSpc>
            </a:pPr>
            <a:endParaRPr lang="en-US" sz="1500" b="1" dirty="0">
              <a:latin typeface="Times New Roman" panose="02020603050405020304" pitchFamily="18" charset="0"/>
              <a:cs typeface="Times New Roman" panose="02020603050405020304" pitchFamily="18" charset="0"/>
            </a:endParaRPr>
          </a:p>
          <a:p>
            <a:pPr lvl="1">
              <a:lnSpc>
                <a:spcPct val="150000"/>
              </a:lnSpc>
            </a:pPr>
            <a:r>
              <a:rPr lang="en-US" sz="1500" b="1" dirty="0">
                <a:latin typeface="Times New Roman" panose="02020603050405020304" pitchFamily="18" charset="0"/>
                <a:cs typeface="Times New Roman" panose="02020603050405020304" pitchFamily="18" charset="0"/>
              </a:rPr>
              <a:t>Operational Framework:</a:t>
            </a:r>
          </a:p>
          <a:p>
            <a:pPr marL="285750" lvl="1" indent="-285750">
              <a:lnSpc>
                <a:spcPct val="150000"/>
              </a:lnSpc>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Establishment: </a:t>
            </a:r>
            <a:r>
              <a:rPr lang="en-US" sz="1500" dirty="0">
                <a:latin typeface="Times New Roman" panose="02020603050405020304" pitchFamily="18" charset="0"/>
                <a:cs typeface="Times New Roman" panose="02020603050405020304" pitchFamily="18" charset="0"/>
              </a:rPr>
              <a:t>The CDM was established under the Kyoto Protocol, which came into force in 2005. It allows developed countries (Annex I countries) to invest in emission reduction projects in developing countries (Non-Annex I countries) as a way to meet their emission reduction targets.</a:t>
            </a:r>
          </a:p>
          <a:p>
            <a:pPr marL="285750" lvl="1" indent="-285750">
              <a:lnSpc>
                <a:spcPct val="150000"/>
              </a:lnSpc>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Executive Board: </a:t>
            </a:r>
            <a:r>
              <a:rPr lang="en-US" sz="1500" dirty="0">
                <a:latin typeface="Times New Roman" panose="02020603050405020304" pitchFamily="18" charset="0"/>
                <a:cs typeface="Times New Roman" panose="02020603050405020304" pitchFamily="18" charset="0"/>
              </a:rPr>
              <a:t>Overseen by the CDM Executive Board (EB), which is responsible for assessing and approving CDM projects, verifying emission reductions, and issuing Certified Emission Reductions (CERs).</a:t>
            </a:r>
          </a:p>
        </p:txBody>
      </p:sp>
    </p:spTree>
    <p:extLst>
      <p:ext uri="{BB962C8B-B14F-4D97-AF65-F5344CB8AC3E}">
        <p14:creationId xmlns:p14="http://schemas.microsoft.com/office/powerpoint/2010/main" val="273788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Clean Development Mechanism (CDM)</a:t>
            </a:r>
          </a:p>
        </p:txBody>
      </p:sp>
      <p:sp>
        <p:nvSpPr>
          <p:cNvPr id="158" name="Google Shape;158;p46"/>
          <p:cNvSpPr txBox="1"/>
          <p:nvPr/>
        </p:nvSpPr>
        <p:spPr>
          <a:xfrm>
            <a:off x="993057" y="1177686"/>
            <a:ext cx="9488130" cy="472338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nSpc>
                <a:spcPct val="150000"/>
              </a:lnSpc>
            </a:pPr>
            <a:r>
              <a:rPr lang="en-US" sz="1500" b="1" dirty="0">
                <a:latin typeface="Times New Roman" panose="02020603050405020304" pitchFamily="18" charset="0"/>
                <a:cs typeface="Times New Roman" panose="02020603050405020304" pitchFamily="18" charset="0"/>
              </a:rPr>
              <a:t>Examples of CDM Projects:</a:t>
            </a:r>
            <a:endParaRPr lang="en-US" sz="1500" dirty="0">
              <a:latin typeface="Times New Roman" panose="02020603050405020304" pitchFamily="18" charset="0"/>
              <a:cs typeface="Times New Roman" panose="02020603050405020304" pitchFamily="18" charset="0"/>
            </a:endParaRPr>
          </a:p>
          <a:p>
            <a:pPr lvl="2">
              <a:lnSpc>
                <a:spcPct val="150000"/>
              </a:lnSpc>
            </a:pPr>
            <a:r>
              <a:rPr lang="en-US" sz="1500" b="1" dirty="0">
                <a:latin typeface="Times New Roman" panose="02020603050405020304" pitchFamily="18" charset="0"/>
                <a:cs typeface="Times New Roman" panose="02020603050405020304" pitchFamily="18" charset="0"/>
              </a:rPr>
              <a:t>Renewable Energy:</a:t>
            </a:r>
            <a:r>
              <a:rPr lang="en-US" sz="1500" dirty="0">
                <a:latin typeface="Times New Roman" panose="02020603050405020304" pitchFamily="18" charset="0"/>
                <a:cs typeface="Times New Roman" panose="02020603050405020304" pitchFamily="18" charset="0"/>
              </a:rPr>
              <a:t> Projects include wind farms, solar power installations, and biomass energy projects that replace fossil fuel-based energy sources.</a:t>
            </a:r>
          </a:p>
          <a:p>
            <a:pPr lvl="2">
              <a:lnSpc>
                <a:spcPct val="150000"/>
              </a:lnSpc>
            </a:pPr>
            <a:r>
              <a:rPr lang="en-US" sz="1500" b="1" dirty="0">
                <a:latin typeface="Times New Roman" panose="02020603050405020304" pitchFamily="18" charset="0"/>
                <a:cs typeface="Times New Roman" panose="02020603050405020304" pitchFamily="18" charset="0"/>
              </a:rPr>
              <a:t>Energy Efficiency:</a:t>
            </a:r>
            <a:r>
              <a:rPr lang="en-US" sz="1500" dirty="0">
                <a:latin typeface="Times New Roman" panose="02020603050405020304" pitchFamily="18" charset="0"/>
                <a:cs typeface="Times New Roman" panose="02020603050405020304" pitchFamily="18" charset="0"/>
              </a:rPr>
              <a:t> Improvements in industrial processes, transportation systems, and building technologies to reduce energy consumption and emissions.</a:t>
            </a:r>
          </a:p>
          <a:p>
            <a:pPr lvl="2">
              <a:lnSpc>
                <a:spcPct val="150000"/>
              </a:lnSpc>
            </a:pPr>
            <a:r>
              <a:rPr lang="en-US" sz="1500" b="1" dirty="0">
                <a:latin typeface="Times New Roman" panose="02020603050405020304" pitchFamily="18" charset="0"/>
                <a:cs typeface="Times New Roman" panose="02020603050405020304" pitchFamily="18" charset="0"/>
              </a:rPr>
              <a:t>Forestry and Land Use:</a:t>
            </a:r>
            <a:r>
              <a:rPr lang="en-US" sz="1500" dirty="0">
                <a:latin typeface="Times New Roman" panose="02020603050405020304" pitchFamily="18" charset="0"/>
                <a:cs typeface="Times New Roman" panose="02020603050405020304" pitchFamily="18" charset="0"/>
              </a:rPr>
              <a:t> Afforestation, reforestation, and forest conservation projects that enhance carbon sinks and biodiversity conservation.</a:t>
            </a:r>
          </a:p>
          <a:p>
            <a:pPr>
              <a:lnSpc>
                <a:spcPct val="150000"/>
              </a:lnSpc>
            </a:pPr>
            <a:endParaRPr lang="en-US" sz="1600" b="1" dirty="0">
              <a:latin typeface="Times New Roman" panose="02020603050405020304" pitchFamily="18" charset="0"/>
              <a:cs typeface="Times New Roman" panose="02020603050405020304" pitchFamily="18" charset="0"/>
            </a:endParaRPr>
          </a:p>
          <a:p>
            <a:pPr>
              <a:lnSpc>
                <a:spcPct val="150000"/>
              </a:lnSpc>
            </a:pPr>
            <a:r>
              <a:rPr lang="en-US" sz="1600" b="1" dirty="0">
                <a:latin typeface="Times New Roman" panose="02020603050405020304" pitchFamily="18" charset="0"/>
                <a:cs typeface="Times New Roman" panose="02020603050405020304" pitchFamily="18" charset="0"/>
              </a:rPr>
              <a:t>Benefits and Challenges:</a:t>
            </a:r>
            <a:endParaRPr lang="en-US" sz="1600" dirty="0">
              <a:latin typeface="Times New Roman" panose="02020603050405020304" pitchFamily="18" charset="0"/>
              <a:cs typeface="Times New Roman" panose="02020603050405020304" pitchFamily="18" charset="0"/>
            </a:endParaRPr>
          </a:p>
          <a:p>
            <a:pPr lvl="1">
              <a:lnSpc>
                <a:spcPct val="150000"/>
              </a:lnSpc>
            </a:pPr>
            <a:r>
              <a:rPr lang="en-US" sz="1600" b="1" dirty="0">
                <a:latin typeface="Times New Roman" panose="02020603050405020304" pitchFamily="18" charset="0"/>
                <a:cs typeface="Times New Roman" panose="02020603050405020304" pitchFamily="18" charset="0"/>
              </a:rPr>
              <a:t>Benefits:</a:t>
            </a:r>
            <a:r>
              <a:rPr lang="en-US" sz="1600" dirty="0">
                <a:latin typeface="Times New Roman" panose="02020603050405020304" pitchFamily="18" charset="0"/>
                <a:cs typeface="Times New Roman" panose="02020603050405020304" pitchFamily="18" charset="0"/>
              </a:rPr>
              <a:t> Provides financial and technological support for sustainable development in developing countries. Facilitates knowledge transfer and capacity building.</a:t>
            </a:r>
          </a:p>
          <a:p>
            <a:pPr lvl="1">
              <a:lnSpc>
                <a:spcPct val="150000"/>
              </a:lnSpc>
            </a:pPr>
            <a:r>
              <a:rPr lang="en-US" sz="1600" b="1" dirty="0">
                <a:latin typeface="Times New Roman" panose="02020603050405020304" pitchFamily="18" charset="0"/>
                <a:cs typeface="Times New Roman" panose="02020603050405020304" pitchFamily="18" charset="0"/>
              </a:rPr>
              <a:t>Challenges:</a:t>
            </a:r>
            <a:r>
              <a:rPr lang="en-US" sz="1600" dirty="0">
                <a:latin typeface="Times New Roman" panose="02020603050405020304" pitchFamily="18" charset="0"/>
                <a:cs typeface="Times New Roman" panose="02020603050405020304" pitchFamily="18" charset="0"/>
              </a:rPr>
              <a:t> Administrative complexity, additionality requirements (ensuring projects would not have occurred without CDM incentives), and evolving market dynamics.</a:t>
            </a:r>
          </a:p>
        </p:txBody>
      </p:sp>
    </p:spTree>
    <p:extLst>
      <p:ext uri="{BB962C8B-B14F-4D97-AF65-F5344CB8AC3E}">
        <p14:creationId xmlns:p14="http://schemas.microsoft.com/office/powerpoint/2010/main" val="304187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he Clean Development Mechanism">
            <a:hlinkClick r:id="" action="ppaction://media"/>
            <a:extLst>
              <a:ext uri="{FF2B5EF4-FFF2-40B4-BE49-F238E27FC236}">
                <a16:creationId xmlns:a16="http://schemas.microsoft.com/office/drawing/2014/main" id="{9974C07E-CFCD-0B41-EC76-F3C0DA67C0A9}"/>
              </a:ext>
            </a:extLst>
          </p:cNvPr>
          <p:cNvPicPr>
            <a:picLocks noRot="1" noChangeAspect="1"/>
          </p:cNvPicPr>
          <p:nvPr>
            <a:videoFile r:link="rId1"/>
          </p:nvPr>
        </p:nvPicPr>
        <p:blipFill>
          <a:blip r:embed="rId3"/>
          <a:stretch>
            <a:fillRect/>
          </a:stretch>
        </p:blipFill>
        <p:spPr>
          <a:xfrm>
            <a:off x="1438939" y="616689"/>
            <a:ext cx="8864009" cy="5114260"/>
          </a:xfrm>
          <a:prstGeom prst="rect">
            <a:avLst/>
          </a:prstGeom>
        </p:spPr>
      </p:pic>
    </p:spTree>
    <p:extLst>
      <p:ext uri="{BB962C8B-B14F-4D97-AF65-F5344CB8AC3E}">
        <p14:creationId xmlns:p14="http://schemas.microsoft.com/office/powerpoint/2010/main" val="113467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Trading</a:t>
            </a:r>
          </a:p>
        </p:txBody>
      </p:sp>
      <p:sp>
        <p:nvSpPr>
          <p:cNvPr id="158" name="Google Shape;158;p46"/>
          <p:cNvSpPr txBox="1"/>
          <p:nvPr/>
        </p:nvSpPr>
        <p:spPr>
          <a:xfrm>
            <a:off x="993058" y="1137685"/>
            <a:ext cx="9488130" cy="472085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lvl="0" eaLnBrk="0" fontAlgn="base" hangingPunct="0">
              <a:lnSpc>
                <a:spcPct val="150000"/>
              </a:lnSpc>
              <a:spcBef>
                <a:spcPct val="0"/>
              </a:spcBef>
              <a:spcAft>
                <a:spcPct val="0"/>
              </a:spcAft>
              <a:buClrTx/>
            </a:pPr>
            <a:r>
              <a:rPr lang="en-US" altLang="en-US" sz="1800" dirty="0">
                <a:solidFill>
                  <a:schemeClr val="tx1"/>
                </a:solidFill>
                <a:latin typeface="Times New Roman" panose="02020603050405020304" pitchFamily="18" charset="0"/>
                <a:cs typeface="Times New Roman" panose="02020603050405020304" pitchFamily="18" charset="0"/>
              </a:rPr>
              <a:t>Carbon trading, also known as emissions trading, is a market-based approach to controlling pollution by providing economic incentives for achieving reductions in the emissions of greenhouse gases (GHGs).</a:t>
            </a:r>
          </a:p>
          <a:p>
            <a:pPr lvl="0" eaLnBrk="0" fontAlgn="base" hangingPunct="0">
              <a:lnSpc>
                <a:spcPct val="150000"/>
              </a:lnSpc>
              <a:spcBef>
                <a:spcPct val="0"/>
              </a:spcBef>
              <a:spcAft>
                <a:spcPct val="0"/>
              </a:spcAft>
              <a:buClrTx/>
            </a:pPr>
            <a:endParaRPr lang="en-US" altLang="en-US" sz="18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Cap-and-Trade Systems:</a:t>
            </a:r>
            <a:r>
              <a:rPr lang="en-US" altLang="en-US" sz="1800" dirty="0">
                <a:solidFill>
                  <a:schemeClr val="tx1"/>
                </a:solidFill>
                <a:latin typeface="Times New Roman" panose="02020603050405020304" pitchFamily="18" charset="0"/>
                <a:cs typeface="Times New Roman" panose="02020603050405020304" pitchFamily="18" charset="0"/>
              </a:rPr>
              <a:t> Under cap-and-trade systems, a cap is set on the total amount of emissions allowed, and emission permits or allowances are distributed or auctioned among entities covered by the system.</a:t>
            </a:r>
          </a:p>
          <a:p>
            <a:pPr lvl="0" eaLnBrk="0" fontAlgn="base" hangingPunct="0">
              <a:lnSpc>
                <a:spcPct val="150000"/>
              </a:lnSpc>
              <a:spcBef>
                <a:spcPct val="0"/>
              </a:spcBef>
              <a:spcAft>
                <a:spcPct val="0"/>
              </a:spcAft>
              <a:buClrTx/>
            </a:pPr>
            <a:endParaRPr lang="en-US" altLang="en-US" sz="18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Trading Mechanism:</a:t>
            </a:r>
            <a:r>
              <a:rPr lang="en-US" altLang="en-US" sz="1800" dirty="0">
                <a:solidFill>
                  <a:schemeClr val="tx1"/>
                </a:solidFill>
                <a:latin typeface="Times New Roman" panose="02020603050405020304" pitchFamily="18" charset="0"/>
                <a:cs typeface="Times New Roman" panose="02020603050405020304" pitchFamily="18" charset="0"/>
              </a:rPr>
              <a:t> Entities can trade these permits or credits, allowing those who can reduce emissions more cheaply to sell excess permits to those who face higher costs.</a:t>
            </a:r>
          </a:p>
          <a:p>
            <a:pPr lvl="0" eaLnBrk="0" fontAlgn="base" hangingPunct="0">
              <a:lnSpc>
                <a:spcPct val="150000"/>
              </a:lnSpc>
              <a:spcBef>
                <a:spcPct val="0"/>
              </a:spcBef>
              <a:spcAft>
                <a:spcPct val="0"/>
              </a:spcAft>
              <a:buClrTx/>
            </a:pPr>
            <a:endParaRPr lang="en-US" altLang="en-US" sz="18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Key Markets and Participants:</a:t>
            </a:r>
            <a:endParaRPr lang="en-US" altLang="en-US" sz="1800"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Regional and National Markets:</a:t>
            </a:r>
            <a:r>
              <a:rPr lang="en-US" altLang="en-US" sz="1800" dirty="0">
                <a:solidFill>
                  <a:schemeClr val="tx1"/>
                </a:solidFill>
                <a:latin typeface="Times New Roman" panose="02020603050405020304" pitchFamily="18" charset="0"/>
                <a:cs typeface="Times New Roman" panose="02020603050405020304" pitchFamily="18" charset="0"/>
              </a:rPr>
              <a:t> Examples include the European Union Emissions Trading System (EU ETS), California's Cap-and-Trade Program, and China's national ETS.</a:t>
            </a: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Participants:</a:t>
            </a:r>
            <a:r>
              <a:rPr lang="en-US" altLang="en-US" sz="1800" dirty="0">
                <a:solidFill>
                  <a:schemeClr val="tx1"/>
                </a:solidFill>
                <a:latin typeface="Times New Roman" panose="02020603050405020304" pitchFamily="18" charset="0"/>
                <a:cs typeface="Times New Roman" panose="02020603050405020304" pitchFamily="18" charset="0"/>
              </a:rPr>
              <a:t> Companies in energy-intensive industries (e.g., power generation, cement production), aviation sector, and other regulated entities required to comply with emission reduction targets.</a:t>
            </a:r>
          </a:p>
          <a:p>
            <a:pPr lvl="0" eaLnBrk="0" fontAlgn="base" hangingPunct="0">
              <a:spcBef>
                <a:spcPct val="0"/>
              </a:spcBef>
              <a:spcAft>
                <a:spcPct val="0"/>
              </a:spcAft>
              <a:buClrTx/>
            </a:pPr>
            <a:endParaRPr lang="en-US" altLang="en-US" sz="1800" dirty="0">
              <a:solidFill>
                <a:schemeClr val="tx1"/>
              </a:solidFill>
              <a:latin typeface="Arial" panose="020B0604020202020204" pitchFamily="34" charset="0"/>
            </a:endParaRPr>
          </a:p>
          <a:p>
            <a:pPr>
              <a:lnSpc>
                <a:spcPct val="150000"/>
              </a:lnSpc>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81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6" end="6"/>
                                            </p:txEl>
                                          </p:spTgt>
                                        </p:tgtEl>
                                        <p:attrNameLst>
                                          <p:attrName>style.visibility</p:attrName>
                                        </p:attrNameLst>
                                      </p:cBhvr>
                                      <p:to>
                                        <p:strVal val="visible"/>
                                      </p:to>
                                    </p:set>
                                    <p:animEffect transition="in" filter="fade">
                                      <p:cBhvr>
                                        <p:cTn id="22" dur="1000"/>
                                        <p:tgtEl>
                                          <p:spTgt spid="15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7" end="7"/>
                                            </p:txEl>
                                          </p:spTgt>
                                        </p:tgtEl>
                                        <p:attrNameLst>
                                          <p:attrName>style.visibility</p:attrName>
                                        </p:attrNameLst>
                                      </p:cBhvr>
                                      <p:to>
                                        <p:strVal val="visible"/>
                                      </p:to>
                                    </p:set>
                                    <p:animEffect transition="in" filter="fade">
                                      <p:cBhvr>
                                        <p:cTn id="27" dur="1000"/>
                                        <p:tgtEl>
                                          <p:spTgt spid="15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8" end="8"/>
                                            </p:txEl>
                                          </p:spTgt>
                                        </p:tgtEl>
                                        <p:attrNameLst>
                                          <p:attrName>style.visibility</p:attrName>
                                        </p:attrNameLst>
                                      </p:cBhvr>
                                      <p:to>
                                        <p:strVal val="visible"/>
                                      </p:to>
                                    </p:set>
                                    <p:animEffect transition="in" filter="fade">
                                      <p:cBhvr>
                                        <p:cTn id="32"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Trading</a:t>
            </a:r>
          </a:p>
        </p:txBody>
      </p:sp>
      <p:sp>
        <p:nvSpPr>
          <p:cNvPr id="158" name="Google Shape;158;p46"/>
          <p:cNvSpPr txBox="1"/>
          <p:nvPr/>
        </p:nvSpPr>
        <p:spPr>
          <a:xfrm>
            <a:off x="993058" y="1262748"/>
            <a:ext cx="9488130" cy="324545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nSpc>
                <a:spcPct val="150000"/>
              </a:lnSpc>
            </a:pPr>
            <a:r>
              <a:rPr lang="en-US" sz="1800" b="1" dirty="0">
                <a:latin typeface="Times New Roman" panose="02020603050405020304" pitchFamily="18" charset="0"/>
                <a:cs typeface="Times New Roman" panose="02020603050405020304" pitchFamily="18" charset="0"/>
              </a:rPr>
              <a:t>Benefits of Carbon Trading:</a:t>
            </a:r>
            <a:endParaRPr lang="en-US" sz="18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Cost-effectiveness:</a:t>
            </a:r>
            <a:r>
              <a:rPr lang="en-US" sz="1800" dirty="0">
                <a:latin typeface="Times New Roman" panose="02020603050405020304" pitchFamily="18" charset="0"/>
                <a:cs typeface="Times New Roman" panose="02020603050405020304" pitchFamily="18" charset="0"/>
              </a:rPr>
              <a:t> Allows emissions reductions to occur where costs are lowest, maximizing overall economic efficiency.</a:t>
            </a:r>
          </a:p>
          <a:p>
            <a:pPr marL="285750" indent="-285750">
              <a:lnSpc>
                <a:spcPct val="15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Flexibility:</a:t>
            </a:r>
            <a:r>
              <a:rPr lang="en-US" sz="1800" dirty="0">
                <a:latin typeface="Times New Roman" panose="02020603050405020304" pitchFamily="18" charset="0"/>
                <a:cs typeface="Times New Roman" panose="02020603050405020304" pitchFamily="18" charset="0"/>
              </a:rPr>
              <a:t> Provides flexibility for companies to choose how and when to reduce emissions, encouraging innovation in clean technologies.</a:t>
            </a:r>
          </a:p>
          <a:p>
            <a:pPr marL="285750" indent="-285750">
              <a:lnSpc>
                <a:spcPct val="15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Scalability:</a:t>
            </a:r>
            <a:r>
              <a:rPr lang="en-US" sz="1800" dirty="0">
                <a:latin typeface="Times New Roman" panose="02020603050405020304" pitchFamily="18" charset="0"/>
                <a:cs typeface="Times New Roman" panose="02020603050405020304" pitchFamily="18" charset="0"/>
              </a:rPr>
              <a:t> Can be scaled up to cover larger geographical areas and sectors, potentially leading to significant global emission reductions.</a:t>
            </a:r>
          </a:p>
        </p:txBody>
      </p:sp>
    </p:spTree>
    <p:extLst>
      <p:ext uri="{BB962C8B-B14F-4D97-AF65-F5344CB8AC3E}">
        <p14:creationId xmlns:p14="http://schemas.microsoft.com/office/powerpoint/2010/main" val="84241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Clean Technologies</a:t>
            </a:r>
          </a:p>
        </p:txBody>
      </p:sp>
      <p:sp>
        <p:nvSpPr>
          <p:cNvPr id="158" name="Google Shape;158;p46"/>
          <p:cNvSpPr txBox="1"/>
          <p:nvPr/>
        </p:nvSpPr>
        <p:spPr>
          <a:xfrm>
            <a:off x="993058" y="1131103"/>
            <a:ext cx="9488130" cy="486566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lvl="0" eaLnBrk="0" fontAlgn="base" hangingPunct="0">
              <a:lnSpc>
                <a:spcPct val="150000"/>
              </a:lnSpc>
              <a:spcBef>
                <a:spcPct val="0"/>
              </a:spcBef>
              <a:spcAft>
                <a:spcPct val="0"/>
              </a:spcAft>
              <a:buClrTx/>
            </a:pPr>
            <a:r>
              <a:rPr lang="en-US" altLang="en-US" sz="1800" dirty="0">
                <a:solidFill>
                  <a:schemeClr val="tx1"/>
                </a:solidFill>
                <a:latin typeface="Times New Roman" panose="02020603050405020304" pitchFamily="18" charset="0"/>
                <a:cs typeface="Times New Roman" panose="02020603050405020304" pitchFamily="18" charset="0"/>
              </a:rPr>
              <a:t>Clean technology, also known as cleantech, refers to products, services, and processes that use renewable materials and energy sources, reduce waste, and minimize environmental impact.</a:t>
            </a: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Examples:</a:t>
            </a:r>
            <a:r>
              <a:rPr lang="en-US" altLang="en-US" sz="1800" dirty="0">
                <a:solidFill>
                  <a:schemeClr val="tx1"/>
                </a:solidFill>
                <a:latin typeface="Times New Roman" panose="02020603050405020304" pitchFamily="18" charset="0"/>
                <a:cs typeface="Times New Roman" panose="02020603050405020304" pitchFamily="18" charset="0"/>
              </a:rPr>
              <a:t> Includes renewable energy technologies (solar, wind, hydro, geothermal), energy-efficient technologies (LED lighting, efficient appliances), and technologies for waste management and water purification.</a:t>
            </a:r>
          </a:p>
          <a:p>
            <a:pPr lvl="0" eaLnBrk="0" fontAlgn="base" hangingPunct="0">
              <a:lnSpc>
                <a:spcPct val="150000"/>
              </a:lnSpc>
              <a:spcBef>
                <a:spcPct val="0"/>
              </a:spcBef>
              <a:spcAft>
                <a:spcPct val="0"/>
              </a:spcAft>
              <a:buClrTx/>
            </a:pPr>
            <a:endParaRPr lang="en-US" altLang="en-US" sz="18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Benefits and Importance:</a:t>
            </a:r>
            <a:endParaRPr lang="en-US" altLang="en-US" sz="1800"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Environmental Benefits:</a:t>
            </a:r>
            <a:r>
              <a:rPr lang="en-US" altLang="en-US" sz="1800" dirty="0">
                <a:solidFill>
                  <a:schemeClr val="tx1"/>
                </a:solidFill>
                <a:latin typeface="Times New Roman" panose="02020603050405020304" pitchFamily="18" charset="0"/>
                <a:cs typeface="Times New Roman" panose="02020603050405020304" pitchFamily="18" charset="0"/>
              </a:rPr>
              <a:t> Reduces greenhouse gas emissions, minimizes air and water pollution, conserves natural resources, and protects biodiversity.</a:t>
            </a: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Economic Benefits:</a:t>
            </a:r>
            <a:r>
              <a:rPr lang="en-US" altLang="en-US" sz="1800" dirty="0">
                <a:solidFill>
                  <a:schemeClr val="tx1"/>
                </a:solidFill>
                <a:latin typeface="Times New Roman" panose="02020603050405020304" pitchFamily="18" charset="0"/>
                <a:cs typeface="Times New Roman" panose="02020603050405020304" pitchFamily="18" charset="0"/>
              </a:rPr>
              <a:t> Stimulates economic growth and job creation in the clean energy sector, reduces energy costs over the long term, and enhances energy security.</a:t>
            </a: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Social Benefits:</a:t>
            </a:r>
            <a:r>
              <a:rPr lang="en-US" altLang="en-US" sz="1800" dirty="0">
                <a:solidFill>
                  <a:schemeClr val="tx1"/>
                </a:solidFill>
                <a:latin typeface="Times New Roman" panose="02020603050405020304" pitchFamily="18" charset="0"/>
                <a:cs typeface="Times New Roman" panose="02020603050405020304" pitchFamily="18" charset="0"/>
              </a:rPr>
              <a:t> Improves public health by reducing exposure to pollutants and creating sustainable communities.</a:t>
            </a:r>
          </a:p>
        </p:txBody>
      </p:sp>
    </p:spTree>
    <p:extLst>
      <p:ext uri="{BB962C8B-B14F-4D97-AF65-F5344CB8AC3E}">
        <p14:creationId xmlns:p14="http://schemas.microsoft.com/office/powerpoint/2010/main" val="22105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Clean Technologies</a:t>
            </a:r>
          </a:p>
        </p:txBody>
      </p:sp>
      <p:sp>
        <p:nvSpPr>
          <p:cNvPr id="158" name="Google Shape;158;p46"/>
          <p:cNvSpPr txBox="1"/>
          <p:nvPr/>
        </p:nvSpPr>
        <p:spPr>
          <a:xfrm>
            <a:off x="993058" y="1131103"/>
            <a:ext cx="9488130" cy="471680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Role in Mitigation Strategies:</a:t>
            </a:r>
            <a:endParaRPr lang="en-US" altLang="en-US" sz="1800" dirty="0">
              <a:solidFill>
                <a:schemeClr val="tx1"/>
              </a:solidFill>
              <a:latin typeface="Times New Roman" panose="02020603050405020304" pitchFamily="18" charset="0"/>
              <a:cs typeface="Times New Roman" panose="02020603050405020304" pitchFamily="18" charset="0"/>
            </a:endParaRP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Integration into Policies:</a:t>
            </a:r>
            <a:r>
              <a:rPr lang="en-US" altLang="en-US" sz="1800" dirty="0">
                <a:solidFill>
                  <a:schemeClr val="tx1"/>
                </a:solidFill>
                <a:latin typeface="Times New Roman" panose="02020603050405020304" pitchFamily="18" charset="0"/>
                <a:cs typeface="Times New Roman" panose="02020603050405020304" pitchFamily="18" charset="0"/>
              </a:rPr>
              <a:t> Governments integrate clean technology into national and regional policies to achieve emission reduction targets (e.g., renewable energy targets, energy efficiency standards).</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Innovation and Research:</a:t>
            </a:r>
            <a:r>
              <a:rPr lang="en-US" altLang="en-US" sz="1800" dirty="0">
                <a:solidFill>
                  <a:schemeClr val="tx1"/>
                </a:solidFill>
                <a:latin typeface="Times New Roman" panose="02020603050405020304" pitchFamily="18" charset="0"/>
                <a:cs typeface="Times New Roman" panose="02020603050405020304" pitchFamily="18" charset="0"/>
              </a:rPr>
              <a:t> Supports research and development (R&amp;D) efforts to improve efficiency and reduce costs of clean technologies, driving technological advancements.</a:t>
            </a:r>
          </a:p>
          <a:p>
            <a:pPr lvl="0" eaLnBrk="0" fontAlgn="base" hangingPunct="0">
              <a:lnSpc>
                <a:spcPct val="150000"/>
              </a:lnSpc>
              <a:spcBef>
                <a:spcPct val="0"/>
              </a:spcBef>
              <a:spcAft>
                <a:spcPct val="0"/>
              </a:spcAft>
              <a:buClrTx/>
            </a:pPr>
            <a:endParaRPr lang="en-US" altLang="en-US" sz="18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Challenges:</a:t>
            </a:r>
            <a:endParaRPr lang="en-US" altLang="en-US" sz="1800" dirty="0">
              <a:solidFill>
                <a:schemeClr val="tx1"/>
              </a:solidFill>
              <a:latin typeface="Times New Roman" panose="02020603050405020304" pitchFamily="18" charset="0"/>
              <a:cs typeface="Times New Roman" panose="02020603050405020304" pitchFamily="18" charset="0"/>
            </a:endParaRP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Cost and Financing:</a:t>
            </a:r>
            <a:r>
              <a:rPr lang="en-US" altLang="en-US" sz="1800" dirty="0">
                <a:solidFill>
                  <a:schemeClr val="tx1"/>
                </a:solidFill>
                <a:latin typeface="Times New Roman" panose="02020603050405020304" pitchFamily="18" charset="0"/>
                <a:cs typeface="Times New Roman" panose="02020603050405020304" pitchFamily="18" charset="0"/>
              </a:rPr>
              <a:t> Initial costs and financing for clean technology deployment can be barriers, though costs have been decreasing over time.</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Regulatory and Market Uncertainty:</a:t>
            </a:r>
            <a:r>
              <a:rPr lang="en-US" altLang="en-US" sz="1800" dirty="0">
                <a:solidFill>
                  <a:schemeClr val="tx1"/>
                </a:solidFill>
                <a:latin typeface="Times New Roman" panose="02020603050405020304" pitchFamily="18" charset="0"/>
                <a:cs typeface="Times New Roman" panose="02020603050405020304" pitchFamily="18" charset="0"/>
              </a:rPr>
              <a:t> Policy changes and fluctuations in energy prices and carbon markets can impact investment decisions and market adoption.</a:t>
            </a:r>
          </a:p>
        </p:txBody>
      </p:sp>
    </p:spTree>
    <p:extLst>
      <p:ext uri="{BB962C8B-B14F-4D97-AF65-F5344CB8AC3E}">
        <p14:creationId xmlns:p14="http://schemas.microsoft.com/office/powerpoint/2010/main" val="109211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sts of climate change mitigation can be justified by the multiple  immediate benefits to the health of humans and nature">
            <a:extLst>
              <a:ext uri="{FF2B5EF4-FFF2-40B4-BE49-F238E27FC236}">
                <a16:creationId xmlns:a16="http://schemas.microsoft.com/office/drawing/2014/main" id="{64E315F7-E462-6B3C-9550-4C3AC5CD7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31" y="462585"/>
            <a:ext cx="10325183" cy="5491175"/>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57;p46">
            <a:extLst>
              <a:ext uri="{FF2B5EF4-FFF2-40B4-BE49-F238E27FC236}">
                <a16:creationId xmlns:a16="http://schemas.microsoft.com/office/drawing/2014/main" id="{2B968297-6C1E-1735-7A22-B55627C451F4}"/>
              </a:ext>
            </a:extLst>
          </p:cNvPr>
          <p:cNvSpPr/>
          <p:nvPr/>
        </p:nvSpPr>
        <p:spPr>
          <a:xfrm>
            <a:off x="1094658" y="-60595"/>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Mitigation Technologies for different sector</a:t>
            </a:r>
          </a:p>
        </p:txBody>
      </p:sp>
    </p:spTree>
    <p:extLst>
      <p:ext uri="{BB962C8B-B14F-4D97-AF65-F5344CB8AC3E}">
        <p14:creationId xmlns:p14="http://schemas.microsoft.com/office/powerpoint/2010/main" val="3121919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Strategic Frameworks for Mitigation</a:t>
            </a:r>
          </a:p>
        </p:txBody>
      </p:sp>
      <p:sp>
        <p:nvSpPr>
          <p:cNvPr id="158" name="Google Shape;158;p46"/>
          <p:cNvSpPr txBox="1"/>
          <p:nvPr/>
        </p:nvSpPr>
        <p:spPr>
          <a:xfrm>
            <a:off x="993058" y="1262747"/>
            <a:ext cx="9488130" cy="392594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2">
              <a:lnSpc>
                <a:spcPct val="150000"/>
              </a:lnSpc>
            </a:pPr>
            <a:r>
              <a:rPr lang="en-US" sz="1600" b="1" dirty="0">
                <a:latin typeface="Times New Roman" panose="02020603050405020304" pitchFamily="18" charset="0"/>
                <a:cs typeface="Times New Roman" panose="02020603050405020304" pitchFamily="18" charset="0"/>
              </a:rPr>
              <a:t>Purpose:</a:t>
            </a:r>
            <a:r>
              <a:rPr lang="en-US" sz="1600" dirty="0">
                <a:latin typeface="Times New Roman" panose="02020603050405020304" pitchFamily="18" charset="0"/>
                <a:cs typeface="Times New Roman" panose="02020603050405020304" pitchFamily="18" charset="0"/>
              </a:rPr>
              <a:t> Strategic frameworks provide guidance and structure for countries and regions to implement effective climate change mitigation measures.</a:t>
            </a:r>
          </a:p>
          <a:p>
            <a:pPr lvl="2">
              <a:lnSpc>
                <a:spcPct val="150000"/>
              </a:lnSpc>
            </a:pPr>
            <a:r>
              <a:rPr lang="en-US" sz="1600" b="1" dirty="0">
                <a:latin typeface="Times New Roman" panose="02020603050405020304" pitchFamily="18" charset="0"/>
                <a:cs typeface="Times New Roman" panose="02020603050405020304" pitchFamily="18" charset="0"/>
              </a:rPr>
              <a:t>Examples:</a:t>
            </a:r>
            <a:r>
              <a:rPr lang="en-US" sz="1600" dirty="0">
                <a:latin typeface="Times New Roman" panose="02020603050405020304" pitchFamily="18" charset="0"/>
                <a:cs typeface="Times New Roman" panose="02020603050405020304" pitchFamily="18" charset="0"/>
              </a:rPr>
              <a:t> Include Nationally Determined Contributions (NDCs), Long-Term Low-Emission Development Strategies (LT-LEDS), and sectoral policies addressing specific industries (e.g., transportation, agriculture).</a:t>
            </a:r>
          </a:p>
          <a:p>
            <a:pPr lvl="1">
              <a:lnSpc>
                <a:spcPct val="150000"/>
              </a:lnSpc>
            </a:pPr>
            <a:endParaRPr lang="en-US" sz="1600" b="1" dirty="0">
              <a:latin typeface="Times New Roman" panose="02020603050405020304" pitchFamily="18" charset="0"/>
              <a:cs typeface="Times New Roman" panose="02020603050405020304" pitchFamily="18" charset="0"/>
            </a:endParaRPr>
          </a:p>
          <a:p>
            <a:pPr lvl="1">
              <a:lnSpc>
                <a:spcPct val="150000"/>
              </a:lnSpc>
            </a:pPr>
            <a:r>
              <a:rPr lang="en-US" sz="1600" b="1" dirty="0">
                <a:latin typeface="Times New Roman" panose="02020603050405020304" pitchFamily="18" charset="0"/>
                <a:cs typeface="Times New Roman" panose="02020603050405020304" pitchFamily="18" charset="0"/>
              </a:rPr>
              <a:t>Nationally Determined Contributions (NDCs):</a:t>
            </a:r>
            <a:endParaRPr lang="en-US" sz="1600" dirty="0">
              <a:latin typeface="Times New Roman" panose="02020603050405020304" pitchFamily="18" charset="0"/>
              <a:cs typeface="Times New Roman" panose="02020603050405020304" pitchFamily="18" charset="0"/>
            </a:endParaRPr>
          </a:p>
          <a:p>
            <a:pPr lvl="2">
              <a:lnSpc>
                <a:spcPct val="150000"/>
              </a:lnSpc>
            </a:pPr>
            <a:r>
              <a:rPr lang="en-US" sz="1600" b="1" dirty="0">
                <a:latin typeface="Times New Roman" panose="02020603050405020304" pitchFamily="18" charset="0"/>
                <a:cs typeface="Times New Roman" panose="02020603050405020304" pitchFamily="18" charset="0"/>
              </a:rPr>
              <a:t>Definition:</a:t>
            </a:r>
            <a:r>
              <a:rPr lang="en-US" sz="1600" dirty="0">
                <a:latin typeface="Times New Roman" panose="02020603050405020304" pitchFamily="18" charset="0"/>
                <a:cs typeface="Times New Roman" panose="02020603050405020304" pitchFamily="18" charset="0"/>
              </a:rPr>
              <a:t> NDCs are national climate action plans submitted by countries under the Paris Agreement, outlining their commitments to reduce greenhouse gas emissions and adapt to climate change impacts.</a:t>
            </a:r>
          </a:p>
          <a:p>
            <a:pPr lvl="2">
              <a:lnSpc>
                <a:spcPct val="150000"/>
              </a:lnSpc>
            </a:pPr>
            <a:r>
              <a:rPr lang="en-US" sz="1600" b="1" dirty="0">
                <a:latin typeface="Times New Roman" panose="02020603050405020304" pitchFamily="18" charset="0"/>
                <a:cs typeface="Times New Roman" panose="02020603050405020304" pitchFamily="18" charset="0"/>
              </a:rPr>
              <a:t>Components:</a:t>
            </a:r>
            <a:r>
              <a:rPr lang="en-US" sz="1600" dirty="0">
                <a:latin typeface="Times New Roman" panose="02020603050405020304" pitchFamily="18" charset="0"/>
                <a:cs typeface="Times New Roman" panose="02020603050405020304" pitchFamily="18" charset="0"/>
              </a:rPr>
              <a:t> Typically include emission reduction targets, policies and measures to achieve targets, adaptation strategies, and support needs for implementation.</a:t>
            </a:r>
          </a:p>
        </p:txBody>
      </p:sp>
    </p:spTree>
    <p:extLst>
      <p:ext uri="{BB962C8B-B14F-4D97-AF65-F5344CB8AC3E}">
        <p14:creationId xmlns:p14="http://schemas.microsoft.com/office/powerpoint/2010/main" val="134374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23289"/>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54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Change Mitigations</a:t>
            </a:r>
            <a:endParaRPr sz="54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pic>
        <p:nvPicPr>
          <p:cNvPr id="1026" name="Picture 2" descr="Global warming United Nations Framework Convention on Climate Change Natural environment, natural environment, glass, hourglass, global Warming png thumbnail">
            <a:extLst>
              <a:ext uri="{FF2B5EF4-FFF2-40B4-BE49-F238E27FC236}">
                <a16:creationId xmlns:a16="http://schemas.microsoft.com/office/drawing/2014/main" id="{EFCE28D7-FF53-A0A4-74C0-88CF7718E9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2623" y="1522271"/>
            <a:ext cx="3429000" cy="424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85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Strategic Frameworks for Mitigation</a:t>
            </a:r>
          </a:p>
        </p:txBody>
      </p:sp>
      <p:sp>
        <p:nvSpPr>
          <p:cNvPr id="158" name="Google Shape;158;p46"/>
          <p:cNvSpPr txBox="1"/>
          <p:nvPr/>
        </p:nvSpPr>
        <p:spPr>
          <a:xfrm>
            <a:off x="993058" y="1262747"/>
            <a:ext cx="9488130" cy="425555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nSpc>
                <a:spcPct val="150000"/>
              </a:lnSpc>
            </a:pPr>
            <a:r>
              <a:rPr lang="en-US" sz="1600" b="1" dirty="0">
                <a:latin typeface="Times New Roman" panose="02020603050405020304" pitchFamily="18" charset="0"/>
                <a:cs typeface="Times New Roman" panose="02020603050405020304" pitchFamily="18" charset="0"/>
              </a:rPr>
              <a:t>Long-Term Low-Emission Development Strategies (LT-LEDS):</a:t>
            </a:r>
            <a:endParaRPr lang="en-US" sz="1600" dirty="0">
              <a:latin typeface="Times New Roman" panose="02020603050405020304" pitchFamily="18" charset="0"/>
              <a:cs typeface="Times New Roman" panose="02020603050405020304" pitchFamily="18" charset="0"/>
            </a:endParaRPr>
          </a:p>
          <a:p>
            <a:pPr lvl="1">
              <a:lnSpc>
                <a:spcPct val="150000"/>
              </a:lnSpc>
            </a:pPr>
            <a:r>
              <a:rPr lang="en-US" sz="1600" b="1" dirty="0">
                <a:latin typeface="Times New Roman" panose="02020603050405020304" pitchFamily="18" charset="0"/>
                <a:cs typeface="Times New Roman" panose="02020603050405020304" pitchFamily="18" charset="0"/>
              </a:rPr>
              <a:t>Purpose:</a:t>
            </a:r>
            <a:r>
              <a:rPr lang="en-US" sz="1600" dirty="0">
                <a:latin typeface="Times New Roman" panose="02020603050405020304" pitchFamily="18" charset="0"/>
                <a:cs typeface="Times New Roman" panose="02020603050405020304" pitchFamily="18" charset="0"/>
              </a:rPr>
              <a:t> LT-LEDS provide a pathway for countries to achieve long-term emission reduction goals, often aligned with national development priorities and sustainable development objectives.</a:t>
            </a:r>
          </a:p>
          <a:p>
            <a:pPr lvl="1">
              <a:lnSpc>
                <a:spcPct val="150000"/>
              </a:lnSpc>
            </a:pPr>
            <a:r>
              <a:rPr lang="en-US" sz="1600" b="1" dirty="0">
                <a:latin typeface="Times New Roman" panose="02020603050405020304" pitchFamily="18" charset="0"/>
                <a:cs typeface="Times New Roman" panose="02020603050405020304" pitchFamily="18" charset="0"/>
              </a:rPr>
              <a:t>Scope:</a:t>
            </a:r>
            <a:r>
              <a:rPr lang="en-US" sz="1600" dirty="0">
                <a:latin typeface="Times New Roman" panose="02020603050405020304" pitchFamily="18" charset="0"/>
                <a:cs typeface="Times New Roman" panose="02020603050405020304" pitchFamily="18" charset="0"/>
              </a:rPr>
              <a:t> Includes scenarios for decarbonizing key sectors, identifying investment needs, technological innovations, and policy interventions required over several decades.</a:t>
            </a:r>
          </a:p>
          <a:p>
            <a:pPr>
              <a:lnSpc>
                <a:spcPct val="150000"/>
              </a:lnSpc>
            </a:pPr>
            <a:endParaRPr lang="en-US" sz="1600" b="1" dirty="0">
              <a:latin typeface="Times New Roman" panose="02020603050405020304" pitchFamily="18" charset="0"/>
              <a:cs typeface="Times New Roman" panose="02020603050405020304" pitchFamily="18" charset="0"/>
            </a:endParaRPr>
          </a:p>
          <a:p>
            <a:pPr>
              <a:lnSpc>
                <a:spcPct val="150000"/>
              </a:lnSpc>
            </a:pPr>
            <a:r>
              <a:rPr lang="en-US" sz="1600" b="1" dirty="0">
                <a:latin typeface="Times New Roman" panose="02020603050405020304" pitchFamily="18" charset="0"/>
                <a:cs typeface="Times New Roman" panose="02020603050405020304" pitchFamily="18" charset="0"/>
              </a:rPr>
              <a:t>Sectoral and Regional Strategies:</a:t>
            </a:r>
            <a:endParaRPr lang="en-US" sz="1600" dirty="0">
              <a:latin typeface="Times New Roman" panose="02020603050405020304" pitchFamily="18" charset="0"/>
              <a:cs typeface="Times New Roman" panose="02020603050405020304" pitchFamily="18" charset="0"/>
            </a:endParaRPr>
          </a:p>
          <a:p>
            <a:pPr lvl="1">
              <a:lnSpc>
                <a:spcPct val="150000"/>
              </a:lnSpc>
            </a:pPr>
            <a:r>
              <a:rPr lang="en-US" sz="1600" b="1" dirty="0">
                <a:latin typeface="Times New Roman" panose="02020603050405020304" pitchFamily="18" charset="0"/>
                <a:cs typeface="Times New Roman" panose="02020603050405020304" pitchFamily="18" charset="0"/>
              </a:rPr>
              <a:t>Examples:</a:t>
            </a:r>
            <a:r>
              <a:rPr lang="en-US" sz="1600" dirty="0">
                <a:latin typeface="Times New Roman" panose="02020603050405020304" pitchFamily="18" charset="0"/>
                <a:cs typeface="Times New Roman" panose="02020603050405020304" pitchFamily="18" charset="0"/>
              </a:rPr>
              <a:t> Policies targeting specific sectors such as energy, transportation, industry, and agriculture to promote low-carbon technologies, energy efficiency, and sustainable practices.</a:t>
            </a:r>
          </a:p>
          <a:p>
            <a:pPr lvl="1">
              <a:lnSpc>
                <a:spcPct val="150000"/>
              </a:lnSpc>
            </a:pPr>
            <a:r>
              <a:rPr lang="en-US" sz="1600" b="1" dirty="0">
                <a:latin typeface="Times New Roman" panose="02020603050405020304" pitchFamily="18" charset="0"/>
                <a:cs typeface="Times New Roman" panose="02020603050405020304" pitchFamily="18" charset="0"/>
              </a:rPr>
              <a:t>Integration:</a:t>
            </a:r>
            <a:r>
              <a:rPr lang="en-US" sz="1600" dirty="0">
                <a:latin typeface="Times New Roman" panose="02020603050405020304" pitchFamily="18" charset="0"/>
                <a:cs typeface="Times New Roman" panose="02020603050405020304" pitchFamily="18" charset="0"/>
              </a:rPr>
              <a:t> Strategies are integrated with broader economic and development plans to ensure coherence and maximize co-benefits across sectors.</a:t>
            </a:r>
          </a:p>
        </p:txBody>
      </p:sp>
    </p:spTree>
    <p:extLst>
      <p:ext uri="{BB962C8B-B14F-4D97-AF65-F5344CB8AC3E}">
        <p14:creationId xmlns:p14="http://schemas.microsoft.com/office/powerpoint/2010/main" val="122470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Policy Approaches for Low Carbon Development</a:t>
            </a:r>
          </a:p>
        </p:txBody>
      </p:sp>
      <p:sp>
        <p:nvSpPr>
          <p:cNvPr id="158" name="Google Shape;158;p46"/>
          <p:cNvSpPr txBox="1"/>
          <p:nvPr/>
        </p:nvSpPr>
        <p:spPr>
          <a:xfrm>
            <a:off x="993059" y="1131103"/>
            <a:ext cx="9488130" cy="459579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a:lnSpc>
                <a:spcPct val="150000"/>
              </a:lnSpc>
            </a:pPr>
            <a:r>
              <a:rPr lang="en-US" sz="1600" b="1" dirty="0">
                <a:latin typeface="Times New Roman" panose="02020603050405020304" pitchFamily="18" charset="0"/>
                <a:cs typeface="Times New Roman" panose="02020603050405020304" pitchFamily="18" charset="0"/>
              </a:rPr>
              <a:t>Overview of Policy Approaches:</a:t>
            </a:r>
            <a:endParaRPr lang="en-US" sz="1600" dirty="0">
              <a:latin typeface="Times New Roman" panose="02020603050405020304" pitchFamily="18" charset="0"/>
              <a:cs typeface="Times New Roman" panose="02020603050405020304" pitchFamily="18" charset="0"/>
            </a:endParaRPr>
          </a:p>
          <a:p>
            <a:pPr lvl="1">
              <a:lnSpc>
                <a:spcPct val="150000"/>
              </a:lnSpc>
            </a:pPr>
            <a:r>
              <a:rPr lang="en-US" sz="1600" b="1" dirty="0">
                <a:latin typeface="Times New Roman" panose="02020603050405020304" pitchFamily="18" charset="0"/>
                <a:cs typeface="Times New Roman" panose="02020603050405020304" pitchFamily="18" charset="0"/>
              </a:rPr>
              <a:t>Market-Based Instruments:</a:t>
            </a:r>
            <a:r>
              <a:rPr lang="en-US" sz="1600" dirty="0">
                <a:latin typeface="Times New Roman" panose="02020603050405020304" pitchFamily="18" charset="0"/>
                <a:cs typeface="Times New Roman" panose="02020603050405020304" pitchFamily="18" charset="0"/>
              </a:rPr>
              <a:t> Such as carbon pricing mechanisms (carbon taxes, emissions trading systems) to internalize the cost of carbon emissions and incentivize low-carbon investments.</a:t>
            </a:r>
          </a:p>
          <a:p>
            <a:pPr lvl="1">
              <a:lnSpc>
                <a:spcPct val="150000"/>
              </a:lnSpc>
            </a:pPr>
            <a:r>
              <a:rPr lang="en-US" sz="1600" b="1" dirty="0">
                <a:latin typeface="Times New Roman" panose="02020603050405020304" pitchFamily="18" charset="0"/>
                <a:cs typeface="Times New Roman" panose="02020603050405020304" pitchFamily="18" charset="0"/>
              </a:rPr>
              <a:t>Regulatory Measures:</a:t>
            </a:r>
            <a:r>
              <a:rPr lang="en-US" sz="1600" dirty="0">
                <a:latin typeface="Times New Roman" panose="02020603050405020304" pitchFamily="18" charset="0"/>
                <a:cs typeface="Times New Roman" panose="02020603050405020304" pitchFamily="18" charset="0"/>
              </a:rPr>
              <a:t> Standards, regulations, and incentives to promote energy efficiency, renewable energy deployment, and sustainable land use practices.</a:t>
            </a:r>
          </a:p>
          <a:p>
            <a:pPr>
              <a:lnSpc>
                <a:spcPct val="150000"/>
              </a:lnSpc>
            </a:pPr>
            <a:endParaRPr lang="en-US" sz="1600" b="1" dirty="0">
              <a:latin typeface="Times New Roman" panose="02020603050405020304" pitchFamily="18" charset="0"/>
              <a:cs typeface="Times New Roman" panose="02020603050405020304" pitchFamily="18" charset="0"/>
            </a:endParaRPr>
          </a:p>
          <a:p>
            <a:pPr>
              <a:lnSpc>
                <a:spcPct val="150000"/>
              </a:lnSpc>
            </a:pPr>
            <a:r>
              <a:rPr lang="en-US" sz="1600" b="1" dirty="0">
                <a:latin typeface="Times New Roman" panose="02020603050405020304" pitchFamily="18" charset="0"/>
                <a:cs typeface="Times New Roman" panose="02020603050405020304" pitchFamily="18" charset="0"/>
              </a:rPr>
              <a:t>Examples of Effective Policies:</a:t>
            </a:r>
            <a:endParaRPr lang="en-US" sz="1600" dirty="0">
              <a:latin typeface="Times New Roman" panose="02020603050405020304" pitchFamily="18" charset="0"/>
              <a:cs typeface="Times New Roman" panose="02020603050405020304" pitchFamily="18" charset="0"/>
            </a:endParaRPr>
          </a:p>
          <a:p>
            <a:pPr lvl="1">
              <a:lnSpc>
                <a:spcPct val="150000"/>
              </a:lnSpc>
            </a:pPr>
            <a:r>
              <a:rPr lang="en-US" sz="1600" b="1" dirty="0">
                <a:latin typeface="Times New Roman" panose="02020603050405020304" pitchFamily="18" charset="0"/>
                <a:cs typeface="Times New Roman" panose="02020603050405020304" pitchFamily="18" charset="0"/>
              </a:rPr>
              <a:t>Renewable Energy Targets:</a:t>
            </a:r>
            <a:r>
              <a:rPr lang="en-US" sz="1600" dirty="0">
                <a:latin typeface="Times New Roman" panose="02020603050405020304" pitchFamily="18" charset="0"/>
                <a:cs typeface="Times New Roman" panose="02020603050405020304" pitchFamily="18" charset="0"/>
              </a:rPr>
              <a:t> Setting ambitious targets for renewable energy deployment (e.g., percentage of electricity generation from renewables by a certain year).</a:t>
            </a:r>
          </a:p>
          <a:p>
            <a:pPr lvl="1">
              <a:lnSpc>
                <a:spcPct val="150000"/>
              </a:lnSpc>
            </a:pPr>
            <a:r>
              <a:rPr lang="en-US" sz="1600" b="1" dirty="0">
                <a:latin typeface="Times New Roman" panose="02020603050405020304" pitchFamily="18" charset="0"/>
                <a:cs typeface="Times New Roman" panose="02020603050405020304" pitchFamily="18" charset="0"/>
              </a:rPr>
              <a:t>Energy Efficiency Standards:</a:t>
            </a:r>
            <a:r>
              <a:rPr lang="en-US" sz="1600" dirty="0">
                <a:latin typeface="Times New Roman" panose="02020603050405020304" pitchFamily="18" charset="0"/>
                <a:cs typeface="Times New Roman" panose="02020603050405020304" pitchFamily="18" charset="0"/>
              </a:rPr>
              <a:t> Mandating efficiency standards for appliances, buildings, and vehicles to reduce energy consumption and emissions.</a:t>
            </a:r>
          </a:p>
          <a:p>
            <a:pPr lvl="1">
              <a:lnSpc>
                <a:spcPct val="150000"/>
              </a:lnSpc>
            </a:pPr>
            <a:r>
              <a:rPr lang="en-US" sz="1600" b="1" dirty="0">
                <a:latin typeface="Times New Roman" panose="02020603050405020304" pitchFamily="18" charset="0"/>
                <a:cs typeface="Times New Roman" panose="02020603050405020304" pitchFamily="18" charset="0"/>
              </a:rPr>
              <a:t>Subsidies and Incentives:</a:t>
            </a:r>
            <a:r>
              <a:rPr lang="en-US" sz="1600" dirty="0">
                <a:latin typeface="Times New Roman" panose="02020603050405020304" pitchFamily="18" charset="0"/>
                <a:cs typeface="Times New Roman" panose="02020603050405020304" pitchFamily="18" charset="0"/>
              </a:rPr>
              <a:t> Financial incentives, grants, and subsidies for clean technology adoption and innovation, promoting investment in sustainable development.</a:t>
            </a:r>
          </a:p>
        </p:txBody>
      </p:sp>
    </p:spTree>
    <p:extLst>
      <p:ext uri="{BB962C8B-B14F-4D97-AF65-F5344CB8AC3E}">
        <p14:creationId xmlns:p14="http://schemas.microsoft.com/office/powerpoint/2010/main" val="187319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Policy Approaches for Low Carbon Development</a:t>
            </a:r>
          </a:p>
        </p:txBody>
      </p:sp>
      <p:sp>
        <p:nvSpPr>
          <p:cNvPr id="158" name="Google Shape;158;p46"/>
          <p:cNvSpPr txBox="1"/>
          <p:nvPr/>
        </p:nvSpPr>
        <p:spPr>
          <a:xfrm>
            <a:off x="993058" y="1262747"/>
            <a:ext cx="9488130" cy="422365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a:lnSpc>
                <a:spcPct val="150000"/>
              </a:lnSpc>
            </a:pPr>
            <a:r>
              <a:rPr lang="en-US" sz="1600" b="1" dirty="0">
                <a:latin typeface="Times New Roman" panose="02020603050405020304" pitchFamily="18" charset="0"/>
                <a:cs typeface="Times New Roman" panose="02020603050405020304" pitchFamily="18" charset="0"/>
              </a:rPr>
              <a:t>Integrated Approaches:</a:t>
            </a:r>
            <a:endParaRPr lang="en-US" sz="1600" dirty="0">
              <a:latin typeface="Times New Roman" panose="02020603050405020304" pitchFamily="18" charset="0"/>
              <a:cs typeface="Times New Roman" panose="02020603050405020304" pitchFamily="18" charset="0"/>
            </a:endParaRPr>
          </a:p>
          <a:p>
            <a:pPr marL="285750" lvl="1"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Cross-Sectoral Integration:</a:t>
            </a:r>
            <a:r>
              <a:rPr lang="en-US" sz="1600" dirty="0">
                <a:latin typeface="Times New Roman" panose="02020603050405020304" pitchFamily="18" charset="0"/>
                <a:cs typeface="Times New Roman" panose="02020603050405020304" pitchFamily="18" charset="0"/>
              </a:rPr>
              <a:t> Ensuring policies are coordinated across sectors (energy, transportation, agriculture) to achieve synergies and avoid trade-offs.</a:t>
            </a:r>
          </a:p>
          <a:p>
            <a:pPr marL="285750" lvl="1"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Public-Private Partnerships:</a:t>
            </a:r>
            <a:r>
              <a:rPr lang="en-US" sz="1600" dirty="0">
                <a:latin typeface="Times New Roman" panose="02020603050405020304" pitchFamily="18" charset="0"/>
                <a:cs typeface="Times New Roman" panose="02020603050405020304" pitchFamily="18" charset="0"/>
              </a:rPr>
              <a:t> Collaborative efforts between governments, businesses, and civil society to drive innovation, investment, and implementation of low-carbon solutions.</a:t>
            </a:r>
          </a:p>
          <a:p>
            <a:pPr>
              <a:lnSpc>
                <a:spcPct val="150000"/>
              </a:lnSpc>
            </a:pPr>
            <a:endParaRPr lang="en-US" sz="1600" b="1" dirty="0">
              <a:latin typeface="Times New Roman" panose="02020603050405020304" pitchFamily="18" charset="0"/>
              <a:cs typeface="Times New Roman" panose="02020603050405020304" pitchFamily="18" charset="0"/>
            </a:endParaRPr>
          </a:p>
          <a:p>
            <a:pPr>
              <a:lnSpc>
                <a:spcPct val="150000"/>
              </a:lnSpc>
            </a:pPr>
            <a:r>
              <a:rPr lang="en-US" sz="1600" b="1" dirty="0">
                <a:latin typeface="Times New Roman" panose="02020603050405020304" pitchFamily="18" charset="0"/>
                <a:cs typeface="Times New Roman" panose="02020603050405020304" pitchFamily="18" charset="0"/>
              </a:rPr>
              <a:t>Evaluation and Adjustment:</a:t>
            </a:r>
            <a:endParaRPr lang="en-US" sz="1600" dirty="0">
              <a:latin typeface="Times New Roman" panose="02020603050405020304" pitchFamily="18" charset="0"/>
              <a:cs typeface="Times New Roman" panose="02020603050405020304" pitchFamily="18" charset="0"/>
            </a:endParaRPr>
          </a:p>
          <a:p>
            <a:pPr marL="285750" lvl="1"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Monitoring and Evaluation:</a:t>
            </a:r>
            <a:r>
              <a:rPr lang="en-US" sz="1600" dirty="0">
                <a:latin typeface="Times New Roman" panose="02020603050405020304" pitchFamily="18" charset="0"/>
                <a:cs typeface="Times New Roman" panose="02020603050405020304" pitchFamily="18" charset="0"/>
              </a:rPr>
              <a:t> Regular assessment of policy effectiveness, including emissions reductions achieved, costs incurred, and social and economic impacts.</a:t>
            </a:r>
          </a:p>
          <a:p>
            <a:pPr marL="285750" lvl="1"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Policy Flexibility:</a:t>
            </a:r>
            <a:r>
              <a:rPr lang="en-US" sz="1600" dirty="0">
                <a:latin typeface="Times New Roman" panose="02020603050405020304" pitchFamily="18" charset="0"/>
                <a:cs typeface="Times New Roman" panose="02020603050405020304" pitchFamily="18" charset="0"/>
              </a:rPr>
              <a:t> Flexibility to adjust policies based on evolving scientific knowledge, technological advancements, and changing socio-economic conditions.</a:t>
            </a:r>
          </a:p>
        </p:txBody>
      </p:sp>
    </p:spTree>
    <p:extLst>
      <p:ext uri="{BB962C8B-B14F-4D97-AF65-F5344CB8AC3E}">
        <p14:creationId xmlns:p14="http://schemas.microsoft.com/office/powerpoint/2010/main" val="168488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International Initiatives</a:t>
            </a:r>
          </a:p>
        </p:txBody>
      </p:sp>
      <p:sp>
        <p:nvSpPr>
          <p:cNvPr id="158" name="Google Shape;158;p46"/>
          <p:cNvSpPr txBox="1"/>
          <p:nvPr/>
        </p:nvSpPr>
        <p:spPr>
          <a:xfrm>
            <a:off x="993058" y="1262747"/>
            <a:ext cx="9488130" cy="400593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eaLnBrk="0" fontAlgn="base" hangingPunct="0">
              <a:lnSpc>
                <a:spcPct val="150000"/>
              </a:lnSpc>
              <a:spcBef>
                <a:spcPct val="0"/>
              </a:spcBef>
              <a:spcAft>
                <a:spcPct val="0"/>
              </a:spcAft>
              <a:buClrTx/>
              <a:buFontTx/>
              <a:buChar char="•"/>
            </a:pPr>
            <a:r>
              <a:rPr lang="en-US" altLang="en-US" sz="1800" b="1" dirty="0">
                <a:solidFill>
                  <a:schemeClr val="tx1"/>
                </a:solidFill>
                <a:latin typeface="Times New Roman" panose="02020603050405020304" pitchFamily="18" charset="0"/>
                <a:cs typeface="Times New Roman" panose="02020603050405020304" pitchFamily="18" charset="0"/>
              </a:rPr>
              <a:t>Paris Agreement</a:t>
            </a:r>
          </a:p>
          <a:p>
            <a:pPr marL="742950" lvl="1" indent="-285750" eaLnBrk="0" fontAlgn="base" hangingPunct="0">
              <a:lnSpc>
                <a:spcPct val="150000"/>
              </a:lnSpc>
              <a:spcBef>
                <a:spcPct val="0"/>
              </a:spcBef>
              <a:spcAft>
                <a:spcPct val="0"/>
              </a:spcAft>
              <a:buClrTx/>
              <a:buFont typeface="Arial" panose="020B0604020202020204" pitchFamily="34" charset="0"/>
              <a:buChar char="•"/>
            </a:pPr>
            <a:r>
              <a:rPr lang="en-US" altLang="en-US" sz="1800" dirty="0">
                <a:solidFill>
                  <a:schemeClr val="tx1"/>
                </a:solidFill>
                <a:latin typeface="Times New Roman" panose="02020603050405020304" pitchFamily="18" charset="0"/>
                <a:cs typeface="Times New Roman" panose="02020603050405020304" pitchFamily="18" charset="0"/>
              </a:rPr>
              <a:t>Adopted in 2015 under the United Nations Framework Convention on Climate Change (UNFCCC).</a:t>
            </a:r>
          </a:p>
          <a:p>
            <a:pPr marL="742950" lvl="1" indent="-285750" eaLnBrk="0" fontAlgn="base" hangingPunct="0">
              <a:lnSpc>
                <a:spcPct val="150000"/>
              </a:lnSpc>
              <a:spcBef>
                <a:spcPct val="0"/>
              </a:spcBef>
              <a:spcAft>
                <a:spcPct val="0"/>
              </a:spcAft>
              <a:buClrTx/>
              <a:buFont typeface="Arial" panose="020B0604020202020204" pitchFamily="34" charset="0"/>
              <a:buChar char="•"/>
            </a:pPr>
            <a:r>
              <a:rPr lang="en-US" altLang="en-US" sz="1800" dirty="0">
                <a:solidFill>
                  <a:schemeClr val="tx1"/>
                </a:solidFill>
                <a:latin typeface="Times New Roman" panose="02020603050405020304" pitchFamily="18" charset="0"/>
                <a:cs typeface="Times New Roman" panose="02020603050405020304" pitchFamily="18" charset="0"/>
              </a:rPr>
              <a:t>Aim: Limit global warming to well below 2°C above pre-industrial levels, and pursue efforts to limit the temperature increase to 1.5°C.</a:t>
            </a:r>
          </a:p>
          <a:p>
            <a:pPr lvl="0" eaLnBrk="0" fontAlgn="base" hangingPunct="0">
              <a:lnSpc>
                <a:spcPct val="150000"/>
              </a:lnSpc>
              <a:spcBef>
                <a:spcPct val="0"/>
              </a:spcBef>
              <a:spcAft>
                <a:spcPct val="0"/>
              </a:spcAft>
              <a:buClrTx/>
              <a:buFontTx/>
              <a:buChar char="•"/>
            </a:pPr>
            <a:r>
              <a:rPr lang="en-US" altLang="en-US" sz="1800" b="1" dirty="0">
                <a:solidFill>
                  <a:schemeClr val="tx1"/>
                </a:solidFill>
                <a:latin typeface="Times New Roman" panose="02020603050405020304" pitchFamily="18" charset="0"/>
                <a:cs typeface="Times New Roman" panose="02020603050405020304" pitchFamily="18" charset="0"/>
              </a:rPr>
              <a:t>Key Provisions:</a:t>
            </a:r>
            <a:endParaRPr lang="en-US" altLang="en-US" sz="1800" dirty="0">
              <a:solidFill>
                <a:schemeClr val="tx1"/>
              </a:solidFill>
              <a:latin typeface="Times New Roman" panose="02020603050405020304" pitchFamily="18" charset="0"/>
              <a:cs typeface="Times New Roman" panose="02020603050405020304" pitchFamily="18" charset="0"/>
            </a:endParaRPr>
          </a:p>
          <a:p>
            <a:pPr marL="457200" lvl="1" eaLnBrk="0" fontAlgn="base" hangingPunct="0">
              <a:lnSpc>
                <a:spcPct val="150000"/>
              </a:lnSpc>
              <a:spcBef>
                <a:spcPct val="0"/>
              </a:spcBef>
              <a:spcAft>
                <a:spcPct val="0"/>
              </a:spcAft>
              <a:buClrTx/>
              <a:buFontTx/>
              <a:buChar char="•"/>
            </a:pPr>
            <a:r>
              <a:rPr lang="en-US" altLang="en-US" sz="1800" dirty="0">
                <a:solidFill>
                  <a:schemeClr val="tx1"/>
                </a:solidFill>
                <a:latin typeface="Times New Roman" panose="02020603050405020304" pitchFamily="18" charset="0"/>
                <a:cs typeface="Times New Roman" panose="02020603050405020304" pitchFamily="18" charset="0"/>
              </a:rPr>
              <a:t>Nationally Determined Contributions (NDCs): Each country sets its own targets.</a:t>
            </a:r>
          </a:p>
          <a:p>
            <a:pPr marL="457200" lvl="1" eaLnBrk="0" fontAlgn="base" hangingPunct="0">
              <a:lnSpc>
                <a:spcPct val="150000"/>
              </a:lnSpc>
              <a:spcBef>
                <a:spcPct val="0"/>
              </a:spcBef>
              <a:spcAft>
                <a:spcPct val="0"/>
              </a:spcAft>
              <a:buClrTx/>
              <a:buFontTx/>
              <a:buChar char="•"/>
            </a:pPr>
            <a:r>
              <a:rPr lang="en-US" altLang="en-US" sz="1800" dirty="0">
                <a:solidFill>
                  <a:schemeClr val="tx1"/>
                </a:solidFill>
                <a:latin typeface="Times New Roman" panose="02020603050405020304" pitchFamily="18" charset="0"/>
                <a:cs typeface="Times New Roman" panose="02020603050405020304" pitchFamily="18" charset="0"/>
              </a:rPr>
              <a:t>Global </a:t>
            </a:r>
            <a:r>
              <a:rPr lang="en-US" altLang="en-US" sz="1800" dirty="0" err="1">
                <a:solidFill>
                  <a:schemeClr val="tx1"/>
                </a:solidFill>
                <a:latin typeface="Times New Roman" panose="02020603050405020304" pitchFamily="18" charset="0"/>
                <a:cs typeface="Times New Roman" panose="02020603050405020304" pitchFamily="18" charset="0"/>
              </a:rPr>
              <a:t>stocktake</a:t>
            </a:r>
            <a:r>
              <a:rPr lang="en-US" altLang="en-US" sz="1800" dirty="0">
                <a:solidFill>
                  <a:schemeClr val="tx1"/>
                </a:solidFill>
                <a:latin typeface="Times New Roman" panose="02020603050405020304" pitchFamily="18" charset="0"/>
                <a:cs typeface="Times New Roman" panose="02020603050405020304" pitchFamily="18" charset="0"/>
              </a:rPr>
              <a:t> every five years to assess collective progress.</a:t>
            </a:r>
          </a:p>
          <a:p>
            <a:pPr marL="457200" lvl="1" eaLnBrk="0" fontAlgn="base" hangingPunct="0">
              <a:lnSpc>
                <a:spcPct val="150000"/>
              </a:lnSpc>
              <a:spcBef>
                <a:spcPct val="0"/>
              </a:spcBef>
              <a:spcAft>
                <a:spcPct val="0"/>
              </a:spcAft>
              <a:buClrTx/>
              <a:buFontTx/>
              <a:buChar char="•"/>
            </a:pPr>
            <a:r>
              <a:rPr lang="en-US" altLang="en-US" sz="1800" dirty="0">
                <a:solidFill>
                  <a:schemeClr val="tx1"/>
                </a:solidFill>
                <a:latin typeface="Times New Roman" panose="02020603050405020304" pitchFamily="18" charset="0"/>
                <a:cs typeface="Times New Roman" panose="02020603050405020304" pitchFamily="18" charset="0"/>
              </a:rPr>
              <a:t>Climate finance: Developed countries to assist developing countries.</a:t>
            </a:r>
          </a:p>
          <a:p>
            <a:pPr lvl="0" eaLnBrk="0" fontAlgn="base" hangingPunct="0">
              <a:spcBef>
                <a:spcPct val="0"/>
              </a:spcBef>
              <a:spcAft>
                <a:spcPct val="0"/>
              </a:spcAft>
              <a:buClrTx/>
            </a:pPr>
            <a:endParaRPr lang="en-US"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266661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Goals and Achievements of the Paris Agreement</a:t>
            </a:r>
          </a:p>
        </p:txBody>
      </p:sp>
      <p:sp>
        <p:nvSpPr>
          <p:cNvPr id="158" name="Google Shape;158;p46"/>
          <p:cNvSpPr txBox="1"/>
          <p:nvPr/>
        </p:nvSpPr>
        <p:spPr>
          <a:xfrm>
            <a:off x="993058" y="1131103"/>
            <a:ext cx="9488130" cy="468490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lvl="1">
              <a:lnSpc>
                <a:spcPct val="150000"/>
              </a:lnSpc>
            </a:pPr>
            <a:r>
              <a:rPr lang="en-US" sz="1600" b="1" dirty="0">
                <a:latin typeface="Times New Roman" panose="02020603050405020304" pitchFamily="18" charset="0"/>
                <a:cs typeface="Times New Roman" panose="02020603050405020304" pitchFamily="18" charset="0"/>
              </a:rPr>
              <a:t>Goals:</a:t>
            </a:r>
            <a:endParaRPr lang="en-US" sz="1600" dirty="0">
              <a:latin typeface="Times New Roman" panose="02020603050405020304" pitchFamily="18" charset="0"/>
              <a:cs typeface="Times New Roman" panose="02020603050405020304" pitchFamily="18" charset="0"/>
            </a:endParaRPr>
          </a:p>
          <a:p>
            <a:pPr marL="285750" lvl="2"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Enhance adaptive capacity, resilience, and low-emission development.</a:t>
            </a:r>
          </a:p>
          <a:p>
            <a:pPr marL="285750" lvl="2"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Foster climate resilience and low greenhouse gas emissions development.</a:t>
            </a:r>
          </a:p>
          <a:p>
            <a:pPr lvl="1">
              <a:lnSpc>
                <a:spcPct val="150000"/>
              </a:lnSpc>
            </a:pPr>
            <a:endParaRPr lang="en-US" sz="1600" b="1" dirty="0">
              <a:latin typeface="Times New Roman" panose="02020603050405020304" pitchFamily="18" charset="0"/>
              <a:cs typeface="Times New Roman" panose="02020603050405020304" pitchFamily="18" charset="0"/>
            </a:endParaRPr>
          </a:p>
          <a:p>
            <a:pPr lvl="1">
              <a:lnSpc>
                <a:spcPct val="150000"/>
              </a:lnSpc>
            </a:pPr>
            <a:r>
              <a:rPr lang="en-US" sz="1600" b="1" dirty="0">
                <a:latin typeface="Times New Roman" panose="02020603050405020304" pitchFamily="18" charset="0"/>
                <a:cs typeface="Times New Roman" panose="02020603050405020304" pitchFamily="18" charset="0"/>
              </a:rPr>
              <a:t>Achievements:</a:t>
            </a:r>
            <a:endParaRPr lang="en-US" sz="1600" dirty="0">
              <a:latin typeface="Times New Roman" panose="02020603050405020304" pitchFamily="18" charset="0"/>
              <a:cs typeface="Times New Roman" panose="02020603050405020304" pitchFamily="18" charset="0"/>
            </a:endParaRPr>
          </a:p>
          <a:p>
            <a:pPr marL="285750" lvl="2"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Ratification by 197 countries.</a:t>
            </a:r>
          </a:p>
          <a:p>
            <a:pPr marL="285750" lvl="2"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Enhanced climate commitments and updates in NDCs by several countries.</a:t>
            </a:r>
          </a:p>
          <a:p>
            <a:pPr marL="285750" lvl="2"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Increased focus on climate finance and support for vulnerable nations.</a:t>
            </a:r>
          </a:p>
          <a:p>
            <a:pPr lvl="1">
              <a:lnSpc>
                <a:spcPct val="150000"/>
              </a:lnSpc>
            </a:pPr>
            <a:endParaRPr lang="en-US" sz="1600" b="1" dirty="0">
              <a:latin typeface="Times New Roman" panose="02020603050405020304" pitchFamily="18" charset="0"/>
              <a:cs typeface="Times New Roman" panose="02020603050405020304" pitchFamily="18" charset="0"/>
            </a:endParaRPr>
          </a:p>
          <a:p>
            <a:pPr lvl="1">
              <a:lnSpc>
                <a:spcPct val="150000"/>
              </a:lnSpc>
            </a:pPr>
            <a:r>
              <a:rPr lang="en-US" sz="1600" b="1" dirty="0">
                <a:latin typeface="Times New Roman" panose="02020603050405020304" pitchFamily="18" charset="0"/>
                <a:cs typeface="Times New Roman" panose="02020603050405020304" pitchFamily="18" charset="0"/>
              </a:rPr>
              <a:t>Challenges:</a:t>
            </a:r>
            <a:endParaRPr lang="en-US" sz="1600" dirty="0">
              <a:latin typeface="Times New Roman" panose="02020603050405020304" pitchFamily="18" charset="0"/>
              <a:cs typeface="Times New Roman" panose="02020603050405020304" pitchFamily="18" charset="0"/>
            </a:endParaRPr>
          </a:p>
          <a:p>
            <a:pPr marL="285750" lvl="2"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Varied levels of ambition and commitment.</a:t>
            </a:r>
          </a:p>
          <a:p>
            <a:pPr marL="285750" lvl="2"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Financial and technological support for developing nations.</a:t>
            </a:r>
          </a:p>
          <a:p>
            <a:pPr marL="285750" lvl="2"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Balancing economic growth with emission reductions.</a:t>
            </a:r>
          </a:p>
        </p:txBody>
      </p:sp>
    </p:spTree>
    <p:extLst>
      <p:ext uri="{BB962C8B-B14F-4D97-AF65-F5344CB8AC3E}">
        <p14:creationId xmlns:p14="http://schemas.microsoft.com/office/powerpoint/2010/main" val="364507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9" end="9"/>
                                            </p:txEl>
                                          </p:spTgt>
                                        </p:tgtEl>
                                        <p:attrNameLst>
                                          <p:attrName>style.visibility</p:attrName>
                                        </p:attrNameLst>
                                      </p:cBhvr>
                                      <p:to>
                                        <p:strVal val="visible"/>
                                      </p:to>
                                    </p:set>
                                    <p:animEffect transition="in" filter="fade">
                                      <p:cBhvr>
                                        <p:cTn id="42" dur="1000"/>
                                        <p:tgtEl>
                                          <p:spTgt spid="15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10" end="10"/>
                                            </p:txEl>
                                          </p:spTgt>
                                        </p:tgtEl>
                                        <p:attrNameLst>
                                          <p:attrName>style.visibility</p:attrName>
                                        </p:attrNameLst>
                                      </p:cBhvr>
                                      <p:to>
                                        <p:strVal val="visible"/>
                                      </p:to>
                                    </p:set>
                                    <p:animEffect transition="in" filter="fade">
                                      <p:cBhvr>
                                        <p:cTn id="47" dur="1000"/>
                                        <p:tgtEl>
                                          <p:spTgt spid="158">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11" end="11"/>
                                            </p:txEl>
                                          </p:spTgt>
                                        </p:tgtEl>
                                        <p:attrNameLst>
                                          <p:attrName>style.visibility</p:attrName>
                                        </p:attrNameLst>
                                      </p:cBhvr>
                                      <p:to>
                                        <p:strVal val="visible"/>
                                      </p:to>
                                    </p:set>
                                    <p:animEffect transition="in" filter="fade">
                                      <p:cBhvr>
                                        <p:cTn id="52" dur="1000"/>
                                        <p:tgtEl>
                                          <p:spTgt spid="158">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8">
                                            <p:txEl>
                                              <p:pRg st="12" end="12"/>
                                            </p:txEl>
                                          </p:spTgt>
                                        </p:tgtEl>
                                        <p:attrNameLst>
                                          <p:attrName>style.visibility</p:attrName>
                                        </p:attrNameLst>
                                      </p:cBhvr>
                                      <p:to>
                                        <p:strVal val="visible"/>
                                      </p:to>
                                    </p:set>
                                    <p:animEffect transition="in" filter="fade">
                                      <p:cBhvr>
                                        <p:cTn id="57" dur="1000"/>
                                        <p:tgtEl>
                                          <p:spTgt spid="15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Initiatives</a:t>
            </a:r>
          </a:p>
        </p:txBody>
      </p:sp>
      <p:sp>
        <p:nvSpPr>
          <p:cNvPr id="158" name="Google Shape;158;p46"/>
          <p:cNvSpPr txBox="1"/>
          <p:nvPr/>
        </p:nvSpPr>
        <p:spPr>
          <a:xfrm>
            <a:off x="993058" y="1131102"/>
            <a:ext cx="9488130" cy="476996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United States:</a:t>
            </a:r>
            <a:endParaRPr lang="en-US" altLang="en-US" sz="1800" dirty="0">
              <a:solidFill>
                <a:schemeClr val="tx1"/>
              </a:solidFill>
              <a:latin typeface="Times New Roman" panose="02020603050405020304" pitchFamily="18" charset="0"/>
              <a:cs typeface="Times New Roman" panose="02020603050405020304" pitchFamily="18" charset="0"/>
            </a:endParaRP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dirty="0">
                <a:solidFill>
                  <a:schemeClr val="tx1"/>
                </a:solidFill>
                <a:latin typeface="Times New Roman" panose="02020603050405020304" pitchFamily="18" charset="0"/>
                <a:cs typeface="Times New Roman" panose="02020603050405020304" pitchFamily="18" charset="0"/>
              </a:rPr>
              <a:t>Clean Power Plan: Targeting reductions in carbon emissions from power plants.</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dirty="0">
                <a:solidFill>
                  <a:schemeClr val="tx1"/>
                </a:solidFill>
                <a:latin typeface="Times New Roman" panose="02020603050405020304" pitchFamily="18" charset="0"/>
                <a:cs typeface="Times New Roman" panose="02020603050405020304" pitchFamily="18" charset="0"/>
              </a:rPr>
              <a:t>Biden Administration’s climate policies: Rejoining the Paris Agreement, net-zero emissions by 2050.</a:t>
            </a:r>
          </a:p>
          <a:p>
            <a:pPr lvl="0" eaLnBrk="0" fontAlgn="base" hangingPunct="0">
              <a:lnSpc>
                <a:spcPct val="150000"/>
              </a:lnSpc>
              <a:spcBef>
                <a:spcPct val="0"/>
              </a:spcBef>
              <a:spcAft>
                <a:spcPct val="0"/>
              </a:spcAft>
              <a:buClrTx/>
            </a:pPr>
            <a:endParaRPr lang="en-US" altLang="en-US" sz="18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China:</a:t>
            </a:r>
            <a:endParaRPr lang="en-US" altLang="en-US" sz="1800" dirty="0">
              <a:solidFill>
                <a:schemeClr val="tx1"/>
              </a:solidFill>
              <a:latin typeface="Times New Roman" panose="02020603050405020304" pitchFamily="18" charset="0"/>
              <a:cs typeface="Times New Roman" panose="02020603050405020304" pitchFamily="18" charset="0"/>
            </a:endParaRP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dirty="0">
                <a:solidFill>
                  <a:schemeClr val="tx1"/>
                </a:solidFill>
                <a:latin typeface="Times New Roman" panose="02020603050405020304" pitchFamily="18" charset="0"/>
                <a:cs typeface="Times New Roman" panose="02020603050405020304" pitchFamily="18" charset="0"/>
              </a:rPr>
              <a:t>Carbon neutrality by 2060.</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dirty="0">
                <a:solidFill>
                  <a:schemeClr val="tx1"/>
                </a:solidFill>
                <a:latin typeface="Times New Roman" panose="02020603050405020304" pitchFamily="18" charset="0"/>
                <a:cs typeface="Times New Roman" panose="02020603050405020304" pitchFamily="18" charset="0"/>
              </a:rPr>
              <a:t>Large-scale renewable energy projects and investments.</a:t>
            </a:r>
          </a:p>
          <a:p>
            <a:pPr lvl="0" eaLnBrk="0" fontAlgn="base" hangingPunct="0">
              <a:lnSpc>
                <a:spcPct val="150000"/>
              </a:lnSpc>
              <a:spcBef>
                <a:spcPct val="0"/>
              </a:spcBef>
              <a:spcAft>
                <a:spcPct val="0"/>
              </a:spcAft>
              <a:buClrTx/>
            </a:pPr>
            <a:endParaRPr lang="en-US" altLang="en-US" sz="18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European Union:</a:t>
            </a:r>
            <a:endParaRPr lang="en-US" altLang="en-US" sz="1800" dirty="0">
              <a:solidFill>
                <a:schemeClr val="tx1"/>
              </a:solidFill>
              <a:latin typeface="Times New Roman" panose="02020603050405020304" pitchFamily="18" charset="0"/>
              <a:cs typeface="Times New Roman" panose="02020603050405020304" pitchFamily="18" charset="0"/>
            </a:endParaRP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dirty="0">
                <a:solidFill>
                  <a:schemeClr val="tx1"/>
                </a:solidFill>
                <a:latin typeface="Times New Roman" panose="02020603050405020304" pitchFamily="18" charset="0"/>
                <a:cs typeface="Times New Roman" panose="02020603050405020304" pitchFamily="18" charset="0"/>
              </a:rPr>
              <a:t>European Green Deal: Climate neutrality by 2050.</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dirty="0">
                <a:solidFill>
                  <a:schemeClr val="tx1"/>
                </a:solidFill>
                <a:latin typeface="Times New Roman" panose="02020603050405020304" pitchFamily="18" charset="0"/>
                <a:cs typeface="Times New Roman" panose="02020603050405020304" pitchFamily="18" charset="0"/>
              </a:rPr>
              <a:t>Emissions Trading System (ETS): Cap-and-trade system to reduce industrial emissions.</a:t>
            </a:r>
          </a:p>
          <a:p>
            <a:pPr lvl="0" eaLnBrk="0" fontAlgn="base" hangingPunct="0">
              <a:lnSpc>
                <a:spcPct val="150000"/>
              </a:lnSpc>
              <a:spcBef>
                <a:spcPct val="0"/>
              </a:spcBef>
              <a:spcAft>
                <a:spcPct val="0"/>
              </a:spcAft>
              <a:buClrTx/>
            </a:pPr>
            <a:endParaRPr lang="en-US" alt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715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8" end="8"/>
                                            </p:txEl>
                                          </p:spTgt>
                                        </p:tgtEl>
                                        <p:attrNameLst>
                                          <p:attrName>style.visibility</p:attrName>
                                        </p:attrNameLst>
                                      </p:cBhvr>
                                      <p:to>
                                        <p:strVal val="visible"/>
                                      </p:to>
                                    </p:set>
                                    <p:animEffect transition="in" filter="fade">
                                      <p:cBhvr>
                                        <p:cTn id="37" dur="1000"/>
                                        <p:tgtEl>
                                          <p:spTgt spid="15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9" end="9"/>
                                            </p:txEl>
                                          </p:spTgt>
                                        </p:tgtEl>
                                        <p:attrNameLst>
                                          <p:attrName>style.visibility</p:attrName>
                                        </p:attrNameLst>
                                      </p:cBhvr>
                                      <p:to>
                                        <p:strVal val="visible"/>
                                      </p:to>
                                    </p:set>
                                    <p:animEffect transition="in" filter="fade">
                                      <p:cBhvr>
                                        <p:cTn id="42" dur="1000"/>
                                        <p:tgtEl>
                                          <p:spTgt spid="15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10" end="10"/>
                                            </p:txEl>
                                          </p:spTgt>
                                        </p:tgtEl>
                                        <p:attrNameLst>
                                          <p:attrName>style.visibility</p:attrName>
                                        </p:attrNameLst>
                                      </p:cBhvr>
                                      <p:to>
                                        <p:strVal val="visible"/>
                                      </p:to>
                                    </p:set>
                                    <p:animEffect transition="in" filter="fade">
                                      <p:cBhvr>
                                        <p:cTn id="47" dur="1000"/>
                                        <p:tgtEl>
                                          <p:spTgt spid="15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Success Stories and Challenges</a:t>
            </a:r>
          </a:p>
        </p:txBody>
      </p:sp>
      <p:sp>
        <p:nvSpPr>
          <p:cNvPr id="158" name="Google Shape;158;p46"/>
          <p:cNvSpPr txBox="1"/>
          <p:nvPr/>
        </p:nvSpPr>
        <p:spPr>
          <a:xfrm>
            <a:off x="993058" y="1131102"/>
            <a:ext cx="4493342" cy="486566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Success Stories:</a:t>
            </a:r>
            <a:endParaRPr lang="en-US" altLang="en-US" sz="1800"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Germany:</a:t>
            </a:r>
            <a:endParaRPr lang="en-US" altLang="en-US" sz="1800" dirty="0">
              <a:solidFill>
                <a:schemeClr val="tx1"/>
              </a:solidFill>
              <a:latin typeface="Times New Roman" panose="02020603050405020304" pitchFamily="18" charset="0"/>
              <a:cs typeface="Times New Roman" panose="02020603050405020304" pitchFamily="18" charset="0"/>
            </a:endParaRPr>
          </a:p>
          <a:p>
            <a:pPr marL="285750" lvl="0" indent="-285750" eaLnBrk="0" fontAlgn="base" hangingPunct="0">
              <a:lnSpc>
                <a:spcPct val="150000"/>
              </a:lnSpc>
              <a:spcBef>
                <a:spcPct val="0"/>
              </a:spcBef>
              <a:spcAft>
                <a:spcPct val="0"/>
              </a:spcAft>
              <a:buClrTx/>
              <a:buFont typeface="Wingdings" panose="05000000000000000000" pitchFamily="2" charset="2"/>
              <a:buChar char="v"/>
            </a:pPr>
            <a:r>
              <a:rPr lang="en-US" altLang="en-US" sz="1800" dirty="0" err="1">
                <a:solidFill>
                  <a:schemeClr val="tx1"/>
                </a:solidFill>
                <a:latin typeface="Times New Roman" panose="02020603050405020304" pitchFamily="18" charset="0"/>
                <a:cs typeface="Times New Roman" panose="02020603050405020304" pitchFamily="18" charset="0"/>
              </a:rPr>
              <a:t>Energiewende</a:t>
            </a:r>
            <a:r>
              <a:rPr lang="en-US" altLang="en-US" sz="1800" dirty="0">
                <a:solidFill>
                  <a:schemeClr val="tx1"/>
                </a:solidFill>
                <a:latin typeface="Times New Roman" panose="02020603050405020304" pitchFamily="18" charset="0"/>
                <a:cs typeface="Times New Roman" panose="02020603050405020304" pitchFamily="18" charset="0"/>
              </a:rPr>
              <a:t>: Transition to renewable energy, significant reductions in greenhouse gas emissions.</a:t>
            </a: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Costa Rica:</a:t>
            </a:r>
            <a:endParaRPr lang="en-US" altLang="en-US" sz="1800" dirty="0">
              <a:solidFill>
                <a:schemeClr val="tx1"/>
              </a:solidFill>
              <a:latin typeface="Times New Roman" panose="02020603050405020304" pitchFamily="18" charset="0"/>
              <a:cs typeface="Times New Roman" panose="02020603050405020304" pitchFamily="18" charset="0"/>
            </a:endParaRPr>
          </a:p>
          <a:p>
            <a:pPr marL="285750" lvl="0" indent="-285750" eaLnBrk="0" fontAlgn="base" hangingPunct="0">
              <a:lnSpc>
                <a:spcPct val="150000"/>
              </a:lnSpc>
              <a:spcBef>
                <a:spcPct val="0"/>
              </a:spcBef>
              <a:spcAft>
                <a:spcPct val="0"/>
              </a:spcAft>
              <a:buClrTx/>
              <a:buFont typeface="Wingdings" panose="05000000000000000000" pitchFamily="2" charset="2"/>
              <a:buChar char="v"/>
            </a:pPr>
            <a:r>
              <a:rPr lang="en-US" altLang="en-US" sz="1800" dirty="0">
                <a:solidFill>
                  <a:schemeClr val="tx1"/>
                </a:solidFill>
                <a:latin typeface="Times New Roman" panose="02020603050405020304" pitchFamily="18" charset="0"/>
                <a:cs typeface="Times New Roman" panose="02020603050405020304" pitchFamily="18" charset="0"/>
              </a:rPr>
              <a:t>Nearly 100% renewable electricity generation.</a:t>
            </a: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India:</a:t>
            </a:r>
            <a:endParaRPr lang="en-US" altLang="en-US" sz="1800" dirty="0">
              <a:solidFill>
                <a:schemeClr val="tx1"/>
              </a:solidFill>
              <a:latin typeface="Times New Roman" panose="02020603050405020304" pitchFamily="18" charset="0"/>
              <a:cs typeface="Times New Roman" panose="02020603050405020304" pitchFamily="18" charset="0"/>
            </a:endParaRPr>
          </a:p>
          <a:p>
            <a:pPr marL="285750" lvl="0" indent="-285750" eaLnBrk="0" fontAlgn="base" hangingPunct="0">
              <a:lnSpc>
                <a:spcPct val="150000"/>
              </a:lnSpc>
              <a:spcBef>
                <a:spcPct val="0"/>
              </a:spcBef>
              <a:spcAft>
                <a:spcPct val="0"/>
              </a:spcAft>
              <a:buClrTx/>
              <a:buFont typeface="Wingdings" panose="05000000000000000000" pitchFamily="2" charset="2"/>
              <a:buChar char="v"/>
            </a:pPr>
            <a:r>
              <a:rPr lang="en-US" altLang="en-US" sz="1800" dirty="0">
                <a:solidFill>
                  <a:schemeClr val="tx1"/>
                </a:solidFill>
                <a:latin typeface="Times New Roman" panose="02020603050405020304" pitchFamily="18" charset="0"/>
                <a:cs typeface="Times New Roman" panose="02020603050405020304" pitchFamily="18" charset="0"/>
              </a:rPr>
              <a:t>Rapid expansion of solar energy capacity.</a:t>
            </a:r>
          </a:p>
        </p:txBody>
      </p:sp>
      <p:sp>
        <p:nvSpPr>
          <p:cNvPr id="3" name="Google Shape;158;p46">
            <a:extLst>
              <a:ext uri="{FF2B5EF4-FFF2-40B4-BE49-F238E27FC236}">
                <a16:creationId xmlns:a16="http://schemas.microsoft.com/office/drawing/2014/main" id="{A6128E43-5D38-C787-E05E-87C72C64C331}"/>
              </a:ext>
            </a:extLst>
          </p:cNvPr>
          <p:cNvSpPr txBox="1"/>
          <p:nvPr/>
        </p:nvSpPr>
        <p:spPr>
          <a:xfrm>
            <a:off x="5737123" y="1131102"/>
            <a:ext cx="4744066" cy="486566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Challenges:</a:t>
            </a:r>
            <a:endParaRPr lang="en-US" altLang="en-US" sz="1800"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United States:</a:t>
            </a:r>
            <a:endParaRPr lang="en-US" altLang="en-US" sz="1800" dirty="0">
              <a:solidFill>
                <a:schemeClr val="tx1"/>
              </a:solidFill>
              <a:latin typeface="Times New Roman" panose="02020603050405020304" pitchFamily="18" charset="0"/>
              <a:cs typeface="Times New Roman" panose="02020603050405020304" pitchFamily="18" charset="0"/>
            </a:endParaRPr>
          </a:p>
          <a:p>
            <a:pPr marL="285750" lvl="0" indent="-285750" eaLnBrk="0" fontAlgn="base" hangingPunct="0">
              <a:lnSpc>
                <a:spcPct val="150000"/>
              </a:lnSpc>
              <a:spcBef>
                <a:spcPct val="0"/>
              </a:spcBef>
              <a:spcAft>
                <a:spcPct val="0"/>
              </a:spcAft>
              <a:buClrTx/>
              <a:buFont typeface="Wingdings" panose="05000000000000000000" pitchFamily="2" charset="2"/>
              <a:buChar char="v"/>
            </a:pPr>
            <a:r>
              <a:rPr lang="en-US" altLang="en-US" sz="1800" dirty="0">
                <a:solidFill>
                  <a:schemeClr val="tx1"/>
                </a:solidFill>
                <a:latin typeface="Times New Roman" panose="02020603050405020304" pitchFamily="18" charset="0"/>
                <a:cs typeface="Times New Roman" panose="02020603050405020304" pitchFamily="18" charset="0"/>
              </a:rPr>
              <a:t>Political shifts impacting climate policy continuity.</a:t>
            </a: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China:</a:t>
            </a:r>
            <a:endParaRPr lang="en-US" altLang="en-US" sz="1800" dirty="0">
              <a:solidFill>
                <a:schemeClr val="tx1"/>
              </a:solidFill>
              <a:latin typeface="Times New Roman" panose="02020603050405020304" pitchFamily="18" charset="0"/>
              <a:cs typeface="Times New Roman" panose="02020603050405020304" pitchFamily="18" charset="0"/>
            </a:endParaRPr>
          </a:p>
          <a:p>
            <a:pPr marL="285750" lvl="0" indent="-285750" eaLnBrk="0" fontAlgn="base" hangingPunct="0">
              <a:lnSpc>
                <a:spcPct val="150000"/>
              </a:lnSpc>
              <a:spcBef>
                <a:spcPct val="0"/>
              </a:spcBef>
              <a:spcAft>
                <a:spcPct val="0"/>
              </a:spcAft>
              <a:buClrTx/>
              <a:buFont typeface="Wingdings" panose="05000000000000000000" pitchFamily="2" charset="2"/>
              <a:buChar char="v"/>
            </a:pPr>
            <a:r>
              <a:rPr lang="en-US" altLang="en-US" sz="1800" dirty="0">
                <a:solidFill>
                  <a:schemeClr val="tx1"/>
                </a:solidFill>
                <a:latin typeface="Times New Roman" panose="02020603050405020304" pitchFamily="18" charset="0"/>
                <a:cs typeface="Times New Roman" panose="02020603050405020304" pitchFamily="18" charset="0"/>
              </a:rPr>
              <a:t>Balancing economic growth with emission reductions.</a:t>
            </a: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Developing Nations:</a:t>
            </a:r>
            <a:endParaRPr lang="en-US" altLang="en-US" sz="1800" dirty="0">
              <a:solidFill>
                <a:schemeClr val="tx1"/>
              </a:solidFill>
              <a:latin typeface="Times New Roman" panose="02020603050405020304" pitchFamily="18" charset="0"/>
              <a:cs typeface="Times New Roman" panose="02020603050405020304" pitchFamily="18" charset="0"/>
            </a:endParaRPr>
          </a:p>
          <a:p>
            <a:pPr marL="285750" lvl="0" indent="-285750" eaLnBrk="0" fontAlgn="base" hangingPunct="0">
              <a:lnSpc>
                <a:spcPct val="150000"/>
              </a:lnSpc>
              <a:spcBef>
                <a:spcPct val="0"/>
              </a:spcBef>
              <a:spcAft>
                <a:spcPct val="0"/>
              </a:spcAft>
              <a:buClrTx/>
              <a:buFont typeface="Wingdings" panose="05000000000000000000" pitchFamily="2" charset="2"/>
              <a:buChar char="v"/>
            </a:pPr>
            <a:r>
              <a:rPr lang="en-US" altLang="en-US" sz="1800" dirty="0">
                <a:solidFill>
                  <a:schemeClr val="tx1"/>
                </a:solidFill>
                <a:latin typeface="Times New Roman" panose="02020603050405020304" pitchFamily="18" charset="0"/>
                <a:cs typeface="Times New Roman" panose="02020603050405020304" pitchFamily="18" charset="0"/>
              </a:rPr>
              <a:t>Limited financial and technological resources.</a:t>
            </a:r>
          </a:p>
          <a:p>
            <a:pPr marL="285750" lvl="0" indent="-285750" eaLnBrk="0" fontAlgn="base" hangingPunct="0">
              <a:lnSpc>
                <a:spcPct val="150000"/>
              </a:lnSpc>
              <a:spcBef>
                <a:spcPct val="0"/>
              </a:spcBef>
              <a:spcAft>
                <a:spcPct val="0"/>
              </a:spcAft>
              <a:buClrTx/>
              <a:buFont typeface="Wingdings" panose="05000000000000000000" pitchFamily="2" charset="2"/>
              <a:buChar char="v"/>
            </a:pPr>
            <a:r>
              <a:rPr lang="en-US" altLang="en-US" sz="1800" dirty="0">
                <a:solidFill>
                  <a:schemeClr val="tx1"/>
                </a:solidFill>
                <a:latin typeface="Times New Roman" panose="02020603050405020304" pitchFamily="18" charset="0"/>
                <a:cs typeface="Times New Roman" panose="02020603050405020304" pitchFamily="18" charset="0"/>
              </a:rPr>
              <a:t>Vulnerability to climate impacts despite low emissions.</a:t>
            </a:r>
          </a:p>
          <a:p>
            <a:pPr lvl="0" eaLnBrk="0" fontAlgn="base" hangingPunct="0">
              <a:lnSpc>
                <a:spcPct val="150000"/>
              </a:lnSpc>
              <a:spcBef>
                <a:spcPct val="0"/>
              </a:spcBef>
              <a:spcAft>
                <a:spcPct val="0"/>
              </a:spcAft>
              <a:buClrTx/>
            </a:pPr>
            <a:endParaRPr lang="en-US" alt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805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1000"/>
                                        <p:tgtEl>
                                          <p:spTgt spid="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fade">
                                      <p:cBhvr>
                                        <p:cTn id="47" dur="1000"/>
                                        <p:tgtEl>
                                          <p:spTgt spid="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fade">
                                      <p:cBhvr>
                                        <p:cTn id="52" dur="1000"/>
                                        <p:tgtEl>
                                          <p:spTgt spid="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fade">
                                      <p:cBhvr>
                                        <p:cTn id="57" dur="1000"/>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Effect transition="in" filter="fade">
                                      <p:cBhvr>
                                        <p:cTn id="62" dur="1000"/>
                                        <p:tgtEl>
                                          <p:spTgt spid="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fade">
                                      <p:cBhvr>
                                        <p:cTn id="67" dur="1000"/>
                                        <p:tgtEl>
                                          <p:spTgt spid="3">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6" end="6"/>
                                            </p:txEl>
                                          </p:spTgt>
                                        </p:tgtEl>
                                        <p:attrNameLst>
                                          <p:attrName>style.visibility</p:attrName>
                                        </p:attrNameLst>
                                      </p:cBhvr>
                                      <p:to>
                                        <p:strVal val="visible"/>
                                      </p:to>
                                    </p:set>
                                    <p:animEffect transition="in" filter="fade">
                                      <p:cBhvr>
                                        <p:cTn id="72" dur="1000"/>
                                        <p:tgtEl>
                                          <p:spTgt spid="3">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fade">
                                      <p:cBhvr>
                                        <p:cTn id="7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Case Study 1</a:t>
            </a:r>
          </a:p>
        </p:txBody>
      </p:sp>
      <p:sp>
        <p:nvSpPr>
          <p:cNvPr id="158" name="Google Shape;158;p46"/>
          <p:cNvSpPr txBox="1"/>
          <p:nvPr/>
        </p:nvSpPr>
        <p:spPr>
          <a:xfrm>
            <a:off x="993058" y="1131103"/>
            <a:ext cx="9488130" cy="481249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ctr">
              <a:lnSpc>
                <a:spcPct val="150000"/>
              </a:lnSpc>
            </a:pPr>
            <a:r>
              <a:rPr lang="en-US" sz="2100" b="1" dirty="0">
                <a:latin typeface="Times New Roman" panose="02020603050405020304" pitchFamily="18" charset="0"/>
                <a:cs typeface="Times New Roman" panose="02020603050405020304" pitchFamily="18" charset="0"/>
              </a:rPr>
              <a:t>Germany's </a:t>
            </a:r>
            <a:r>
              <a:rPr lang="en-US" sz="2100" b="1" dirty="0" err="1">
                <a:latin typeface="Times New Roman" panose="02020603050405020304" pitchFamily="18" charset="0"/>
                <a:cs typeface="Times New Roman" panose="02020603050405020304" pitchFamily="18" charset="0"/>
              </a:rPr>
              <a:t>Energiewende</a:t>
            </a:r>
            <a:endParaRPr lang="en-US" sz="2100" b="1" dirty="0">
              <a:latin typeface="Times New Roman" panose="02020603050405020304" pitchFamily="18" charset="0"/>
              <a:cs typeface="Times New Roman" panose="02020603050405020304" pitchFamily="18" charset="0"/>
            </a:endParaRPr>
          </a:p>
          <a:p>
            <a:pPr lvl="1">
              <a:lnSpc>
                <a:spcPct val="150000"/>
              </a:lnSpc>
            </a:pPr>
            <a:r>
              <a:rPr lang="en-US" sz="1600" dirty="0">
                <a:latin typeface="Times New Roman" panose="02020603050405020304" pitchFamily="18" charset="0"/>
                <a:cs typeface="Times New Roman" panose="02020603050405020304" pitchFamily="18" charset="0"/>
              </a:rPr>
              <a:t>Germany's </a:t>
            </a:r>
            <a:r>
              <a:rPr lang="en-US" sz="1600" dirty="0" err="1">
                <a:latin typeface="Times New Roman" panose="02020603050405020304" pitchFamily="18" charset="0"/>
                <a:cs typeface="Times New Roman" panose="02020603050405020304" pitchFamily="18" charset="0"/>
              </a:rPr>
              <a:t>Energiewende</a:t>
            </a:r>
            <a:r>
              <a:rPr lang="en-US" sz="1600" dirty="0">
                <a:latin typeface="Times New Roman" panose="02020603050405020304" pitchFamily="18" charset="0"/>
                <a:cs typeface="Times New Roman" panose="02020603050405020304" pitchFamily="18" charset="0"/>
              </a:rPr>
              <a:t> (Energy Transition) is one of the most ambitious national climate policies in the world, aiming to shift from fossil fuels to renewable energy.</a:t>
            </a:r>
          </a:p>
          <a:p>
            <a:pPr>
              <a:lnSpc>
                <a:spcPct val="150000"/>
              </a:lnSpc>
            </a:pPr>
            <a:r>
              <a:rPr lang="en-US" sz="1600" b="1" dirty="0">
                <a:latin typeface="Times New Roman" panose="02020603050405020304" pitchFamily="18" charset="0"/>
                <a:cs typeface="Times New Roman" panose="02020603050405020304" pitchFamily="18" charset="0"/>
              </a:rPr>
              <a:t>Objectives:</a:t>
            </a:r>
            <a:endParaRPr lang="en-US" sz="1600" dirty="0">
              <a:latin typeface="Times New Roman" panose="02020603050405020304" pitchFamily="18" charset="0"/>
              <a:cs typeface="Times New Roman" panose="02020603050405020304" pitchFamily="18" charset="0"/>
            </a:endParaRPr>
          </a:p>
          <a:p>
            <a:pPr marL="2857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Achieve at least an 80-95% reduction in greenhouse gas emissions by 2050 compared to 1990 levels.</a:t>
            </a:r>
          </a:p>
          <a:p>
            <a:pPr marL="2857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Increase the share of renewable energy in electricity consumption to 65% by 2030.</a:t>
            </a:r>
          </a:p>
          <a:p>
            <a:pPr>
              <a:lnSpc>
                <a:spcPct val="150000"/>
              </a:lnSpc>
            </a:pPr>
            <a:endParaRPr lang="en-US" sz="1600" b="1" dirty="0">
              <a:latin typeface="Times New Roman" panose="02020603050405020304" pitchFamily="18" charset="0"/>
              <a:cs typeface="Times New Roman" panose="02020603050405020304" pitchFamily="18" charset="0"/>
            </a:endParaRPr>
          </a:p>
          <a:p>
            <a:pPr>
              <a:lnSpc>
                <a:spcPct val="150000"/>
              </a:lnSpc>
            </a:pPr>
            <a:r>
              <a:rPr lang="en-US" sz="1600" b="1" dirty="0">
                <a:latin typeface="Times New Roman" panose="02020603050405020304" pitchFamily="18" charset="0"/>
                <a:cs typeface="Times New Roman" panose="02020603050405020304" pitchFamily="18" charset="0"/>
              </a:rPr>
              <a:t>Key Strategies:</a:t>
            </a:r>
            <a:endParaRPr lang="en-US" sz="1600" dirty="0">
              <a:latin typeface="Times New Roman" panose="02020603050405020304" pitchFamily="18" charset="0"/>
              <a:cs typeface="Times New Roman" panose="02020603050405020304" pitchFamily="18" charset="0"/>
            </a:endParaRPr>
          </a:p>
          <a:p>
            <a:pPr marL="285750" lvl="1"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Renewable Energy Sources Act (EEG): </a:t>
            </a:r>
            <a:r>
              <a:rPr lang="en-US" sz="1600" dirty="0">
                <a:latin typeface="Times New Roman" panose="02020603050405020304" pitchFamily="18" charset="0"/>
                <a:cs typeface="Times New Roman" panose="02020603050405020304" pitchFamily="18" charset="0"/>
              </a:rPr>
              <a:t>Provides financial incentives for renewable energy production.</a:t>
            </a:r>
          </a:p>
          <a:p>
            <a:pPr marL="285750" lvl="1"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Phase-out of Nuclear Power: </a:t>
            </a:r>
            <a:r>
              <a:rPr lang="en-US" sz="1600" dirty="0">
                <a:latin typeface="Times New Roman" panose="02020603050405020304" pitchFamily="18" charset="0"/>
                <a:cs typeface="Times New Roman" panose="02020603050405020304" pitchFamily="18" charset="0"/>
              </a:rPr>
              <a:t>Gradual shutdown of nuclear power plants, replaced by renewable sources.</a:t>
            </a:r>
          </a:p>
          <a:p>
            <a:pPr marL="285750" lvl="1"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Expansion of the Grid: </a:t>
            </a:r>
            <a:r>
              <a:rPr lang="en-US" sz="1600" dirty="0">
                <a:latin typeface="Times New Roman" panose="02020603050405020304" pitchFamily="18" charset="0"/>
                <a:cs typeface="Times New Roman" panose="02020603050405020304" pitchFamily="18" charset="0"/>
              </a:rPr>
              <a:t>Upgrading and expanding the electricity grid to accommodate renewable energy.</a:t>
            </a:r>
          </a:p>
          <a:p>
            <a:pPr marL="285750" lvl="1"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Energy Efficiency: </a:t>
            </a:r>
            <a:r>
              <a:rPr lang="en-US" sz="1600" dirty="0">
                <a:latin typeface="Times New Roman" panose="02020603050405020304" pitchFamily="18" charset="0"/>
                <a:cs typeface="Times New Roman" panose="02020603050405020304" pitchFamily="18" charset="0"/>
              </a:rPr>
              <a:t>Programs to increase energy efficiency in buildings and industries.</a:t>
            </a:r>
          </a:p>
        </p:txBody>
      </p:sp>
    </p:spTree>
    <p:extLst>
      <p:ext uri="{BB962C8B-B14F-4D97-AF65-F5344CB8AC3E}">
        <p14:creationId xmlns:p14="http://schemas.microsoft.com/office/powerpoint/2010/main" val="225059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8" end="8"/>
                                            </p:txEl>
                                          </p:spTgt>
                                        </p:tgtEl>
                                        <p:attrNameLst>
                                          <p:attrName>style.visibility</p:attrName>
                                        </p:attrNameLst>
                                      </p:cBhvr>
                                      <p:to>
                                        <p:strVal val="visible"/>
                                      </p:to>
                                    </p:set>
                                    <p:animEffect transition="in" filter="fade">
                                      <p:cBhvr>
                                        <p:cTn id="42" dur="1000"/>
                                        <p:tgtEl>
                                          <p:spTgt spid="15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9" end="9"/>
                                            </p:txEl>
                                          </p:spTgt>
                                        </p:tgtEl>
                                        <p:attrNameLst>
                                          <p:attrName>style.visibility</p:attrName>
                                        </p:attrNameLst>
                                      </p:cBhvr>
                                      <p:to>
                                        <p:strVal val="visible"/>
                                      </p:to>
                                    </p:set>
                                    <p:animEffect transition="in" filter="fade">
                                      <p:cBhvr>
                                        <p:cTn id="47" dur="1000"/>
                                        <p:tgtEl>
                                          <p:spTgt spid="15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10" end="10"/>
                                            </p:txEl>
                                          </p:spTgt>
                                        </p:tgtEl>
                                        <p:attrNameLst>
                                          <p:attrName>style.visibility</p:attrName>
                                        </p:attrNameLst>
                                      </p:cBhvr>
                                      <p:to>
                                        <p:strVal val="visible"/>
                                      </p:to>
                                    </p:set>
                                    <p:animEffect transition="in" filter="fade">
                                      <p:cBhvr>
                                        <p:cTn id="52" dur="1000"/>
                                        <p:tgtEl>
                                          <p:spTgt spid="15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Case Study 1</a:t>
            </a:r>
          </a:p>
        </p:txBody>
      </p:sp>
      <p:sp>
        <p:nvSpPr>
          <p:cNvPr id="158" name="Google Shape;158;p46"/>
          <p:cNvSpPr txBox="1"/>
          <p:nvPr/>
        </p:nvSpPr>
        <p:spPr>
          <a:xfrm>
            <a:off x="993058" y="1131103"/>
            <a:ext cx="9488130" cy="40788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ctr">
              <a:lnSpc>
                <a:spcPct val="150000"/>
              </a:lnSpc>
            </a:pPr>
            <a:r>
              <a:rPr lang="en-US" sz="1800" b="1" dirty="0">
                <a:latin typeface="Times New Roman" panose="02020603050405020304" pitchFamily="18" charset="0"/>
                <a:cs typeface="Times New Roman" panose="02020603050405020304" pitchFamily="18" charset="0"/>
              </a:rPr>
              <a:t>Germany's </a:t>
            </a:r>
            <a:r>
              <a:rPr lang="en-US" sz="1800" b="1" dirty="0" err="1">
                <a:latin typeface="Times New Roman" panose="02020603050405020304" pitchFamily="18" charset="0"/>
                <a:cs typeface="Times New Roman" panose="02020603050405020304" pitchFamily="18" charset="0"/>
              </a:rPr>
              <a:t>Energiewende</a:t>
            </a:r>
            <a:endParaRPr lang="en-US" sz="1800" b="1" dirty="0">
              <a:latin typeface="Times New Roman" panose="02020603050405020304" pitchFamily="18" charset="0"/>
              <a:cs typeface="Times New Roman" panose="02020603050405020304" pitchFamily="18" charset="0"/>
            </a:endParaRPr>
          </a:p>
          <a:p>
            <a:pPr>
              <a:lnSpc>
                <a:spcPct val="150000"/>
              </a:lnSpc>
            </a:pPr>
            <a:r>
              <a:rPr lang="en-US" sz="1600" b="1" dirty="0">
                <a:latin typeface="Times New Roman" panose="02020603050405020304" pitchFamily="18" charset="0"/>
                <a:cs typeface="Times New Roman" panose="02020603050405020304" pitchFamily="18" charset="0"/>
              </a:rPr>
              <a:t>Achievements:</a:t>
            </a:r>
            <a:endParaRPr lang="en-US" sz="1600" dirty="0">
              <a:latin typeface="Times New Roman" panose="02020603050405020304" pitchFamily="18" charset="0"/>
              <a:cs typeface="Times New Roman" panose="02020603050405020304" pitchFamily="18" charset="0"/>
            </a:endParaRPr>
          </a:p>
          <a:p>
            <a:pPr marL="2857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As of 2020, around 45% of Germany's electricity comes from renewable sources.</a:t>
            </a:r>
          </a:p>
          <a:p>
            <a:pPr marL="2857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Significant reduction in CO</a:t>
            </a:r>
            <a:r>
              <a:rPr lang="en-US" sz="1600" baseline="-250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emissions, contributing to EU targets.</a:t>
            </a:r>
          </a:p>
          <a:p>
            <a:pPr>
              <a:lnSpc>
                <a:spcPct val="150000"/>
              </a:lnSpc>
            </a:pPr>
            <a:endParaRPr lang="en-US" sz="1600" b="1" dirty="0">
              <a:latin typeface="Times New Roman" panose="02020603050405020304" pitchFamily="18" charset="0"/>
              <a:cs typeface="Times New Roman" panose="02020603050405020304" pitchFamily="18" charset="0"/>
            </a:endParaRPr>
          </a:p>
          <a:p>
            <a:pPr>
              <a:lnSpc>
                <a:spcPct val="150000"/>
              </a:lnSpc>
            </a:pPr>
            <a:r>
              <a:rPr lang="en-US" sz="1600" b="1" dirty="0">
                <a:latin typeface="Times New Roman" panose="02020603050405020304" pitchFamily="18" charset="0"/>
                <a:cs typeface="Times New Roman" panose="02020603050405020304" pitchFamily="18" charset="0"/>
              </a:rPr>
              <a:t>Challenges:</a:t>
            </a:r>
            <a:endParaRPr lang="en-US" sz="1600" dirty="0">
              <a:latin typeface="Times New Roman" panose="02020603050405020304" pitchFamily="18" charset="0"/>
              <a:cs typeface="Times New Roman" panose="02020603050405020304" pitchFamily="18" charset="0"/>
            </a:endParaRPr>
          </a:p>
          <a:p>
            <a:pPr marL="2857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High costs and economic impact on energy-intensive industries.</a:t>
            </a:r>
          </a:p>
          <a:p>
            <a:pPr marL="2857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Public opposition to infrastructure projects like new power lines.</a:t>
            </a:r>
          </a:p>
          <a:p>
            <a:pPr marL="2857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Ensuring a stable and reliable energy supply during the transition.</a:t>
            </a:r>
          </a:p>
        </p:txBody>
      </p:sp>
    </p:spTree>
    <p:extLst>
      <p:ext uri="{BB962C8B-B14F-4D97-AF65-F5344CB8AC3E}">
        <p14:creationId xmlns:p14="http://schemas.microsoft.com/office/powerpoint/2010/main" val="341340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8" end="8"/>
                                            </p:txEl>
                                          </p:spTgt>
                                        </p:tgtEl>
                                        <p:attrNameLst>
                                          <p:attrName>style.visibility</p:attrName>
                                        </p:attrNameLst>
                                      </p:cBhvr>
                                      <p:to>
                                        <p:strVal val="visible"/>
                                      </p:to>
                                    </p:set>
                                    <p:animEffect transition="in" filter="fade">
                                      <p:cBhvr>
                                        <p:cTn id="42"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Case Study 2</a:t>
            </a:r>
          </a:p>
        </p:txBody>
      </p:sp>
      <p:sp>
        <p:nvSpPr>
          <p:cNvPr id="158" name="Google Shape;158;p46"/>
          <p:cNvSpPr txBox="1"/>
          <p:nvPr/>
        </p:nvSpPr>
        <p:spPr>
          <a:xfrm>
            <a:off x="993058" y="1131103"/>
            <a:ext cx="9488130" cy="468490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algn="ctr">
              <a:lnSpc>
                <a:spcPct val="150000"/>
              </a:lnSpc>
            </a:pPr>
            <a:r>
              <a:rPr lang="en-US" sz="1800" b="1" dirty="0">
                <a:latin typeface="Times New Roman" panose="02020603050405020304" pitchFamily="18" charset="0"/>
                <a:cs typeface="Times New Roman" panose="02020603050405020304" pitchFamily="18" charset="0"/>
              </a:rPr>
              <a:t>Costa Rica's Renewable Energy Success</a:t>
            </a:r>
          </a:p>
          <a:p>
            <a:pPr lvl="1">
              <a:lnSpc>
                <a:spcPct val="150000"/>
              </a:lnSpc>
            </a:pPr>
            <a:r>
              <a:rPr lang="en-US" sz="1600" dirty="0">
                <a:latin typeface="Times New Roman" panose="02020603050405020304" pitchFamily="18" charset="0"/>
                <a:cs typeface="Times New Roman" panose="02020603050405020304" pitchFamily="18" charset="0"/>
              </a:rPr>
              <a:t>Costa Rica is renowned for its commitment to environmental sustainability and renewable energy, aiming to become carbon neutral by 2050.</a:t>
            </a:r>
          </a:p>
          <a:p>
            <a:pPr>
              <a:lnSpc>
                <a:spcPct val="150000"/>
              </a:lnSpc>
            </a:pPr>
            <a:r>
              <a:rPr lang="en-US" sz="1600" b="1" dirty="0">
                <a:latin typeface="Times New Roman" panose="02020603050405020304" pitchFamily="18" charset="0"/>
                <a:cs typeface="Times New Roman" panose="02020603050405020304" pitchFamily="18" charset="0"/>
              </a:rPr>
              <a:t>Objectives:</a:t>
            </a:r>
            <a:endParaRPr lang="en-US" sz="1600" dirty="0">
              <a:latin typeface="Times New Roman" panose="02020603050405020304" pitchFamily="18" charset="0"/>
              <a:cs typeface="Times New Roman" panose="02020603050405020304" pitchFamily="18" charset="0"/>
            </a:endParaRPr>
          </a:p>
          <a:p>
            <a:pPr marL="2857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Achieve 100% renewable energy generation.</a:t>
            </a:r>
          </a:p>
          <a:p>
            <a:pPr marL="2857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Reduce carbon footprint across all sectors, including transportation and agriculture.</a:t>
            </a:r>
          </a:p>
          <a:p>
            <a:pPr>
              <a:lnSpc>
                <a:spcPct val="150000"/>
              </a:lnSpc>
            </a:pPr>
            <a:endParaRPr lang="en-US" sz="1600" b="1" dirty="0">
              <a:latin typeface="Times New Roman" panose="02020603050405020304" pitchFamily="18" charset="0"/>
              <a:cs typeface="Times New Roman" panose="02020603050405020304" pitchFamily="18" charset="0"/>
            </a:endParaRPr>
          </a:p>
          <a:p>
            <a:pPr>
              <a:lnSpc>
                <a:spcPct val="150000"/>
              </a:lnSpc>
            </a:pPr>
            <a:r>
              <a:rPr lang="en-US" sz="1600" b="1" dirty="0">
                <a:latin typeface="Times New Roman" panose="02020603050405020304" pitchFamily="18" charset="0"/>
                <a:cs typeface="Times New Roman" panose="02020603050405020304" pitchFamily="18" charset="0"/>
              </a:rPr>
              <a:t>Key Strategies:</a:t>
            </a:r>
            <a:endParaRPr lang="en-US" sz="1600" dirty="0">
              <a:latin typeface="Times New Roman" panose="02020603050405020304" pitchFamily="18" charset="0"/>
              <a:cs typeface="Times New Roman" panose="02020603050405020304" pitchFamily="18" charset="0"/>
            </a:endParaRPr>
          </a:p>
          <a:p>
            <a:pPr lvl="1">
              <a:lnSpc>
                <a:spcPct val="150000"/>
              </a:lnSpc>
            </a:pPr>
            <a:r>
              <a:rPr lang="en-US" sz="1600" b="1" dirty="0">
                <a:latin typeface="Times New Roman" panose="02020603050405020304" pitchFamily="18" charset="0"/>
                <a:cs typeface="Times New Roman" panose="02020603050405020304" pitchFamily="18" charset="0"/>
              </a:rPr>
              <a:t>Investment in Hydropower: </a:t>
            </a:r>
            <a:r>
              <a:rPr lang="en-US" sz="1600" dirty="0">
                <a:latin typeface="Times New Roman" panose="02020603050405020304" pitchFamily="18" charset="0"/>
                <a:cs typeface="Times New Roman" panose="02020603050405020304" pitchFamily="18" charset="0"/>
              </a:rPr>
              <a:t>Major reliance on hydropower, supplemented by geothermal, wind, and solar power.</a:t>
            </a:r>
          </a:p>
          <a:p>
            <a:pPr lvl="1">
              <a:lnSpc>
                <a:spcPct val="150000"/>
              </a:lnSpc>
            </a:pPr>
            <a:r>
              <a:rPr lang="en-US" sz="1600" b="1" dirty="0">
                <a:latin typeface="Times New Roman" panose="02020603050405020304" pitchFamily="18" charset="0"/>
                <a:cs typeface="Times New Roman" panose="02020603050405020304" pitchFamily="18" charset="0"/>
              </a:rPr>
              <a:t>Environmental Conservation: </a:t>
            </a:r>
            <a:r>
              <a:rPr lang="en-US" sz="1600" dirty="0">
                <a:latin typeface="Times New Roman" panose="02020603050405020304" pitchFamily="18" charset="0"/>
                <a:cs typeface="Times New Roman" panose="02020603050405020304" pitchFamily="18" charset="0"/>
              </a:rPr>
              <a:t>Extensive national parks and protected areas, covering about 25% of the country.</a:t>
            </a:r>
          </a:p>
          <a:p>
            <a:pPr lvl="1">
              <a:lnSpc>
                <a:spcPct val="150000"/>
              </a:lnSpc>
            </a:pPr>
            <a:r>
              <a:rPr lang="en-US" sz="1600" b="1" dirty="0">
                <a:latin typeface="Times New Roman" panose="02020603050405020304" pitchFamily="18" charset="0"/>
                <a:cs typeface="Times New Roman" panose="02020603050405020304" pitchFamily="18" charset="0"/>
              </a:rPr>
              <a:t>Public Transportation: </a:t>
            </a:r>
            <a:r>
              <a:rPr lang="en-US" sz="1600" dirty="0">
                <a:latin typeface="Times New Roman" panose="02020603050405020304" pitchFamily="18" charset="0"/>
                <a:cs typeface="Times New Roman" panose="02020603050405020304" pitchFamily="18" charset="0"/>
              </a:rPr>
              <a:t>Initiatives to modernize and electrify public transportation systems.</a:t>
            </a:r>
          </a:p>
          <a:p>
            <a:pPr lvl="1">
              <a:lnSpc>
                <a:spcPct val="150000"/>
              </a:lnSpc>
            </a:pPr>
            <a:r>
              <a:rPr lang="en-US" sz="1600" b="1" dirty="0">
                <a:latin typeface="Times New Roman" panose="02020603050405020304" pitchFamily="18" charset="0"/>
                <a:cs typeface="Times New Roman" panose="02020603050405020304" pitchFamily="18" charset="0"/>
              </a:rPr>
              <a:t>Legislation: </a:t>
            </a:r>
            <a:r>
              <a:rPr lang="en-US" sz="1600" dirty="0">
                <a:latin typeface="Times New Roman" panose="02020603050405020304" pitchFamily="18" charset="0"/>
                <a:cs typeface="Times New Roman" panose="02020603050405020304" pitchFamily="18" charset="0"/>
              </a:rPr>
              <a:t>Laws promoting renewable energy and setting emission reduction targets.</a:t>
            </a:r>
          </a:p>
        </p:txBody>
      </p:sp>
    </p:spTree>
    <p:extLst>
      <p:ext uri="{BB962C8B-B14F-4D97-AF65-F5344CB8AC3E}">
        <p14:creationId xmlns:p14="http://schemas.microsoft.com/office/powerpoint/2010/main" val="128050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8" end="8"/>
                                            </p:txEl>
                                          </p:spTgt>
                                        </p:tgtEl>
                                        <p:attrNameLst>
                                          <p:attrName>style.visibility</p:attrName>
                                        </p:attrNameLst>
                                      </p:cBhvr>
                                      <p:to>
                                        <p:strVal val="visible"/>
                                      </p:to>
                                    </p:set>
                                    <p:animEffect transition="in" filter="fade">
                                      <p:cBhvr>
                                        <p:cTn id="42" dur="1000"/>
                                        <p:tgtEl>
                                          <p:spTgt spid="15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9" end="9"/>
                                            </p:txEl>
                                          </p:spTgt>
                                        </p:tgtEl>
                                        <p:attrNameLst>
                                          <p:attrName>style.visibility</p:attrName>
                                        </p:attrNameLst>
                                      </p:cBhvr>
                                      <p:to>
                                        <p:strVal val="visible"/>
                                      </p:to>
                                    </p:set>
                                    <p:animEffect transition="in" filter="fade">
                                      <p:cBhvr>
                                        <p:cTn id="47" dur="1000"/>
                                        <p:tgtEl>
                                          <p:spTgt spid="15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10" end="10"/>
                                            </p:txEl>
                                          </p:spTgt>
                                        </p:tgtEl>
                                        <p:attrNameLst>
                                          <p:attrName>style.visibility</p:attrName>
                                        </p:attrNameLst>
                                      </p:cBhvr>
                                      <p:to>
                                        <p:strVal val="visible"/>
                                      </p:to>
                                    </p:set>
                                    <p:animEffect transition="in" filter="fade">
                                      <p:cBhvr>
                                        <p:cTn id="52" dur="1000"/>
                                        <p:tgtEl>
                                          <p:spTgt spid="15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84735"/>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32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Change: The State of the Science</a:t>
            </a: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4"/>
          <a:srcRect l="31333" t="85035" r="16916" b="5476"/>
          <a:stretch/>
        </p:blipFill>
        <p:spPr>
          <a:xfrm>
            <a:off x="1094084" y="5894900"/>
            <a:ext cx="10003831" cy="963100"/>
          </a:xfrm>
          <a:prstGeom prst="rect">
            <a:avLst/>
          </a:prstGeom>
        </p:spPr>
      </p:pic>
      <p:pic>
        <p:nvPicPr>
          <p:cNvPr id="2" name="Online Media 1" title="Climate Change: The State of the Science">
            <a:hlinkClick r:id="" action="ppaction://media"/>
            <a:extLst>
              <a:ext uri="{FF2B5EF4-FFF2-40B4-BE49-F238E27FC236}">
                <a16:creationId xmlns:a16="http://schemas.microsoft.com/office/drawing/2014/main" id="{2BE1DCB7-8CFE-D949-3002-B1EA3E2182AA}"/>
              </a:ext>
            </a:extLst>
          </p:cNvPr>
          <p:cNvPicPr>
            <a:picLocks noRot="1" noChangeAspect="1"/>
          </p:cNvPicPr>
          <p:nvPr>
            <a:videoFile r:link="rId1"/>
          </p:nvPr>
        </p:nvPicPr>
        <p:blipFill>
          <a:blip r:embed="rId5"/>
          <a:stretch>
            <a:fillRect/>
          </a:stretch>
        </p:blipFill>
        <p:spPr>
          <a:xfrm>
            <a:off x="1573619" y="1085688"/>
            <a:ext cx="8187069" cy="4809212"/>
          </a:xfrm>
          <a:prstGeom prst="rect">
            <a:avLst/>
          </a:prstGeom>
        </p:spPr>
      </p:pic>
    </p:spTree>
    <p:extLst>
      <p:ext uri="{BB962C8B-B14F-4D97-AF65-F5344CB8AC3E}">
        <p14:creationId xmlns:p14="http://schemas.microsoft.com/office/powerpoint/2010/main" val="224306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Case Study 2</a:t>
            </a:r>
          </a:p>
        </p:txBody>
      </p:sp>
      <p:sp>
        <p:nvSpPr>
          <p:cNvPr id="158" name="Google Shape;158;p46"/>
          <p:cNvSpPr txBox="1"/>
          <p:nvPr/>
        </p:nvSpPr>
        <p:spPr>
          <a:xfrm>
            <a:off x="993058" y="1131103"/>
            <a:ext cx="9488130" cy="400442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ctr">
              <a:lnSpc>
                <a:spcPct val="150000"/>
              </a:lnSpc>
            </a:pPr>
            <a:r>
              <a:rPr lang="en-US" sz="1800" b="1" dirty="0">
                <a:latin typeface="Times New Roman" panose="02020603050405020304" pitchFamily="18" charset="0"/>
                <a:cs typeface="Times New Roman" panose="02020603050405020304" pitchFamily="18" charset="0"/>
              </a:rPr>
              <a:t>Costa Rica's Renewable Energy Success</a:t>
            </a:r>
          </a:p>
          <a:p>
            <a:pPr>
              <a:lnSpc>
                <a:spcPct val="150000"/>
              </a:lnSpc>
            </a:pPr>
            <a:r>
              <a:rPr lang="en-US" sz="1600" b="1" dirty="0">
                <a:latin typeface="Times New Roman" panose="02020603050405020304" pitchFamily="18" charset="0"/>
                <a:cs typeface="Times New Roman" panose="02020603050405020304" pitchFamily="18" charset="0"/>
              </a:rPr>
              <a:t>Achievements:</a:t>
            </a:r>
            <a:endParaRPr lang="en-US" sz="1600" dirty="0">
              <a:latin typeface="Times New Roman" panose="02020603050405020304" pitchFamily="18" charset="0"/>
              <a:cs typeface="Times New Roman" panose="02020603050405020304" pitchFamily="18" charset="0"/>
            </a:endParaRPr>
          </a:p>
          <a:p>
            <a:pPr marL="2857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 2019, Costa Rica ran on 99.62% renewable energy for the entire year.</a:t>
            </a:r>
          </a:p>
          <a:p>
            <a:pPr marL="2857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Significant reductions in fossil fuel dependency and greenhouse gas emissions.</a:t>
            </a:r>
          </a:p>
          <a:p>
            <a:pPr marL="2857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International recognition for environmental leadership.</a:t>
            </a:r>
          </a:p>
          <a:p>
            <a:pPr>
              <a:lnSpc>
                <a:spcPct val="150000"/>
              </a:lnSpc>
            </a:pPr>
            <a:endParaRPr lang="en-US" sz="1600" b="1" dirty="0">
              <a:latin typeface="Times New Roman" panose="02020603050405020304" pitchFamily="18" charset="0"/>
              <a:cs typeface="Times New Roman" panose="02020603050405020304" pitchFamily="18" charset="0"/>
            </a:endParaRPr>
          </a:p>
          <a:p>
            <a:pPr>
              <a:lnSpc>
                <a:spcPct val="150000"/>
              </a:lnSpc>
            </a:pPr>
            <a:r>
              <a:rPr lang="en-US" sz="1600" b="1" dirty="0">
                <a:latin typeface="Times New Roman" panose="02020603050405020304" pitchFamily="18" charset="0"/>
                <a:cs typeface="Times New Roman" panose="02020603050405020304" pitchFamily="18" charset="0"/>
              </a:rPr>
              <a:t>Challenges:</a:t>
            </a:r>
            <a:endParaRPr lang="en-US" sz="1600" dirty="0">
              <a:latin typeface="Times New Roman" panose="02020603050405020304" pitchFamily="18" charset="0"/>
              <a:cs typeface="Times New Roman" panose="02020603050405020304" pitchFamily="18" charset="0"/>
            </a:endParaRPr>
          </a:p>
          <a:p>
            <a:pPr marL="2857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Hydropower dependency makes the country vulnerable to climate variability (e.g., droughts).</a:t>
            </a:r>
          </a:p>
          <a:p>
            <a:pPr marL="2857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Financial and technical challenges in expanding other renewable sources.</a:t>
            </a:r>
          </a:p>
          <a:p>
            <a:pPr marL="2857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Addressing emissions in sectors like transportation and agriculture.</a:t>
            </a:r>
          </a:p>
        </p:txBody>
      </p:sp>
    </p:spTree>
    <p:extLst>
      <p:ext uri="{BB962C8B-B14F-4D97-AF65-F5344CB8AC3E}">
        <p14:creationId xmlns:p14="http://schemas.microsoft.com/office/powerpoint/2010/main" val="271411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8" end="8"/>
                                            </p:txEl>
                                          </p:spTgt>
                                        </p:tgtEl>
                                        <p:attrNameLst>
                                          <p:attrName>style.visibility</p:attrName>
                                        </p:attrNameLst>
                                      </p:cBhvr>
                                      <p:to>
                                        <p:strVal val="visible"/>
                                      </p:to>
                                    </p:set>
                                    <p:animEffect transition="in" filter="fade">
                                      <p:cBhvr>
                                        <p:cTn id="42" dur="1000"/>
                                        <p:tgtEl>
                                          <p:spTgt spid="15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9" end="9"/>
                                            </p:txEl>
                                          </p:spTgt>
                                        </p:tgtEl>
                                        <p:attrNameLst>
                                          <p:attrName>style.visibility</p:attrName>
                                        </p:attrNameLst>
                                      </p:cBhvr>
                                      <p:to>
                                        <p:strVal val="visible"/>
                                      </p:to>
                                    </p:set>
                                    <p:animEffect transition="in" filter="fade">
                                      <p:cBhvr>
                                        <p:cTn id="47" dur="1000"/>
                                        <p:tgtEl>
                                          <p:spTgt spid="1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Financing Climate Change Mitigation</a:t>
            </a:r>
          </a:p>
        </p:txBody>
      </p:sp>
      <p:sp>
        <p:nvSpPr>
          <p:cNvPr id="158" name="Google Shape;158;p46"/>
          <p:cNvSpPr txBox="1"/>
          <p:nvPr/>
        </p:nvSpPr>
        <p:spPr>
          <a:xfrm>
            <a:off x="993058" y="1131103"/>
            <a:ext cx="9488130" cy="468490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Sources of Funding:</a:t>
            </a:r>
            <a:endParaRPr lang="en-US" altLang="en-US" sz="1800" dirty="0">
              <a:solidFill>
                <a:schemeClr val="tx1"/>
              </a:solidFill>
              <a:latin typeface="Times New Roman" panose="02020603050405020304" pitchFamily="18" charset="0"/>
              <a:cs typeface="Times New Roman" panose="02020603050405020304" pitchFamily="18" charset="0"/>
            </a:endParaRP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Public Funding:</a:t>
            </a:r>
            <a:r>
              <a:rPr lang="en-US" altLang="en-US" sz="1800" dirty="0">
                <a:solidFill>
                  <a:schemeClr val="tx1"/>
                </a:solidFill>
                <a:latin typeface="Times New Roman" panose="02020603050405020304" pitchFamily="18" charset="0"/>
                <a:cs typeface="Times New Roman" panose="02020603050405020304" pitchFamily="18" charset="0"/>
              </a:rPr>
              <a:t> Government budgets, international climate funds (e.g., Green Climate Fund), and development assistance from bilateral and multilateral agencies (e.g., World Bank).</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Private Sector Investments:</a:t>
            </a:r>
            <a:r>
              <a:rPr lang="en-US" altLang="en-US" sz="1800" dirty="0">
                <a:solidFill>
                  <a:schemeClr val="tx1"/>
                </a:solidFill>
                <a:latin typeface="Times New Roman" panose="02020603050405020304" pitchFamily="18" charset="0"/>
                <a:cs typeface="Times New Roman" panose="02020603050405020304" pitchFamily="18" charset="0"/>
              </a:rPr>
              <a:t> Venture capital, private equity, and corporate investments in renewable energy projects, clean technologies, and climate-resilient infrastructure.</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Carbon Markets:</a:t>
            </a:r>
            <a:r>
              <a:rPr lang="en-US" altLang="en-US" sz="1800" dirty="0">
                <a:solidFill>
                  <a:schemeClr val="tx1"/>
                </a:solidFill>
                <a:latin typeface="Times New Roman" panose="02020603050405020304" pitchFamily="18" charset="0"/>
                <a:cs typeface="Times New Roman" panose="02020603050405020304" pitchFamily="18" charset="0"/>
              </a:rPr>
              <a:t> Revenue from carbon pricing mechanisms such as carbon credits and emissions trading systems, which incentivize emission reductions.</a:t>
            </a:r>
          </a:p>
          <a:p>
            <a:pPr lvl="0" eaLnBrk="0" fontAlgn="base" hangingPunct="0">
              <a:lnSpc>
                <a:spcPct val="150000"/>
              </a:lnSpc>
              <a:spcBef>
                <a:spcPct val="0"/>
              </a:spcBef>
              <a:spcAft>
                <a:spcPct val="0"/>
              </a:spcAft>
              <a:buClrTx/>
            </a:pPr>
            <a:endParaRPr lang="en-US" altLang="en-US" sz="18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Challenges in Financing Mitigation Projects:</a:t>
            </a:r>
            <a:endParaRPr lang="en-US" altLang="en-US" sz="1800" dirty="0">
              <a:solidFill>
                <a:schemeClr val="tx1"/>
              </a:solidFill>
              <a:latin typeface="Times New Roman" panose="02020603050405020304" pitchFamily="18" charset="0"/>
              <a:cs typeface="Times New Roman" panose="02020603050405020304" pitchFamily="18" charset="0"/>
            </a:endParaRP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Financial Barriers:</a:t>
            </a:r>
            <a:r>
              <a:rPr lang="en-US" altLang="en-US" sz="1800" dirty="0">
                <a:solidFill>
                  <a:schemeClr val="tx1"/>
                </a:solidFill>
                <a:latin typeface="Times New Roman" panose="02020603050405020304" pitchFamily="18" charset="0"/>
                <a:cs typeface="Times New Roman" panose="02020603050405020304" pitchFamily="18" charset="0"/>
              </a:rPr>
              <a:t> High upfront costs for clean technology adoption and infrastructure development.</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Risk Perception:</a:t>
            </a:r>
            <a:r>
              <a:rPr lang="en-US" altLang="en-US" sz="1800" dirty="0">
                <a:solidFill>
                  <a:schemeClr val="tx1"/>
                </a:solidFill>
                <a:latin typeface="Times New Roman" panose="02020603050405020304" pitchFamily="18" charset="0"/>
                <a:cs typeface="Times New Roman" panose="02020603050405020304" pitchFamily="18" charset="0"/>
              </a:rPr>
              <a:t> Uncertainty in returns on investments, especially in emerging markets and technologies.</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Policy and Regulatory Uncertainty:</a:t>
            </a:r>
            <a:r>
              <a:rPr lang="en-US" altLang="en-US" sz="1800" dirty="0">
                <a:solidFill>
                  <a:schemeClr val="tx1"/>
                </a:solidFill>
                <a:latin typeface="Times New Roman" panose="02020603050405020304" pitchFamily="18" charset="0"/>
                <a:cs typeface="Times New Roman" panose="02020603050405020304" pitchFamily="18" charset="0"/>
              </a:rPr>
              <a:t> Changes in government policies, lack of supportive regulatory frameworks, and inconsistent carbon pricing mechanisms.</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Access to Finance:</a:t>
            </a:r>
            <a:r>
              <a:rPr lang="en-US" altLang="en-US" sz="1800" dirty="0">
                <a:solidFill>
                  <a:schemeClr val="tx1"/>
                </a:solidFill>
                <a:latin typeface="Times New Roman" panose="02020603050405020304" pitchFamily="18" charset="0"/>
                <a:cs typeface="Times New Roman" panose="02020603050405020304" pitchFamily="18" charset="0"/>
              </a:rPr>
              <a:t> Limited access to affordable financing options for developing countries and small-scale projects.</a:t>
            </a:r>
          </a:p>
          <a:p>
            <a:pPr lvl="0" eaLnBrk="0" fontAlgn="base" hangingPunct="0">
              <a:spcBef>
                <a:spcPct val="0"/>
              </a:spcBef>
              <a:spcAft>
                <a:spcPct val="0"/>
              </a:spcAft>
              <a:buClrTx/>
            </a:pPr>
            <a:endParaRPr lang="en-US"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375671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8" end="8"/>
                                            </p:txEl>
                                          </p:spTgt>
                                        </p:tgtEl>
                                        <p:attrNameLst>
                                          <p:attrName>style.visibility</p:attrName>
                                        </p:attrNameLst>
                                      </p:cBhvr>
                                      <p:to>
                                        <p:strVal val="visible"/>
                                      </p:to>
                                    </p:set>
                                    <p:animEffect transition="in" filter="fade">
                                      <p:cBhvr>
                                        <p:cTn id="42" dur="1000"/>
                                        <p:tgtEl>
                                          <p:spTgt spid="15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9" end="9"/>
                                            </p:txEl>
                                          </p:spTgt>
                                        </p:tgtEl>
                                        <p:attrNameLst>
                                          <p:attrName>style.visibility</p:attrName>
                                        </p:attrNameLst>
                                      </p:cBhvr>
                                      <p:to>
                                        <p:strVal val="visible"/>
                                      </p:to>
                                    </p:set>
                                    <p:animEffect transition="in" filter="fade">
                                      <p:cBhvr>
                                        <p:cTn id="47" dur="1000"/>
                                        <p:tgtEl>
                                          <p:spTgt spid="1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Innovations in Mitigation Technologies</a:t>
            </a:r>
          </a:p>
        </p:txBody>
      </p:sp>
      <p:sp>
        <p:nvSpPr>
          <p:cNvPr id="158" name="Google Shape;158;p46"/>
          <p:cNvSpPr txBox="1"/>
          <p:nvPr/>
        </p:nvSpPr>
        <p:spPr>
          <a:xfrm>
            <a:off x="993058" y="1131103"/>
            <a:ext cx="9488130" cy="436593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eaLnBrk="0" fontAlgn="base" hangingPunct="0">
              <a:lnSpc>
                <a:spcPct val="16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Emerging Technologies:</a:t>
            </a:r>
            <a:endParaRPr lang="en-US" altLang="en-US" sz="1800" dirty="0">
              <a:solidFill>
                <a:schemeClr val="tx1"/>
              </a:solidFill>
              <a:latin typeface="Times New Roman" panose="02020603050405020304" pitchFamily="18" charset="0"/>
              <a:cs typeface="Times New Roman" panose="02020603050405020304" pitchFamily="18" charset="0"/>
            </a:endParaRP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Renewable Energy:</a:t>
            </a:r>
            <a:r>
              <a:rPr lang="en-US" altLang="en-US" sz="1800" dirty="0">
                <a:solidFill>
                  <a:schemeClr val="tx1"/>
                </a:solidFill>
                <a:latin typeface="Times New Roman" panose="02020603050405020304" pitchFamily="18" charset="0"/>
                <a:cs typeface="Times New Roman" panose="02020603050405020304" pitchFamily="18" charset="0"/>
              </a:rPr>
              <a:t> Advancements in solar photovoltaics (PV), wind turbines, and energy storage technologies to enhance efficiency and cost-effectiveness.</a:t>
            </a: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Carbon Capture and Storage (CCS):</a:t>
            </a:r>
            <a:r>
              <a:rPr lang="en-US" altLang="en-US" sz="1800" dirty="0">
                <a:solidFill>
                  <a:schemeClr val="tx1"/>
                </a:solidFill>
                <a:latin typeface="Times New Roman" panose="02020603050405020304" pitchFamily="18" charset="0"/>
                <a:cs typeface="Times New Roman" panose="02020603050405020304" pitchFamily="18" charset="0"/>
              </a:rPr>
              <a:t> Techniques to capture carbon dioxide emissions from industrial processes and power generation, followed by transportation and storage underground.</a:t>
            </a: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Electric Vehicles (EVs) and Sustainable Transport:</a:t>
            </a:r>
            <a:r>
              <a:rPr lang="en-US" altLang="en-US" sz="1800" dirty="0">
                <a:solidFill>
                  <a:schemeClr val="tx1"/>
                </a:solidFill>
                <a:latin typeface="Times New Roman" panose="02020603050405020304" pitchFamily="18" charset="0"/>
                <a:cs typeface="Times New Roman" panose="02020603050405020304" pitchFamily="18" charset="0"/>
              </a:rPr>
              <a:t> Development of electric vehicles, hydrogen fuel cells, and infrastructure for zero-emission transportation.</a:t>
            </a: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Smart Grids and Energy Management Systems:</a:t>
            </a:r>
            <a:r>
              <a:rPr lang="en-US" altLang="en-US" sz="1800" dirty="0">
                <a:solidFill>
                  <a:schemeClr val="tx1"/>
                </a:solidFill>
                <a:latin typeface="Times New Roman" panose="02020603050405020304" pitchFamily="18" charset="0"/>
                <a:cs typeface="Times New Roman" panose="02020603050405020304" pitchFamily="18" charset="0"/>
              </a:rPr>
              <a:t> Integration of digital technologies to optimize energy distribution, improve grid reliability, and reduce energy consumption.</a:t>
            </a:r>
          </a:p>
        </p:txBody>
      </p:sp>
    </p:spTree>
    <p:extLst>
      <p:ext uri="{BB962C8B-B14F-4D97-AF65-F5344CB8AC3E}">
        <p14:creationId xmlns:p14="http://schemas.microsoft.com/office/powerpoint/2010/main" val="347452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Innovations in Mitigation Technologies</a:t>
            </a:r>
          </a:p>
        </p:txBody>
      </p:sp>
      <p:sp>
        <p:nvSpPr>
          <p:cNvPr id="158" name="Google Shape;158;p46"/>
          <p:cNvSpPr txBox="1"/>
          <p:nvPr/>
        </p:nvSpPr>
        <p:spPr>
          <a:xfrm>
            <a:off x="993058" y="1131103"/>
            <a:ext cx="9488130" cy="468490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eaLnBrk="0" fontAlgn="base" hangingPunct="0">
              <a:lnSpc>
                <a:spcPct val="16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Potential Impact on Mitigation Efforts:</a:t>
            </a:r>
            <a:endParaRPr lang="en-US" altLang="en-US" sz="1800" dirty="0">
              <a:solidFill>
                <a:schemeClr val="tx1"/>
              </a:solidFill>
              <a:latin typeface="Times New Roman" panose="02020603050405020304" pitchFamily="18" charset="0"/>
              <a:cs typeface="Times New Roman" panose="02020603050405020304" pitchFamily="18" charset="0"/>
            </a:endParaRP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Cost Reduction:</a:t>
            </a:r>
            <a:r>
              <a:rPr lang="en-US" altLang="en-US" sz="1800" dirty="0">
                <a:solidFill>
                  <a:schemeClr val="tx1"/>
                </a:solidFill>
                <a:latin typeface="Times New Roman" panose="02020603050405020304" pitchFamily="18" charset="0"/>
                <a:cs typeface="Times New Roman" panose="02020603050405020304" pitchFamily="18" charset="0"/>
              </a:rPr>
              <a:t> Lowering the cost of clean technologies and making them competitive with fossil fuels.</a:t>
            </a: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Scalability:</a:t>
            </a:r>
            <a:r>
              <a:rPr lang="en-US" altLang="en-US" sz="1800" dirty="0">
                <a:solidFill>
                  <a:schemeClr val="tx1"/>
                </a:solidFill>
                <a:latin typeface="Times New Roman" panose="02020603050405020304" pitchFamily="18" charset="0"/>
                <a:cs typeface="Times New Roman" panose="02020603050405020304" pitchFamily="18" charset="0"/>
              </a:rPr>
              <a:t> Scaling up deployment of renewable energy and low-carbon technologies to meet global energy demand.</a:t>
            </a: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Emission Reductions:</a:t>
            </a:r>
            <a:r>
              <a:rPr lang="en-US" altLang="en-US" sz="1800" dirty="0">
                <a:solidFill>
                  <a:schemeClr val="tx1"/>
                </a:solidFill>
                <a:latin typeface="Times New Roman" panose="02020603050405020304" pitchFamily="18" charset="0"/>
                <a:cs typeface="Times New Roman" panose="02020603050405020304" pitchFamily="18" charset="0"/>
              </a:rPr>
              <a:t> Achieving deeper cuts in greenhouse gas emissions across sectors such as energy, transportation, industry, and buildings.</a:t>
            </a: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Adaptation Benefits:</a:t>
            </a:r>
            <a:r>
              <a:rPr lang="en-US" altLang="en-US" sz="1800" dirty="0">
                <a:solidFill>
                  <a:schemeClr val="tx1"/>
                </a:solidFill>
                <a:latin typeface="Times New Roman" panose="02020603050405020304" pitchFamily="18" charset="0"/>
                <a:cs typeface="Times New Roman" panose="02020603050405020304" pitchFamily="18" charset="0"/>
              </a:rPr>
              <a:t> Enhancing resilience to climate impacts through innovative solutions in water management, agriculture, and urban planning.</a:t>
            </a:r>
          </a:p>
          <a:p>
            <a:pPr lvl="0" eaLnBrk="0" fontAlgn="base" hangingPunct="0">
              <a:spcBef>
                <a:spcPct val="0"/>
              </a:spcBef>
              <a:spcAft>
                <a:spcPct val="0"/>
              </a:spcAft>
              <a:buClrTx/>
            </a:pPr>
            <a:endParaRPr lang="en-US"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409472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Public Awareness and Engagement</a:t>
            </a:r>
          </a:p>
        </p:txBody>
      </p:sp>
      <p:sp>
        <p:nvSpPr>
          <p:cNvPr id="158" name="Google Shape;158;p46"/>
          <p:cNvSpPr txBox="1"/>
          <p:nvPr/>
        </p:nvSpPr>
        <p:spPr>
          <a:xfrm>
            <a:off x="993057" y="1184266"/>
            <a:ext cx="9488130" cy="322824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Importance of Public Support:</a:t>
            </a:r>
            <a:endParaRPr lang="en-US" altLang="en-US" sz="1800" dirty="0">
              <a:solidFill>
                <a:schemeClr val="tx1"/>
              </a:solidFill>
              <a:latin typeface="Times New Roman" panose="02020603050405020304" pitchFamily="18" charset="0"/>
              <a:cs typeface="Times New Roman" panose="02020603050405020304" pitchFamily="18" charset="0"/>
            </a:endParaRP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Policy Implementation:</a:t>
            </a:r>
            <a:r>
              <a:rPr lang="en-US" altLang="en-US" sz="1800" dirty="0">
                <a:solidFill>
                  <a:schemeClr val="tx1"/>
                </a:solidFill>
                <a:latin typeface="Times New Roman" panose="02020603050405020304" pitchFamily="18" charset="0"/>
                <a:cs typeface="Times New Roman" panose="02020603050405020304" pitchFamily="18" charset="0"/>
              </a:rPr>
              <a:t> Public support is crucial for governments to implement ambitious climate policies and regulations.</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Behavior Change:</a:t>
            </a:r>
            <a:r>
              <a:rPr lang="en-US" altLang="en-US" sz="1800" dirty="0">
                <a:solidFill>
                  <a:schemeClr val="tx1"/>
                </a:solidFill>
                <a:latin typeface="Times New Roman" panose="02020603050405020304" pitchFamily="18" charset="0"/>
                <a:cs typeface="Times New Roman" panose="02020603050405020304" pitchFamily="18" charset="0"/>
              </a:rPr>
              <a:t> Individuals and communities play a role in reducing carbon footprints through energy conservation, sustainable consumption, and advocacy for climate action.</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Social Acceptance:</a:t>
            </a:r>
            <a:r>
              <a:rPr lang="en-US" altLang="en-US" sz="1800" dirty="0">
                <a:solidFill>
                  <a:schemeClr val="tx1"/>
                </a:solidFill>
                <a:latin typeface="Times New Roman" panose="02020603050405020304" pitchFamily="18" charset="0"/>
                <a:cs typeface="Times New Roman" panose="02020603050405020304" pitchFamily="18" charset="0"/>
              </a:rPr>
              <a:t> Public awareness fosters acceptance of renewable energy projects and carbon pricing mechanisms, enabling their successful implementation.</a:t>
            </a:r>
          </a:p>
        </p:txBody>
      </p:sp>
    </p:spTree>
    <p:extLst>
      <p:ext uri="{BB962C8B-B14F-4D97-AF65-F5344CB8AC3E}">
        <p14:creationId xmlns:p14="http://schemas.microsoft.com/office/powerpoint/2010/main" val="118049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Public Awareness and Engagement</a:t>
            </a:r>
          </a:p>
        </p:txBody>
      </p:sp>
      <p:sp>
        <p:nvSpPr>
          <p:cNvPr id="158" name="Google Shape;158;p46"/>
          <p:cNvSpPr txBox="1"/>
          <p:nvPr/>
        </p:nvSpPr>
        <p:spPr>
          <a:xfrm>
            <a:off x="993057" y="1194899"/>
            <a:ext cx="9488130" cy="397252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Strategies for Increasing Awareness:</a:t>
            </a:r>
            <a:endParaRPr lang="en-US" altLang="en-US" sz="1800" dirty="0">
              <a:solidFill>
                <a:schemeClr val="tx1"/>
              </a:solidFill>
              <a:latin typeface="Times New Roman" panose="02020603050405020304" pitchFamily="18" charset="0"/>
              <a:cs typeface="Times New Roman" panose="02020603050405020304" pitchFamily="18" charset="0"/>
            </a:endParaRP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Education and Outreach:</a:t>
            </a:r>
            <a:r>
              <a:rPr lang="en-US" altLang="en-US" sz="1800" dirty="0">
                <a:solidFill>
                  <a:schemeClr val="tx1"/>
                </a:solidFill>
                <a:latin typeface="Times New Roman" panose="02020603050405020304" pitchFamily="18" charset="0"/>
                <a:cs typeface="Times New Roman" panose="02020603050405020304" pitchFamily="18" charset="0"/>
              </a:rPr>
              <a:t> School curricula, public campaigns, and workshops to educate individuals about climate science, impacts, and mitigation strategies.</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Media and Communication:</a:t>
            </a:r>
            <a:r>
              <a:rPr lang="en-US" altLang="en-US" sz="1800" dirty="0">
                <a:solidFill>
                  <a:schemeClr val="tx1"/>
                </a:solidFill>
                <a:latin typeface="Times New Roman" panose="02020603050405020304" pitchFamily="18" charset="0"/>
                <a:cs typeface="Times New Roman" panose="02020603050405020304" pitchFamily="18" charset="0"/>
              </a:rPr>
              <a:t> Leveraging traditional and digital media platforms to disseminate information on climate change, local impacts, and solutions.</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Community Engagement:</a:t>
            </a:r>
            <a:r>
              <a:rPr lang="en-US" altLang="en-US" sz="1800" dirty="0">
                <a:solidFill>
                  <a:schemeClr val="tx1"/>
                </a:solidFill>
                <a:latin typeface="Times New Roman" panose="02020603050405020304" pitchFamily="18" charset="0"/>
                <a:cs typeface="Times New Roman" panose="02020603050405020304" pitchFamily="18" charset="0"/>
              </a:rPr>
              <a:t> Encouraging community participation in local climate initiatives, grassroots organizations, and climate action networks.</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Partnerships:</a:t>
            </a:r>
            <a:r>
              <a:rPr lang="en-US" altLang="en-US" sz="1800" dirty="0">
                <a:solidFill>
                  <a:schemeClr val="tx1"/>
                </a:solidFill>
                <a:latin typeface="Times New Roman" panose="02020603050405020304" pitchFamily="18" charset="0"/>
                <a:cs typeface="Times New Roman" panose="02020603050405020304" pitchFamily="18" charset="0"/>
              </a:rPr>
              <a:t> Collaborating with civil society organizations, businesses, and academia to amplify messages and mobilize collective action.</a:t>
            </a:r>
          </a:p>
        </p:txBody>
      </p:sp>
    </p:spTree>
    <p:extLst>
      <p:ext uri="{BB962C8B-B14F-4D97-AF65-F5344CB8AC3E}">
        <p14:creationId xmlns:p14="http://schemas.microsoft.com/office/powerpoint/2010/main" val="107439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Challenges in Climate Change Mitigation</a:t>
            </a:r>
          </a:p>
        </p:txBody>
      </p:sp>
      <p:sp>
        <p:nvSpPr>
          <p:cNvPr id="158" name="Google Shape;158;p46"/>
          <p:cNvSpPr txBox="1"/>
          <p:nvPr/>
        </p:nvSpPr>
        <p:spPr>
          <a:xfrm>
            <a:off x="993058" y="1131103"/>
            <a:ext cx="9488130" cy="414264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eaLnBrk="0" fontAlgn="base" hangingPunct="0">
              <a:lnSpc>
                <a:spcPct val="16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Barriers to Effective Mitigation:</a:t>
            </a:r>
            <a:endParaRPr lang="en-US" altLang="en-US" sz="1800" dirty="0">
              <a:solidFill>
                <a:schemeClr val="tx1"/>
              </a:solidFill>
              <a:latin typeface="Times New Roman" panose="02020603050405020304" pitchFamily="18" charset="0"/>
              <a:cs typeface="Times New Roman" panose="02020603050405020304" pitchFamily="18" charset="0"/>
            </a:endParaRP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Political Will:</a:t>
            </a:r>
            <a:r>
              <a:rPr lang="en-US" altLang="en-US" sz="1800" dirty="0">
                <a:solidFill>
                  <a:schemeClr val="tx1"/>
                </a:solidFill>
                <a:latin typeface="Times New Roman" panose="02020603050405020304" pitchFamily="18" charset="0"/>
                <a:cs typeface="Times New Roman" panose="02020603050405020304" pitchFamily="18" charset="0"/>
              </a:rPr>
              <a:t> Resistance from vested interests, short-term political cycles, and competing policy priorities.</a:t>
            </a: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Economic Considerations:</a:t>
            </a:r>
            <a:r>
              <a:rPr lang="en-US" altLang="en-US" sz="1800" dirty="0">
                <a:solidFill>
                  <a:schemeClr val="tx1"/>
                </a:solidFill>
                <a:latin typeface="Times New Roman" panose="02020603050405020304" pitchFamily="18" charset="0"/>
                <a:cs typeface="Times New Roman" panose="02020603050405020304" pitchFamily="18" charset="0"/>
              </a:rPr>
              <a:t> Costs of transitioning to low-carbon technologies, economic impacts on industries reliant on fossil fuels, and financial barriers.</a:t>
            </a: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Technological Limitations:</a:t>
            </a:r>
            <a:r>
              <a:rPr lang="en-US" altLang="en-US" sz="1800" dirty="0">
                <a:solidFill>
                  <a:schemeClr val="tx1"/>
                </a:solidFill>
                <a:latin typeface="Times New Roman" panose="02020603050405020304" pitchFamily="18" charset="0"/>
                <a:cs typeface="Times New Roman" panose="02020603050405020304" pitchFamily="18" charset="0"/>
              </a:rPr>
              <a:t> Development and deployment challenges of emerging technologies like carbon capture and storage (CCS) and sustainable aviation fuels.</a:t>
            </a: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Social and Behavioral Factors:</a:t>
            </a:r>
            <a:r>
              <a:rPr lang="en-US" altLang="en-US" sz="1800" dirty="0">
                <a:solidFill>
                  <a:schemeClr val="tx1"/>
                </a:solidFill>
                <a:latin typeface="Times New Roman" panose="02020603050405020304" pitchFamily="18" charset="0"/>
                <a:cs typeface="Times New Roman" panose="02020603050405020304" pitchFamily="18" charset="0"/>
              </a:rPr>
              <a:t> Resistance to change, lack of awareness, and societal norms that perpetuate high-carbon lifestyles.</a:t>
            </a:r>
          </a:p>
          <a:p>
            <a:pPr lvl="0" eaLnBrk="0" fontAlgn="base" hangingPunct="0">
              <a:lnSpc>
                <a:spcPct val="160000"/>
              </a:lnSpc>
              <a:spcBef>
                <a:spcPct val="0"/>
              </a:spcBef>
              <a:spcAft>
                <a:spcPct val="0"/>
              </a:spcAft>
              <a:buClrTx/>
            </a:pPr>
            <a:endParaRPr lang="en-US" alt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829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Challenges in Climate Change Mitigation</a:t>
            </a:r>
          </a:p>
        </p:txBody>
      </p:sp>
      <p:sp>
        <p:nvSpPr>
          <p:cNvPr id="158" name="Google Shape;158;p46"/>
          <p:cNvSpPr txBox="1"/>
          <p:nvPr/>
        </p:nvSpPr>
        <p:spPr>
          <a:xfrm>
            <a:off x="993058" y="1131103"/>
            <a:ext cx="9488130" cy="419580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eaLnBrk="0" fontAlgn="base" hangingPunct="0">
              <a:lnSpc>
                <a:spcPct val="16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Global vs. Local Challenges:</a:t>
            </a:r>
            <a:endParaRPr lang="en-US" altLang="en-US" sz="1800" dirty="0">
              <a:solidFill>
                <a:schemeClr val="tx1"/>
              </a:solidFill>
              <a:latin typeface="Times New Roman" panose="02020603050405020304" pitchFamily="18" charset="0"/>
              <a:cs typeface="Times New Roman" panose="02020603050405020304" pitchFamily="18" charset="0"/>
            </a:endParaRP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Global Coordination:</a:t>
            </a:r>
            <a:r>
              <a:rPr lang="en-US" altLang="en-US" sz="1800" dirty="0">
                <a:solidFill>
                  <a:schemeClr val="tx1"/>
                </a:solidFill>
                <a:latin typeface="Times New Roman" panose="02020603050405020304" pitchFamily="18" charset="0"/>
                <a:cs typeface="Times New Roman" panose="02020603050405020304" pitchFamily="18" charset="0"/>
              </a:rPr>
              <a:t> Negotiating international agreements, addressing equity concerns, and ensuring accountability in emission reduction commitments.</a:t>
            </a: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Local Implementation:</a:t>
            </a:r>
            <a:r>
              <a:rPr lang="en-US" altLang="en-US" sz="1800" dirty="0">
                <a:solidFill>
                  <a:schemeClr val="tx1"/>
                </a:solidFill>
                <a:latin typeface="Times New Roman" panose="02020603050405020304" pitchFamily="18" charset="0"/>
                <a:cs typeface="Times New Roman" panose="02020603050405020304" pitchFamily="18" charset="0"/>
              </a:rPr>
              <a:t> Tailoring mitigation strategies to regional contexts, addressing local vulnerabilities to climate impacts, and building resilience.</a:t>
            </a: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Capacity Building:</a:t>
            </a:r>
            <a:r>
              <a:rPr lang="en-US" altLang="en-US" sz="1800" dirty="0">
                <a:solidFill>
                  <a:schemeClr val="tx1"/>
                </a:solidFill>
                <a:latin typeface="Times New Roman" panose="02020603050405020304" pitchFamily="18" charset="0"/>
                <a:cs typeface="Times New Roman" panose="02020603050405020304" pitchFamily="18" charset="0"/>
              </a:rPr>
              <a:t> Strengthening institutional capacity, enhancing technical expertise, and securing funding for climate projects in developing countries.</a:t>
            </a: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Adaptation Needs:</a:t>
            </a:r>
            <a:r>
              <a:rPr lang="en-US" altLang="en-US" sz="1800" dirty="0">
                <a:solidFill>
                  <a:schemeClr val="tx1"/>
                </a:solidFill>
                <a:latin typeface="Times New Roman" panose="02020603050405020304" pitchFamily="18" charset="0"/>
                <a:cs typeface="Times New Roman" panose="02020603050405020304" pitchFamily="18" charset="0"/>
              </a:rPr>
              <a:t> Balancing mitigation efforts with adaptation measures to manage climate risks and protect vulnerable communities.</a:t>
            </a:r>
          </a:p>
          <a:p>
            <a:pPr lvl="0" eaLnBrk="0" fontAlgn="base" hangingPunct="0">
              <a:lnSpc>
                <a:spcPct val="160000"/>
              </a:lnSpc>
              <a:spcBef>
                <a:spcPct val="0"/>
              </a:spcBef>
              <a:spcAft>
                <a:spcPct val="0"/>
              </a:spcAft>
              <a:buClrTx/>
            </a:pPr>
            <a:endParaRPr lang="en-US" alt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475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Future Trends in Mitigation</a:t>
            </a:r>
          </a:p>
        </p:txBody>
      </p:sp>
      <p:sp>
        <p:nvSpPr>
          <p:cNvPr id="158" name="Google Shape;158;p46"/>
          <p:cNvSpPr txBox="1"/>
          <p:nvPr/>
        </p:nvSpPr>
        <p:spPr>
          <a:xfrm>
            <a:off x="993058" y="1131103"/>
            <a:ext cx="9488130" cy="465301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a:lnSpc>
                <a:spcPct val="160000"/>
              </a:lnSpc>
            </a:pPr>
            <a:r>
              <a:rPr lang="en-US" sz="1800" b="1" dirty="0">
                <a:latin typeface="Times New Roman" panose="02020603050405020304" pitchFamily="18" charset="0"/>
                <a:cs typeface="Times New Roman" panose="02020603050405020304" pitchFamily="18" charset="0"/>
              </a:rPr>
              <a:t>Predictions and Projections:</a:t>
            </a:r>
            <a:endParaRPr lang="en-US" sz="1800" dirty="0">
              <a:latin typeface="Times New Roman" panose="02020603050405020304" pitchFamily="18" charset="0"/>
              <a:cs typeface="Times New Roman" panose="02020603050405020304" pitchFamily="18" charset="0"/>
            </a:endParaRPr>
          </a:p>
          <a:p>
            <a:pPr marL="285750" indent="-285750">
              <a:lnSpc>
                <a:spcPct val="16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Emission Reduction Targets:</a:t>
            </a:r>
            <a:r>
              <a:rPr lang="en-US" sz="1800" dirty="0">
                <a:latin typeface="Times New Roman" panose="02020603050405020304" pitchFamily="18" charset="0"/>
                <a:cs typeface="Times New Roman" panose="02020603050405020304" pitchFamily="18" charset="0"/>
              </a:rPr>
              <a:t> Increasing ambition to align with scientific recommendations, potentially revising NDCs under the Paris Agreement.</a:t>
            </a:r>
          </a:p>
          <a:p>
            <a:pPr marL="285750" indent="-285750">
              <a:lnSpc>
                <a:spcPct val="16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Technological Innovations:</a:t>
            </a:r>
            <a:r>
              <a:rPr lang="en-US" sz="1800" dirty="0">
                <a:latin typeface="Times New Roman" panose="02020603050405020304" pitchFamily="18" charset="0"/>
                <a:cs typeface="Times New Roman" panose="02020603050405020304" pitchFamily="18" charset="0"/>
              </a:rPr>
              <a:t> Advancements in renewable energy technologies (e.g., solar, wind, storage), carbon capture and storage (CCS), and sustainable transport solutions (e.g., electric vehicles).</a:t>
            </a:r>
          </a:p>
          <a:p>
            <a:pPr marL="285750" indent="-285750">
              <a:lnSpc>
                <a:spcPct val="16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Policy Developments:</a:t>
            </a:r>
            <a:r>
              <a:rPr lang="en-US" sz="1800" dirty="0">
                <a:latin typeface="Times New Roman" panose="02020603050405020304" pitchFamily="18" charset="0"/>
                <a:cs typeface="Times New Roman" panose="02020603050405020304" pitchFamily="18" charset="0"/>
              </a:rPr>
              <a:t> Expansion of carbon pricing mechanisms, integration of climate risk assessments into financial regulations, and adoption of circular economy principles.</a:t>
            </a:r>
          </a:p>
          <a:p>
            <a:pPr>
              <a:lnSpc>
                <a:spcPct val="160000"/>
              </a:lnSpc>
            </a:pPr>
            <a:endParaRPr lang="en-US" sz="1800" b="1" dirty="0">
              <a:latin typeface="Times New Roman" panose="02020603050405020304" pitchFamily="18" charset="0"/>
              <a:cs typeface="Times New Roman" panose="02020603050405020304" pitchFamily="18" charset="0"/>
            </a:endParaRPr>
          </a:p>
          <a:p>
            <a:pPr>
              <a:lnSpc>
                <a:spcPct val="160000"/>
              </a:lnSpc>
            </a:pPr>
            <a:r>
              <a:rPr lang="en-US" sz="1800" b="1" dirty="0">
                <a:latin typeface="Times New Roman" panose="02020603050405020304" pitchFamily="18" charset="0"/>
                <a:cs typeface="Times New Roman" panose="02020603050405020304" pitchFamily="18" charset="0"/>
              </a:rPr>
              <a:t>Potential Advancements in Policy and Technology:</a:t>
            </a:r>
            <a:endParaRPr lang="en-US" sz="1800" dirty="0">
              <a:latin typeface="Times New Roman" panose="02020603050405020304" pitchFamily="18" charset="0"/>
              <a:cs typeface="Times New Roman" panose="02020603050405020304" pitchFamily="18" charset="0"/>
            </a:endParaRPr>
          </a:p>
          <a:p>
            <a:pPr marL="285750" indent="-285750">
              <a:lnSpc>
                <a:spcPct val="16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Policy Frameworks:</a:t>
            </a:r>
            <a:r>
              <a:rPr lang="en-US" sz="1800" dirty="0">
                <a:latin typeface="Times New Roman" panose="02020603050405020304" pitchFamily="18" charset="0"/>
                <a:cs typeface="Times New Roman" panose="02020603050405020304" pitchFamily="18" charset="0"/>
              </a:rPr>
              <a:t> Strengthening international cooperation, enhancing transparency in climate reporting, and promoting climate-smart agriculture and forestry practices.</a:t>
            </a:r>
          </a:p>
          <a:p>
            <a:pPr marL="285750" indent="-285750">
              <a:lnSpc>
                <a:spcPct val="16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Technology Deployment:</a:t>
            </a:r>
            <a:r>
              <a:rPr lang="en-US" sz="1800" dirty="0">
                <a:latin typeface="Times New Roman" panose="02020603050405020304" pitchFamily="18" charset="0"/>
                <a:cs typeface="Times New Roman" panose="02020603050405020304" pitchFamily="18" charset="0"/>
              </a:rPr>
              <a:t> Scaling up deployment of clean technologies, fostering innovation in low-carbon solutions, and enhancing resilience through nature-based solutions (e.g., reforestation, ecosystem restoration).</a:t>
            </a:r>
          </a:p>
          <a:p>
            <a:pPr>
              <a:lnSpc>
                <a:spcPct val="150000"/>
              </a:lnSpc>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481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7;p46">
            <a:extLst>
              <a:ext uri="{FF2B5EF4-FFF2-40B4-BE49-F238E27FC236}">
                <a16:creationId xmlns:a16="http://schemas.microsoft.com/office/drawing/2014/main" id="{B7BD5421-27F1-B3EF-97E3-67C3A7A09288}"/>
              </a:ext>
            </a:extLst>
          </p:cNvPr>
          <p:cNvSpPr/>
          <p:nvPr/>
        </p:nvSpPr>
        <p:spPr>
          <a:xfrm>
            <a:off x="993057" y="319162"/>
            <a:ext cx="10138768"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endParaRPr lang="en-US" sz="2800" dirty="0">
              <a:solidFill>
                <a:srgbClr val="FFFFFF"/>
              </a:solidFill>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F68218D0-09F4-F6C7-47E2-5322C4090695}"/>
              </a:ext>
            </a:extLst>
          </p:cNvPr>
          <p:cNvSpPr txBox="1"/>
          <p:nvPr/>
        </p:nvSpPr>
        <p:spPr>
          <a:xfrm>
            <a:off x="1869141" y="2810435"/>
            <a:ext cx="3070071" cy="769441"/>
          </a:xfrm>
          <a:prstGeom prst="rect">
            <a:avLst/>
          </a:prstGeom>
          <a:noFill/>
        </p:spPr>
        <p:txBody>
          <a:bodyPr wrap="none" rtlCol="0">
            <a:spAutoFit/>
          </a:bodyPr>
          <a:lstStyle/>
          <a:p>
            <a:r>
              <a:rPr lang="en-IN" sz="4400" b="1" dirty="0"/>
              <a:t>Thank You</a:t>
            </a:r>
          </a:p>
        </p:txBody>
      </p:sp>
      <p:pic>
        <p:nvPicPr>
          <p:cNvPr id="15364" name="Picture 4" descr="Cute happy funny Earth planet character with Thank you phrase in speech  bubble. Vector cartoon character illustration icon design">
            <a:extLst>
              <a:ext uri="{FF2B5EF4-FFF2-40B4-BE49-F238E27FC236}">
                <a16:creationId xmlns:a16="http://schemas.microsoft.com/office/drawing/2014/main" id="{81EB1E2A-763C-4BDC-1A70-2AF6815E70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541"/>
          <a:stretch/>
        </p:blipFill>
        <p:spPr bwMode="auto">
          <a:xfrm>
            <a:off x="6062441" y="1116861"/>
            <a:ext cx="4766070" cy="4624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493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094084" y="724112"/>
            <a:ext cx="9488131" cy="5016718"/>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4000" b="1"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rPr>
              <a:t>Can we avoid Climate Change?</a:t>
            </a:r>
          </a:p>
          <a:p>
            <a:pPr marL="0" marR="0" lvl="0" indent="0" algn="ctr" rtl="0">
              <a:lnSpc>
                <a:spcPct val="100000"/>
              </a:lnSpc>
              <a:spcBef>
                <a:spcPts val="0"/>
              </a:spcBef>
              <a:spcAft>
                <a:spcPts val="0"/>
              </a:spcAft>
              <a:buClr>
                <a:srgbClr val="FFFFFF"/>
              </a:buClr>
              <a:buSzPts val="2800"/>
              <a:buFont typeface="Arial"/>
              <a:buNone/>
            </a:pPr>
            <a:endParaRPr lang="en-US" sz="4000" b="1" dirty="0">
              <a:solidFill>
                <a:srgbClr val="FFFFFF"/>
              </a:solidFill>
              <a:latin typeface="Times New Roman" panose="02020603050405020304" pitchFamily="18" charset="0"/>
              <a:ea typeface="Century Gothic"/>
              <a:cs typeface="Times New Roman" panose="02020603050405020304" pitchFamily="18" charset="0"/>
              <a:sym typeface="Century Gothic"/>
            </a:endParaRPr>
          </a:p>
          <a:p>
            <a:pPr marL="0" marR="0" lvl="0" indent="0" algn="ctr" rtl="0">
              <a:lnSpc>
                <a:spcPct val="100000"/>
              </a:lnSpc>
              <a:spcBef>
                <a:spcPts val="0"/>
              </a:spcBef>
              <a:spcAft>
                <a:spcPts val="0"/>
              </a:spcAft>
              <a:buClr>
                <a:srgbClr val="FFFFFF"/>
              </a:buClr>
              <a:buSzPts val="2800"/>
              <a:buFont typeface="Arial"/>
              <a:buNone/>
            </a:pPr>
            <a:r>
              <a:rPr lang="en-US" sz="4000" b="1"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rPr>
              <a:t>No</a:t>
            </a:r>
          </a:p>
          <a:p>
            <a:pPr marL="0" marR="0" lvl="0" indent="0" algn="ctr" rtl="0">
              <a:lnSpc>
                <a:spcPct val="100000"/>
              </a:lnSpc>
              <a:spcBef>
                <a:spcPts val="0"/>
              </a:spcBef>
              <a:spcAft>
                <a:spcPts val="0"/>
              </a:spcAft>
              <a:buClr>
                <a:srgbClr val="FFFFFF"/>
              </a:buClr>
              <a:buSzPts val="2800"/>
              <a:buFont typeface="Arial"/>
              <a:buNone/>
            </a:pPr>
            <a:endParaRPr lang="en-US" sz="4000" b="1"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a:p>
            <a:pPr marL="0" marR="0" lvl="0" indent="0" algn="ctr" rtl="0">
              <a:lnSpc>
                <a:spcPct val="100000"/>
              </a:lnSpc>
              <a:spcBef>
                <a:spcPts val="0"/>
              </a:spcBef>
              <a:spcAft>
                <a:spcPts val="0"/>
              </a:spcAft>
              <a:buClr>
                <a:srgbClr val="FFFFFF"/>
              </a:buClr>
              <a:buSzPts val="2800"/>
              <a:buFont typeface="Arial"/>
              <a:buNone/>
            </a:pPr>
            <a:endParaRPr lang="en-US" sz="4000" b="1" dirty="0">
              <a:solidFill>
                <a:srgbClr val="FFFFFF"/>
              </a:solidFill>
              <a:latin typeface="Times New Roman" panose="02020603050405020304" pitchFamily="18" charset="0"/>
              <a:ea typeface="Century Gothic"/>
              <a:cs typeface="Times New Roman" panose="02020603050405020304" pitchFamily="18" charset="0"/>
              <a:sym typeface="Century Gothic"/>
            </a:endParaRPr>
          </a:p>
          <a:p>
            <a:pPr marL="0" marR="0" lvl="0" indent="0" algn="ctr" rtl="0">
              <a:lnSpc>
                <a:spcPct val="100000"/>
              </a:lnSpc>
              <a:spcBef>
                <a:spcPts val="0"/>
              </a:spcBef>
              <a:spcAft>
                <a:spcPts val="0"/>
              </a:spcAft>
              <a:buClr>
                <a:srgbClr val="FFFFFF"/>
              </a:buClr>
              <a:buSzPts val="2800"/>
              <a:buFont typeface="Arial"/>
              <a:buNone/>
            </a:pPr>
            <a:r>
              <a:rPr lang="en-US" sz="4000" b="1"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rPr>
              <a:t>Can we reduce Climate Change</a:t>
            </a:r>
          </a:p>
          <a:p>
            <a:pPr marL="0" marR="0" lvl="0" indent="0" algn="ctr" rtl="0">
              <a:lnSpc>
                <a:spcPct val="100000"/>
              </a:lnSpc>
              <a:spcBef>
                <a:spcPts val="0"/>
              </a:spcBef>
              <a:spcAft>
                <a:spcPts val="0"/>
              </a:spcAft>
              <a:buClr>
                <a:srgbClr val="FFFFFF"/>
              </a:buClr>
              <a:buSzPts val="2800"/>
              <a:buFont typeface="Arial"/>
              <a:buNone/>
            </a:pPr>
            <a:endParaRPr lang="en-US" sz="4000" b="1" dirty="0">
              <a:solidFill>
                <a:srgbClr val="FFFFFF"/>
              </a:solidFill>
              <a:latin typeface="Times New Roman" panose="02020603050405020304" pitchFamily="18" charset="0"/>
              <a:ea typeface="Century Gothic"/>
              <a:cs typeface="Times New Roman" panose="02020603050405020304" pitchFamily="18" charset="0"/>
              <a:sym typeface="Century Gothic"/>
            </a:endParaRPr>
          </a:p>
          <a:p>
            <a:pPr marL="0" marR="0" lvl="0" indent="0" algn="ctr" rtl="0">
              <a:lnSpc>
                <a:spcPct val="100000"/>
              </a:lnSpc>
              <a:spcBef>
                <a:spcPts val="0"/>
              </a:spcBef>
              <a:spcAft>
                <a:spcPts val="0"/>
              </a:spcAft>
              <a:buClr>
                <a:srgbClr val="FFFFFF"/>
              </a:buClr>
              <a:buSzPts val="2800"/>
              <a:buFont typeface="Arial"/>
              <a:buNone/>
            </a:pPr>
            <a:r>
              <a:rPr lang="en-US" sz="4000" b="1" dirty="0">
                <a:solidFill>
                  <a:srgbClr val="FFFFFF"/>
                </a:solidFill>
                <a:latin typeface="Times New Roman" panose="02020603050405020304" pitchFamily="18" charset="0"/>
                <a:ea typeface="Century Gothic"/>
                <a:cs typeface="Times New Roman" panose="02020603050405020304" pitchFamily="18" charset="0"/>
                <a:sym typeface="Century Gothic"/>
              </a:rPr>
              <a:t>Yes</a:t>
            </a:r>
            <a:endParaRPr lang="en-US" sz="4000" b="1"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1282399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24523"/>
            <a:ext cx="9488130" cy="481907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a:lnSpc>
                <a:spcPct val="150000"/>
              </a:lnSpc>
            </a:pPr>
            <a:r>
              <a:rPr lang="en-US" sz="1600" dirty="0">
                <a:latin typeface="Times New Roman" panose="02020603050405020304" pitchFamily="18" charset="0"/>
                <a:cs typeface="Times New Roman" panose="02020603050405020304" pitchFamily="18" charset="0"/>
              </a:rPr>
              <a:t>Climate change refers to significant changes in global temperatures and weather patterns over an extended period, primarily due to human activities such as burning fossil fuels, deforestation, and industrial processes.</a:t>
            </a:r>
          </a:p>
          <a:p>
            <a:pPr>
              <a:lnSpc>
                <a:spcPct val="150000"/>
              </a:lnSpc>
            </a:pPr>
            <a:r>
              <a:rPr lang="en-US" sz="1600" b="1" dirty="0">
                <a:latin typeface="Times New Roman" panose="02020603050405020304" pitchFamily="18" charset="0"/>
                <a:cs typeface="Times New Roman" panose="02020603050405020304" pitchFamily="18" charset="0"/>
              </a:rPr>
              <a:t>Causes of Climate Change:</a:t>
            </a:r>
            <a:endParaRPr lang="en-US" sz="1600" dirty="0">
              <a:latin typeface="Times New Roman" panose="02020603050405020304" pitchFamily="18" charset="0"/>
              <a:cs typeface="Times New Roman" panose="02020603050405020304" pitchFamily="18" charset="0"/>
            </a:endParaRPr>
          </a:p>
          <a:p>
            <a:pPr marL="285750" lvl="1"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Greenhouse Gas Emissions:</a:t>
            </a:r>
            <a:r>
              <a:rPr lang="en-US" sz="1600" dirty="0">
                <a:latin typeface="Times New Roman" panose="02020603050405020304" pitchFamily="18" charset="0"/>
                <a:cs typeface="Times New Roman" panose="02020603050405020304" pitchFamily="18" charset="0"/>
              </a:rPr>
              <a:t> Carbon dioxide (CO2), methane (CH4), and other gases trap heat in the atmosphere, leading to a warming effect known as the greenhouse effect.</a:t>
            </a:r>
          </a:p>
          <a:p>
            <a:pPr marL="285750" lvl="1"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Deforestation:</a:t>
            </a:r>
            <a:r>
              <a:rPr lang="en-US" sz="1600" dirty="0">
                <a:latin typeface="Times New Roman" panose="02020603050405020304" pitchFamily="18" charset="0"/>
                <a:cs typeface="Times New Roman" panose="02020603050405020304" pitchFamily="18" charset="0"/>
              </a:rPr>
              <a:t> Reduced forest cover decreases the Earth's capacity to absorb CO2, contributing to higher atmospheric concentrations.</a:t>
            </a:r>
          </a:p>
          <a:p>
            <a:pPr marL="285750" lvl="1"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Industrial Activities:</a:t>
            </a:r>
            <a:r>
              <a:rPr lang="en-US" sz="1600" dirty="0">
                <a:latin typeface="Times New Roman" panose="02020603050405020304" pitchFamily="18" charset="0"/>
                <a:cs typeface="Times New Roman" panose="02020603050405020304" pitchFamily="18" charset="0"/>
              </a:rPr>
              <a:t> Manufacturing processes, agriculture, and transportation release greenhouse gases into the atmosphere.</a:t>
            </a:r>
          </a:p>
          <a:p>
            <a:pPr>
              <a:lnSpc>
                <a:spcPct val="150000"/>
              </a:lnSpc>
            </a:pPr>
            <a:r>
              <a:rPr lang="en-US" sz="1600" b="1" dirty="0">
                <a:latin typeface="Times New Roman" panose="02020603050405020304" pitchFamily="18" charset="0"/>
                <a:cs typeface="Times New Roman" panose="02020603050405020304" pitchFamily="18" charset="0"/>
              </a:rPr>
              <a:t>Impacts of Climate Change:</a:t>
            </a:r>
            <a:endParaRPr lang="en-US" sz="1600" dirty="0">
              <a:latin typeface="Times New Roman" panose="02020603050405020304" pitchFamily="18" charset="0"/>
              <a:cs typeface="Times New Roman" panose="02020603050405020304" pitchFamily="18" charset="0"/>
            </a:endParaRPr>
          </a:p>
          <a:p>
            <a:pPr marL="285750" lvl="1"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Environmental:</a:t>
            </a:r>
            <a:r>
              <a:rPr lang="en-US" sz="1600" dirty="0">
                <a:latin typeface="Times New Roman" panose="02020603050405020304" pitchFamily="18" charset="0"/>
                <a:cs typeface="Times New Roman" panose="02020603050405020304" pitchFamily="18" charset="0"/>
              </a:rPr>
              <a:t> Rising temperatures, melting glaciers, sea-level rise, shifts in ecosystems and biodiversity.</a:t>
            </a:r>
          </a:p>
          <a:p>
            <a:pPr marL="285750" lvl="1"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Social and Economic:</a:t>
            </a:r>
            <a:r>
              <a:rPr lang="en-US" sz="1600" dirty="0">
                <a:latin typeface="Times New Roman" panose="02020603050405020304" pitchFamily="18" charset="0"/>
                <a:cs typeface="Times New Roman" panose="02020603050405020304" pitchFamily="18" charset="0"/>
              </a:rPr>
              <a:t> Increased frequency of extreme weather events (e.g., storms, droughts), threats to food security, water scarcity, and health risks.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Importance of Mitigation</a:t>
            </a:r>
          </a:p>
        </p:txBody>
      </p:sp>
      <p:sp>
        <p:nvSpPr>
          <p:cNvPr id="158" name="Google Shape;158;p46"/>
          <p:cNvSpPr txBox="1"/>
          <p:nvPr/>
        </p:nvSpPr>
        <p:spPr>
          <a:xfrm>
            <a:off x="993058" y="1262747"/>
            <a:ext cx="9488130" cy="459579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nSpc>
                <a:spcPct val="150000"/>
              </a:lnSpc>
            </a:pPr>
            <a:r>
              <a:rPr lang="en-US" sz="1800" b="1" dirty="0">
                <a:latin typeface="Times New Roman" panose="02020603050405020304" pitchFamily="18" charset="0"/>
                <a:cs typeface="Times New Roman" panose="02020603050405020304" pitchFamily="18" charset="0"/>
              </a:rPr>
              <a:t>Why Mitigation is Crucial:</a:t>
            </a:r>
            <a:endParaRPr lang="en-US" sz="1800" dirty="0">
              <a:latin typeface="Times New Roman" panose="02020603050405020304" pitchFamily="18" charset="0"/>
              <a:cs typeface="Times New Roman" panose="02020603050405020304" pitchFamily="18" charset="0"/>
            </a:endParaRPr>
          </a:p>
          <a:p>
            <a:pPr marL="285750" lvl="1" indent="-285750">
              <a:lnSpc>
                <a:spcPct val="15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Limiting Global Temperature Rise:</a:t>
            </a:r>
            <a:r>
              <a:rPr lang="en-US" sz="1800" dirty="0">
                <a:latin typeface="Times New Roman" panose="02020603050405020304" pitchFamily="18" charset="0"/>
                <a:cs typeface="Times New Roman" panose="02020603050405020304" pitchFamily="18" charset="0"/>
              </a:rPr>
              <a:t> Mitigation efforts aim to reduce greenhouse gas emissions to limit global warming to manageable levels (e.g., below 2°C compared to pre-industrial levels).</a:t>
            </a:r>
          </a:p>
          <a:p>
            <a:pPr marL="285750" lvl="1" indent="-285750">
              <a:lnSpc>
                <a:spcPct val="15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Protecting Vulnerable Communities:</a:t>
            </a:r>
            <a:r>
              <a:rPr lang="en-US" sz="1800" dirty="0">
                <a:latin typeface="Times New Roman" panose="02020603050405020304" pitchFamily="18" charset="0"/>
                <a:cs typeface="Times New Roman" panose="02020603050405020304" pitchFamily="18" charset="0"/>
              </a:rPr>
              <a:t> Especially crucial for vulnerable populations in low-lying coastal areas, small island nations, and regions prone to extreme weather events.</a:t>
            </a:r>
          </a:p>
          <a:p>
            <a:pPr>
              <a:lnSpc>
                <a:spcPct val="150000"/>
              </a:lnSpc>
            </a:pPr>
            <a:endParaRPr lang="en-US" sz="1800" b="1" dirty="0">
              <a:latin typeface="Times New Roman" panose="02020603050405020304" pitchFamily="18" charset="0"/>
              <a:cs typeface="Times New Roman" panose="02020603050405020304" pitchFamily="18" charset="0"/>
            </a:endParaRPr>
          </a:p>
          <a:p>
            <a:pPr>
              <a:lnSpc>
                <a:spcPct val="150000"/>
              </a:lnSpc>
            </a:pPr>
            <a:r>
              <a:rPr lang="en-US" sz="1800" b="1" dirty="0">
                <a:latin typeface="Times New Roman" panose="02020603050405020304" pitchFamily="18" charset="0"/>
                <a:cs typeface="Times New Roman" panose="02020603050405020304" pitchFamily="18" charset="0"/>
              </a:rPr>
              <a:t>Benefits of Reducing Greenhouse Gas Emissions:</a:t>
            </a:r>
            <a:endParaRPr lang="en-US" sz="1800" dirty="0">
              <a:latin typeface="Times New Roman" panose="02020603050405020304" pitchFamily="18" charset="0"/>
              <a:cs typeface="Times New Roman" panose="02020603050405020304" pitchFamily="18" charset="0"/>
            </a:endParaRPr>
          </a:p>
          <a:p>
            <a:pPr marL="285750" lvl="1" indent="-285750">
              <a:lnSpc>
                <a:spcPct val="15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Environmental Benefits:</a:t>
            </a:r>
            <a:r>
              <a:rPr lang="en-US" sz="1800" dirty="0">
                <a:latin typeface="Times New Roman" panose="02020603050405020304" pitchFamily="18" charset="0"/>
                <a:cs typeface="Times New Roman" panose="02020603050405020304" pitchFamily="18" charset="0"/>
              </a:rPr>
              <a:t> Preserving biodiversity, protecting ecosystems, and reducing pollution.</a:t>
            </a:r>
          </a:p>
          <a:p>
            <a:pPr marL="285750" lvl="1" indent="-285750">
              <a:lnSpc>
                <a:spcPct val="15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Economic Benefits:</a:t>
            </a:r>
            <a:r>
              <a:rPr lang="en-US" sz="1800" dirty="0">
                <a:latin typeface="Times New Roman" panose="02020603050405020304" pitchFamily="18" charset="0"/>
                <a:cs typeface="Times New Roman" panose="02020603050405020304" pitchFamily="18" charset="0"/>
              </a:rPr>
              <a:t> Stimulating innovation in clean technologies, reducing long-term costs associated with climate impacts and adaptation.</a:t>
            </a:r>
          </a:p>
        </p:txBody>
      </p:sp>
    </p:spTree>
    <p:extLst>
      <p:ext uri="{BB962C8B-B14F-4D97-AF65-F5344CB8AC3E}">
        <p14:creationId xmlns:p14="http://schemas.microsoft.com/office/powerpoint/2010/main" val="279289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Goals of Climate Change Mitigation</a:t>
            </a:r>
          </a:p>
        </p:txBody>
      </p:sp>
      <p:sp>
        <p:nvSpPr>
          <p:cNvPr id="158" name="Google Shape;158;p46"/>
          <p:cNvSpPr txBox="1"/>
          <p:nvPr/>
        </p:nvSpPr>
        <p:spPr>
          <a:xfrm>
            <a:off x="993058" y="1131103"/>
            <a:ext cx="9488130" cy="480186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a:lnSpc>
                <a:spcPct val="150000"/>
              </a:lnSpc>
            </a:pPr>
            <a:r>
              <a:rPr lang="en-US" sz="1600" b="1" dirty="0">
                <a:latin typeface="Times New Roman" panose="02020603050405020304" pitchFamily="18" charset="0"/>
                <a:cs typeface="Times New Roman" panose="02020603050405020304" pitchFamily="18" charset="0"/>
              </a:rPr>
              <a:t>Long-term Objectives:</a:t>
            </a:r>
            <a:endParaRPr lang="en-US" sz="1600" dirty="0">
              <a:latin typeface="Times New Roman" panose="02020603050405020304" pitchFamily="18" charset="0"/>
              <a:cs typeface="Times New Roman" panose="02020603050405020304" pitchFamily="18" charset="0"/>
            </a:endParaRPr>
          </a:p>
          <a:p>
            <a:pPr marL="285750" lvl="1"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Limiting Global Warming:</a:t>
            </a:r>
            <a:r>
              <a:rPr lang="en-US" sz="1600" dirty="0">
                <a:latin typeface="Times New Roman" panose="02020603050405020304" pitchFamily="18" charset="0"/>
                <a:cs typeface="Times New Roman" panose="02020603050405020304" pitchFamily="18" charset="0"/>
              </a:rPr>
              <a:t> The primary goal of mitigation is to limit global temperature rise to well below 2°C compared to pre-industrial levels, ideally aiming for 1.5°C. This target is set to avoid the most catastrophic impacts of climate change.</a:t>
            </a:r>
          </a:p>
          <a:p>
            <a:pPr marL="285750" lvl="1"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Achieving Carbon Neutrality:</a:t>
            </a:r>
            <a:r>
              <a:rPr lang="en-US" sz="1600" dirty="0">
                <a:latin typeface="Times New Roman" panose="02020603050405020304" pitchFamily="18" charset="0"/>
                <a:cs typeface="Times New Roman" panose="02020603050405020304" pitchFamily="18" charset="0"/>
              </a:rPr>
              <a:t> Many countries and organizations aim to achieve net-zero greenhouse gas emissions by mid-century or sooner. This involves balancing any remaining emissions with carbon removal or offsetting measures.</a:t>
            </a:r>
          </a:p>
          <a:p>
            <a:pPr>
              <a:lnSpc>
                <a:spcPct val="150000"/>
              </a:lnSpc>
            </a:pPr>
            <a:r>
              <a:rPr lang="en-US" sz="1600" b="1" dirty="0">
                <a:latin typeface="Times New Roman" panose="02020603050405020304" pitchFamily="18" charset="0"/>
                <a:cs typeface="Times New Roman" panose="02020603050405020304" pitchFamily="18" charset="0"/>
              </a:rPr>
              <a:t>Global Targets and Agreements:</a:t>
            </a:r>
            <a:endParaRPr lang="en-US" sz="1600" dirty="0">
              <a:latin typeface="Times New Roman" panose="02020603050405020304" pitchFamily="18" charset="0"/>
              <a:cs typeface="Times New Roman" panose="02020603050405020304" pitchFamily="18" charset="0"/>
            </a:endParaRPr>
          </a:p>
          <a:p>
            <a:pPr marL="285750" lvl="1"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Paris Agreement:</a:t>
            </a:r>
            <a:r>
              <a:rPr lang="en-US" sz="1600" dirty="0">
                <a:latin typeface="Times New Roman" panose="02020603050405020304" pitchFamily="18" charset="0"/>
                <a:cs typeface="Times New Roman" panose="02020603050405020304" pitchFamily="18" charset="0"/>
              </a:rPr>
              <a:t> Signed in 2015, the Paris Agreement sets a framework for global action to limit warming well below 2°C, aiming for 1.5°C. It includes commitments from countries to submit Nationally Determined Contributions (NDCs) outlining their targets and actions.</a:t>
            </a:r>
          </a:p>
          <a:p>
            <a:pPr marL="285750" lvl="1"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UN Sustainable Development Goals (SDGs):</a:t>
            </a:r>
            <a:r>
              <a:rPr lang="en-US" sz="1600" dirty="0">
                <a:latin typeface="Times New Roman" panose="02020603050405020304" pitchFamily="18" charset="0"/>
                <a:cs typeface="Times New Roman" panose="02020603050405020304" pitchFamily="18" charset="0"/>
              </a:rPr>
              <a:t> Mitigation efforts also contribute to several SDGs, including affordable and clean energy (SDG 7), climate action (SDG 13), and sustainable cities and communities (SDG 11).</a:t>
            </a:r>
          </a:p>
        </p:txBody>
      </p:sp>
    </p:spTree>
    <p:extLst>
      <p:ext uri="{BB962C8B-B14F-4D97-AF65-F5344CB8AC3E}">
        <p14:creationId xmlns:p14="http://schemas.microsoft.com/office/powerpoint/2010/main" val="51967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Goals of Climate Change Mitigation</a:t>
            </a:r>
          </a:p>
        </p:txBody>
      </p:sp>
      <p:sp>
        <p:nvSpPr>
          <p:cNvPr id="158" name="Google Shape;158;p46"/>
          <p:cNvSpPr txBox="1"/>
          <p:nvPr/>
        </p:nvSpPr>
        <p:spPr>
          <a:xfrm>
            <a:off x="993058" y="1131103"/>
            <a:ext cx="9488130" cy="481249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a:lnSpc>
                <a:spcPct val="150000"/>
              </a:lnSpc>
            </a:pPr>
            <a:r>
              <a:rPr lang="en-US" sz="1600" b="1" dirty="0">
                <a:latin typeface="Times New Roman" panose="02020603050405020304" pitchFamily="18" charset="0"/>
                <a:cs typeface="Times New Roman" panose="02020603050405020304" pitchFamily="18" charset="0"/>
              </a:rPr>
              <a:t>Key Strategies:</a:t>
            </a:r>
            <a:endParaRPr lang="en-US" sz="1600" dirty="0">
              <a:latin typeface="Times New Roman" panose="02020603050405020304" pitchFamily="18" charset="0"/>
              <a:cs typeface="Times New Roman" panose="02020603050405020304" pitchFamily="18" charset="0"/>
            </a:endParaRPr>
          </a:p>
          <a:p>
            <a:pPr marL="285750" lvl="1"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Transition to Renewable Energy:</a:t>
            </a:r>
            <a:r>
              <a:rPr lang="en-US" sz="1600" dirty="0">
                <a:latin typeface="Times New Roman" panose="02020603050405020304" pitchFamily="18" charset="0"/>
                <a:cs typeface="Times New Roman" panose="02020603050405020304" pitchFamily="18" charset="0"/>
              </a:rPr>
              <a:t> Increasing the share of renewable energy sources such as wind, solar, hydroelectric, and geothermal power to reduce reliance on fossil fuels.</a:t>
            </a:r>
          </a:p>
          <a:p>
            <a:pPr marL="285750" lvl="1"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Energy Efficiency:</a:t>
            </a:r>
            <a:r>
              <a:rPr lang="en-US" sz="1600" dirty="0">
                <a:latin typeface="Times New Roman" panose="02020603050405020304" pitchFamily="18" charset="0"/>
                <a:cs typeface="Times New Roman" panose="02020603050405020304" pitchFamily="18" charset="0"/>
              </a:rPr>
              <a:t> Improving energy efficiency across sectors, including buildings, transportation, and industry, to reduce overall energy demand and emissions.</a:t>
            </a:r>
          </a:p>
          <a:p>
            <a:pPr marL="285750" lvl="1"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Land Use and Forest Management:</a:t>
            </a:r>
            <a:r>
              <a:rPr lang="en-US" sz="1600" dirty="0">
                <a:latin typeface="Times New Roman" panose="02020603050405020304" pitchFamily="18" charset="0"/>
                <a:cs typeface="Times New Roman" panose="02020603050405020304" pitchFamily="18" charset="0"/>
              </a:rPr>
              <a:t> Enhancing carbon sinks through sustainable land use practices, afforestation, reforestation, and reducing deforestation rates.</a:t>
            </a:r>
          </a:p>
          <a:p>
            <a:pPr lvl="1">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b="1" dirty="0">
                <a:latin typeface="Times New Roman" panose="02020603050405020304" pitchFamily="18" charset="0"/>
                <a:cs typeface="Times New Roman" panose="02020603050405020304" pitchFamily="18" charset="0"/>
              </a:rPr>
              <a:t>Monitoring and Evaluation:</a:t>
            </a:r>
            <a:endParaRPr lang="en-US" sz="1600" dirty="0">
              <a:latin typeface="Times New Roman" panose="02020603050405020304" pitchFamily="18" charset="0"/>
              <a:cs typeface="Times New Roman" panose="02020603050405020304" pitchFamily="18" charset="0"/>
            </a:endParaRPr>
          </a:p>
          <a:p>
            <a:pPr marL="285750" lvl="1"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Tracking Progress:</a:t>
            </a:r>
            <a:r>
              <a:rPr lang="en-US" sz="1600" dirty="0">
                <a:latin typeface="Times New Roman" panose="02020603050405020304" pitchFamily="18" charset="0"/>
                <a:cs typeface="Times New Roman" panose="02020603050405020304" pitchFamily="18" charset="0"/>
              </a:rPr>
              <a:t> Regular monitoring and reporting of emissions data and progress towards mitigation targets are essential for assessing effectiveness and adjusting strategies as needed.</a:t>
            </a:r>
          </a:p>
          <a:p>
            <a:pPr marL="285750" lvl="1"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Review Mechanisms:</a:t>
            </a:r>
            <a:r>
              <a:rPr lang="en-US" sz="1600" dirty="0">
                <a:latin typeface="Times New Roman" panose="02020603050405020304" pitchFamily="18" charset="0"/>
                <a:cs typeface="Times New Roman" panose="02020603050405020304" pitchFamily="18" charset="0"/>
              </a:rPr>
              <a:t> Reviewing and updating mitigation strategies based on scientific evidence and changing circumstances to ensure alignment with long-term goals.</a:t>
            </a:r>
          </a:p>
        </p:txBody>
      </p:sp>
    </p:spTree>
    <p:extLst>
      <p:ext uri="{BB962C8B-B14F-4D97-AF65-F5344CB8AC3E}">
        <p14:creationId xmlns:p14="http://schemas.microsoft.com/office/powerpoint/2010/main" val="261112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7;p46">
            <a:extLst>
              <a:ext uri="{FF2B5EF4-FFF2-40B4-BE49-F238E27FC236}">
                <a16:creationId xmlns:a16="http://schemas.microsoft.com/office/drawing/2014/main" id="{6FED29DC-DEA6-C325-745B-2C571B852D02}"/>
              </a:ext>
            </a:extLst>
          </p:cNvPr>
          <p:cNvSpPr/>
          <p:nvPr/>
        </p:nvSpPr>
        <p:spPr>
          <a:xfrm>
            <a:off x="1054018" y="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Change Mitigation Strategies</a:t>
            </a:r>
          </a:p>
        </p:txBody>
      </p:sp>
      <p:pic>
        <p:nvPicPr>
          <p:cNvPr id="3" name="Picture 2">
            <a:extLst>
              <a:ext uri="{FF2B5EF4-FFF2-40B4-BE49-F238E27FC236}">
                <a16:creationId xmlns:a16="http://schemas.microsoft.com/office/drawing/2014/main" id="{329871F6-AD22-6532-462F-AEB672344F39}"/>
              </a:ext>
            </a:extLst>
          </p:cNvPr>
          <p:cNvPicPr>
            <a:picLocks noChangeAspect="1"/>
          </p:cNvPicPr>
          <p:nvPr/>
        </p:nvPicPr>
        <p:blipFill>
          <a:blip r:embed="rId2"/>
          <a:stretch>
            <a:fillRect/>
          </a:stretch>
        </p:blipFill>
        <p:spPr>
          <a:xfrm>
            <a:off x="2499361" y="698647"/>
            <a:ext cx="6624320" cy="5316073"/>
          </a:xfrm>
          <a:prstGeom prst="rect">
            <a:avLst/>
          </a:prstGeom>
        </p:spPr>
      </p:pic>
    </p:spTree>
    <p:extLst>
      <p:ext uri="{BB962C8B-B14F-4D97-AF65-F5344CB8AC3E}">
        <p14:creationId xmlns:p14="http://schemas.microsoft.com/office/powerpoint/2010/main" val="311714700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4518</TotalTime>
  <Words>3705</Words>
  <Application>Microsoft Office PowerPoint</Application>
  <PresentationFormat>Widescreen</PresentationFormat>
  <Paragraphs>293</Paragraphs>
  <Slides>39</Slides>
  <Notes>35</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Times New Roman</vt:lpstr>
      <vt:lpstr>Arial</vt:lpstr>
      <vt:lpstr>Calibri</vt:lpstr>
      <vt:lpstr>Segoe UI</vt:lpstr>
      <vt:lpstr>Wingdings</vt:lpstr>
      <vt:lpstr>Century Gothic</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Abhishek</cp:lastModifiedBy>
  <cp:revision>27</cp:revision>
  <dcterms:created xsi:type="dcterms:W3CDTF">2020-01-02T01:56:26Z</dcterms:created>
  <dcterms:modified xsi:type="dcterms:W3CDTF">2024-07-19T09:03:16Z</dcterms:modified>
</cp:coreProperties>
</file>