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7" r:id="rId2"/>
  </p:sldMasterIdLst>
  <p:notesMasterIdLst>
    <p:notesMasterId r:id="rId26"/>
  </p:notesMasterIdLst>
  <p:sldIdLst>
    <p:sldId id="256" r:id="rId3"/>
    <p:sldId id="321" r:id="rId4"/>
    <p:sldId id="349" r:id="rId5"/>
    <p:sldId id="348" r:id="rId6"/>
    <p:sldId id="257" r:id="rId7"/>
    <p:sldId id="327" r:id="rId8"/>
    <p:sldId id="335" r:id="rId9"/>
    <p:sldId id="336" r:id="rId10"/>
    <p:sldId id="337" r:id="rId11"/>
    <p:sldId id="339" r:id="rId12"/>
    <p:sldId id="338" r:id="rId13"/>
    <p:sldId id="340" r:id="rId14"/>
    <p:sldId id="341" r:id="rId15"/>
    <p:sldId id="343" r:id="rId16"/>
    <p:sldId id="344" r:id="rId17"/>
    <p:sldId id="345" r:id="rId18"/>
    <p:sldId id="342" r:id="rId19"/>
    <p:sldId id="346" r:id="rId20"/>
    <p:sldId id="347" r:id="rId21"/>
    <p:sldId id="350" r:id="rId22"/>
    <p:sldId id="351" r:id="rId23"/>
    <p:sldId id="352" r:id="rId24"/>
    <p:sldId id="353" r:id="rId25"/>
  </p:sldIdLst>
  <p:sldSz cx="12192000" cy="6858000"/>
  <p:notesSz cx="6951663" cy="10082213"/>
  <p:embeddedFontLst>
    <p:embeddedFont>
      <p:font typeface="Century Gothic" panose="020B0502020202020204" pitchFamily="3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77" roundtripDataSignature="AMtx7mhBapK0TZ+4bkKCdR8PsyO1nyl37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55122D6-A81F-4573-BB90-63F24197E85C}">
  <a:tblStyle styleId="{D55122D6-A81F-4573-BB90-63F24197E85C}"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17" d="100"/>
          <a:sy n="117" d="100"/>
        </p:scale>
        <p:origin x="808" y="16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79"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2.fntdata"/><Relationship Id="rId10" Type="http://schemas.openxmlformats.org/officeDocument/2006/relationships/slide" Target="slides/slide8.xml"/><Relationship Id="rId19" Type="http://schemas.openxmlformats.org/officeDocument/2006/relationships/slide" Target="slides/slide17.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1.fntdata"/><Relationship Id="rId30" Type="http://schemas.openxmlformats.org/officeDocument/2006/relationships/font" Target="fonts/font4.fntdata"/><Relationship Id="rId77" Type="http://customschemas.google.com/relationships/presentationmetadata" Target="metadata"/><Relationship Id="rId8" Type="http://schemas.openxmlformats.org/officeDocument/2006/relationships/slide" Target="slides/slide6.xml"/><Relationship Id="rId8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58825" y="756150"/>
            <a:ext cx="4634650" cy="37808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1: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9" name="Google Shape;99;p1: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a:extLst>
            <a:ext uri="{FF2B5EF4-FFF2-40B4-BE49-F238E27FC236}">
              <a16:creationId xmlns:a16="http://schemas.microsoft.com/office/drawing/2014/main" id="{B79BEDDF-DDA7-3882-578C-6312C485186B}"/>
            </a:ext>
          </a:extLst>
        </p:cNvPr>
        <p:cNvGrpSpPr/>
        <p:nvPr/>
      </p:nvGrpSpPr>
      <p:grpSpPr>
        <a:xfrm>
          <a:off x="0" y="0"/>
          <a:ext cx="0" cy="0"/>
          <a:chOff x="0" y="0"/>
          <a:chExt cx="0" cy="0"/>
        </a:xfrm>
      </p:grpSpPr>
      <p:sp>
        <p:nvSpPr>
          <p:cNvPr id="119" name="Google Shape;119;g2c6e256e594_0_7:notes">
            <a:extLst>
              <a:ext uri="{FF2B5EF4-FFF2-40B4-BE49-F238E27FC236}">
                <a16:creationId xmlns:a16="http://schemas.microsoft.com/office/drawing/2014/main" id="{65AC1805-912B-E7C3-74D2-CFC9E0F06C97}"/>
              </a:ext>
            </a:extLst>
          </p:cNvPr>
          <p:cNvSpPr txBox="1">
            <a:spLocks noGrp="1"/>
          </p:cNvSpPr>
          <p:nvPr>
            <p:ph type="body" idx="1"/>
          </p:nvPr>
        </p:nvSpPr>
        <p:spPr>
          <a:xfrm>
            <a:off x="695150" y="4789025"/>
            <a:ext cx="5561400" cy="4536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20" name="Google Shape;120;g2c6e256e594_0_7:notes">
            <a:extLst>
              <a:ext uri="{FF2B5EF4-FFF2-40B4-BE49-F238E27FC236}">
                <a16:creationId xmlns:a16="http://schemas.microsoft.com/office/drawing/2014/main" id="{861B1875-BB36-242D-B65F-F1B783802E3C}"/>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629474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a:extLst>
            <a:ext uri="{FF2B5EF4-FFF2-40B4-BE49-F238E27FC236}">
              <a16:creationId xmlns:a16="http://schemas.microsoft.com/office/drawing/2014/main" id="{4E23D4D5-1B79-7A10-CB35-164093BA99BD}"/>
            </a:ext>
          </a:extLst>
        </p:cNvPr>
        <p:cNvGrpSpPr/>
        <p:nvPr/>
      </p:nvGrpSpPr>
      <p:grpSpPr>
        <a:xfrm>
          <a:off x="0" y="0"/>
          <a:ext cx="0" cy="0"/>
          <a:chOff x="0" y="0"/>
          <a:chExt cx="0" cy="0"/>
        </a:xfrm>
      </p:grpSpPr>
      <p:sp>
        <p:nvSpPr>
          <p:cNvPr id="119" name="Google Shape;119;g2c6e256e594_0_7:notes">
            <a:extLst>
              <a:ext uri="{FF2B5EF4-FFF2-40B4-BE49-F238E27FC236}">
                <a16:creationId xmlns:a16="http://schemas.microsoft.com/office/drawing/2014/main" id="{7562A882-9735-6F2D-FD95-A4ABE20A59BB}"/>
              </a:ext>
            </a:extLst>
          </p:cNvPr>
          <p:cNvSpPr txBox="1">
            <a:spLocks noGrp="1"/>
          </p:cNvSpPr>
          <p:nvPr>
            <p:ph type="body" idx="1"/>
          </p:nvPr>
        </p:nvSpPr>
        <p:spPr>
          <a:xfrm>
            <a:off x="695150" y="4789025"/>
            <a:ext cx="5561400" cy="4536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20" name="Google Shape;120;g2c6e256e594_0_7:notes">
            <a:extLst>
              <a:ext uri="{FF2B5EF4-FFF2-40B4-BE49-F238E27FC236}">
                <a16:creationId xmlns:a16="http://schemas.microsoft.com/office/drawing/2014/main" id="{60E27092-59A9-85B4-D2FF-3FD0EF5A017C}"/>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0992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a:extLst>
            <a:ext uri="{FF2B5EF4-FFF2-40B4-BE49-F238E27FC236}">
              <a16:creationId xmlns:a16="http://schemas.microsoft.com/office/drawing/2014/main" id="{6BD91A7F-2670-2262-1661-01D256F1C423}"/>
            </a:ext>
          </a:extLst>
        </p:cNvPr>
        <p:cNvGrpSpPr/>
        <p:nvPr/>
      </p:nvGrpSpPr>
      <p:grpSpPr>
        <a:xfrm>
          <a:off x="0" y="0"/>
          <a:ext cx="0" cy="0"/>
          <a:chOff x="0" y="0"/>
          <a:chExt cx="0" cy="0"/>
        </a:xfrm>
      </p:grpSpPr>
      <p:sp>
        <p:nvSpPr>
          <p:cNvPr id="119" name="Google Shape;119;g2c6e256e594_0_7:notes">
            <a:extLst>
              <a:ext uri="{FF2B5EF4-FFF2-40B4-BE49-F238E27FC236}">
                <a16:creationId xmlns:a16="http://schemas.microsoft.com/office/drawing/2014/main" id="{57A92368-8918-639B-794F-D8ED49ED9C05}"/>
              </a:ext>
            </a:extLst>
          </p:cNvPr>
          <p:cNvSpPr txBox="1">
            <a:spLocks noGrp="1"/>
          </p:cNvSpPr>
          <p:nvPr>
            <p:ph type="body" idx="1"/>
          </p:nvPr>
        </p:nvSpPr>
        <p:spPr>
          <a:xfrm>
            <a:off x="695150" y="4789025"/>
            <a:ext cx="5561400" cy="4536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20" name="Google Shape;120;g2c6e256e594_0_7:notes">
            <a:extLst>
              <a:ext uri="{FF2B5EF4-FFF2-40B4-BE49-F238E27FC236}">
                <a16:creationId xmlns:a16="http://schemas.microsoft.com/office/drawing/2014/main" id="{9C0447DF-BD40-D7D6-5017-E578B8FD8C7A}"/>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022163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a:extLst>
            <a:ext uri="{FF2B5EF4-FFF2-40B4-BE49-F238E27FC236}">
              <a16:creationId xmlns:a16="http://schemas.microsoft.com/office/drawing/2014/main" id="{910EE7BA-B5E1-F81F-0396-5A1B1C336019}"/>
            </a:ext>
          </a:extLst>
        </p:cNvPr>
        <p:cNvGrpSpPr/>
        <p:nvPr/>
      </p:nvGrpSpPr>
      <p:grpSpPr>
        <a:xfrm>
          <a:off x="0" y="0"/>
          <a:ext cx="0" cy="0"/>
          <a:chOff x="0" y="0"/>
          <a:chExt cx="0" cy="0"/>
        </a:xfrm>
      </p:grpSpPr>
      <p:sp>
        <p:nvSpPr>
          <p:cNvPr id="119" name="Google Shape;119;g2c6e256e594_0_7:notes">
            <a:extLst>
              <a:ext uri="{FF2B5EF4-FFF2-40B4-BE49-F238E27FC236}">
                <a16:creationId xmlns:a16="http://schemas.microsoft.com/office/drawing/2014/main" id="{03CB6F50-9FF9-3971-CE67-F21DAD8ECFE4}"/>
              </a:ext>
            </a:extLst>
          </p:cNvPr>
          <p:cNvSpPr txBox="1">
            <a:spLocks noGrp="1"/>
          </p:cNvSpPr>
          <p:nvPr>
            <p:ph type="body" idx="1"/>
          </p:nvPr>
        </p:nvSpPr>
        <p:spPr>
          <a:xfrm>
            <a:off x="695150" y="4789025"/>
            <a:ext cx="5561400" cy="4536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20" name="Google Shape;120;g2c6e256e594_0_7:notes">
            <a:extLst>
              <a:ext uri="{FF2B5EF4-FFF2-40B4-BE49-F238E27FC236}">
                <a16:creationId xmlns:a16="http://schemas.microsoft.com/office/drawing/2014/main" id="{A13E2E63-48C3-EE90-AC35-3FB00E9B73EE}"/>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05473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a:extLst>
            <a:ext uri="{FF2B5EF4-FFF2-40B4-BE49-F238E27FC236}">
              <a16:creationId xmlns:a16="http://schemas.microsoft.com/office/drawing/2014/main" id="{D1D6FD38-7F42-4361-2A98-EF7D6803E5BC}"/>
            </a:ext>
          </a:extLst>
        </p:cNvPr>
        <p:cNvGrpSpPr/>
        <p:nvPr/>
      </p:nvGrpSpPr>
      <p:grpSpPr>
        <a:xfrm>
          <a:off x="0" y="0"/>
          <a:ext cx="0" cy="0"/>
          <a:chOff x="0" y="0"/>
          <a:chExt cx="0" cy="0"/>
        </a:xfrm>
      </p:grpSpPr>
      <p:sp>
        <p:nvSpPr>
          <p:cNvPr id="119" name="Google Shape;119;g2c6e256e594_0_7:notes">
            <a:extLst>
              <a:ext uri="{FF2B5EF4-FFF2-40B4-BE49-F238E27FC236}">
                <a16:creationId xmlns:a16="http://schemas.microsoft.com/office/drawing/2014/main" id="{A82FAD49-BD1E-D231-D8C2-8D3BFC921606}"/>
              </a:ext>
            </a:extLst>
          </p:cNvPr>
          <p:cNvSpPr txBox="1">
            <a:spLocks noGrp="1"/>
          </p:cNvSpPr>
          <p:nvPr>
            <p:ph type="body" idx="1"/>
          </p:nvPr>
        </p:nvSpPr>
        <p:spPr>
          <a:xfrm>
            <a:off x="695150" y="4789025"/>
            <a:ext cx="5561400" cy="4536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20" name="Google Shape;120;g2c6e256e594_0_7:notes">
            <a:extLst>
              <a:ext uri="{FF2B5EF4-FFF2-40B4-BE49-F238E27FC236}">
                <a16:creationId xmlns:a16="http://schemas.microsoft.com/office/drawing/2014/main" id="{1EA49433-29FA-1AAC-B45F-FD7A8B323234}"/>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391654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a:extLst>
            <a:ext uri="{FF2B5EF4-FFF2-40B4-BE49-F238E27FC236}">
              <a16:creationId xmlns:a16="http://schemas.microsoft.com/office/drawing/2014/main" id="{736211B7-24C7-B6EA-BE22-45108D689BE6}"/>
            </a:ext>
          </a:extLst>
        </p:cNvPr>
        <p:cNvGrpSpPr/>
        <p:nvPr/>
      </p:nvGrpSpPr>
      <p:grpSpPr>
        <a:xfrm>
          <a:off x="0" y="0"/>
          <a:ext cx="0" cy="0"/>
          <a:chOff x="0" y="0"/>
          <a:chExt cx="0" cy="0"/>
        </a:xfrm>
      </p:grpSpPr>
      <p:sp>
        <p:nvSpPr>
          <p:cNvPr id="119" name="Google Shape;119;g2c6e256e594_0_7:notes">
            <a:extLst>
              <a:ext uri="{FF2B5EF4-FFF2-40B4-BE49-F238E27FC236}">
                <a16:creationId xmlns:a16="http://schemas.microsoft.com/office/drawing/2014/main" id="{6CEAA345-3FCC-6731-5138-AD28FAC328BD}"/>
              </a:ext>
            </a:extLst>
          </p:cNvPr>
          <p:cNvSpPr txBox="1">
            <a:spLocks noGrp="1"/>
          </p:cNvSpPr>
          <p:nvPr>
            <p:ph type="body" idx="1"/>
          </p:nvPr>
        </p:nvSpPr>
        <p:spPr>
          <a:xfrm>
            <a:off x="695150" y="4789025"/>
            <a:ext cx="5561400" cy="4536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20" name="Google Shape;120;g2c6e256e594_0_7:notes">
            <a:extLst>
              <a:ext uri="{FF2B5EF4-FFF2-40B4-BE49-F238E27FC236}">
                <a16:creationId xmlns:a16="http://schemas.microsoft.com/office/drawing/2014/main" id="{2EEC5A91-6EF9-98F9-8272-75E4D6DBFB08}"/>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930932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a:extLst>
            <a:ext uri="{FF2B5EF4-FFF2-40B4-BE49-F238E27FC236}">
              <a16:creationId xmlns:a16="http://schemas.microsoft.com/office/drawing/2014/main" id="{3FBDDAA4-AC2A-AC3B-383B-2453B6798F89}"/>
            </a:ext>
          </a:extLst>
        </p:cNvPr>
        <p:cNvGrpSpPr/>
        <p:nvPr/>
      </p:nvGrpSpPr>
      <p:grpSpPr>
        <a:xfrm>
          <a:off x="0" y="0"/>
          <a:ext cx="0" cy="0"/>
          <a:chOff x="0" y="0"/>
          <a:chExt cx="0" cy="0"/>
        </a:xfrm>
      </p:grpSpPr>
      <p:sp>
        <p:nvSpPr>
          <p:cNvPr id="119" name="Google Shape;119;g2c6e256e594_0_7:notes">
            <a:extLst>
              <a:ext uri="{FF2B5EF4-FFF2-40B4-BE49-F238E27FC236}">
                <a16:creationId xmlns:a16="http://schemas.microsoft.com/office/drawing/2014/main" id="{86A0575F-116A-CC4A-C91A-9FE1D76CE22E}"/>
              </a:ext>
            </a:extLst>
          </p:cNvPr>
          <p:cNvSpPr txBox="1">
            <a:spLocks noGrp="1"/>
          </p:cNvSpPr>
          <p:nvPr>
            <p:ph type="body" idx="1"/>
          </p:nvPr>
        </p:nvSpPr>
        <p:spPr>
          <a:xfrm>
            <a:off x="695150" y="4789025"/>
            <a:ext cx="5561400" cy="4536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20" name="Google Shape;120;g2c6e256e594_0_7:notes">
            <a:extLst>
              <a:ext uri="{FF2B5EF4-FFF2-40B4-BE49-F238E27FC236}">
                <a16:creationId xmlns:a16="http://schemas.microsoft.com/office/drawing/2014/main" id="{433B9D7F-1927-CE5B-8563-74F0B1B0B664}"/>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595502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a:extLst>
            <a:ext uri="{FF2B5EF4-FFF2-40B4-BE49-F238E27FC236}">
              <a16:creationId xmlns:a16="http://schemas.microsoft.com/office/drawing/2014/main" id="{89F1DACE-1887-183F-457F-61B66F89510A}"/>
            </a:ext>
          </a:extLst>
        </p:cNvPr>
        <p:cNvGrpSpPr/>
        <p:nvPr/>
      </p:nvGrpSpPr>
      <p:grpSpPr>
        <a:xfrm>
          <a:off x="0" y="0"/>
          <a:ext cx="0" cy="0"/>
          <a:chOff x="0" y="0"/>
          <a:chExt cx="0" cy="0"/>
        </a:xfrm>
      </p:grpSpPr>
      <p:sp>
        <p:nvSpPr>
          <p:cNvPr id="119" name="Google Shape;119;g2c6e256e594_0_7:notes">
            <a:extLst>
              <a:ext uri="{FF2B5EF4-FFF2-40B4-BE49-F238E27FC236}">
                <a16:creationId xmlns:a16="http://schemas.microsoft.com/office/drawing/2014/main" id="{7E1D747D-D807-6CCC-1DB2-5544B49DC41B}"/>
              </a:ext>
            </a:extLst>
          </p:cNvPr>
          <p:cNvSpPr txBox="1">
            <a:spLocks noGrp="1"/>
          </p:cNvSpPr>
          <p:nvPr>
            <p:ph type="body" idx="1"/>
          </p:nvPr>
        </p:nvSpPr>
        <p:spPr>
          <a:xfrm>
            <a:off x="695150" y="4789025"/>
            <a:ext cx="5561400" cy="4536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20" name="Google Shape;120;g2c6e256e594_0_7:notes">
            <a:extLst>
              <a:ext uri="{FF2B5EF4-FFF2-40B4-BE49-F238E27FC236}">
                <a16:creationId xmlns:a16="http://schemas.microsoft.com/office/drawing/2014/main" id="{D969BFE2-DD39-8F0C-D465-FAAA35E3EFD7}"/>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31252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a:extLst>
            <a:ext uri="{FF2B5EF4-FFF2-40B4-BE49-F238E27FC236}">
              <a16:creationId xmlns:a16="http://schemas.microsoft.com/office/drawing/2014/main" id="{310249E5-CA44-5ABF-8344-BC2CC745059D}"/>
            </a:ext>
          </a:extLst>
        </p:cNvPr>
        <p:cNvGrpSpPr/>
        <p:nvPr/>
      </p:nvGrpSpPr>
      <p:grpSpPr>
        <a:xfrm>
          <a:off x="0" y="0"/>
          <a:ext cx="0" cy="0"/>
          <a:chOff x="0" y="0"/>
          <a:chExt cx="0" cy="0"/>
        </a:xfrm>
      </p:grpSpPr>
      <p:sp>
        <p:nvSpPr>
          <p:cNvPr id="119" name="Google Shape;119;g2c6e256e594_0_7:notes">
            <a:extLst>
              <a:ext uri="{FF2B5EF4-FFF2-40B4-BE49-F238E27FC236}">
                <a16:creationId xmlns:a16="http://schemas.microsoft.com/office/drawing/2014/main" id="{BF4BD0BC-69CD-FE12-60B8-A3ED15955550}"/>
              </a:ext>
            </a:extLst>
          </p:cNvPr>
          <p:cNvSpPr txBox="1">
            <a:spLocks noGrp="1"/>
          </p:cNvSpPr>
          <p:nvPr>
            <p:ph type="body" idx="1"/>
          </p:nvPr>
        </p:nvSpPr>
        <p:spPr>
          <a:xfrm>
            <a:off x="695150" y="4789025"/>
            <a:ext cx="5561400" cy="4536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20" name="Google Shape;120;g2c6e256e594_0_7:notes">
            <a:extLst>
              <a:ext uri="{FF2B5EF4-FFF2-40B4-BE49-F238E27FC236}">
                <a16:creationId xmlns:a16="http://schemas.microsoft.com/office/drawing/2014/main" id="{CE139277-0334-0811-F987-EE025F3267B5}"/>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088705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a:extLst>
            <a:ext uri="{FF2B5EF4-FFF2-40B4-BE49-F238E27FC236}">
              <a16:creationId xmlns:a16="http://schemas.microsoft.com/office/drawing/2014/main" id="{457CFFBC-061C-E853-0D2E-2BA612F53415}"/>
            </a:ext>
          </a:extLst>
        </p:cNvPr>
        <p:cNvGrpSpPr/>
        <p:nvPr/>
      </p:nvGrpSpPr>
      <p:grpSpPr>
        <a:xfrm>
          <a:off x="0" y="0"/>
          <a:ext cx="0" cy="0"/>
          <a:chOff x="0" y="0"/>
          <a:chExt cx="0" cy="0"/>
        </a:xfrm>
      </p:grpSpPr>
      <p:sp>
        <p:nvSpPr>
          <p:cNvPr id="119" name="Google Shape;119;g2c6e256e594_0_7:notes">
            <a:extLst>
              <a:ext uri="{FF2B5EF4-FFF2-40B4-BE49-F238E27FC236}">
                <a16:creationId xmlns:a16="http://schemas.microsoft.com/office/drawing/2014/main" id="{6E995755-7D09-288E-88EE-F73F668DFBCA}"/>
              </a:ext>
            </a:extLst>
          </p:cNvPr>
          <p:cNvSpPr txBox="1">
            <a:spLocks noGrp="1"/>
          </p:cNvSpPr>
          <p:nvPr>
            <p:ph type="body" idx="1"/>
          </p:nvPr>
        </p:nvSpPr>
        <p:spPr>
          <a:xfrm>
            <a:off x="695150" y="4789025"/>
            <a:ext cx="5561400" cy="4536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20" name="Google Shape;120;g2c6e256e594_0_7:notes">
            <a:extLst>
              <a:ext uri="{FF2B5EF4-FFF2-40B4-BE49-F238E27FC236}">
                <a16:creationId xmlns:a16="http://schemas.microsoft.com/office/drawing/2014/main" id="{5561AF49-3647-82E5-479F-C9A7BC2B6943}"/>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59884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2c6e256e594_0_7:notes"/>
          <p:cNvSpPr txBox="1">
            <a:spLocks noGrp="1"/>
          </p:cNvSpPr>
          <p:nvPr>
            <p:ph type="body" idx="1"/>
          </p:nvPr>
        </p:nvSpPr>
        <p:spPr>
          <a:xfrm>
            <a:off x="695150" y="4789025"/>
            <a:ext cx="5561400" cy="4536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0" name="Google Shape;120;g2c6e256e594_0_7: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697419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a:extLst>
            <a:ext uri="{FF2B5EF4-FFF2-40B4-BE49-F238E27FC236}">
              <a16:creationId xmlns:a16="http://schemas.microsoft.com/office/drawing/2014/main" id="{EB719839-D710-5E38-8D6C-0FC8A7A6A6F0}"/>
            </a:ext>
          </a:extLst>
        </p:cNvPr>
        <p:cNvGrpSpPr/>
        <p:nvPr/>
      </p:nvGrpSpPr>
      <p:grpSpPr>
        <a:xfrm>
          <a:off x="0" y="0"/>
          <a:ext cx="0" cy="0"/>
          <a:chOff x="0" y="0"/>
          <a:chExt cx="0" cy="0"/>
        </a:xfrm>
      </p:grpSpPr>
      <p:sp>
        <p:nvSpPr>
          <p:cNvPr id="119" name="Google Shape;119;g2c6e256e594_0_7:notes">
            <a:extLst>
              <a:ext uri="{FF2B5EF4-FFF2-40B4-BE49-F238E27FC236}">
                <a16:creationId xmlns:a16="http://schemas.microsoft.com/office/drawing/2014/main" id="{77CC30D0-5558-F8D8-CC48-E739F1F6AC92}"/>
              </a:ext>
            </a:extLst>
          </p:cNvPr>
          <p:cNvSpPr txBox="1">
            <a:spLocks noGrp="1"/>
          </p:cNvSpPr>
          <p:nvPr>
            <p:ph type="body" idx="1"/>
          </p:nvPr>
        </p:nvSpPr>
        <p:spPr>
          <a:xfrm>
            <a:off x="695150" y="4789025"/>
            <a:ext cx="5561400" cy="4536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20" name="Google Shape;120;g2c6e256e594_0_7:notes">
            <a:extLst>
              <a:ext uri="{FF2B5EF4-FFF2-40B4-BE49-F238E27FC236}">
                <a16:creationId xmlns:a16="http://schemas.microsoft.com/office/drawing/2014/main" id="{182CF115-F64C-4290-F732-0E659E4938BA}"/>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65591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a:extLst>
            <a:ext uri="{FF2B5EF4-FFF2-40B4-BE49-F238E27FC236}">
              <a16:creationId xmlns:a16="http://schemas.microsoft.com/office/drawing/2014/main" id="{5D8BE7B1-3890-AC09-2EC0-759CF8E698B5}"/>
            </a:ext>
          </a:extLst>
        </p:cNvPr>
        <p:cNvGrpSpPr/>
        <p:nvPr/>
      </p:nvGrpSpPr>
      <p:grpSpPr>
        <a:xfrm>
          <a:off x="0" y="0"/>
          <a:ext cx="0" cy="0"/>
          <a:chOff x="0" y="0"/>
          <a:chExt cx="0" cy="0"/>
        </a:xfrm>
      </p:grpSpPr>
      <p:sp>
        <p:nvSpPr>
          <p:cNvPr id="119" name="Google Shape;119;g2c6e256e594_0_7:notes">
            <a:extLst>
              <a:ext uri="{FF2B5EF4-FFF2-40B4-BE49-F238E27FC236}">
                <a16:creationId xmlns:a16="http://schemas.microsoft.com/office/drawing/2014/main" id="{DD00C721-8896-7021-6B1C-F533CBFD67F8}"/>
              </a:ext>
            </a:extLst>
          </p:cNvPr>
          <p:cNvSpPr txBox="1">
            <a:spLocks noGrp="1"/>
          </p:cNvSpPr>
          <p:nvPr>
            <p:ph type="body" idx="1"/>
          </p:nvPr>
        </p:nvSpPr>
        <p:spPr>
          <a:xfrm>
            <a:off x="695150" y="4789025"/>
            <a:ext cx="5561400" cy="4536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20" name="Google Shape;120;g2c6e256e594_0_7:notes">
            <a:extLst>
              <a:ext uri="{FF2B5EF4-FFF2-40B4-BE49-F238E27FC236}">
                <a16:creationId xmlns:a16="http://schemas.microsoft.com/office/drawing/2014/main" id="{CA99FCE1-1AE8-18E1-C641-D840D31E164C}"/>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529316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a:extLst>
            <a:ext uri="{FF2B5EF4-FFF2-40B4-BE49-F238E27FC236}">
              <a16:creationId xmlns:a16="http://schemas.microsoft.com/office/drawing/2014/main" id="{7AC3C0D0-D10C-E66D-1353-794977B60424}"/>
            </a:ext>
          </a:extLst>
        </p:cNvPr>
        <p:cNvGrpSpPr/>
        <p:nvPr/>
      </p:nvGrpSpPr>
      <p:grpSpPr>
        <a:xfrm>
          <a:off x="0" y="0"/>
          <a:ext cx="0" cy="0"/>
          <a:chOff x="0" y="0"/>
          <a:chExt cx="0" cy="0"/>
        </a:xfrm>
      </p:grpSpPr>
      <p:sp>
        <p:nvSpPr>
          <p:cNvPr id="119" name="Google Shape;119;g2c6e256e594_0_7:notes">
            <a:extLst>
              <a:ext uri="{FF2B5EF4-FFF2-40B4-BE49-F238E27FC236}">
                <a16:creationId xmlns:a16="http://schemas.microsoft.com/office/drawing/2014/main" id="{2D533CB3-F791-9FCC-6987-FD5F30CD604E}"/>
              </a:ext>
            </a:extLst>
          </p:cNvPr>
          <p:cNvSpPr txBox="1">
            <a:spLocks noGrp="1"/>
          </p:cNvSpPr>
          <p:nvPr>
            <p:ph type="body" idx="1"/>
          </p:nvPr>
        </p:nvSpPr>
        <p:spPr>
          <a:xfrm>
            <a:off x="695150" y="4789025"/>
            <a:ext cx="5561400" cy="4536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20" name="Google Shape;120;g2c6e256e594_0_7:notes">
            <a:extLst>
              <a:ext uri="{FF2B5EF4-FFF2-40B4-BE49-F238E27FC236}">
                <a16:creationId xmlns:a16="http://schemas.microsoft.com/office/drawing/2014/main" id="{062BF3A3-E999-0A27-4162-B3D331FED888}"/>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135636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a:extLst>
            <a:ext uri="{FF2B5EF4-FFF2-40B4-BE49-F238E27FC236}">
              <a16:creationId xmlns:a16="http://schemas.microsoft.com/office/drawing/2014/main" id="{2ABA2B78-5704-9EDC-CB61-87FD067D1230}"/>
            </a:ext>
          </a:extLst>
        </p:cNvPr>
        <p:cNvGrpSpPr/>
        <p:nvPr/>
      </p:nvGrpSpPr>
      <p:grpSpPr>
        <a:xfrm>
          <a:off x="0" y="0"/>
          <a:ext cx="0" cy="0"/>
          <a:chOff x="0" y="0"/>
          <a:chExt cx="0" cy="0"/>
        </a:xfrm>
      </p:grpSpPr>
      <p:sp>
        <p:nvSpPr>
          <p:cNvPr id="119" name="Google Shape;119;g2c6e256e594_0_7:notes">
            <a:extLst>
              <a:ext uri="{FF2B5EF4-FFF2-40B4-BE49-F238E27FC236}">
                <a16:creationId xmlns:a16="http://schemas.microsoft.com/office/drawing/2014/main" id="{2B511B5B-9F1D-7F97-3CAC-B4C5D63DFF94}"/>
              </a:ext>
            </a:extLst>
          </p:cNvPr>
          <p:cNvSpPr txBox="1">
            <a:spLocks noGrp="1"/>
          </p:cNvSpPr>
          <p:nvPr>
            <p:ph type="body" idx="1"/>
          </p:nvPr>
        </p:nvSpPr>
        <p:spPr>
          <a:xfrm>
            <a:off x="695150" y="4789025"/>
            <a:ext cx="5561400" cy="4536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20" name="Google Shape;120;g2c6e256e594_0_7:notes">
            <a:extLst>
              <a:ext uri="{FF2B5EF4-FFF2-40B4-BE49-F238E27FC236}">
                <a16:creationId xmlns:a16="http://schemas.microsoft.com/office/drawing/2014/main" id="{F16045C1-8B59-FDD5-72C5-8356B279C779}"/>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51727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a:extLst>
            <a:ext uri="{FF2B5EF4-FFF2-40B4-BE49-F238E27FC236}">
              <a16:creationId xmlns:a16="http://schemas.microsoft.com/office/drawing/2014/main" id="{B00FF96D-58A7-51FF-6DE9-82B18F3CA089}"/>
            </a:ext>
          </a:extLst>
        </p:cNvPr>
        <p:cNvGrpSpPr/>
        <p:nvPr/>
      </p:nvGrpSpPr>
      <p:grpSpPr>
        <a:xfrm>
          <a:off x="0" y="0"/>
          <a:ext cx="0" cy="0"/>
          <a:chOff x="0" y="0"/>
          <a:chExt cx="0" cy="0"/>
        </a:xfrm>
      </p:grpSpPr>
      <p:sp>
        <p:nvSpPr>
          <p:cNvPr id="119" name="Google Shape;119;g2c6e256e594_0_7:notes">
            <a:extLst>
              <a:ext uri="{FF2B5EF4-FFF2-40B4-BE49-F238E27FC236}">
                <a16:creationId xmlns:a16="http://schemas.microsoft.com/office/drawing/2014/main" id="{57FC9366-A0EB-5DDB-FF9E-1B3B82261FB5}"/>
              </a:ext>
            </a:extLst>
          </p:cNvPr>
          <p:cNvSpPr txBox="1">
            <a:spLocks noGrp="1"/>
          </p:cNvSpPr>
          <p:nvPr>
            <p:ph type="body" idx="1"/>
          </p:nvPr>
        </p:nvSpPr>
        <p:spPr>
          <a:xfrm>
            <a:off x="695150" y="4789025"/>
            <a:ext cx="5561400" cy="4536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0" name="Google Shape;120;g2c6e256e594_0_7:notes">
            <a:extLst>
              <a:ext uri="{FF2B5EF4-FFF2-40B4-BE49-F238E27FC236}">
                <a16:creationId xmlns:a16="http://schemas.microsoft.com/office/drawing/2014/main" id="{D373237C-9596-AAC9-0EDC-D48FA913875C}"/>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08897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a:extLst>
            <a:ext uri="{FF2B5EF4-FFF2-40B4-BE49-F238E27FC236}">
              <a16:creationId xmlns:a16="http://schemas.microsoft.com/office/drawing/2014/main" id="{9E116682-21DE-84C1-D8E8-AAAE409EEE50}"/>
            </a:ext>
          </a:extLst>
        </p:cNvPr>
        <p:cNvGrpSpPr/>
        <p:nvPr/>
      </p:nvGrpSpPr>
      <p:grpSpPr>
        <a:xfrm>
          <a:off x="0" y="0"/>
          <a:ext cx="0" cy="0"/>
          <a:chOff x="0" y="0"/>
          <a:chExt cx="0" cy="0"/>
        </a:xfrm>
      </p:grpSpPr>
      <p:sp>
        <p:nvSpPr>
          <p:cNvPr id="119" name="Google Shape;119;g2c6e256e594_0_7:notes">
            <a:extLst>
              <a:ext uri="{FF2B5EF4-FFF2-40B4-BE49-F238E27FC236}">
                <a16:creationId xmlns:a16="http://schemas.microsoft.com/office/drawing/2014/main" id="{1525DE76-0201-3AE2-0AA0-14CCD2D5C05D}"/>
              </a:ext>
            </a:extLst>
          </p:cNvPr>
          <p:cNvSpPr txBox="1">
            <a:spLocks noGrp="1"/>
          </p:cNvSpPr>
          <p:nvPr>
            <p:ph type="body" idx="1"/>
          </p:nvPr>
        </p:nvSpPr>
        <p:spPr>
          <a:xfrm>
            <a:off x="695150" y="4789025"/>
            <a:ext cx="5561400" cy="4536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0" name="Google Shape;120;g2c6e256e594_0_7:notes">
            <a:extLst>
              <a:ext uri="{FF2B5EF4-FFF2-40B4-BE49-F238E27FC236}">
                <a16:creationId xmlns:a16="http://schemas.microsoft.com/office/drawing/2014/main" id="{0D2E536E-FE52-E0BF-A988-64FFC7993C2C}"/>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07779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2c6e256e594_0_7:notes"/>
          <p:cNvSpPr txBox="1">
            <a:spLocks noGrp="1"/>
          </p:cNvSpPr>
          <p:nvPr>
            <p:ph type="body" idx="1"/>
          </p:nvPr>
        </p:nvSpPr>
        <p:spPr>
          <a:xfrm>
            <a:off x="695150" y="4789025"/>
            <a:ext cx="5561400" cy="4536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0" name="Google Shape;120;g2c6e256e594_0_7: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2c6e256e594_0_7:notes"/>
          <p:cNvSpPr txBox="1">
            <a:spLocks noGrp="1"/>
          </p:cNvSpPr>
          <p:nvPr>
            <p:ph type="body" idx="1"/>
          </p:nvPr>
        </p:nvSpPr>
        <p:spPr>
          <a:xfrm>
            <a:off x="695150" y="4789025"/>
            <a:ext cx="5561400" cy="4536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20" name="Google Shape;120;g2c6e256e594_0_7: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818064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a:extLst>
            <a:ext uri="{FF2B5EF4-FFF2-40B4-BE49-F238E27FC236}">
              <a16:creationId xmlns:a16="http://schemas.microsoft.com/office/drawing/2014/main" id="{B6A887CF-3654-2D4A-B13E-4A61C664035A}"/>
            </a:ext>
          </a:extLst>
        </p:cNvPr>
        <p:cNvGrpSpPr/>
        <p:nvPr/>
      </p:nvGrpSpPr>
      <p:grpSpPr>
        <a:xfrm>
          <a:off x="0" y="0"/>
          <a:ext cx="0" cy="0"/>
          <a:chOff x="0" y="0"/>
          <a:chExt cx="0" cy="0"/>
        </a:xfrm>
      </p:grpSpPr>
      <p:sp>
        <p:nvSpPr>
          <p:cNvPr id="119" name="Google Shape;119;g2c6e256e594_0_7:notes">
            <a:extLst>
              <a:ext uri="{FF2B5EF4-FFF2-40B4-BE49-F238E27FC236}">
                <a16:creationId xmlns:a16="http://schemas.microsoft.com/office/drawing/2014/main" id="{A8ADEF0C-F2FC-C717-D0DB-ED63CAEE4322}"/>
              </a:ext>
            </a:extLst>
          </p:cNvPr>
          <p:cNvSpPr txBox="1">
            <a:spLocks noGrp="1"/>
          </p:cNvSpPr>
          <p:nvPr>
            <p:ph type="body" idx="1"/>
          </p:nvPr>
        </p:nvSpPr>
        <p:spPr>
          <a:xfrm>
            <a:off x="695150" y="4789025"/>
            <a:ext cx="5561400" cy="4536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20" name="Google Shape;120;g2c6e256e594_0_7:notes">
            <a:extLst>
              <a:ext uri="{FF2B5EF4-FFF2-40B4-BE49-F238E27FC236}">
                <a16:creationId xmlns:a16="http://schemas.microsoft.com/office/drawing/2014/main" id="{D5C4DA39-9DDF-C1C4-C68F-D8D9C28333FC}"/>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581605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a:extLst>
            <a:ext uri="{FF2B5EF4-FFF2-40B4-BE49-F238E27FC236}">
              <a16:creationId xmlns:a16="http://schemas.microsoft.com/office/drawing/2014/main" id="{57D33D55-775E-0E6D-82BD-6EF754DF181E}"/>
            </a:ext>
          </a:extLst>
        </p:cNvPr>
        <p:cNvGrpSpPr/>
        <p:nvPr/>
      </p:nvGrpSpPr>
      <p:grpSpPr>
        <a:xfrm>
          <a:off x="0" y="0"/>
          <a:ext cx="0" cy="0"/>
          <a:chOff x="0" y="0"/>
          <a:chExt cx="0" cy="0"/>
        </a:xfrm>
      </p:grpSpPr>
      <p:sp>
        <p:nvSpPr>
          <p:cNvPr id="119" name="Google Shape;119;g2c6e256e594_0_7:notes">
            <a:extLst>
              <a:ext uri="{FF2B5EF4-FFF2-40B4-BE49-F238E27FC236}">
                <a16:creationId xmlns:a16="http://schemas.microsoft.com/office/drawing/2014/main" id="{70F8EA8C-D43E-7B41-CA71-797966D38650}"/>
              </a:ext>
            </a:extLst>
          </p:cNvPr>
          <p:cNvSpPr txBox="1">
            <a:spLocks noGrp="1"/>
          </p:cNvSpPr>
          <p:nvPr>
            <p:ph type="body" idx="1"/>
          </p:nvPr>
        </p:nvSpPr>
        <p:spPr>
          <a:xfrm>
            <a:off x="695150" y="4789025"/>
            <a:ext cx="5561400" cy="4536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20" name="Google Shape;120;g2c6e256e594_0_7:notes">
            <a:extLst>
              <a:ext uri="{FF2B5EF4-FFF2-40B4-BE49-F238E27FC236}">
                <a16:creationId xmlns:a16="http://schemas.microsoft.com/office/drawing/2014/main" id="{3D1FD4B1-E7C0-6F15-7C8B-AC40FADD1A8D}"/>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866038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a:extLst>
            <a:ext uri="{FF2B5EF4-FFF2-40B4-BE49-F238E27FC236}">
              <a16:creationId xmlns:a16="http://schemas.microsoft.com/office/drawing/2014/main" id="{5E2087F3-5DEB-1C91-B7E8-D8061A4E453C}"/>
            </a:ext>
          </a:extLst>
        </p:cNvPr>
        <p:cNvGrpSpPr/>
        <p:nvPr/>
      </p:nvGrpSpPr>
      <p:grpSpPr>
        <a:xfrm>
          <a:off x="0" y="0"/>
          <a:ext cx="0" cy="0"/>
          <a:chOff x="0" y="0"/>
          <a:chExt cx="0" cy="0"/>
        </a:xfrm>
      </p:grpSpPr>
      <p:sp>
        <p:nvSpPr>
          <p:cNvPr id="119" name="Google Shape;119;g2c6e256e594_0_7:notes">
            <a:extLst>
              <a:ext uri="{FF2B5EF4-FFF2-40B4-BE49-F238E27FC236}">
                <a16:creationId xmlns:a16="http://schemas.microsoft.com/office/drawing/2014/main" id="{32473210-653B-70D2-053C-33B80AFFF786}"/>
              </a:ext>
            </a:extLst>
          </p:cNvPr>
          <p:cNvSpPr txBox="1">
            <a:spLocks noGrp="1"/>
          </p:cNvSpPr>
          <p:nvPr>
            <p:ph type="body" idx="1"/>
          </p:nvPr>
        </p:nvSpPr>
        <p:spPr>
          <a:xfrm>
            <a:off x="695150" y="4789025"/>
            <a:ext cx="5561400" cy="4536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20" name="Google Shape;120;g2c6e256e594_0_7:notes">
            <a:extLst>
              <a:ext uri="{FF2B5EF4-FFF2-40B4-BE49-F238E27FC236}">
                <a16:creationId xmlns:a16="http://schemas.microsoft.com/office/drawing/2014/main" id="{AE226677-4C7D-F29B-6853-920FCE866E2F}"/>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39007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1"/>
        <p:cNvGrpSpPr/>
        <p:nvPr/>
      </p:nvGrpSpPr>
      <p:grpSpPr>
        <a:xfrm>
          <a:off x="0" y="0"/>
          <a:ext cx="0" cy="0"/>
          <a:chOff x="0" y="0"/>
          <a:chExt cx="0" cy="0"/>
        </a:xfrm>
      </p:grpSpPr>
      <p:sp>
        <p:nvSpPr>
          <p:cNvPr id="32" name="Google Shape;32;p3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4" name="Google Shape;34;p3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3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6" name="Google Shape;36;p3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0"/>
        <p:cNvGrpSpPr/>
        <p:nvPr/>
      </p:nvGrpSpPr>
      <p:grpSpPr>
        <a:xfrm>
          <a:off x="0" y="0"/>
          <a:ext cx="0" cy="0"/>
          <a:chOff x="0" y="0"/>
          <a:chExt cx="0" cy="0"/>
        </a:xfrm>
      </p:grpSpPr>
      <p:sp>
        <p:nvSpPr>
          <p:cNvPr id="41" name="Google Shape;4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4"/>
        <p:cNvGrpSpPr/>
        <p:nvPr/>
      </p:nvGrpSpPr>
      <p:grpSpPr>
        <a:xfrm>
          <a:off x="0" y="0"/>
          <a:ext cx="0" cy="0"/>
          <a:chOff x="0" y="0"/>
          <a:chExt cx="0" cy="0"/>
        </a:xfrm>
      </p:grpSpPr>
      <p:sp>
        <p:nvSpPr>
          <p:cNvPr id="45" name="Google Shape;45;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7" name="Google Shape;47;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8" name="Google Shape;4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1"/>
        <p:cNvGrpSpPr/>
        <p:nvPr/>
      </p:nvGrpSpPr>
      <p:grpSpPr>
        <a:xfrm>
          <a:off x="0" y="0"/>
          <a:ext cx="0" cy="0"/>
          <a:chOff x="0" y="0"/>
          <a:chExt cx="0" cy="0"/>
        </a:xfrm>
      </p:grpSpPr>
      <p:sp>
        <p:nvSpPr>
          <p:cNvPr id="52" name="Google Shape;52;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7"/>
        <p:cNvGrpSpPr/>
        <p:nvPr/>
      </p:nvGrpSpPr>
      <p:grpSpPr>
        <a:xfrm>
          <a:off x="0" y="0"/>
          <a:ext cx="0" cy="0"/>
          <a:chOff x="0" y="0"/>
          <a:chExt cx="0" cy="0"/>
        </a:xfrm>
      </p:grpSpPr>
      <p:sp>
        <p:nvSpPr>
          <p:cNvPr id="58" name="Google Shape;58;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Κενό" type="blank">
  <p:cSld name="BLANK">
    <p:spTree>
      <p:nvGrpSpPr>
        <p:cNvPr id="1" name="Shape 66"/>
        <p:cNvGrpSpPr/>
        <p:nvPr/>
      </p:nvGrpSpPr>
      <p:grpSpPr>
        <a:xfrm>
          <a:off x="0" y="0"/>
          <a:ext cx="0" cy="0"/>
          <a:chOff x="0" y="0"/>
          <a:chExt cx="0" cy="0"/>
        </a:xfrm>
      </p:grpSpPr>
      <p:sp>
        <p:nvSpPr>
          <p:cNvPr id="67" name="Google Shape;67;p48"/>
          <p:cNvSpPr txBox="1"/>
          <p:nvPr/>
        </p:nvSpPr>
        <p:spPr>
          <a:xfrm>
            <a:off x="1538742" y="6251419"/>
            <a:ext cx="3760845" cy="51422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595959"/>
              </a:solidFill>
              <a:latin typeface="Century Gothic"/>
              <a:ea typeface="Century Gothic"/>
              <a:cs typeface="Century Gothic"/>
              <a:sym typeface="Century Gothic"/>
            </a:endParaRPr>
          </a:p>
        </p:txBody>
      </p:sp>
      <p:graphicFrame>
        <p:nvGraphicFramePr>
          <p:cNvPr id="68" name="Google Shape;68;p48"/>
          <p:cNvGraphicFramePr/>
          <p:nvPr/>
        </p:nvGraphicFramePr>
        <p:xfrm>
          <a:off x="1189871" y="6101850"/>
          <a:ext cx="4136700" cy="471869"/>
        </p:xfrm>
        <a:graphic>
          <a:graphicData uri="http://schemas.openxmlformats.org/drawingml/2006/table">
            <a:tbl>
              <a:tblPr>
                <a:noFill/>
                <a:tableStyleId>{D55122D6-A81F-4573-BB90-63F24197E85C}</a:tableStyleId>
              </a:tblPr>
              <a:tblGrid>
                <a:gridCol w="717225">
                  <a:extLst>
                    <a:ext uri="{9D8B030D-6E8A-4147-A177-3AD203B41FA5}">
                      <a16:colId xmlns:a16="http://schemas.microsoft.com/office/drawing/2014/main" val="20000"/>
                    </a:ext>
                  </a:extLst>
                </a:gridCol>
                <a:gridCol w="3419475">
                  <a:extLst>
                    <a:ext uri="{9D8B030D-6E8A-4147-A177-3AD203B41FA5}">
                      <a16:colId xmlns:a16="http://schemas.microsoft.com/office/drawing/2014/main" val="20001"/>
                    </a:ext>
                  </a:extLst>
                </a:gridCol>
              </a:tblGrid>
              <a:tr h="114300">
                <a:tc>
                  <a:txBody>
                    <a:bodyPr/>
                    <a:lstStyle/>
                    <a:p>
                      <a:pPr marL="0" marR="0" lvl="0" indent="0" algn="l" rtl="0">
                        <a:lnSpc>
                          <a:spcPct val="107000"/>
                        </a:lnSpc>
                        <a:spcBef>
                          <a:spcPts val="0"/>
                        </a:spcBef>
                        <a:spcAft>
                          <a:spcPts val="0"/>
                        </a:spcAft>
                        <a:buClr>
                          <a:srgbClr val="000000"/>
                        </a:buClr>
                        <a:buSzPts val="1100"/>
                        <a:buFont typeface="Arial"/>
                        <a:buNone/>
                      </a:pP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Clr>
                          <a:srgbClr val="000000"/>
                        </a:buClr>
                        <a:buSzPts val="900"/>
                        <a:buFont typeface="Arial"/>
                        <a:buNone/>
                      </a:pPr>
                      <a:r>
                        <a:rPr lang="en-US" sz="900" b="0" u="none" strike="noStrike" cap="none">
                          <a:solidFill>
                            <a:srgbClr val="003399"/>
                          </a:solidFill>
                          <a:latin typeface="Century Gothic"/>
                          <a:ea typeface="Century Gothic"/>
                          <a:cs typeface="Century Gothic"/>
                          <a:sym typeface="Century Gothic"/>
                        </a:rPr>
                        <a:t>CCP-LAW |</a:t>
                      </a:r>
                      <a:r>
                        <a:rPr lang="en-US" sz="900" b="0" u="none" strike="noStrike" cap="none">
                          <a:solidFill>
                            <a:srgbClr val="2683C6"/>
                          </a:solidFill>
                          <a:latin typeface="Century Gothic"/>
                          <a:ea typeface="Century Gothic"/>
                          <a:cs typeface="Century Gothic"/>
                          <a:sym typeface="Century Gothic"/>
                        </a:rPr>
                        <a:t>Curricula development on Climate Change Policy and Law</a:t>
                      </a:r>
                      <a:endParaRPr sz="900" b="0" u="none" strike="noStrike" cap="none">
                        <a:latin typeface="Calibri"/>
                        <a:ea typeface="Calibri"/>
                        <a:cs typeface="Calibri"/>
                        <a:sym typeface="Calibri"/>
                      </a:endParaRPr>
                    </a:p>
                    <a:p>
                      <a:pPr marL="0" marR="0" lvl="0" indent="0" algn="l" rtl="0">
                        <a:lnSpc>
                          <a:spcPct val="107000"/>
                        </a:lnSpc>
                        <a:spcBef>
                          <a:spcPts val="300"/>
                        </a:spcBef>
                        <a:spcAft>
                          <a:spcPts val="0"/>
                        </a:spcAft>
                        <a:buClr>
                          <a:srgbClr val="000000"/>
                        </a:buClr>
                        <a:buSzPts val="900"/>
                        <a:buFont typeface="Arial"/>
                        <a:buNone/>
                      </a:pPr>
                      <a:r>
                        <a:rPr lang="en-US" sz="900" u="none" strike="noStrike" cap="none">
                          <a:solidFill>
                            <a:srgbClr val="3B3838"/>
                          </a:solidFill>
                          <a:latin typeface="Calibri"/>
                          <a:ea typeface="Calibri"/>
                          <a:cs typeface="Calibri"/>
                          <a:sym typeface="Calibri"/>
                        </a:rPr>
                        <a:t>Project No of Reference: 618874-EPP-1-2020-1-VN-EPPKA2-CBHE-JP</a:t>
                      </a: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69" name="Google Shape;69;p48"/>
          <p:cNvPicPr preferRelativeResize="0"/>
          <p:nvPr/>
        </p:nvPicPr>
        <p:blipFill rotWithShape="1">
          <a:blip r:embed="rId2">
            <a:alphaModFix/>
          </a:blip>
          <a:srcRect/>
          <a:stretch/>
        </p:blipFill>
        <p:spPr>
          <a:xfrm>
            <a:off x="1189871" y="6000290"/>
            <a:ext cx="697742" cy="674990"/>
          </a:xfrm>
          <a:prstGeom prst="rect">
            <a:avLst/>
          </a:prstGeom>
          <a:noFill/>
          <a:ln>
            <a:noFill/>
          </a:ln>
        </p:spPr>
      </p:pic>
      <p:pic>
        <p:nvPicPr>
          <p:cNvPr id="70" name="Google Shape;70;p48"/>
          <p:cNvPicPr preferRelativeResize="0"/>
          <p:nvPr/>
        </p:nvPicPr>
        <p:blipFill rotWithShape="1">
          <a:blip r:embed="rId3">
            <a:alphaModFix/>
          </a:blip>
          <a:srcRect/>
          <a:stretch/>
        </p:blipFill>
        <p:spPr>
          <a:xfrm>
            <a:off x="9126747" y="6078678"/>
            <a:ext cx="1526511" cy="42985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
        <p:cNvGrpSpPr/>
        <p:nvPr/>
      </p:nvGrpSpPr>
      <p:grpSpPr>
        <a:xfrm>
          <a:off x="0" y="0"/>
          <a:ext cx="0" cy="0"/>
          <a:chOff x="0" y="0"/>
          <a:chExt cx="0" cy="0"/>
        </a:xfrm>
      </p:grpSpPr>
      <p:sp>
        <p:nvSpPr>
          <p:cNvPr id="64" name="Google Shape;64;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5" name="Google Shape;65;p4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youtu.be/YKQn1YCOxTo?si=5ctTJElZBLCVrXJr"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
          <p:cNvSpPr/>
          <p:nvPr/>
        </p:nvSpPr>
        <p:spPr>
          <a:xfrm>
            <a:off x="0" y="0"/>
            <a:ext cx="12192000" cy="325120"/>
          </a:xfrm>
          <a:prstGeom prst="rect">
            <a:avLst/>
          </a:prstGeom>
          <a:solidFill>
            <a:srgbClr val="0033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102" name="Google Shape;102;p1"/>
          <p:cNvPicPr preferRelativeResize="0"/>
          <p:nvPr/>
        </p:nvPicPr>
        <p:blipFill rotWithShape="1">
          <a:blip r:embed="rId3">
            <a:alphaModFix/>
          </a:blip>
          <a:srcRect/>
          <a:stretch/>
        </p:blipFill>
        <p:spPr>
          <a:xfrm>
            <a:off x="0" y="451804"/>
            <a:ext cx="3495675" cy="951865"/>
          </a:xfrm>
          <a:prstGeom prst="rect">
            <a:avLst/>
          </a:prstGeom>
          <a:noFill/>
          <a:ln>
            <a:noFill/>
          </a:ln>
        </p:spPr>
      </p:pic>
      <p:sp>
        <p:nvSpPr>
          <p:cNvPr id="103" name="Google Shape;103;p1"/>
          <p:cNvSpPr txBox="1"/>
          <p:nvPr/>
        </p:nvSpPr>
        <p:spPr>
          <a:xfrm>
            <a:off x="186689" y="1516385"/>
            <a:ext cx="11150343" cy="1585650"/>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Clr>
                <a:srgbClr val="000000"/>
              </a:buClr>
              <a:buSzPts val="2700"/>
              <a:buFont typeface="Arial"/>
              <a:buNone/>
            </a:pPr>
            <a:r>
              <a:rPr lang="en-US" sz="2700" b="1" i="0" u="none" strike="noStrike" cap="none" dirty="0">
                <a:solidFill>
                  <a:srgbClr val="003399"/>
                </a:solidFill>
                <a:latin typeface="Century Gothic"/>
                <a:ea typeface="Century Gothic"/>
                <a:cs typeface="Century Gothic"/>
                <a:sym typeface="Century Gothic"/>
              </a:rPr>
              <a:t>CCP-LAW</a:t>
            </a:r>
            <a:endParaRPr sz="2700" b="0" i="0" u="none" strike="noStrike" cap="none" dirty="0">
              <a:solidFill>
                <a:srgbClr val="000000"/>
              </a:solidFill>
              <a:latin typeface="Century Gothic"/>
              <a:ea typeface="Century Gothic"/>
              <a:cs typeface="Century Gothic"/>
              <a:sym typeface="Century Gothic"/>
            </a:endParaRPr>
          </a:p>
          <a:p>
            <a:pPr marL="0" marR="0" lvl="0" indent="0" algn="ctr" rtl="0">
              <a:lnSpc>
                <a:spcPct val="107000"/>
              </a:lnSpc>
              <a:spcBef>
                <a:spcPts val="800"/>
              </a:spcBef>
              <a:spcAft>
                <a:spcPts val="0"/>
              </a:spcAft>
              <a:buClr>
                <a:srgbClr val="000000"/>
              </a:buClr>
              <a:buSzPts val="2700"/>
              <a:buFont typeface="Arial"/>
              <a:buNone/>
            </a:pPr>
            <a:r>
              <a:rPr lang="en-US" sz="2700" b="1" i="0" u="none" strike="noStrike" cap="none" dirty="0">
                <a:solidFill>
                  <a:srgbClr val="2683C6"/>
                </a:solidFill>
                <a:latin typeface="Century Gothic"/>
                <a:ea typeface="Century Gothic"/>
                <a:cs typeface="Century Gothic"/>
                <a:sym typeface="Century Gothic"/>
              </a:rPr>
              <a:t>Curricula development on Climate Change Policy and Law</a:t>
            </a:r>
            <a:endParaRPr sz="2700" b="0" i="0" u="none" strike="noStrike" cap="none" dirty="0">
              <a:solidFill>
                <a:srgbClr val="000000"/>
              </a:solidFill>
              <a:latin typeface="Century Gothic"/>
              <a:ea typeface="Century Gothic"/>
              <a:cs typeface="Century Gothic"/>
              <a:sym typeface="Century Gothic"/>
            </a:endParaRPr>
          </a:p>
          <a:p>
            <a:pPr marL="0" marR="0" lvl="0" indent="0" algn="l" rtl="0">
              <a:lnSpc>
                <a:spcPct val="107000"/>
              </a:lnSpc>
              <a:spcBef>
                <a:spcPts val="800"/>
              </a:spcBef>
              <a:spcAft>
                <a:spcPts val="800"/>
              </a:spcAft>
              <a:buClr>
                <a:srgbClr val="000000"/>
              </a:buClr>
              <a:buSzPts val="1800"/>
              <a:buFont typeface="Arial"/>
              <a:buNone/>
            </a:pPr>
            <a:endParaRPr sz="1800" b="0" i="0" u="none" strike="noStrike" cap="none" dirty="0">
              <a:solidFill>
                <a:srgbClr val="000000"/>
              </a:solidFill>
              <a:latin typeface="Century Gothic"/>
              <a:ea typeface="Century Gothic"/>
              <a:cs typeface="Century Gothic"/>
              <a:sym typeface="Century Gothic"/>
            </a:endParaRPr>
          </a:p>
        </p:txBody>
      </p:sp>
      <p:pic>
        <p:nvPicPr>
          <p:cNvPr id="104" name="Google Shape;104;p1"/>
          <p:cNvPicPr preferRelativeResize="0"/>
          <p:nvPr/>
        </p:nvPicPr>
        <p:blipFill rotWithShape="1">
          <a:blip r:embed="rId4">
            <a:alphaModFix/>
          </a:blip>
          <a:srcRect l="26643" t="10966" r="39273" b="27094"/>
          <a:stretch/>
        </p:blipFill>
        <p:spPr>
          <a:xfrm>
            <a:off x="10737335" y="339087"/>
            <a:ext cx="1305303" cy="1266981"/>
          </a:xfrm>
          <a:prstGeom prst="rect">
            <a:avLst/>
          </a:prstGeom>
          <a:noFill/>
          <a:ln>
            <a:noFill/>
          </a:ln>
        </p:spPr>
      </p:pic>
      <p:sp>
        <p:nvSpPr>
          <p:cNvPr id="105" name="Google Shape;105;p1"/>
          <p:cNvSpPr txBox="1"/>
          <p:nvPr/>
        </p:nvSpPr>
        <p:spPr>
          <a:xfrm>
            <a:off x="239643" y="2908665"/>
            <a:ext cx="11150343" cy="1325964"/>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800"/>
              </a:spcBef>
              <a:spcAft>
                <a:spcPts val="0"/>
              </a:spcAft>
              <a:buClr>
                <a:srgbClr val="000000"/>
              </a:buClr>
              <a:buSzPts val="2700"/>
              <a:buFont typeface="Arial"/>
              <a:buNone/>
            </a:pPr>
            <a:r>
              <a:rPr lang="en-US" sz="2700" b="1" i="0" u="none" strike="noStrike" cap="none" dirty="0">
                <a:solidFill>
                  <a:srgbClr val="003399"/>
                </a:solidFill>
                <a:latin typeface="Century Gothic"/>
                <a:ea typeface="Century Gothic"/>
                <a:cs typeface="Century Gothic"/>
                <a:sym typeface="Century Gothic"/>
              </a:rPr>
              <a:t>Subject title: Climate Change and Human Rights</a:t>
            </a:r>
            <a:endParaRPr sz="2700" b="1" i="0" u="none" strike="noStrike" cap="none" dirty="0">
              <a:solidFill>
                <a:schemeClr val="accent1">
                  <a:lumMod val="50000"/>
                </a:schemeClr>
              </a:solidFill>
              <a:latin typeface="Century Gothic" panose="020B0502020202020204" pitchFamily="34" charset="0"/>
              <a:ea typeface="Century Gothic"/>
              <a:cs typeface="Century Gothic"/>
              <a:sym typeface="Century Gothic"/>
            </a:endParaRPr>
          </a:p>
          <a:p>
            <a:pPr marL="0" marR="0" lvl="0" indent="0" algn="l" rtl="0">
              <a:lnSpc>
                <a:spcPct val="107000"/>
              </a:lnSpc>
              <a:spcBef>
                <a:spcPts val="1600"/>
              </a:spcBef>
              <a:spcAft>
                <a:spcPts val="800"/>
              </a:spcAft>
              <a:buClr>
                <a:srgbClr val="000000"/>
              </a:buClr>
              <a:buSzPts val="2200"/>
              <a:buFont typeface="Arial"/>
              <a:buNone/>
            </a:pPr>
            <a:r>
              <a:rPr lang="en-US" sz="2200" b="1" i="0" u="none" strike="noStrike" cap="none" dirty="0">
                <a:solidFill>
                  <a:srgbClr val="003399"/>
                </a:solidFill>
                <a:latin typeface="Century Gothic"/>
                <a:ea typeface="Century Gothic"/>
                <a:cs typeface="Century Gothic"/>
                <a:sym typeface="Century Gothic"/>
              </a:rPr>
              <a:t>Instructor Name: Dr. Albert </a:t>
            </a:r>
            <a:r>
              <a:rPr lang="en-US" sz="2200" b="1" i="0" u="none" strike="noStrike" cap="none" dirty="0" err="1">
                <a:solidFill>
                  <a:srgbClr val="003399"/>
                </a:solidFill>
                <a:latin typeface="Century Gothic"/>
                <a:ea typeface="Century Gothic"/>
                <a:cs typeface="Century Gothic"/>
                <a:sym typeface="Century Gothic"/>
              </a:rPr>
              <a:t>Lladó</a:t>
            </a:r>
            <a:r>
              <a:rPr lang="en-US" sz="2200" b="1" i="0" u="none" strike="noStrike" cap="none" dirty="0">
                <a:solidFill>
                  <a:srgbClr val="003399"/>
                </a:solidFill>
                <a:latin typeface="Century Gothic"/>
                <a:ea typeface="Century Gothic"/>
                <a:cs typeface="Century Gothic"/>
                <a:sym typeface="Century Gothic"/>
              </a:rPr>
              <a:t> Martínez</a:t>
            </a:r>
            <a:endParaRPr sz="2200" b="0" i="0" u="none" strike="noStrike" cap="none" dirty="0">
              <a:solidFill>
                <a:srgbClr val="000000"/>
              </a:solidFill>
              <a:latin typeface="Century Gothic"/>
              <a:ea typeface="Century Gothic"/>
              <a:cs typeface="Century Gothic"/>
              <a:sym typeface="Century Gothic"/>
            </a:endParaRPr>
          </a:p>
        </p:txBody>
      </p:sp>
      <p:grpSp>
        <p:nvGrpSpPr>
          <p:cNvPr id="106" name="Google Shape;106;p1"/>
          <p:cNvGrpSpPr/>
          <p:nvPr/>
        </p:nvGrpSpPr>
        <p:grpSpPr>
          <a:xfrm>
            <a:off x="0" y="5223940"/>
            <a:ext cx="12192000" cy="1634061"/>
            <a:chOff x="0" y="5223940"/>
            <a:chExt cx="12192000" cy="1634061"/>
          </a:xfrm>
        </p:grpSpPr>
        <p:sp>
          <p:nvSpPr>
            <p:cNvPr id="107" name="Google Shape;107;p1"/>
            <p:cNvSpPr/>
            <p:nvPr/>
          </p:nvSpPr>
          <p:spPr>
            <a:xfrm>
              <a:off x="0" y="5902960"/>
              <a:ext cx="12192000" cy="955041"/>
            </a:xfrm>
            <a:prstGeom prst="rect">
              <a:avLst/>
            </a:prstGeom>
            <a:solidFill>
              <a:srgbClr val="BBCC9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Calibri"/>
                  <a:ea typeface="Calibri"/>
                  <a:cs typeface="Calibri"/>
                  <a:sym typeface="Calibri"/>
                </a:rPr>
                <a:t>Project No of Reference: 618874-EPP-1-2020-1-VN-EPPKA2-CBHE-JP:</a:t>
              </a:r>
              <a:r>
                <a:rPr lang="en-US" sz="1200" b="0" i="0" u="none" strike="noStrike" cap="none">
                  <a:solidFill>
                    <a:srgbClr val="000000"/>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1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000" b="0" i="0" u="none" strike="noStrike" cap="none">
                <a:solidFill>
                  <a:srgbClr val="FFFFFF"/>
                </a:solidFill>
                <a:latin typeface="Calibri"/>
                <a:ea typeface="Calibri"/>
                <a:cs typeface="Calibri"/>
                <a:sym typeface="Calibri"/>
              </a:endParaRPr>
            </a:p>
          </p:txBody>
        </p:sp>
        <p:pic>
          <p:nvPicPr>
            <p:cNvPr id="108" name="Google Shape;108;p1"/>
            <p:cNvPicPr preferRelativeResize="0"/>
            <p:nvPr/>
          </p:nvPicPr>
          <p:blipFill rotWithShape="1">
            <a:blip r:embed="rId5">
              <a:alphaModFix/>
            </a:blip>
            <a:srcRect/>
            <a:stretch/>
          </p:blipFill>
          <p:spPr>
            <a:xfrm>
              <a:off x="2259248" y="5288834"/>
              <a:ext cx="1448292" cy="404478"/>
            </a:xfrm>
            <a:prstGeom prst="rect">
              <a:avLst/>
            </a:prstGeom>
            <a:noFill/>
            <a:ln>
              <a:noFill/>
            </a:ln>
          </p:spPr>
        </p:pic>
        <p:pic>
          <p:nvPicPr>
            <p:cNvPr id="109" name="Google Shape;109;p1"/>
            <p:cNvPicPr preferRelativeResize="0"/>
            <p:nvPr/>
          </p:nvPicPr>
          <p:blipFill rotWithShape="1">
            <a:blip r:embed="rId6">
              <a:alphaModFix/>
            </a:blip>
            <a:srcRect r="20177"/>
            <a:stretch/>
          </p:blipFill>
          <p:spPr>
            <a:xfrm>
              <a:off x="10603618" y="5288834"/>
              <a:ext cx="1533649" cy="419377"/>
            </a:xfrm>
            <a:prstGeom prst="rect">
              <a:avLst/>
            </a:prstGeom>
            <a:noFill/>
            <a:ln>
              <a:noFill/>
            </a:ln>
          </p:spPr>
        </p:pic>
        <p:pic>
          <p:nvPicPr>
            <p:cNvPr id="110" name="Google Shape;110;p1"/>
            <p:cNvPicPr preferRelativeResize="0"/>
            <p:nvPr/>
          </p:nvPicPr>
          <p:blipFill rotWithShape="1">
            <a:blip r:embed="rId7">
              <a:alphaModFix/>
            </a:blip>
            <a:srcRect/>
            <a:stretch/>
          </p:blipFill>
          <p:spPr>
            <a:xfrm>
              <a:off x="7460330" y="5245638"/>
              <a:ext cx="485416" cy="490870"/>
            </a:xfrm>
            <a:prstGeom prst="rect">
              <a:avLst/>
            </a:prstGeom>
            <a:noFill/>
            <a:ln>
              <a:noFill/>
            </a:ln>
          </p:spPr>
        </p:pic>
        <p:pic>
          <p:nvPicPr>
            <p:cNvPr id="111" name="Google Shape;111;p1"/>
            <p:cNvPicPr preferRelativeResize="0"/>
            <p:nvPr/>
          </p:nvPicPr>
          <p:blipFill rotWithShape="1">
            <a:blip r:embed="rId8">
              <a:alphaModFix/>
            </a:blip>
            <a:srcRect/>
            <a:stretch/>
          </p:blipFill>
          <p:spPr>
            <a:xfrm>
              <a:off x="54733" y="5223940"/>
              <a:ext cx="485417" cy="509388"/>
            </a:xfrm>
            <a:prstGeom prst="rect">
              <a:avLst/>
            </a:prstGeom>
            <a:noFill/>
            <a:ln>
              <a:noFill/>
            </a:ln>
          </p:spPr>
        </p:pic>
        <p:pic>
          <p:nvPicPr>
            <p:cNvPr id="112" name="Google Shape;112;p1"/>
            <p:cNvPicPr preferRelativeResize="0"/>
            <p:nvPr/>
          </p:nvPicPr>
          <p:blipFill rotWithShape="1">
            <a:blip r:embed="rId9">
              <a:alphaModFix/>
            </a:blip>
            <a:srcRect/>
            <a:stretch/>
          </p:blipFill>
          <p:spPr>
            <a:xfrm>
              <a:off x="540150" y="5259686"/>
              <a:ext cx="1638414" cy="419377"/>
            </a:xfrm>
            <a:prstGeom prst="rect">
              <a:avLst/>
            </a:prstGeom>
            <a:noFill/>
            <a:ln>
              <a:noFill/>
            </a:ln>
          </p:spPr>
        </p:pic>
        <p:pic>
          <p:nvPicPr>
            <p:cNvPr id="113" name="Google Shape;113;p1"/>
            <p:cNvPicPr preferRelativeResize="0"/>
            <p:nvPr/>
          </p:nvPicPr>
          <p:blipFill rotWithShape="1">
            <a:blip r:embed="rId10">
              <a:alphaModFix/>
            </a:blip>
            <a:srcRect/>
            <a:stretch/>
          </p:blipFill>
          <p:spPr>
            <a:xfrm>
              <a:off x="4914914" y="5357692"/>
              <a:ext cx="1489026" cy="367595"/>
            </a:xfrm>
            <a:prstGeom prst="rect">
              <a:avLst/>
            </a:prstGeom>
            <a:noFill/>
            <a:ln>
              <a:noFill/>
            </a:ln>
          </p:spPr>
        </p:pic>
        <p:pic>
          <p:nvPicPr>
            <p:cNvPr id="114" name="Google Shape;114;p1"/>
            <p:cNvPicPr preferRelativeResize="0"/>
            <p:nvPr/>
          </p:nvPicPr>
          <p:blipFill rotWithShape="1">
            <a:blip r:embed="rId11">
              <a:alphaModFix/>
            </a:blip>
            <a:srcRect r="10406" b="8446"/>
            <a:stretch/>
          </p:blipFill>
          <p:spPr>
            <a:xfrm>
              <a:off x="8705701" y="5233834"/>
              <a:ext cx="1795277" cy="489486"/>
            </a:xfrm>
            <a:prstGeom prst="rect">
              <a:avLst/>
            </a:prstGeom>
            <a:noFill/>
            <a:ln>
              <a:noFill/>
            </a:ln>
          </p:spPr>
        </p:pic>
        <p:pic>
          <p:nvPicPr>
            <p:cNvPr id="115" name="Google Shape;115;p1"/>
            <p:cNvPicPr preferRelativeResize="0"/>
            <p:nvPr/>
          </p:nvPicPr>
          <p:blipFill rotWithShape="1">
            <a:blip r:embed="rId12">
              <a:alphaModFix/>
            </a:blip>
            <a:srcRect/>
            <a:stretch/>
          </p:blipFill>
          <p:spPr>
            <a:xfrm>
              <a:off x="6451188" y="5331800"/>
              <a:ext cx="980435" cy="419377"/>
            </a:xfrm>
            <a:prstGeom prst="rect">
              <a:avLst/>
            </a:prstGeom>
            <a:noFill/>
            <a:ln>
              <a:noFill/>
            </a:ln>
          </p:spPr>
        </p:pic>
        <p:pic>
          <p:nvPicPr>
            <p:cNvPr id="116" name="Google Shape;116;p1"/>
            <p:cNvPicPr preferRelativeResize="0"/>
            <p:nvPr/>
          </p:nvPicPr>
          <p:blipFill rotWithShape="1">
            <a:blip r:embed="rId13">
              <a:alphaModFix/>
            </a:blip>
            <a:srcRect/>
            <a:stretch/>
          </p:blipFill>
          <p:spPr>
            <a:xfrm>
              <a:off x="8018929" y="5259686"/>
              <a:ext cx="719168" cy="489486"/>
            </a:xfrm>
            <a:prstGeom prst="rect">
              <a:avLst/>
            </a:prstGeom>
            <a:noFill/>
            <a:ln>
              <a:noFill/>
            </a:ln>
          </p:spPr>
        </p:pic>
        <p:pic>
          <p:nvPicPr>
            <p:cNvPr id="117" name="Google Shape;117;p1"/>
            <p:cNvPicPr preferRelativeResize="0"/>
            <p:nvPr/>
          </p:nvPicPr>
          <p:blipFill rotWithShape="1">
            <a:blip r:embed="rId14">
              <a:alphaModFix/>
            </a:blip>
            <a:srcRect/>
            <a:stretch/>
          </p:blipFill>
          <p:spPr>
            <a:xfrm>
              <a:off x="3774016" y="5265789"/>
              <a:ext cx="1131082" cy="502703"/>
            </a:xfrm>
            <a:prstGeom prst="rect">
              <a:avLst/>
            </a:prstGeom>
            <a:noFill/>
            <a:ln>
              <a:noFill/>
            </a:ln>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1">
          <a:extLst>
            <a:ext uri="{FF2B5EF4-FFF2-40B4-BE49-F238E27FC236}">
              <a16:creationId xmlns:a16="http://schemas.microsoft.com/office/drawing/2014/main" id="{038329B4-52BB-5FD0-E198-3A08CB91FBDC}"/>
            </a:ext>
          </a:extLst>
        </p:cNvPr>
        <p:cNvGrpSpPr/>
        <p:nvPr/>
      </p:nvGrpSpPr>
      <p:grpSpPr>
        <a:xfrm>
          <a:off x="0" y="0"/>
          <a:ext cx="0" cy="0"/>
          <a:chOff x="0" y="0"/>
          <a:chExt cx="0" cy="0"/>
        </a:xfrm>
      </p:grpSpPr>
      <p:sp>
        <p:nvSpPr>
          <p:cNvPr id="122" name="Google Shape;122;g2c6e256e594_0_7">
            <a:extLst>
              <a:ext uri="{FF2B5EF4-FFF2-40B4-BE49-F238E27FC236}">
                <a16:creationId xmlns:a16="http://schemas.microsoft.com/office/drawing/2014/main" id="{3F83A850-902C-79C5-8468-77CDBABB2887}"/>
              </a:ext>
            </a:extLst>
          </p:cNvPr>
          <p:cNvSpPr/>
          <p:nvPr/>
        </p:nvSpPr>
        <p:spPr>
          <a:xfrm>
            <a:off x="500743" y="184666"/>
            <a:ext cx="11190514" cy="690160"/>
          </a:xfrm>
          <a:prstGeom prst="rect">
            <a:avLst/>
          </a:prstGeom>
          <a:solidFill>
            <a:srgbClr val="003399"/>
          </a:solidFill>
          <a:ln>
            <a:noFill/>
          </a:ln>
        </p:spPr>
        <p:txBody>
          <a:bodyPr spcFirstLastPara="1" wrap="square" lIns="91425" tIns="45700" rIns="91425" bIns="45700" anchor="t" anchorCtr="0">
            <a:noAutofit/>
          </a:bodyPr>
          <a:lstStyle/>
          <a:p>
            <a:pPr algn="ctr">
              <a:lnSpc>
                <a:spcPct val="150000"/>
              </a:lnSpc>
              <a:buSzPts val="2800"/>
            </a:pPr>
            <a:r>
              <a:rPr lang="en-US" sz="2400" b="1" dirty="0">
                <a:solidFill>
                  <a:srgbClr val="FFFFFF"/>
                </a:solidFill>
                <a:latin typeface="Times New Roman" panose="02020603050405020304" pitchFamily="18" charset="0"/>
                <a:ea typeface="Quattrocento Sans"/>
                <a:cs typeface="Times New Roman" panose="02020603050405020304" pitchFamily="18" charset="0"/>
                <a:sym typeface="Quattrocento Sans"/>
              </a:rPr>
              <a:t>OVERVIEW OF THE IMPACTS OF CLIMATE CHANGE ON HUMAN RIGHTS </a:t>
            </a:r>
          </a:p>
          <a:p>
            <a:pPr marL="0" marR="0" lvl="0" indent="0" algn="l" rtl="0">
              <a:lnSpc>
                <a:spcPct val="100000"/>
              </a:lnSpc>
              <a:spcBef>
                <a:spcPts val="0"/>
              </a:spcBef>
              <a:spcAft>
                <a:spcPts val="0"/>
              </a:spcAft>
              <a:buClr>
                <a:srgbClr val="000000"/>
              </a:buClr>
              <a:buSzPts val="2800"/>
              <a:buFont typeface="Arial"/>
              <a:buNone/>
            </a:pPr>
            <a:endParaRPr sz="1400" b="0" i="0" u="none" strike="noStrike" cap="none" dirty="0">
              <a:solidFill>
                <a:srgbClr val="000000"/>
              </a:solidFill>
              <a:latin typeface="Arial"/>
              <a:ea typeface="Arial"/>
              <a:cs typeface="Arial"/>
              <a:sym typeface="Arial"/>
            </a:endParaRPr>
          </a:p>
        </p:txBody>
      </p:sp>
      <p:sp>
        <p:nvSpPr>
          <p:cNvPr id="123" name="Google Shape;123;g2c6e256e594_0_7">
            <a:extLst>
              <a:ext uri="{FF2B5EF4-FFF2-40B4-BE49-F238E27FC236}">
                <a16:creationId xmlns:a16="http://schemas.microsoft.com/office/drawing/2014/main" id="{6F24470C-FF22-B848-F014-453E586A4713}"/>
              </a:ext>
            </a:extLst>
          </p:cNvPr>
          <p:cNvSpPr txBox="1"/>
          <p:nvPr/>
        </p:nvSpPr>
        <p:spPr>
          <a:xfrm>
            <a:off x="5528838" y="1375132"/>
            <a:ext cx="6267714" cy="4387669"/>
          </a:xfrm>
          <a:prstGeom prst="rect">
            <a:avLst/>
          </a:prstGeom>
          <a:noFill/>
          <a:ln>
            <a:noFill/>
          </a:ln>
        </p:spPr>
        <p:txBody>
          <a:bodyPr spcFirstLastPara="1" wrap="square" lIns="91425" tIns="91425" rIns="91425" bIns="91425" anchor="t" anchorCtr="0">
            <a:noAutofit/>
          </a:bodyPr>
          <a:lstStyle/>
          <a:p>
            <a:pPr algn="ctr">
              <a:lnSpc>
                <a:spcPct val="150000"/>
              </a:lnSpc>
            </a:pPr>
            <a:r>
              <a:rPr lang="en-IN" sz="2400" b="1" dirty="0">
                <a:solidFill>
                  <a:srgbClr val="003399"/>
                </a:solidFill>
                <a:latin typeface="Times New Roman" panose="02020603050405020304" pitchFamily="18" charset="0"/>
                <a:cs typeface="Times New Roman" panose="02020603050405020304" pitchFamily="18" charset="0"/>
              </a:rPr>
              <a:t>RIGHT TO WATER AND SANITATION</a:t>
            </a:r>
          </a:p>
          <a:p>
            <a:pPr algn="just">
              <a:lnSpc>
                <a:spcPct val="150000"/>
              </a:lnSpc>
            </a:pPr>
            <a:endParaRPr lang="en-IN" dirty="0">
              <a:latin typeface="Times New Roman" panose="02020603050405020304" pitchFamily="18" charset="0"/>
              <a:cs typeface="Times New Roman" panose="02020603050405020304" pitchFamily="18" charset="0"/>
            </a:endParaRPr>
          </a:p>
          <a:p>
            <a:pPr>
              <a:lnSpc>
                <a:spcPct val="115000"/>
              </a:lnSpc>
              <a:spcAft>
                <a:spcPts val="800"/>
              </a:spcAft>
            </a:pPr>
            <a:r>
              <a:rPr lang="en-ES" sz="2000" b="1" u="sng" kern="100" dirty="0">
                <a:solidFill>
                  <a:srgbClr val="003399"/>
                </a:solidFill>
                <a:effectLst/>
                <a:latin typeface="Aptos" panose="020B0004020202020204" pitchFamily="34" charset="0"/>
                <a:ea typeface="DengXian" panose="02010600030101010101" pitchFamily="2" charset="-122"/>
                <a:cs typeface="Arial" panose="020B0604020202020204" pitchFamily="34" charset="0"/>
              </a:rPr>
              <a:t>Water Scarcity: </a:t>
            </a:r>
            <a:r>
              <a:rPr lang="en-ES" sz="2000" kern="100" dirty="0">
                <a:effectLst/>
                <a:latin typeface="Aptos" panose="020B0004020202020204" pitchFamily="34" charset="0"/>
                <a:ea typeface="DengXian" panose="02010600030101010101" pitchFamily="2" charset="-122"/>
                <a:cs typeface="Arial" panose="020B0604020202020204" pitchFamily="34" charset="0"/>
              </a:rPr>
              <a:t>Global warming leads to prolonged droughts and freshwater shortages. The UN estimates that by 2050, more than 5 billion people could face water shortages due to climate impacts, particularly in Africa, Asia, and Latin America .</a:t>
            </a:r>
          </a:p>
          <a:p>
            <a:pPr>
              <a:lnSpc>
                <a:spcPct val="115000"/>
              </a:lnSpc>
              <a:spcAft>
                <a:spcPts val="800"/>
              </a:spcAft>
            </a:pPr>
            <a:r>
              <a:rPr lang="en-ES" sz="2000" b="1" u="sng" kern="100" dirty="0">
                <a:solidFill>
                  <a:srgbClr val="003399"/>
                </a:solidFill>
                <a:effectLst/>
                <a:latin typeface="Aptos" panose="020B0004020202020204" pitchFamily="34" charset="0"/>
                <a:ea typeface="DengXian" panose="02010600030101010101" pitchFamily="2" charset="-122"/>
                <a:cs typeface="Arial" panose="020B0604020202020204" pitchFamily="34" charset="0"/>
              </a:rPr>
              <a:t>Water Contamination: </a:t>
            </a:r>
            <a:r>
              <a:rPr lang="en-ES" sz="2000" kern="100" dirty="0">
                <a:effectLst/>
                <a:latin typeface="Aptos" panose="020B0004020202020204" pitchFamily="34" charset="0"/>
                <a:ea typeface="DengXian" panose="02010600030101010101" pitchFamily="2" charset="-122"/>
                <a:cs typeface="Arial" panose="020B0604020202020204" pitchFamily="34" charset="0"/>
              </a:rPr>
              <a:t>Flooding and extreme weather events can contaminate water supplies with pollutants and pathogens, directly impacting public health and access to clean water.</a:t>
            </a:r>
          </a:p>
          <a:p>
            <a:pPr algn="just">
              <a:lnSpc>
                <a:spcPct val="150000"/>
              </a:lnSpc>
            </a:pPr>
            <a:endParaRPr lang="en-IN" sz="2000" dirty="0">
              <a:latin typeface="Times New Roman" panose="02020603050405020304" pitchFamily="18" charset="0"/>
              <a:cs typeface="Times New Roman" panose="02020603050405020304" pitchFamily="18" charset="0"/>
            </a:endParaRPr>
          </a:p>
          <a:p>
            <a:pPr algn="just">
              <a:lnSpc>
                <a:spcPct val="150000"/>
              </a:lnSpc>
            </a:pPr>
            <a:endParaRPr lang="en-US" sz="2000" dirty="0">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99A66701-AD79-7139-8697-274ACB28EF15}"/>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2">
            <a:extLst>
              <a:ext uri="{FF2B5EF4-FFF2-40B4-BE49-F238E27FC236}">
                <a16:creationId xmlns:a16="http://schemas.microsoft.com/office/drawing/2014/main" id="{D1AC1F77-36BF-E660-0C57-648348A8331D}"/>
              </a:ext>
            </a:extLst>
          </p:cNvPr>
          <p:cNvSpPr>
            <a:spLocks noChangeArrowheads="1"/>
          </p:cNvSpPr>
          <p:nvPr/>
        </p:nvSpPr>
        <p:spPr bwMode="auto">
          <a:xfrm>
            <a:off x="0" y="-184666"/>
            <a:ext cx="2648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2290" name="Picture 2" descr="young woman drinking water to show ways to improve water quality">
            <a:extLst>
              <a:ext uri="{FF2B5EF4-FFF2-40B4-BE49-F238E27FC236}">
                <a16:creationId xmlns:a16="http://schemas.microsoft.com/office/drawing/2014/main" id="{79931E17-A6A0-FD86-E87C-0F0B5FEDEF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817" y="1854467"/>
            <a:ext cx="4690262" cy="3131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1937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1">
          <a:extLst>
            <a:ext uri="{FF2B5EF4-FFF2-40B4-BE49-F238E27FC236}">
              <a16:creationId xmlns:a16="http://schemas.microsoft.com/office/drawing/2014/main" id="{0D37D0A1-F7DB-CAED-EBEF-FE5BDCDDCCCF}"/>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38778A01-BB58-D271-08D2-4FC388F46531}"/>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2">
            <a:extLst>
              <a:ext uri="{FF2B5EF4-FFF2-40B4-BE49-F238E27FC236}">
                <a16:creationId xmlns:a16="http://schemas.microsoft.com/office/drawing/2014/main" id="{EBB1E02F-AD43-09A9-AB58-862D47B2CA87}"/>
              </a:ext>
            </a:extLst>
          </p:cNvPr>
          <p:cNvSpPr>
            <a:spLocks noChangeArrowheads="1"/>
          </p:cNvSpPr>
          <p:nvPr/>
        </p:nvSpPr>
        <p:spPr bwMode="auto">
          <a:xfrm>
            <a:off x="0" y="-184666"/>
            <a:ext cx="2648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 name="Google Shape;122;g2c6e256e594_0_7">
            <a:extLst>
              <a:ext uri="{FF2B5EF4-FFF2-40B4-BE49-F238E27FC236}">
                <a16:creationId xmlns:a16="http://schemas.microsoft.com/office/drawing/2014/main" id="{2CC532DB-821B-9E37-874C-DFFEC786C658}"/>
              </a:ext>
            </a:extLst>
          </p:cNvPr>
          <p:cNvSpPr/>
          <p:nvPr/>
        </p:nvSpPr>
        <p:spPr>
          <a:xfrm>
            <a:off x="500743" y="184666"/>
            <a:ext cx="11190514" cy="690160"/>
          </a:xfrm>
          <a:prstGeom prst="rect">
            <a:avLst/>
          </a:prstGeom>
          <a:solidFill>
            <a:srgbClr val="003399"/>
          </a:solidFill>
          <a:ln>
            <a:noFill/>
          </a:ln>
        </p:spPr>
        <p:txBody>
          <a:bodyPr spcFirstLastPara="1" wrap="square" lIns="91425" tIns="45700" rIns="91425" bIns="45700" anchor="t" anchorCtr="0">
            <a:noAutofit/>
          </a:bodyPr>
          <a:lstStyle/>
          <a:p>
            <a:pPr algn="ctr">
              <a:lnSpc>
                <a:spcPct val="150000"/>
              </a:lnSpc>
              <a:buSzPts val="2800"/>
            </a:pPr>
            <a:r>
              <a:rPr lang="en-US" sz="2400" b="1" dirty="0">
                <a:solidFill>
                  <a:srgbClr val="FFFFFF"/>
                </a:solidFill>
                <a:latin typeface="Times New Roman" panose="02020603050405020304" pitchFamily="18" charset="0"/>
                <a:ea typeface="Quattrocento Sans"/>
                <a:cs typeface="Times New Roman" panose="02020603050405020304" pitchFamily="18" charset="0"/>
                <a:sym typeface="Quattrocento Sans"/>
              </a:rPr>
              <a:t>OVERVIEW OF THE IMPACTS OF CLIMATE CHANGE ON HUMAN RIGHTS </a:t>
            </a:r>
          </a:p>
          <a:p>
            <a:pPr marL="0" marR="0" lvl="0" indent="0" algn="l" rtl="0">
              <a:lnSpc>
                <a:spcPct val="100000"/>
              </a:lnSpc>
              <a:spcBef>
                <a:spcPts val="0"/>
              </a:spcBef>
              <a:spcAft>
                <a:spcPts val="0"/>
              </a:spcAft>
              <a:buClr>
                <a:srgbClr val="000000"/>
              </a:buClr>
              <a:buSzPts val="2800"/>
              <a:buFont typeface="Arial"/>
              <a:buNone/>
            </a:pPr>
            <a:endParaRPr sz="1400" b="0" i="0" u="none" strike="noStrike" cap="none" dirty="0">
              <a:solidFill>
                <a:srgbClr val="000000"/>
              </a:solidFill>
              <a:latin typeface="Arial"/>
              <a:ea typeface="Arial"/>
              <a:cs typeface="Arial"/>
              <a:sym typeface="Arial"/>
            </a:endParaRPr>
          </a:p>
        </p:txBody>
      </p:sp>
      <p:sp>
        <p:nvSpPr>
          <p:cNvPr id="6" name="Google Shape;123;g2c6e256e594_0_7">
            <a:extLst>
              <a:ext uri="{FF2B5EF4-FFF2-40B4-BE49-F238E27FC236}">
                <a16:creationId xmlns:a16="http://schemas.microsoft.com/office/drawing/2014/main" id="{B470C589-BF87-7E3F-3E38-E53969314923}"/>
              </a:ext>
            </a:extLst>
          </p:cNvPr>
          <p:cNvSpPr txBox="1"/>
          <p:nvPr/>
        </p:nvSpPr>
        <p:spPr>
          <a:xfrm>
            <a:off x="4879257" y="1360714"/>
            <a:ext cx="6267714" cy="4136570"/>
          </a:xfrm>
          <a:prstGeom prst="rect">
            <a:avLst/>
          </a:prstGeom>
          <a:noFill/>
          <a:ln>
            <a:noFill/>
          </a:ln>
        </p:spPr>
        <p:txBody>
          <a:bodyPr spcFirstLastPara="1" wrap="square" lIns="91425" tIns="91425" rIns="91425" bIns="91425" anchor="t" anchorCtr="0">
            <a:noAutofit/>
          </a:bodyPr>
          <a:lstStyle/>
          <a:p>
            <a:pPr algn="ctr">
              <a:lnSpc>
                <a:spcPct val="150000"/>
              </a:lnSpc>
            </a:pPr>
            <a:r>
              <a:rPr lang="en-IN" sz="2400" b="1" dirty="0">
                <a:solidFill>
                  <a:srgbClr val="003399"/>
                </a:solidFill>
                <a:latin typeface="Times New Roman" panose="02020603050405020304" pitchFamily="18" charset="0"/>
                <a:cs typeface="Times New Roman" panose="02020603050405020304" pitchFamily="18" charset="0"/>
              </a:rPr>
              <a:t>RIGHT TO FOOD (1/2)</a:t>
            </a:r>
          </a:p>
          <a:p>
            <a:pPr algn="just">
              <a:lnSpc>
                <a:spcPct val="150000"/>
              </a:lnSpc>
            </a:pPr>
            <a:endParaRPr lang="en-IN" sz="2000" dirty="0">
              <a:latin typeface="Times New Roman" panose="02020603050405020304" pitchFamily="18" charset="0"/>
              <a:cs typeface="Times New Roman" panose="02020603050405020304" pitchFamily="18" charset="0"/>
            </a:endParaRPr>
          </a:p>
          <a:p>
            <a:pPr algn="just">
              <a:lnSpc>
                <a:spcPct val="150000"/>
              </a:lnSpc>
            </a:pPr>
            <a:r>
              <a:rPr lang="en-ES" sz="2000" b="1" u="sng" kern="100" dirty="0">
                <a:solidFill>
                  <a:srgbClr val="003399"/>
                </a:solidFill>
                <a:effectLst/>
                <a:latin typeface="Times New Roman" panose="02020603050405020304" pitchFamily="18" charset="0"/>
                <a:ea typeface="DengXian" panose="02010600030101010101" pitchFamily="2" charset="-122"/>
                <a:cs typeface="Times New Roman" panose="02020603050405020304" pitchFamily="18" charset="0"/>
              </a:rPr>
              <a:t>Agricultural Decline: </a:t>
            </a:r>
            <a:r>
              <a:rPr lang="en-ES" sz="2000" kern="100" dirty="0">
                <a:effectLst/>
                <a:latin typeface="Times New Roman" panose="02020603050405020304" pitchFamily="18" charset="0"/>
                <a:ea typeface="DengXian" panose="02010600030101010101" pitchFamily="2" charset="-122"/>
                <a:cs typeface="Times New Roman" panose="02020603050405020304" pitchFamily="18" charset="0"/>
              </a:rPr>
              <a:t>Climate change reduces agricultural productivity by increasing temperatures, changing rainfall patterns, and leading to droughts or floods. The Food and Agriculture Organization (FAO) reports that global crop yields could decline by 10-25% by 2050, severely threatening food security in developing countries.</a:t>
            </a:r>
          </a:p>
          <a:p>
            <a:pPr algn="just">
              <a:lnSpc>
                <a:spcPct val="150000"/>
              </a:lnSpc>
            </a:pPr>
            <a:endParaRPr lang="en-IN" sz="2000" dirty="0">
              <a:latin typeface="Times New Roman" panose="02020603050405020304" pitchFamily="18" charset="0"/>
              <a:cs typeface="Times New Roman" panose="02020603050405020304" pitchFamily="18" charset="0"/>
            </a:endParaRPr>
          </a:p>
          <a:p>
            <a:pPr algn="just">
              <a:lnSpc>
                <a:spcPct val="150000"/>
              </a:lnSpc>
            </a:pPr>
            <a:endParaRPr lang="en-US" sz="2000" dirty="0">
              <a:latin typeface="Times New Roman" panose="02020603050405020304" pitchFamily="18" charset="0"/>
              <a:cs typeface="Times New Roman" panose="02020603050405020304" pitchFamily="18" charset="0"/>
            </a:endParaRPr>
          </a:p>
        </p:txBody>
      </p:sp>
      <p:pic>
        <p:nvPicPr>
          <p:cNvPr id="13314" name="Picture 2">
            <a:extLst>
              <a:ext uri="{FF2B5EF4-FFF2-40B4-BE49-F238E27FC236}">
                <a16:creationId xmlns:a16="http://schemas.microsoft.com/office/drawing/2014/main" id="{28D8C6E9-3B5C-029D-8B71-C2940B1351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572" y="1739536"/>
            <a:ext cx="3378927" cy="3378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7247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1">
          <a:extLst>
            <a:ext uri="{FF2B5EF4-FFF2-40B4-BE49-F238E27FC236}">
              <a16:creationId xmlns:a16="http://schemas.microsoft.com/office/drawing/2014/main" id="{C4EEEC2E-DEE7-8E2B-22B3-3596587C9F53}"/>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2712C5C8-397F-CF46-25C3-999EF3F9118F}"/>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2">
            <a:extLst>
              <a:ext uri="{FF2B5EF4-FFF2-40B4-BE49-F238E27FC236}">
                <a16:creationId xmlns:a16="http://schemas.microsoft.com/office/drawing/2014/main" id="{000E2ACA-F815-8B36-479B-AB54E6411F13}"/>
              </a:ext>
            </a:extLst>
          </p:cNvPr>
          <p:cNvSpPr>
            <a:spLocks noChangeArrowheads="1"/>
          </p:cNvSpPr>
          <p:nvPr/>
        </p:nvSpPr>
        <p:spPr bwMode="auto">
          <a:xfrm>
            <a:off x="0" y="-184666"/>
            <a:ext cx="2648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 name="Google Shape;122;g2c6e256e594_0_7">
            <a:extLst>
              <a:ext uri="{FF2B5EF4-FFF2-40B4-BE49-F238E27FC236}">
                <a16:creationId xmlns:a16="http://schemas.microsoft.com/office/drawing/2014/main" id="{E3F4FB51-0ED6-52A8-63AC-A1F03978E054}"/>
              </a:ext>
            </a:extLst>
          </p:cNvPr>
          <p:cNvSpPr/>
          <p:nvPr/>
        </p:nvSpPr>
        <p:spPr>
          <a:xfrm>
            <a:off x="500743" y="184666"/>
            <a:ext cx="11190514" cy="690160"/>
          </a:xfrm>
          <a:prstGeom prst="rect">
            <a:avLst/>
          </a:prstGeom>
          <a:solidFill>
            <a:srgbClr val="003399"/>
          </a:solidFill>
          <a:ln>
            <a:noFill/>
          </a:ln>
        </p:spPr>
        <p:txBody>
          <a:bodyPr spcFirstLastPara="1" wrap="square" lIns="91425" tIns="45700" rIns="91425" bIns="45700" anchor="t" anchorCtr="0">
            <a:noAutofit/>
          </a:bodyPr>
          <a:lstStyle/>
          <a:p>
            <a:pPr algn="ctr">
              <a:lnSpc>
                <a:spcPct val="150000"/>
              </a:lnSpc>
              <a:buSzPts val="2800"/>
            </a:pPr>
            <a:r>
              <a:rPr lang="en-US" sz="2400" b="1" dirty="0">
                <a:solidFill>
                  <a:srgbClr val="FFFFFF"/>
                </a:solidFill>
                <a:latin typeface="Times New Roman" panose="02020603050405020304" pitchFamily="18" charset="0"/>
                <a:ea typeface="Quattrocento Sans"/>
                <a:cs typeface="Times New Roman" panose="02020603050405020304" pitchFamily="18" charset="0"/>
                <a:sym typeface="Quattrocento Sans"/>
              </a:rPr>
              <a:t>OVERVIEW OF THE IMPACTS OF CLIMATE CHANGE ON HUMAN RIGHTS </a:t>
            </a:r>
          </a:p>
          <a:p>
            <a:pPr marL="0" marR="0" lvl="0" indent="0" algn="l" rtl="0">
              <a:lnSpc>
                <a:spcPct val="100000"/>
              </a:lnSpc>
              <a:spcBef>
                <a:spcPts val="0"/>
              </a:spcBef>
              <a:spcAft>
                <a:spcPts val="0"/>
              </a:spcAft>
              <a:buClr>
                <a:srgbClr val="000000"/>
              </a:buClr>
              <a:buSzPts val="2800"/>
              <a:buFont typeface="Arial"/>
              <a:buNone/>
            </a:pPr>
            <a:endParaRPr sz="1400" b="0" i="0" u="none" strike="noStrike" cap="none" dirty="0">
              <a:solidFill>
                <a:srgbClr val="000000"/>
              </a:solidFill>
              <a:latin typeface="Arial"/>
              <a:ea typeface="Arial"/>
              <a:cs typeface="Arial"/>
              <a:sym typeface="Arial"/>
            </a:endParaRPr>
          </a:p>
        </p:txBody>
      </p:sp>
      <p:sp>
        <p:nvSpPr>
          <p:cNvPr id="6" name="Google Shape;123;g2c6e256e594_0_7">
            <a:extLst>
              <a:ext uri="{FF2B5EF4-FFF2-40B4-BE49-F238E27FC236}">
                <a16:creationId xmlns:a16="http://schemas.microsoft.com/office/drawing/2014/main" id="{02B34F9F-3DA6-1DF5-40D8-61CBA55BB785}"/>
              </a:ext>
            </a:extLst>
          </p:cNvPr>
          <p:cNvSpPr txBox="1"/>
          <p:nvPr/>
        </p:nvSpPr>
        <p:spPr>
          <a:xfrm>
            <a:off x="500743" y="1772059"/>
            <a:ext cx="6267714" cy="3537857"/>
          </a:xfrm>
          <a:prstGeom prst="rect">
            <a:avLst/>
          </a:prstGeom>
          <a:noFill/>
          <a:ln>
            <a:noFill/>
          </a:ln>
        </p:spPr>
        <p:txBody>
          <a:bodyPr spcFirstLastPara="1" wrap="square" lIns="91425" tIns="91425" rIns="91425" bIns="91425" anchor="t" anchorCtr="0">
            <a:noAutofit/>
          </a:bodyPr>
          <a:lstStyle/>
          <a:p>
            <a:pPr algn="ctr">
              <a:lnSpc>
                <a:spcPct val="150000"/>
              </a:lnSpc>
            </a:pPr>
            <a:r>
              <a:rPr lang="en-IN" sz="2400" b="1" dirty="0">
                <a:solidFill>
                  <a:srgbClr val="003399"/>
                </a:solidFill>
                <a:latin typeface="Times New Roman" panose="02020603050405020304" pitchFamily="18" charset="0"/>
                <a:cs typeface="Times New Roman" panose="02020603050405020304" pitchFamily="18" charset="0"/>
              </a:rPr>
              <a:t>RIGHT TO FOOD (2/2)</a:t>
            </a:r>
          </a:p>
          <a:p>
            <a:pPr algn="just">
              <a:lnSpc>
                <a:spcPct val="150000"/>
              </a:lnSpc>
            </a:pPr>
            <a:endParaRPr lang="en-IN" sz="2000" dirty="0">
              <a:latin typeface="Times New Roman" panose="02020603050405020304" pitchFamily="18" charset="0"/>
              <a:cs typeface="Times New Roman" panose="02020603050405020304" pitchFamily="18" charset="0"/>
            </a:endParaRPr>
          </a:p>
          <a:p>
            <a:pPr>
              <a:lnSpc>
                <a:spcPts val="3000"/>
              </a:lnSpc>
              <a:spcAft>
                <a:spcPts val="800"/>
              </a:spcAft>
            </a:pPr>
            <a:r>
              <a:rPr lang="en-ES" sz="2000" b="1" u="sng" kern="100" dirty="0">
                <a:solidFill>
                  <a:srgbClr val="003399"/>
                </a:solidFill>
                <a:effectLst/>
                <a:latin typeface="Times New Roman" panose="02020603050405020304" pitchFamily="18" charset="0"/>
                <a:ea typeface="DengXian" panose="02010600030101010101" pitchFamily="2" charset="-122"/>
                <a:cs typeface="Times New Roman" panose="02020603050405020304" pitchFamily="18" charset="0"/>
              </a:rPr>
              <a:t>Hunger and Malnutrition: </a:t>
            </a:r>
            <a:r>
              <a:rPr lang="en-ES" sz="2000" kern="100" dirty="0">
                <a:effectLst/>
                <a:latin typeface="Times New Roman" panose="02020603050405020304" pitchFamily="18" charset="0"/>
                <a:ea typeface="DengXian" panose="02010600030101010101" pitchFamily="2" charset="-122"/>
                <a:cs typeface="Times New Roman" panose="02020603050405020304" pitchFamily="18" charset="0"/>
              </a:rPr>
              <a:t>The World Food Programme estimates that climate change could push an additional 100 million people into extreme hunger by 2030, with children and women particularly vulnerable to malnutrition.</a:t>
            </a:r>
          </a:p>
          <a:p>
            <a:pPr algn="just">
              <a:lnSpc>
                <a:spcPct val="150000"/>
              </a:lnSpc>
            </a:pPr>
            <a:endParaRPr lang="en-IN" sz="2000" dirty="0">
              <a:latin typeface="Times New Roman" panose="02020603050405020304" pitchFamily="18" charset="0"/>
              <a:cs typeface="Times New Roman" panose="02020603050405020304" pitchFamily="18" charset="0"/>
            </a:endParaRPr>
          </a:p>
          <a:p>
            <a:pPr algn="just">
              <a:lnSpc>
                <a:spcPct val="150000"/>
              </a:lnSpc>
            </a:pPr>
            <a:endParaRPr lang="en-US" sz="2000" dirty="0">
              <a:latin typeface="Times New Roman" panose="02020603050405020304" pitchFamily="18" charset="0"/>
              <a:cs typeface="Times New Roman" panose="02020603050405020304" pitchFamily="18" charset="0"/>
            </a:endParaRPr>
          </a:p>
        </p:txBody>
      </p:sp>
      <p:pic>
        <p:nvPicPr>
          <p:cNvPr id="13314" name="Picture 2">
            <a:extLst>
              <a:ext uri="{FF2B5EF4-FFF2-40B4-BE49-F238E27FC236}">
                <a16:creationId xmlns:a16="http://schemas.microsoft.com/office/drawing/2014/main" id="{7ABAEE97-BF51-D11E-230C-0F4FD10CFA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7315" y="1851525"/>
            <a:ext cx="3378927" cy="3378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46122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1">
          <a:extLst>
            <a:ext uri="{FF2B5EF4-FFF2-40B4-BE49-F238E27FC236}">
              <a16:creationId xmlns:a16="http://schemas.microsoft.com/office/drawing/2014/main" id="{4C036C66-F10E-07D0-D909-376E57527A2E}"/>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ECFCBBEF-9E41-E200-B4A3-0F0258CAAF75}"/>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2">
            <a:extLst>
              <a:ext uri="{FF2B5EF4-FFF2-40B4-BE49-F238E27FC236}">
                <a16:creationId xmlns:a16="http://schemas.microsoft.com/office/drawing/2014/main" id="{818526E1-CC55-D7BA-4412-8B960A4DDB82}"/>
              </a:ext>
            </a:extLst>
          </p:cNvPr>
          <p:cNvSpPr>
            <a:spLocks noChangeArrowheads="1"/>
          </p:cNvSpPr>
          <p:nvPr/>
        </p:nvSpPr>
        <p:spPr bwMode="auto">
          <a:xfrm>
            <a:off x="0" y="-184666"/>
            <a:ext cx="2648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 name="Google Shape;122;g2c6e256e594_0_7">
            <a:extLst>
              <a:ext uri="{FF2B5EF4-FFF2-40B4-BE49-F238E27FC236}">
                <a16:creationId xmlns:a16="http://schemas.microsoft.com/office/drawing/2014/main" id="{AD75AAB5-8DEC-ED81-B103-5129C42D44F5}"/>
              </a:ext>
            </a:extLst>
          </p:cNvPr>
          <p:cNvSpPr/>
          <p:nvPr/>
        </p:nvSpPr>
        <p:spPr>
          <a:xfrm>
            <a:off x="500743" y="184666"/>
            <a:ext cx="11190514" cy="690160"/>
          </a:xfrm>
          <a:prstGeom prst="rect">
            <a:avLst/>
          </a:prstGeom>
          <a:solidFill>
            <a:srgbClr val="003399"/>
          </a:solidFill>
          <a:ln>
            <a:noFill/>
          </a:ln>
        </p:spPr>
        <p:txBody>
          <a:bodyPr spcFirstLastPara="1" wrap="square" lIns="91425" tIns="45700" rIns="91425" bIns="45700" anchor="t" anchorCtr="0">
            <a:noAutofit/>
          </a:bodyPr>
          <a:lstStyle/>
          <a:p>
            <a:pPr algn="ctr">
              <a:lnSpc>
                <a:spcPct val="150000"/>
              </a:lnSpc>
              <a:buSzPts val="2800"/>
            </a:pPr>
            <a:r>
              <a:rPr lang="en-US" sz="2400" b="1" dirty="0">
                <a:solidFill>
                  <a:srgbClr val="FFFFFF"/>
                </a:solidFill>
                <a:latin typeface="Times New Roman" panose="02020603050405020304" pitchFamily="18" charset="0"/>
                <a:ea typeface="Quattrocento Sans"/>
                <a:cs typeface="Times New Roman" panose="02020603050405020304" pitchFamily="18" charset="0"/>
                <a:sym typeface="Quattrocento Sans"/>
              </a:rPr>
              <a:t>OVERVIEW OF THE IMPACTS OF CLIMATE CHANGE ON HUMAN RIGHTS </a:t>
            </a:r>
          </a:p>
          <a:p>
            <a:pPr marL="0" marR="0" lvl="0" indent="0" algn="l" rtl="0">
              <a:lnSpc>
                <a:spcPct val="100000"/>
              </a:lnSpc>
              <a:spcBef>
                <a:spcPts val="0"/>
              </a:spcBef>
              <a:spcAft>
                <a:spcPts val="0"/>
              </a:spcAft>
              <a:buClr>
                <a:srgbClr val="000000"/>
              </a:buClr>
              <a:buSzPts val="2800"/>
              <a:buFont typeface="Arial"/>
              <a:buNone/>
            </a:pPr>
            <a:endParaRPr sz="1400" b="0" i="0" u="none" strike="noStrike" cap="none" dirty="0">
              <a:solidFill>
                <a:srgbClr val="000000"/>
              </a:solidFill>
              <a:latin typeface="Arial"/>
              <a:ea typeface="Arial"/>
              <a:cs typeface="Arial"/>
              <a:sym typeface="Arial"/>
            </a:endParaRPr>
          </a:p>
        </p:txBody>
      </p:sp>
      <p:sp>
        <p:nvSpPr>
          <p:cNvPr id="6" name="Google Shape;123;g2c6e256e594_0_7">
            <a:extLst>
              <a:ext uri="{FF2B5EF4-FFF2-40B4-BE49-F238E27FC236}">
                <a16:creationId xmlns:a16="http://schemas.microsoft.com/office/drawing/2014/main" id="{1EE8C540-E349-4A0E-8FC7-6CD3E42E0776}"/>
              </a:ext>
            </a:extLst>
          </p:cNvPr>
          <p:cNvSpPr txBox="1"/>
          <p:nvPr/>
        </p:nvSpPr>
        <p:spPr>
          <a:xfrm>
            <a:off x="4879257" y="1360714"/>
            <a:ext cx="6267714" cy="4136570"/>
          </a:xfrm>
          <a:prstGeom prst="rect">
            <a:avLst/>
          </a:prstGeom>
          <a:noFill/>
          <a:ln>
            <a:noFill/>
          </a:ln>
        </p:spPr>
        <p:txBody>
          <a:bodyPr spcFirstLastPara="1" wrap="square" lIns="91425" tIns="91425" rIns="91425" bIns="91425" anchor="t" anchorCtr="0">
            <a:noAutofit/>
          </a:bodyPr>
          <a:lstStyle/>
          <a:p>
            <a:pPr algn="ctr">
              <a:lnSpc>
                <a:spcPct val="150000"/>
              </a:lnSpc>
            </a:pPr>
            <a:r>
              <a:rPr lang="en-IN" sz="2400" b="1" dirty="0">
                <a:solidFill>
                  <a:srgbClr val="003399"/>
                </a:solidFill>
                <a:latin typeface="Times New Roman" panose="02020603050405020304" pitchFamily="18" charset="0"/>
                <a:cs typeface="Times New Roman" panose="02020603050405020304" pitchFamily="18" charset="0"/>
              </a:rPr>
              <a:t>RIGHT TO ADEQUATE HOUSING  (1/2)</a:t>
            </a:r>
          </a:p>
          <a:p>
            <a:pPr algn="just">
              <a:lnSpc>
                <a:spcPct val="150000"/>
              </a:lnSpc>
            </a:pPr>
            <a:endParaRPr lang="en-IN" sz="2000" dirty="0">
              <a:latin typeface="Times New Roman" panose="02020603050405020304" pitchFamily="18" charset="0"/>
              <a:cs typeface="Times New Roman" panose="02020603050405020304" pitchFamily="18" charset="0"/>
            </a:endParaRPr>
          </a:p>
          <a:p>
            <a:pPr>
              <a:lnSpc>
                <a:spcPts val="3000"/>
              </a:lnSpc>
              <a:spcAft>
                <a:spcPts val="800"/>
              </a:spcAft>
            </a:pPr>
            <a:r>
              <a:rPr lang="en-ES" sz="2000" b="1" u="sng" kern="100" dirty="0">
                <a:solidFill>
                  <a:srgbClr val="003399"/>
                </a:solidFill>
                <a:effectLst/>
                <a:latin typeface="Times New Roman" panose="02020603050405020304" pitchFamily="18" charset="0"/>
                <a:ea typeface="DengXian" panose="02010600030101010101" pitchFamily="2" charset="-122"/>
                <a:cs typeface="Times New Roman" panose="02020603050405020304" pitchFamily="18" charset="0"/>
              </a:rPr>
              <a:t>Climate Displacement: </a:t>
            </a:r>
            <a:r>
              <a:rPr lang="en-ES" sz="2000" kern="100" dirty="0">
                <a:effectLst/>
                <a:latin typeface="Times New Roman" panose="02020603050405020304" pitchFamily="18" charset="0"/>
                <a:ea typeface="DengXian" panose="02010600030101010101" pitchFamily="2" charset="-122"/>
                <a:cs typeface="Times New Roman" panose="02020603050405020304" pitchFamily="18" charset="0"/>
              </a:rPr>
              <a:t>Rising sea levels and extreme weather events are already forcing millions from their homes, creating "climate refugees". The Internal Displacement Monitoring Centre reported that 23.9 million people were displaced by weather-related disasters in 2019 alone.</a:t>
            </a:r>
          </a:p>
          <a:p>
            <a:pPr algn="just">
              <a:lnSpc>
                <a:spcPct val="150000"/>
              </a:lnSpc>
            </a:pPr>
            <a:endParaRPr lang="en-IN" sz="2000" dirty="0">
              <a:latin typeface="Times New Roman" panose="02020603050405020304" pitchFamily="18" charset="0"/>
              <a:cs typeface="Times New Roman" panose="02020603050405020304" pitchFamily="18" charset="0"/>
            </a:endParaRPr>
          </a:p>
          <a:p>
            <a:pPr algn="just">
              <a:lnSpc>
                <a:spcPct val="150000"/>
              </a:lnSpc>
            </a:pPr>
            <a:endParaRPr lang="en-US" sz="2000" dirty="0">
              <a:latin typeface="Times New Roman" panose="02020603050405020304" pitchFamily="18" charset="0"/>
              <a:cs typeface="Times New Roman" panose="02020603050405020304" pitchFamily="18" charset="0"/>
            </a:endParaRPr>
          </a:p>
        </p:txBody>
      </p:sp>
      <p:pic>
        <p:nvPicPr>
          <p:cNvPr id="16386" name="Picture 2" descr="Right to Housing Logo">
            <a:extLst>
              <a:ext uri="{FF2B5EF4-FFF2-40B4-BE49-F238E27FC236}">
                <a16:creationId xmlns:a16="http://schemas.microsoft.com/office/drawing/2014/main" id="{BDEE8F38-FD20-EBA6-D117-5055DB06E1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743" y="1564368"/>
            <a:ext cx="3729263" cy="3729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04395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1">
          <a:extLst>
            <a:ext uri="{FF2B5EF4-FFF2-40B4-BE49-F238E27FC236}">
              <a16:creationId xmlns:a16="http://schemas.microsoft.com/office/drawing/2014/main" id="{BCDCE39A-7336-2CDA-B778-BA08AE3ED42D}"/>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9963D28F-559F-1297-1B15-7D496058C3AB}"/>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2">
            <a:extLst>
              <a:ext uri="{FF2B5EF4-FFF2-40B4-BE49-F238E27FC236}">
                <a16:creationId xmlns:a16="http://schemas.microsoft.com/office/drawing/2014/main" id="{5D0853C3-D1E0-F5DE-8D2C-633AB937090C}"/>
              </a:ext>
            </a:extLst>
          </p:cNvPr>
          <p:cNvSpPr>
            <a:spLocks noChangeArrowheads="1"/>
          </p:cNvSpPr>
          <p:nvPr/>
        </p:nvSpPr>
        <p:spPr bwMode="auto">
          <a:xfrm>
            <a:off x="0" y="-184666"/>
            <a:ext cx="2648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 name="Google Shape;122;g2c6e256e594_0_7">
            <a:extLst>
              <a:ext uri="{FF2B5EF4-FFF2-40B4-BE49-F238E27FC236}">
                <a16:creationId xmlns:a16="http://schemas.microsoft.com/office/drawing/2014/main" id="{FC9A426D-C82B-0CDE-D9F0-D365B6162D40}"/>
              </a:ext>
            </a:extLst>
          </p:cNvPr>
          <p:cNvSpPr/>
          <p:nvPr/>
        </p:nvSpPr>
        <p:spPr>
          <a:xfrm>
            <a:off x="500743" y="184666"/>
            <a:ext cx="11190514" cy="690160"/>
          </a:xfrm>
          <a:prstGeom prst="rect">
            <a:avLst/>
          </a:prstGeom>
          <a:solidFill>
            <a:srgbClr val="003399"/>
          </a:solidFill>
          <a:ln>
            <a:noFill/>
          </a:ln>
        </p:spPr>
        <p:txBody>
          <a:bodyPr spcFirstLastPara="1" wrap="square" lIns="91425" tIns="45700" rIns="91425" bIns="45700" anchor="t" anchorCtr="0">
            <a:noAutofit/>
          </a:bodyPr>
          <a:lstStyle/>
          <a:p>
            <a:pPr algn="ctr">
              <a:lnSpc>
                <a:spcPct val="150000"/>
              </a:lnSpc>
              <a:buSzPts val="2800"/>
            </a:pPr>
            <a:r>
              <a:rPr lang="en-US" sz="2400" b="1" dirty="0">
                <a:solidFill>
                  <a:srgbClr val="FFFFFF"/>
                </a:solidFill>
                <a:latin typeface="Times New Roman" panose="02020603050405020304" pitchFamily="18" charset="0"/>
                <a:ea typeface="Quattrocento Sans"/>
                <a:cs typeface="Times New Roman" panose="02020603050405020304" pitchFamily="18" charset="0"/>
                <a:sym typeface="Quattrocento Sans"/>
              </a:rPr>
              <a:t>OVERVIEW OF THE IMPACTS OF CLIMATE CHANGE ON HUMAN RIGHTS </a:t>
            </a:r>
          </a:p>
          <a:p>
            <a:pPr marL="0" marR="0" lvl="0" indent="0" algn="l" rtl="0">
              <a:lnSpc>
                <a:spcPct val="100000"/>
              </a:lnSpc>
              <a:spcBef>
                <a:spcPts val="0"/>
              </a:spcBef>
              <a:spcAft>
                <a:spcPts val="0"/>
              </a:spcAft>
              <a:buClr>
                <a:srgbClr val="000000"/>
              </a:buClr>
              <a:buSzPts val="2800"/>
              <a:buFont typeface="Arial"/>
              <a:buNone/>
            </a:pPr>
            <a:endParaRPr sz="1400" b="0" i="0" u="none" strike="noStrike" cap="none" dirty="0">
              <a:solidFill>
                <a:srgbClr val="000000"/>
              </a:solidFill>
              <a:latin typeface="Arial"/>
              <a:ea typeface="Arial"/>
              <a:cs typeface="Arial"/>
              <a:sym typeface="Arial"/>
            </a:endParaRPr>
          </a:p>
        </p:txBody>
      </p:sp>
      <p:sp>
        <p:nvSpPr>
          <p:cNvPr id="5" name="Google Shape;123;g2c6e256e594_0_7">
            <a:extLst>
              <a:ext uri="{FF2B5EF4-FFF2-40B4-BE49-F238E27FC236}">
                <a16:creationId xmlns:a16="http://schemas.microsoft.com/office/drawing/2014/main" id="{AB79FB66-D6E4-7253-18D0-62D550F56DC8}"/>
              </a:ext>
            </a:extLst>
          </p:cNvPr>
          <p:cNvSpPr txBox="1"/>
          <p:nvPr/>
        </p:nvSpPr>
        <p:spPr>
          <a:xfrm>
            <a:off x="579400" y="1851525"/>
            <a:ext cx="6267714" cy="4136570"/>
          </a:xfrm>
          <a:prstGeom prst="rect">
            <a:avLst/>
          </a:prstGeom>
          <a:noFill/>
          <a:ln>
            <a:noFill/>
          </a:ln>
        </p:spPr>
        <p:txBody>
          <a:bodyPr spcFirstLastPara="1" wrap="square" lIns="91425" tIns="91425" rIns="91425" bIns="91425" anchor="t" anchorCtr="0">
            <a:noAutofit/>
          </a:bodyPr>
          <a:lstStyle/>
          <a:p>
            <a:pPr algn="ctr">
              <a:lnSpc>
                <a:spcPct val="150000"/>
              </a:lnSpc>
            </a:pPr>
            <a:r>
              <a:rPr lang="en-IN" sz="2400" b="1" dirty="0">
                <a:solidFill>
                  <a:srgbClr val="003399"/>
                </a:solidFill>
                <a:latin typeface="Times New Roman" panose="02020603050405020304" pitchFamily="18" charset="0"/>
                <a:cs typeface="Times New Roman" panose="02020603050405020304" pitchFamily="18" charset="0"/>
              </a:rPr>
              <a:t>RIGHT TO ADEQUATE HOUSING  (2/2)</a:t>
            </a:r>
          </a:p>
          <a:p>
            <a:pPr algn="just">
              <a:lnSpc>
                <a:spcPct val="150000"/>
              </a:lnSpc>
            </a:pPr>
            <a:endParaRPr lang="en-IN" sz="2000" dirty="0">
              <a:latin typeface="Times New Roman" panose="02020603050405020304" pitchFamily="18" charset="0"/>
              <a:cs typeface="Times New Roman" panose="02020603050405020304" pitchFamily="18" charset="0"/>
            </a:endParaRPr>
          </a:p>
          <a:p>
            <a:pPr>
              <a:lnSpc>
                <a:spcPts val="3000"/>
              </a:lnSpc>
              <a:spcAft>
                <a:spcPts val="800"/>
              </a:spcAft>
            </a:pPr>
            <a:r>
              <a:rPr lang="en-ES" sz="2000" b="1" u="sng" kern="100" dirty="0">
                <a:solidFill>
                  <a:srgbClr val="003399"/>
                </a:solidFill>
                <a:effectLst/>
                <a:latin typeface="Times New Roman" panose="02020603050405020304" pitchFamily="18" charset="0"/>
                <a:ea typeface="DengXian" panose="02010600030101010101" pitchFamily="2" charset="-122"/>
                <a:cs typeface="Times New Roman" panose="02020603050405020304" pitchFamily="18" charset="0"/>
              </a:rPr>
              <a:t>Housing Damage: </a:t>
            </a:r>
            <a:r>
              <a:rPr lang="en-ES" sz="2000" kern="100" dirty="0">
                <a:effectLst/>
                <a:latin typeface="Times New Roman" panose="02020603050405020304" pitchFamily="18" charset="0"/>
                <a:ea typeface="DengXian" panose="02010600030101010101" pitchFamily="2" charset="-122"/>
                <a:cs typeface="Times New Roman" panose="02020603050405020304" pitchFamily="18" charset="0"/>
              </a:rPr>
              <a:t>Coastal erosion, desertification, and stronger storms threaten to destroy homes, particularly in informal settlements or developing regions where housing infrastructure is weak.</a:t>
            </a:r>
          </a:p>
          <a:p>
            <a:pPr algn="just">
              <a:lnSpc>
                <a:spcPct val="150000"/>
              </a:lnSpc>
            </a:pPr>
            <a:endParaRPr lang="en-IN" sz="2000" dirty="0">
              <a:latin typeface="Times New Roman" panose="02020603050405020304" pitchFamily="18" charset="0"/>
              <a:cs typeface="Times New Roman" panose="02020603050405020304" pitchFamily="18" charset="0"/>
            </a:endParaRPr>
          </a:p>
          <a:p>
            <a:pPr algn="just">
              <a:lnSpc>
                <a:spcPct val="150000"/>
              </a:lnSpc>
            </a:pPr>
            <a:endParaRPr lang="en-US" sz="2000" dirty="0">
              <a:latin typeface="Times New Roman" panose="02020603050405020304" pitchFamily="18" charset="0"/>
              <a:cs typeface="Times New Roman" panose="02020603050405020304" pitchFamily="18" charset="0"/>
            </a:endParaRPr>
          </a:p>
        </p:txBody>
      </p:sp>
      <p:pic>
        <p:nvPicPr>
          <p:cNvPr id="7" name="Picture 2" descr="Right to Housing Logo">
            <a:extLst>
              <a:ext uri="{FF2B5EF4-FFF2-40B4-BE49-F238E27FC236}">
                <a16:creationId xmlns:a16="http://schemas.microsoft.com/office/drawing/2014/main" id="{795AE629-890C-57B4-44BA-AAA2E9D911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9743" y="1662339"/>
            <a:ext cx="3729263" cy="3729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88225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1">
          <a:extLst>
            <a:ext uri="{FF2B5EF4-FFF2-40B4-BE49-F238E27FC236}">
              <a16:creationId xmlns:a16="http://schemas.microsoft.com/office/drawing/2014/main" id="{DEFA07DE-10C5-FD93-1E38-27937E55B9E6}"/>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080947AA-853F-16DF-9185-4B23DD823996}"/>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2">
            <a:extLst>
              <a:ext uri="{FF2B5EF4-FFF2-40B4-BE49-F238E27FC236}">
                <a16:creationId xmlns:a16="http://schemas.microsoft.com/office/drawing/2014/main" id="{593BD11B-E13C-4456-A720-993011DAC2EB}"/>
              </a:ext>
            </a:extLst>
          </p:cNvPr>
          <p:cNvSpPr>
            <a:spLocks noChangeArrowheads="1"/>
          </p:cNvSpPr>
          <p:nvPr/>
        </p:nvSpPr>
        <p:spPr bwMode="auto">
          <a:xfrm>
            <a:off x="0" y="-184666"/>
            <a:ext cx="2648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 name="Google Shape;122;g2c6e256e594_0_7">
            <a:extLst>
              <a:ext uri="{FF2B5EF4-FFF2-40B4-BE49-F238E27FC236}">
                <a16:creationId xmlns:a16="http://schemas.microsoft.com/office/drawing/2014/main" id="{EC927D46-C8EA-D282-31F5-584A07A131AC}"/>
              </a:ext>
            </a:extLst>
          </p:cNvPr>
          <p:cNvSpPr/>
          <p:nvPr/>
        </p:nvSpPr>
        <p:spPr>
          <a:xfrm>
            <a:off x="500743" y="184666"/>
            <a:ext cx="11190514" cy="690160"/>
          </a:xfrm>
          <a:prstGeom prst="rect">
            <a:avLst/>
          </a:prstGeom>
          <a:solidFill>
            <a:srgbClr val="003399"/>
          </a:solidFill>
          <a:ln>
            <a:noFill/>
          </a:ln>
        </p:spPr>
        <p:txBody>
          <a:bodyPr spcFirstLastPara="1" wrap="square" lIns="91425" tIns="45700" rIns="91425" bIns="45700" anchor="t" anchorCtr="0">
            <a:noAutofit/>
          </a:bodyPr>
          <a:lstStyle/>
          <a:p>
            <a:pPr algn="ctr">
              <a:lnSpc>
                <a:spcPct val="150000"/>
              </a:lnSpc>
              <a:buSzPts val="2800"/>
            </a:pPr>
            <a:r>
              <a:rPr lang="en-US" sz="2400" b="1" dirty="0">
                <a:solidFill>
                  <a:srgbClr val="FFFFFF"/>
                </a:solidFill>
                <a:latin typeface="Times New Roman" panose="02020603050405020304" pitchFamily="18" charset="0"/>
                <a:ea typeface="Quattrocento Sans"/>
                <a:cs typeface="Times New Roman" panose="02020603050405020304" pitchFamily="18" charset="0"/>
                <a:sym typeface="Quattrocento Sans"/>
              </a:rPr>
              <a:t>OVERVIEW OF THE IMPACTS OF CLIMATE CHANGE ON HUMAN RIGHTS </a:t>
            </a:r>
          </a:p>
          <a:p>
            <a:pPr marL="0" marR="0" lvl="0" indent="0" algn="l" rtl="0">
              <a:lnSpc>
                <a:spcPct val="100000"/>
              </a:lnSpc>
              <a:spcBef>
                <a:spcPts val="0"/>
              </a:spcBef>
              <a:spcAft>
                <a:spcPts val="0"/>
              </a:spcAft>
              <a:buClr>
                <a:srgbClr val="000000"/>
              </a:buClr>
              <a:buSzPts val="2800"/>
              <a:buFont typeface="Arial"/>
              <a:buNone/>
            </a:pPr>
            <a:endParaRPr sz="1400" b="0" i="0" u="none" strike="noStrike" cap="none" dirty="0">
              <a:solidFill>
                <a:srgbClr val="000000"/>
              </a:solidFill>
              <a:latin typeface="Arial"/>
              <a:ea typeface="Arial"/>
              <a:cs typeface="Arial"/>
              <a:sym typeface="Arial"/>
            </a:endParaRPr>
          </a:p>
        </p:txBody>
      </p:sp>
      <p:sp>
        <p:nvSpPr>
          <p:cNvPr id="6" name="Google Shape;123;g2c6e256e594_0_7">
            <a:extLst>
              <a:ext uri="{FF2B5EF4-FFF2-40B4-BE49-F238E27FC236}">
                <a16:creationId xmlns:a16="http://schemas.microsoft.com/office/drawing/2014/main" id="{D664B7BB-A4AA-E877-60B2-E545875D1ED0}"/>
              </a:ext>
            </a:extLst>
          </p:cNvPr>
          <p:cNvSpPr txBox="1"/>
          <p:nvPr/>
        </p:nvSpPr>
        <p:spPr>
          <a:xfrm>
            <a:off x="4879257" y="1360714"/>
            <a:ext cx="6267714" cy="4136570"/>
          </a:xfrm>
          <a:prstGeom prst="rect">
            <a:avLst/>
          </a:prstGeom>
          <a:noFill/>
          <a:ln>
            <a:noFill/>
          </a:ln>
        </p:spPr>
        <p:txBody>
          <a:bodyPr spcFirstLastPara="1" wrap="square" lIns="91425" tIns="91425" rIns="91425" bIns="91425" anchor="t" anchorCtr="0">
            <a:noAutofit/>
          </a:bodyPr>
          <a:lstStyle/>
          <a:p>
            <a:pPr algn="ctr">
              <a:lnSpc>
                <a:spcPct val="150000"/>
              </a:lnSpc>
            </a:pPr>
            <a:r>
              <a:rPr lang="en-IN" sz="2400" b="1" dirty="0">
                <a:solidFill>
                  <a:srgbClr val="003399"/>
                </a:solidFill>
                <a:latin typeface="Times New Roman" panose="02020603050405020304" pitchFamily="18" charset="0"/>
                <a:cs typeface="Times New Roman" panose="02020603050405020304" pitchFamily="18" charset="0"/>
              </a:rPr>
              <a:t>RIGHT TO SELF-DETERMINATION   (1/2)</a:t>
            </a:r>
          </a:p>
          <a:p>
            <a:pPr algn="just">
              <a:lnSpc>
                <a:spcPct val="150000"/>
              </a:lnSpc>
            </a:pPr>
            <a:endParaRPr lang="en-IN" sz="2000" dirty="0">
              <a:latin typeface="Times New Roman" panose="02020603050405020304" pitchFamily="18" charset="0"/>
              <a:cs typeface="Times New Roman" panose="02020603050405020304" pitchFamily="18" charset="0"/>
            </a:endParaRPr>
          </a:p>
          <a:p>
            <a:pPr algn="just">
              <a:lnSpc>
                <a:spcPct val="150000"/>
              </a:lnSpc>
            </a:pPr>
            <a:r>
              <a:rPr lang="en-ES" sz="2000" b="1" u="sng" kern="100" dirty="0">
                <a:solidFill>
                  <a:srgbClr val="003399"/>
                </a:solidFill>
                <a:effectLst/>
                <a:latin typeface="Times New Roman" panose="02020603050405020304" pitchFamily="18" charset="0"/>
                <a:ea typeface="DengXian" panose="02010600030101010101" pitchFamily="2" charset="-122"/>
                <a:cs typeface="Times New Roman" panose="02020603050405020304" pitchFamily="18" charset="0"/>
              </a:rPr>
              <a:t>Impact on Indigenous Peoples:</a:t>
            </a:r>
            <a:r>
              <a:rPr lang="en-ES" sz="2000" kern="100" dirty="0">
                <a:effectLst/>
                <a:latin typeface="Times New Roman" panose="02020603050405020304" pitchFamily="18" charset="0"/>
                <a:ea typeface="DengXian" panose="02010600030101010101" pitchFamily="2" charset="-122"/>
                <a:cs typeface="Times New Roman" panose="02020603050405020304" pitchFamily="18" charset="0"/>
              </a:rPr>
              <a:t> Climate change disproportionately affects indigenous communities, especially those relying on natural ecosystems for livelihoods. Rising temperatures and environmental degradation threaten their right to preserve their land and culture.</a:t>
            </a:r>
          </a:p>
          <a:p>
            <a:pPr algn="just">
              <a:lnSpc>
                <a:spcPct val="150000"/>
              </a:lnSpc>
            </a:pPr>
            <a:endParaRPr lang="en-IN" sz="2000" dirty="0">
              <a:latin typeface="Times New Roman" panose="02020603050405020304" pitchFamily="18" charset="0"/>
              <a:cs typeface="Times New Roman" panose="02020603050405020304" pitchFamily="18" charset="0"/>
            </a:endParaRPr>
          </a:p>
          <a:p>
            <a:pPr algn="just">
              <a:lnSpc>
                <a:spcPct val="150000"/>
              </a:lnSpc>
            </a:pPr>
            <a:endParaRPr lang="en-US" sz="2000" dirty="0">
              <a:latin typeface="Times New Roman" panose="02020603050405020304" pitchFamily="18" charset="0"/>
              <a:cs typeface="Times New Roman" panose="02020603050405020304" pitchFamily="18" charset="0"/>
            </a:endParaRPr>
          </a:p>
        </p:txBody>
      </p:sp>
      <p:pic>
        <p:nvPicPr>
          <p:cNvPr id="20482" name="Picture 2" descr="Picture">
            <a:extLst>
              <a:ext uri="{FF2B5EF4-FFF2-40B4-BE49-F238E27FC236}">
                <a16:creationId xmlns:a16="http://schemas.microsoft.com/office/drawing/2014/main" id="{13391960-EA23-6F0D-F35D-C65D17B7C9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286" y="2013856"/>
            <a:ext cx="3845064" cy="3351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96730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1">
          <a:extLst>
            <a:ext uri="{FF2B5EF4-FFF2-40B4-BE49-F238E27FC236}">
              <a16:creationId xmlns:a16="http://schemas.microsoft.com/office/drawing/2014/main" id="{247F93BF-A84C-4522-38FE-EA6FCFD87AD1}"/>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36317804-C4E2-AFB0-7733-E44DE6FF6E22}"/>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2">
            <a:extLst>
              <a:ext uri="{FF2B5EF4-FFF2-40B4-BE49-F238E27FC236}">
                <a16:creationId xmlns:a16="http://schemas.microsoft.com/office/drawing/2014/main" id="{961A6C41-3B19-F361-E6BF-EB31710DC227}"/>
              </a:ext>
            </a:extLst>
          </p:cNvPr>
          <p:cNvSpPr>
            <a:spLocks noChangeArrowheads="1"/>
          </p:cNvSpPr>
          <p:nvPr/>
        </p:nvSpPr>
        <p:spPr bwMode="auto">
          <a:xfrm>
            <a:off x="0" y="-184666"/>
            <a:ext cx="2648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 name="Google Shape;122;g2c6e256e594_0_7">
            <a:extLst>
              <a:ext uri="{FF2B5EF4-FFF2-40B4-BE49-F238E27FC236}">
                <a16:creationId xmlns:a16="http://schemas.microsoft.com/office/drawing/2014/main" id="{1B8A0DEB-EF6F-9677-0949-79AFF069DF32}"/>
              </a:ext>
            </a:extLst>
          </p:cNvPr>
          <p:cNvSpPr/>
          <p:nvPr/>
        </p:nvSpPr>
        <p:spPr>
          <a:xfrm>
            <a:off x="500743" y="184666"/>
            <a:ext cx="11190514" cy="690160"/>
          </a:xfrm>
          <a:prstGeom prst="rect">
            <a:avLst/>
          </a:prstGeom>
          <a:solidFill>
            <a:srgbClr val="003399"/>
          </a:solidFill>
          <a:ln>
            <a:noFill/>
          </a:ln>
        </p:spPr>
        <p:txBody>
          <a:bodyPr spcFirstLastPara="1" wrap="square" lIns="91425" tIns="45700" rIns="91425" bIns="45700" anchor="t" anchorCtr="0">
            <a:noAutofit/>
          </a:bodyPr>
          <a:lstStyle/>
          <a:p>
            <a:pPr algn="ctr">
              <a:lnSpc>
                <a:spcPct val="150000"/>
              </a:lnSpc>
              <a:buSzPts val="2800"/>
            </a:pPr>
            <a:r>
              <a:rPr lang="en-US" sz="2400" b="1" dirty="0">
                <a:solidFill>
                  <a:srgbClr val="FFFFFF"/>
                </a:solidFill>
                <a:latin typeface="Times New Roman" panose="02020603050405020304" pitchFamily="18" charset="0"/>
                <a:ea typeface="Quattrocento Sans"/>
                <a:cs typeface="Times New Roman" panose="02020603050405020304" pitchFamily="18" charset="0"/>
                <a:sym typeface="Quattrocento Sans"/>
              </a:rPr>
              <a:t>OVERVIEW OF THE IMPACTS OF CLIMATE CHANGE ON HUMAN RIGHTS </a:t>
            </a:r>
          </a:p>
          <a:p>
            <a:pPr marL="0" marR="0" lvl="0" indent="0" algn="l" rtl="0">
              <a:lnSpc>
                <a:spcPct val="100000"/>
              </a:lnSpc>
              <a:spcBef>
                <a:spcPts val="0"/>
              </a:spcBef>
              <a:spcAft>
                <a:spcPts val="0"/>
              </a:spcAft>
              <a:buClr>
                <a:srgbClr val="000000"/>
              </a:buClr>
              <a:buSzPts val="2800"/>
              <a:buFont typeface="Arial"/>
              <a:buNone/>
            </a:pPr>
            <a:endParaRPr sz="1400" b="0" i="0" u="none" strike="noStrike" cap="none" dirty="0">
              <a:solidFill>
                <a:srgbClr val="000000"/>
              </a:solidFill>
              <a:latin typeface="Arial"/>
              <a:ea typeface="Arial"/>
              <a:cs typeface="Arial"/>
              <a:sym typeface="Arial"/>
            </a:endParaRPr>
          </a:p>
        </p:txBody>
      </p:sp>
      <p:sp>
        <p:nvSpPr>
          <p:cNvPr id="6" name="Google Shape;123;g2c6e256e594_0_7">
            <a:extLst>
              <a:ext uri="{FF2B5EF4-FFF2-40B4-BE49-F238E27FC236}">
                <a16:creationId xmlns:a16="http://schemas.microsoft.com/office/drawing/2014/main" id="{EB4C05FD-CEA1-FFC3-3508-90708987C510}"/>
              </a:ext>
            </a:extLst>
          </p:cNvPr>
          <p:cNvSpPr txBox="1"/>
          <p:nvPr/>
        </p:nvSpPr>
        <p:spPr>
          <a:xfrm>
            <a:off x="500743" y="1817914"/>
            <a:ext cx="6267714" cy="3351893"/>
          </a:xfrm>
          <a:prstGeom prst="rect">
            <a:avLst/>
          </a:prstGeom>
          <a:noFill/>
          <a:ln>
            <a:noFill/>
          </a:ln>
        </p:spPr>
        <p:txBody>
          <a:bodyPr spcFirstLastPara="1" wrap="square" lIns="91425" tIns="91425" rIns="91425" bIns="91425" anchor="t" anchorCtr="0">
            <a:noAutofit/>
          </a:bodyPr>
          <a:lstStyle/>
          <a:p>
            <a:pPr algn="ctr">
              <a:lnSpc>
                <a:spcPct val="150000"/>
              </a:lnSpc>
            </a:pPr>
            <a:r>
              <a:rPr lang="en-IN" sz="2400" b="1" dirty="0">
                <a:solidFill>
                  <a:srgbClr val="003399"/>
                </a:solidFill>
                <a:latin typeface="Times New Roman" panose="02020603050405020304" pitchFamily="18" charset="0"/>
                <a:cs typeface="Times New Roman" panose="02020603050405020304" pitchFamily="18" charset="0"/>
              </a:rPr>
              <a:t>RIGHT TO SELF-DETERMINATION   (2/2)</a:t>
            </a:r>
          </a:p>
          <a:p>
            <a:pPr algn="just">
              <a:lnSpc>
                <a:spcPct val="150000"/>
              </a:lnSpc>
            </a:pPr>
            <a:endParaRPr lang="en-IN" sz="2000" dirty="0">
              <a:latin typeface="Times New Roman" panose="02020603050405020304" pitchFamily="18" charset="0"/>
              <a:cs typeface="Times New Roman" panose="02020603050405020304" pitchFamily="18" charset="0"/>
            </a:endParaRPr>
          </a:p>
          <a:p>
            <a:pPr>
              <a:lnSpc>
                <a:spcPts val="3000"/>
              </a:lnSpc>
              <a:spcAft>
                <a:spcPts val="800"/>
              </a:spcAft>
            </a:pPr>
            <a:r>
              <a:rPr lang="en-ES" sz="2000" b="1" u="sng" kern="100" dirty="0">
                <a:solidFill>
                  <a:srgbClr val="003399"/>
                </a:solidFill>
                <a:effectLst/>
                <a:latin typeface="Times New Roman" panose="02020603050405020304" pitchFamily="18" charset="0"/>
                <a:ea typeface="DengXian" panose="02010600030101010101" pitchFamily="2" charset="-122"/>
                <a:cs typeface="Times New Roman" panose="02020603050405020304" pitchFamily="18" charset="0"/>
              </a:rPr>
              <a:t>Loss of Livelihoods: </a:t>
            </a:r>
            <a:r>
              <a:rPr lang="en-ES" sz="2000" kern="100" dirty="0">
                <a:effectLst/>
                <a:latin typeface="Times New Roman" panose="02020603050405020304" pitchFamily="18" charset="0"/>
                <a:ea typeface="DengXian" panose="02010600030101010101" pitchFamily="2" charset="-122"/>
                <a:cs typeface="Times New Roman" panose="02020603050405020304" pitchFamily="18" charset="0"/>
              </a:rPr>
              <a:t>Farmers, herders, and fishers are increasingly unable to sustain their traditional ways of life due to changes in weather patterns, undermining their economic and cultural rights.</a:t>
            </a:r>
          </a:p>
          <a:p>
            <a:pPr algn="just">
              <a:lnSpc>
                <a:spcPct val="150000"/>
              </a:lnSpc>
            </a:pPr>
            <a:endParaRPr lang="en-IN" sz="2000" dirty="0">
              <a:latin typeface="Times New Roman" panose="02020603050405020304" pitchFamily="18" charset="0"/>
              <a:cs typeface="Times New Roman" panose="02020603050405020304" pitchFamily="18" charset="0"/>
            </a:endParaRPr>
          </a:p>
          <a:p>
            <a:pPr algn="just">
              <a:lnSpc>
                <a:spcPct val="150000"/>
              </a:lnSpc>
            </a:pPr>
            <a:endParaRPr lang="en-US" sz="2000" dirty="0">
              <a:latin typeface="Times New Roman" panose="02020603050405020304" pitchFamily="18" charset="0"/>
              <a:cs typeface="Times New Roman" panose="02020603050405020304" pitchFamily="18" charset="0"/>
            </a:endParaRPr>
          </a:p>
        </p:txBody>
      </p:sp>
      <p:pic>
        <p:nvPicPr>
          <p:cNvPr id="20482" name="Picture 2" descr="Picture">
            <a:extLst>
              <a:ext uri="{FF2B5EF4-FFF2-40B4-BE49-F238E27FC236}">
                <a16:creationId xmlns:a16="http://schemas.microsoft.com/office/drawing/2014/main" id="{B6F1439C-863E-5A6F-11BF-23C024B1C0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4775" y="1817915"/>
            <a:ext cx="3845064" cy="3351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62126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1">
          <a:extLst>
            <a:ext uri="{FF2B5EF4-FFF2-40B4-BE49-F238E27FC236}">
              <a16:creationId xmlns:a16="http://schemas.microsoft.com/office/drawing/2014/main" id="{8A777782-0FF3-5276-8F68-CCC0C9D3AF06}"/>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2E87793E-312B-825D-B9D4-EE574E04EE76}"/>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2">
            <a:extLst>
              <a:ext uri="{FF2B5EF4-FFF2-40B4-BE49-F238E27FC236}">
                <a16:creationId xmlns:a16="http://schemas.microsoft.com/office/drawing/2014/main" id="{C9023999-396F-CE73-CD21-A9A7D61BF268}"/>
              </a:ext>
            </a:extLst>
          </p:cNvPr>
          <p:cNvSpPr>
            <a:spLocks noChangeArrowheads="1"/>
          </p:cNvSpPr>
          <p:nvPr/>
        </p:nvSpPr>
        <p:spPr bwMode="auto">
          <a:xfrm>
            <a:off x="0" y="-184666"/>
            <a:ext cx="2648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 name="Google Shape;122;g2c6e256e594_0_7">
            <a:extLst>
              <a:ext uri="{FF2B5EF4-FFF2-40B4-BE49-F238E27FC236}">
                <a16:creationId xmlns:a16="http://schemas.microsoft.com/office/drawing/2014/main" id="{BDE69E75-E777-149D-D28B-0FA260862389}"/>
              </a:ext>
            </a:extLst>
          </p:cNvPr>
          <p:cNvSpPr/>
          <p:nvPr/>
        </p:nvSpPr>
        <p:spPr>
          <a:xfrm>
            <a:off x="500743" y="184666"/>
            <a:ext cx="11190514" cy="690160"/>
          </a:xfrm>
          <a:prstGeom prst="rect">
            <a:avLst/>
          </a:prstGeom>
          <a:solidFill>
            <a:srgbClr val="003399"/>
          </a:solidFill>
          <a:ln>
            <a:noFill/>
          </a:ln>
        </p:spPr>
        <p:txBody>
          <a:bodyPr spcFirstLastPara="1" wrap="square" lIns="91425" tIns="45700" rIns="91425" bIns="45700" anchor="t" anchorCtr="0">
            <a:noAutofit/>
          </a:bodyPr>
          <a:lstStyle/>
          <a:p>
            <a:pPr algn="ctr">
              <a:lnSpc>
                <a:spcPct val="150000"/>
              </a:lnSpc>
              <a:buSzPts val="2800"/>
            </a:pPr>
            <a:r>
              <a:rPr lang="en-US" sz="2400" b="1" dirty="0">
                <a:solidFill>
                  <a:srgbClr val="FFFFFF"/>
                </a:solidFill>
                <a:latin typeface="Times New Roman" panose="02020603050405020304" pitchFamily="18" charset="0"/>
                <a:ea typeface="Quattrocento Sans"/>
                <a:cs typeface="Times New Roman" panose="02020603050405020304" pitchFamily="18" charset="0"/>
                <a:sym typeface="Quattrocento Sans"/>
              </a:rPr>
              <a:t>OVERVIEW OF THE IMPACTS OF CLIMATE CHANGE ON HUMAN RIGHTS </a:t>
            </a:r>
          </a:p>
          <a:p>
            <a:pPr marL="0" marR="0" lvl="0" indent="0" algn="l" rtl="0">
              <a:lnSpc>
                <a:spcPct val="100000"/>
              </a:lnSpc>
              <a:spcBef>
                <a:spcPts val="0"/>
              </a:spcBef>
              <a:spcAft>
                <a:spcPts val="0"/>
              </a:spcAft>
              <a:buClr>
                <a:srgbClr val="000000"/>
              </a:buClr>
              <a:buSzPts val="2800"/>
              <a:buFont typeface="Arial"/>
              <a:buNone/>
            </a:pPr>
            <a:endParaRPr sz="1400" b="0" i="0" u="none" strike="noStrike" cap="none" dirty="0">
              <a:solidFill>
                <a:srgbClr val="000000"/>
              </a:solidFill>
              <a:latin typeface="Arial"/>
              <a:ea typeface="Arial"/>
              <a:cs typeface="Arial"/>
              <a:sym typeface="Arial"/>
            </a:endParaRPr>
          </a:p>
        </p:txBody>
      </p:sp>
      <p:sp>
        <p:nvSpPr>
          <p:cNvPr id="5" name="Google Shape;123;g2c6e256e594_0_7">
            <a:extLst>
              <a:ext uri="{FF2B5EF4-FFF2-40B4-BE49-F238E27FC236}">
                <a16:creationId xmlns:a16="http://schemas.microsoft.com/office/drawing/2014/main" id="{0597F5E8-AC34-EC51-C4DE-7EE9099D20BA}"/>
              </a:ext>
            </a:extLst>
          </p:cNvPr>
          <p:cNvSpPr txBox="1"/>
          <p:nvPr/>
        </p:nvSpPr>
        <p:spPr>
          <a:xfrm>
            <a:off x="4397829" y="1132114"/>
            <a:ext cx="7108370" cy="4876800"/>
          </a:xfrm>
          <a:prstGeom prst="rect">
            <a:avLst/>
          </a:prstGeom>
          <a:noFill/>
          <a:ln>
            <a:noFill/>
          </a:ln>
        </p:spPr>
        <p:txBody>
          <a:bodyPr spcFirstLastPara="1" wrap="square" lIns="91425" tIns="91425" rIns="91425" bIns="91425" anchor="t" anchorCtr="0">
            <a:noAutofit/>
          </a:bodyPr>
          <a:lstStyle/>
          <a:p>
            <a:pPr algn="ctr">
              <a:lnSpc>
                <a:spcPct val="150000"/>
              </a:lnSpc>
            </a:pPr>
            <a:r>
              <a:rPr lang="en-IN" sz="2400" b="1" dirty="0">
                <a:solidFill>
                  <a:srgbClr val="003399"/>
                </a:solidFill>
                <a:latin typeface="Times New Roman" panose="02020603050405020304" pitchFamily="18" charset="0"/>
                <a:cs typeface="Times New Roman" panose="02020603050405020304" pitchFamily="18" charset="0"/>
              </a:rPr>
              <a:t>RIGHT TO DEVELOPMENT (1/2)</a:t>
            </a:r>
          </a:p>
          <a:p>
            <a:pPr algn="just">
              <a:lnSpc>
                <a:spcPct val="150000"/>
              </a:lnSpc>
            </a:pPr>
            <a:r>
              <a:rPr lang="en-ES" sz="2000" b="1" u="sng" kern="100" dirty="0">
                <a:solidFill>
                  <a:srgbClr val="003399"/>
                </a:solidFill>
                <a:effectLst/>
                <a:latin typeface="Times New Roman" panose="02020603050405020304" pitchFamily="18" charset="0"/>
                <a:ea typeface="DengXian" panose="02010600030101010101" pitchFamily="2" charset="-122"/>
                <a:cs typeface="Times New Roman" panose="02020603050405020304" pitchFamily="18" charset="0"/>
              </a:rPr>
              <a:t>Economic Inequality: </a:t>
            </a:r>
            <a:r>
              <a:rPr lang="en-ES" sz="2000" kern="100" dirty="0">
                <a:effectLst/>
                <a:latin typeface="Times New Roman" panose="02020603050405020304" pitchFamily="18" charset="0"/>
                <a:ea typeface="DengXian" panose="02010600030101010101" pitchFamily="2" charset="-122"/>
                <a:cs typeface="Times New Roman" panose="02020603050405020304" pitchFamily="18" charset="0"/>
              </a:rPr>
              <a:t>Climate change exacerbates inequalities between developed and developing countries. Developing nations, which contribute the least to global emissions, are bearing the brunt of climate impacts, further limiting their right to sustainable development.</a:t>
            </a:r>
          </a:p>
          <a:p>
            <a:pPr algn="just">
              <a:lnSpc>
                <a:spcPct val="150000"/>
              </a:lnSpc>
            </a:pPr>
            <a:endParaRPr lang="en-ES" sz="1000" kern="100" dirty="0">
              <a:effectLst/>
              <a:latin typeface="Times New Roman" panose="02020603050405020304" pitchFamily="18" charset="0"/>
              <a:ea typeface="DengXian" panose="02010600030101010101" pitchFamily="2" charset="-122"/>
              <a:cs typeface="Times New Roman" panose="02020603050405020304" pitchFamily="18" charset="0"/>
            </a:endParaRPr>
          </a:p>
          <a:p>
            <a:pPr algn="just">
              <a:lnSpc>
                <a:spcPct val="150000"/>
              </a:lnSpc>
            </a:pPr>
            <a:r>
              <a:rPr lang="en-ES" sz="2000" b="1" u="sng" kern="100" dirty="0">
                <a:solidFill>
                  <a:srgbClr val="003399"/>
                </a:solidFill>
                <a:effectLst/>
                <a:latin typeface="Times New Roman" panose="02020603050405020304" pitchFamily="18" charset="0"/>
                <a:ea typeface="DengXian" panose="02010600030101010101" pitchFamily="2" charset="-122"/>
                <a:cs typeface="Times New Roman" panose="02020603050405020304" pitchFamily="18" charset="0"/>
              </a:rPr>
              <a:t>Vulnerable Populations: </a:t>
            </a:r>
            <a:r>
              <a:rPr lang="en-ES" sz="2000" kern="100" dirty="0">
                <a:effectLst/>
                <a:latin typeface="Times New Roman" panose="02020603050405020304" pitchFamily="18" charset="0"/>
                <a:ea typeface="DengXian" panose="02010600030101010101" pitchFamily="2" charset="-122"/>
                <a:cs typeface="Times New Roman" panose="02020603050405020304" pitchFamily="18" charset="0"/>
              </a:rPr>
              <a:t>The poorest populations, particularly women and children, are the most affected by the environmental and economic impacts of climate change, trapping them in cycles of poverty.</a:t>
            </a:r>
          </a:p>
          <a:p>
            <a:pPr algn="just">
              <a:lnSpc>
                <a:spcPct val="150000"/>
              </a:lnSpc>
            </a:pPr>
            <a:endParaRPr lang="en-IN" sz="2000" dirty="0">
              <a:latin typeface="Times New Roman" panose="02020603050405020304" pitchFamily="18" charset="0"/>
              <a:cs typeface="Times New Roman" panose="02020603050405020304" pitchFamily="18" charset="0"/>
            </a:endParaRPr>
          </a:p>
          <a:p>
            <a:pPr algn="just">
              <a:lnSpc>
                <a:spcPct val="150000"/>
              </a:lnSpc>
            </a:pPr>
            <a:endParaRPr lang="en-US" sz="2000" dirty="0">
              <a:latin typeface="Times New Roman" panose="02020603050405020304" pitchFamily="18" charset="0"/>
              <a:cs typeface="Times New Roman" panose="02020603050405020304" pitchFamily="18" charset="0"/>
            </a:endParaRPr>
          </a:p>
        </p:txBody>
      </p:sp>
      <p:pic>
        <p:nvPicPr>
          <p:cNvPr id="17410" name="Picture 2" descr="Survival and development rights">
            <a:extLst>
              <a:ext uri="{FF2B5EF4-FFF2-40B4-BE49-F238E27FC236}">
                <a16:creationId xmlns:a16="http://schemas.microsoft.com/office/drawing/2014/main" id="{CAF6BF71-A300-E7EF-87D0-844B3FFE40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816" y="1132114"/>
            <a:ext cx="3055327" cy="2166834"/>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Survival and development rights3">
            <a:extLst>
              <a:ext uri="{FF2B5EF4-FFF2-40B4-BE49-F238E27FC236}">
                <a16:creationId xmlns:a16="http://schemas.microsoft.com/office/drawing/2014/main" id="{FF879E14-D1E8-66CD-1FE0-89A22620EB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9828" y="3508152"/>
            <a:ext cx="2836636" cy="2217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01187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1">
          <a:extLst>
            <a:ext uri="{FF2B5EF4-FFF2-40B4-BE49-F238E27FC236}">
              <a16:creationId xmlns:a16="http://schemas.microsoft.com/office/drawing/2014/main" id="{5118785A-8762-A30E-F156-FFFF5A4700DB}"/>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2D7FFE31-DBBF-699E-0C24-B232FF913A3F}"/>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2">
            <a:extLst>
              <a:ext uri="{FF2B5EF4-FFF2-40B4-BE49-F238E27FC236}">
                <a16:creationId xmlns:a16="http://schemas.microsoft.com/office/drawing/2014/main" id="{50914238-CE16-AD95-36B0-E40CA48FEC61}"/>
              </a:ext>
            </a:extLst>
          </p:cNvPr>
          <p:cNvSpPr>
            <a:spLocks noChangeArrowheads="1"/>
          </p:cNvSpPr>
          <p:nvPr/>
        </p:nvSpPr>
        <p:spPr bwMode="auto">
          <a:xfrm>
            <a:off x="0" y="-184666"/>
            <a:ext cx="2648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 name="Google Shape;122;g2c6e256e594_0_7">
            <a:extLst>
              <a:ext uri="{FF2B5EF4-FFF2-40B4-BE49-F238E27FC236}">
                <a16:creationId xmlns:a16="http://schemas.microsoft.com/office/drawing/2014/main" id="{4B2AED8E-CAC7-207E-9D50-54353E940DFB}"/>
              </a:ext>
            </a:extLst>
          </p:cNvPr>
          <p:cNvSpPr/>
          <p:nvPr/>
        </p:nvSpPr>
        <p:spPr>
          <a:xfrm>
            <a:off x="500743" y="184666"/>
            <a:ext cx="11190514" cy="690160"/>
          </a:xfrm>
          <a:prstGeom prst="rect">
            <a:avLst/>
          </a:prstGeom>
          <a:solidFill>
            <a:srgbClr val="003399"/>
          </a:solidFill>
          <a:ln>
            <a:noFill/>
          </a:ln>
        </p:spPr>
        <p:txBody>
          <a:bodyPr spcFirstLastPara="1" wrap="square" lIns="91425" tIns="45700" rIns="91425" bIns="45700" anchor="t" anchorCtr="0">
            <a:noAutofit/>
          </a:bodyPr>
          <a:lstStyle/>
          <a:p>
            <a:pPr algn="ctr">
              <a:lnSpc>
                <a:spcPct val="150000"/>
              </a:lnSpc>
              <a:buSzPts val="2800"/>
            </a:pPr>
            <a:r>
              <a:rPr lang="en-US" sz="2400" b="1" dirty="0">
                <a:solidFill>
                  <a:srgbClr val="FFFFFF"/>
                </a:solidFill>
                <a:latin typeface="Times New Roman" panose="02020603050405020304" pitchFamily="18" charset="0"/>
                <a:ea typeface="Quattrocento Sans"/>
                <a:cs typeface="Times New Roman" panose="02020603050405020304" pitchFamily="18" charset="0"/>
                <a:sym typeface="Quattrocento Sans"/>
              </a:rPr>
              <a:t>OVERVIEW OF THE IMPACTS OF CLIMATE CHANGE ON HUMAN RIGHTS </a:t>
            </a:r>
          </a:p>
          <a:p>
            <a:pPr marL="0" marR="0" lvl="0" indent="0" algn="l" rtl="0">
              <a:lnSpc>
                <a:spcPct val="100000"/>
              </a:lnSpc>
              <a:spcBef>
                <a:spcPts val="0"/>
              </a:spcBef>
              <a:spcAft>
                <a:spcPts val="0"/>
              </a:spcAft>
              <a:buClr>
                <a:srgbClr val="000000"/>
              </a:buClr>
              <a:buSzPts val="2800"/>
              <a:buFont typeface="Arial"/>
              <a:buNone/>
            </a:pPr>
            <a:endParaRPr sz="1400" b="0" i="0" u="none" strike="noStrike" cap="none" dirty="0">
              <a:solidFill>
                <a:srgbClr val="000000"/>
              </a:solidFill>
              <a:latin typeface="Arial"/>
              <a:ea typeface="Arial"/>
              <a:cs typeface="Arial"/>
              <a:sym typeface="Arial"/>
            </a:endParaRPr>
          </a:p>
        </p:txBody>
      </p:sp>
      <p:sp>
        <p:nvSpPr>
          <p:cNvPr id="5" name="Google Shape;123;g2c6e256e594_0_7">
            <a:extLst>
              <a:ext uri="{FF2B5EF4-FFF2-40B4-BE49-F238E27FC236}">
                <a16:creationId xmlns:a16="http://schemas.microsoft.com/office/drawing/2014/main" id="{5DC67CBC-4EA7-CB1C-B309-A408311513F5}"/>
              </a:ext>
            </a:extLst>
          </p:cNvPr>
          <p:cNvSpPr txBox="1"/>
          <p:nvPr/>
        </p:nvSpPr>
        <p:spPr>
          <a:xfrm>
            <a:off x="5198092" y="1834242"/>
            <a:ext cx="6155708" cy="3189515"/>
          </a:xfrm>
          <a:prstGeom prst="rect">
            <a:avLst/>
          </a:prstGeom>
          <a:noFill/>
          <a:ln>
            <a:noFill/>
          </a:ln>
        </p:spPr>
        <p:txBody>
          <a:bodyPr spcFirstLastPara="1" wrap="square" lIns="91425" tIns="91425" rIns="91425" bIns="91425" anchor="t" anchorCtr="0">
            <a:noAutofit/>
          </a:bodyPr>
          <a:lstStyle/>
          <a:p>
            <a:pPr algn="ctr">
              <a:lnSpc>
                <a:spcPct val="150000"/>
              </a:lnSpc>
            </a:pPr>
            <a:r>
              <a:rPr lang="en-IN" sz="2400" b="1" dirty="0">
                <a:solidFill>
                  <a:srgbClr val="003399"/>
                </a:solidFill>
                <a:latin typeface="Times New Roman" panose="02020603050405020304" pitchFamily="18" charset="0"/>
                <a:cs typeface="Times New Roman" panose="02020603050405020304" pitchFamily="18" charset="0"/>
              </a:rPr>
              <a:t>CLIMATE REFUGEES AND MIGRATION </a:t>
            </a:r>
          </a:p>
          <a:p>
            <a:pPr algn="just">
              <a:lnSpc>
                <a:spcPct val="150000"/>
              </a:lnSpc>
            </a:pPr>
            <a:endParaRPr lang="en-IN" sz="2000" dirty="0">
              <a:latin typeface="Times New Roman" panose="02020603050405020304" pitchFamily="18" charset="0"/>
              <a:cs typeface="Times New Roman" panose="02020603050405020304" pitchFamily="18" charset="0"/>
            </a:endParaRPr>
          </a:p>
          <a:p>
            <a:pPr algn="just">
              <a:lnSpc>
                <a:spcPts val="3000"/>
              </a:lnSpc>
            </a:pPr>
            <a:r>
              <a:rPr lang="en-ES" sz="2000" b="1" u="sng" kern="100" dirty="0">
                <a:solidFill>
                  <a:srgbClr val="003399"/>
                </a:solidFill>
                <a:effectLst/>
                <a:latin typeface="Times New Roman" panose="02020603050405020304" pitchFamily="18" charset="0"/>
                <a:ea typeface="DengXian" panose="02010600030101010101" pitchFamily="2" charset="-122"/>
                <a:cs typeface="Times New Roman" panose="02020603050405020304" pitchFamily="18" charset="0"/>
              </a:rPr>
              <a:t>Displacement Crisis: </a:t>
            </a:r>
            <a:r>
              <a:rPr lang="en-ES" sz="2000" kern="100" dirty="0">
                <a:effectLst/>
                <a:latin typeface="Times New Roman" panose="02020603050405020304" pitchFamily="18" charset="0"/>
                <a:ea typeface="DengXian" panose="02010600030101010101" pitchFamily="2" charset="-122"/>
                <a:cs typeface="Times New Roman" panose="02020603050405020304" pitchFamily="18" charset="0"/>
              </a:rPr>
              <a:t>Climate-induced displacement is expected to rise sharply. By 2050, the World Bank estimates that climate change could force up to 143 million people to migrate within their countries in Sub-Saharan Africa, South Asia, and Latin America.</a:t>
            </a:r>
          </a:p>
          <a:p>
            <a:pPr algn="just">
              <a:lnSpc>
                <a:spcPct val="150000"/>
              </a:lnSpc>
            </a:pPr>
            <a:endParaRPr lang="en-IN" sz="2000" dirty="0">
              <a:latin typeface="Times New Roman" panose="02020603050405020304" pitchFamily="18" charset="0"/>
              <a:cs typeface="Times New Roman" panose="02020603050405020304" pitchFamily="18" charset="0"/>
            </a:endParaRPr>
          </a:p>
          <a:p>
            <a:pPr algn="just">
              <a:lnSpc>
                <a:spcPct val="150000"/>
              </a:lnSpc>
            </a:pPr>
            <a:endParaRPr lang="en-US" sz="2000" dirty="0">
              <a:latin typeface="Times New Roman" panose="02020603050405020304" pitchFamily="18" charset="0"/>
              <a:cs typeface="Times New Roman" panose="02020603050405020304" pitchFamily="18" charset="0"/>
            </a:endParaRPr>
          </a:p>
        </p:txBody>
      </p:sp>
      <p:pic>
        <p:nvPicPr>
          <p:cNvPr id="23554" name="Picture 2" descr="climate refugees">
            <a:extLst>
              <a:ext uri="{FF2B5EF4-FFF2-40B4-BE49-F238E27FC236}">
                <a16:creationId xmlns:a16="http://schemas.microsoft.com/office/drawing/2014/main" id="{5F6F70F5-09EE-90E9-1FAF-336D70A7E0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22376"/>
            <a:ext cx="5198092" cy="3413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37145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1">
          <a:extLst>
            <a:ext uri="{FF2B5EF4-FFF2-40B4-BE49-F238E27FC236}">
              <a16:creationId xmlns:a16="http://schemas.microsoft.com/office/drawing/2014/main" id="{21A9693A-E071-2C5D-2FE7-212502AD77C6}"/>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56944ABD-2DCB-7233-C229-C3C66C698F31}"/>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2">
            <a:extLst>
              <a:ext uri="{FF2B5EF4-FFF2-40B4-BE49-F238E27FC236}">
                <a16:creationId xmlns:a16="http://schemas.microsoft.com/office/drawing/2014/main" id="{49AE1408-869A-71D3-AF67-105DB0E7406D}"/>
              </a:ext>
            </a:extLst>
          </p:cNvPr>
          <p:cNvSpPr>
            <a:spLocks noChangeArrowheads="1"/>
          </p:cNvSpPr>
          <p:nvPr/>
        </p:nvSpPr>
        <p:spPr bwMode="auto">
          <a:xfrm>
            <a:off x="0" y="-184666"/>
            <a:ext cx="2648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 name="Google Shape;122;g2c6e256e594_0_7">
            <a:extLst>
              <a:ext uri="{FF2B5EF4-FFF2-40B4-BE49-F238E27FC236}">
                <a16:creationId xmlns:a16="http://schemas.microsoft.com/office/drawing/2014/main" id="{D79F8823-EEA9-3186-55C7-9EC087728704}"/>
              </a:ext>
            </a:extLst>
          </p:cNvPr>
          <p:cNvSpPr/>
          <p:nvPr/>
        </p:nvSpPr>
        <p:spPr>
          <a:xfrm>
            <a:off x="500743" y="184666"/>
            <a:ext cx="11190514" cy="690160"/>
          </a:xfrm>
          <a:prstGeom prst="rect">
            <a:avLst/>
          </a:prstGeom>
          <a:solidFill>
            <a:srgbClr val="003399"/>
          </a:solidFill>
          <a:ln>
            <a:noFill/>
          </a:ln>
        </p:spPr>
        <p:txBody>
          <a:bodyPr spcFirstLastPara="1" wrap="square" lIns="91425" tIns="45700" rIns="91425" bIns="45700" anchor="t" anchorCtr="0">
            <a:noAutofit/>
          </a:bodyPr>
          <a:lstStyle/>
          <a:p>
            <a:pPr algn="ctr">
              <a:lnSpc>
                <a:spcPct val="150000"/>
              </a:lnSpc>
              <a:buSzPts val="2800"/>
            </a:pPr>
            <a:r>
              <a:rPr lang="en-US" sz="2400" b="1" dirty="0">
                <a:solidFill>
                  <a:srgbClr val="FFFFFF"/>
                </a:solidFill>
                <a:latin typeface="Times New Roman" panose="02020603050405020304" pitchFamily="18" charset="0"/>
                <a:ea typeface="Quattrocento Sans"/>
                <a:cs typeface="Times New Roman" panose="02020603050405020304" pitchFamily="18" charset="0"/>
                <a:sym typeface="Quattrocento Sans"/>
              </a:rPr>
              <a:t>OVERVIEW OF THE IMPACTS OF CLIMATE CHANGE ON HUMAN RIGHTS </a:t>
            </a:r>
          </a:p>
          <a:p>
            <a:pPr marL="0" marR="0" lvl="0" indent="0" algn="l" rtl="0">
              <a:lnSpc>
                <a:spcPct val="100000"/>
              </a:lnSpc>
              <a:spcBef>
                <a:spcPts val="0"/>
              </a:spcBef>
              <a:spcAft>
                <a:spcPts val="0"/>
              </a:spcAft>
              <a:buClr>
                <a:srgbClr val="000000"/>
              </a:buClr>
              <a:buSzPts val="2800"/>
              <a:buFont typeface="Arial"/>
              <a:buNone/>
            </a:pPr>
            <a:endParaRPr sz="1400" b="0" i="0" u="none" strike="noStrike" cap="none" dirty="0">
              <a:solidFill>
                <a:srgbClr val="000000"/>
              </a:solidFill>
              <a:latin typeface="Arial"/>
              <a:ea typeface="Arial"/>
              <a:cs typeface="Arial"/>
              <a:sym typeface="Arial"/>
            </a:endParaRPr>
          </a:p>
        </p:txBody>
      </p:sp>
      <p:sp>
        <p:nvSpPr>
          <p:cNvPr id="5" name="Google Shape;123;g2c6e256e594_0_7">
            <a:extLst>
              <a:ext uri="{FF2B5EF4-FFF2-40B4-BE49-F238E27FC236}">
                <a16:creationId xmlns:a16="http://schemas.microsoft.com/office/drawing/2014/main" id="{B6FC72B6-DB6B-399A-575E-17441AC47553}"/>
              </a:ext>
            </a:extLst>
          </p:cNvPr>
          <p:cNvSpPr txBox="1"/>
          <p:nvPr/>
        </p:nvSpPr>
        <p:spPr>
          <a:xfrm>
            <a:off x="5198092" y="1605639"/>
            <a:ext cx="6155708" cy="4148932"/>
          </a:xfrm>
          <a:prstGeom prst="rect">
            <a:avLst/>
          </a:prstGeom>
          <a:noFill/>
          <a:ln>
            <a:noFill/>
          </a:ln>
        </p:spPr>
        <p:txBody>
          <a:bodyPr spcFirstLastPara="1" wrap="square" lIns="91425" tIns="91425" rIns="91425" bIns="91425" anchor="t" anchorCtr="0">
            <a:noAutofit/>
          </a:bodyPr>
          <a:lstStyle/>
          <a:p>
            <a:pPr algn="ctr">
              <a:lnSpc>
                <a:spcPct val="150000"/>
              </a:lnSpc>
            </a:pPr>
            <a:r>
              <a:rPr lang="en-IN" sz="2400" b="1" dirty="0">
                <a:solidFill>
                  <a:srgbClr val="003399"/>
                </a:solidFill>
                <a:latin typeface="Times New Roman" panose="02020603050405020304" pitchFamily="18" charset="0"/>
                <a:cs typeface="Times New Roman" panose="02020603050405020304" pitchFamily="18" charset="0"/>
              </a:rPr>
              <a:t>RIGHT TO EDUCATION</a:t>
            </a:r>
          </a:p>
          <a:p>
            <a:pPr algn="just">
              <a:lnSpc>
                <a:spcPct val="150000"/>
              </a:lnSpc>
            </a:pPr>
            <a:endParaRPr lang="en-IN" sz="2000" dirty="0">
              <a:latin typeface="Times New Roman" panose="02020603050405020304" pitchFamily="18" charset="0"/>
              <a:cs typeface="Times New Roman" panose="02020603050405020304" pitchFamily="18" charset="0"/>
            </a:endParaRPr>
          </a:p>
          <a:p>
            <a:pPr algn="just">
              <a:lnSpc>
                <a:spcPct val="150000"/>
              </a:lnSpc>
            </a:pPr>
            <a:r>
              <a:rPr lang="en-ES" sz="2000" b="1" u="sng" kern="100" dirty="0">
                <a:solidFill>
                  <a:srgbClr val="003399"/>
                </a:solidFill>
                <a:effectLst/>
                <a:latin typeface="Times New Roman" panose="02020603050405020304" pitchFamily="18" charset="0"/>
                <a:ea typeface="DengXian" panose="02010600030101010101" pitchFamily="2" charset="-122"/>
                <a:cs typeface="Times New Roman" panose="02020603050405020304" pitchFamily="18" charset="0"/>
              </a:rPr>
              <a:t>Educational Disruption: </a:t>
            </a:r>
            <a:r>
              <a:rPr lang="en-ES" sz="2000" kern="100" dirty="0">
                <a:effectLst/>
                <a:latin typeface="Times New Roman" panose="02020603050405020304" pitchFamily="18" charset="0"/>
                <a:ea typeface="DengXian" panose="02010600030101010101" pitchFamily="2" charset="-122"/>
                <a:cs typeface="Times New Roman" panose="02020603050405020304" pitchFamily="18" charset="0"/>
              </a:rPr>
              <a:t>Climate disasters, such as floods or droughts, can disrupt schooling by damaging infrastructure, displacing students and teachers, or pushing children into labor to support their families. Access to education, especially for girls, is severely impacted in climate-vulnerable areas.</a:t>
            </a:r>
          </a:p>
          <a:p>
            <a:pPr algn="just">
              <a:lnSpc>
                <a:spcPct val="150000"/>
              </a:lnSpc>
            </a:pPr>
            <a:endParaRPr lang="en-IN" sz="2000" dirty="0">
              <a:latin typeface="Times New Roman" panose="02020603050405020304" pitchFamily="18" charset="0"/>
              <a:cs typeface="Times New Roman" panose="02020603050405020304" pitchFamily="18" charset="0"/>
            </a:endParaRPr>
          </a:p>
          <a:p>
            <a:pPr algn="just">
              <a:lnSpc>
                <a:spcPct val="150000"/>
              </a:lnSpc>
            </a:pPr>
            <a:endParaRPr lang="en-US" sz="2000" dirty="0">
              <a:latin typeface="Times New Roman" panose="02020603050405020304" pitchFamily="18" charset="0"/>
              <a:cs typeface="Times New Roman" panose="02020603050405020304" pitchFamily="18" charset="0"/>
            </a:endParaRPr>
          </a:p>
        </p:txBody>
      </p:sp>
      <p:pic>
        <p:nvPicPr>
          <p:cNvPr id="7" name="Picture 6" descr="A drawing of a graduation cap on a globe&#10;&#10;Description automatically generated">
            <a:extLst>
              <a:ext uri="{FF2B5EF4-FFF2-40B4-BE49-F238E27FC236}">
                <a16:creationId xmlns:a16="http://schemas.microsoft.com/office/drawing/2014/main" id="{42337063-0F44-E1EE-4E5E-4742920F1B67}"/>
              </a:ext>
            </a:extLst>
          </p:cNvPr>
          <p:cNvPicPr>
            <a:picLocks noChangeAspect="1"/>
          </p:cNvPicPr>
          <p:nvPr/>
        </p:nvPicPr>
        <p:blipFill>
          <a:blip r:embed="rId3"/>
          <a:stretch>
            <a:fillRect/>
          </a:stretch>
        </p:blipFill>
        <p:spPr>
          <a:xfrm>
            <a:off x="500743" y="1349828"/>
            <a:ext cx="4165439" cy="4450443"/>
          </a:xfrm>
          <a:prstGeom prst="rect">
            <a:avLst/>
          </a:prstGeom>
        </p:spPr>
      </p:pic>
    </p:spTree>
    <p:extLst>
      <p:ext uri="{BB962C8B-B14F-4D97-AF65-F5344CB8AC3E}">
        <p14:creationId xmlns:p14="http://schemas.microsoft.com/office/powerpoint/2010/main" val="42224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g2c6e256e594_0_7"/>
          <p:cNvSpPr/>
          <p:nvPr/>
        </p:nvSpPr>
        <p:spPr>
          <a:xfrm>
            <a:off x="993057" y="468080"/>
            <a:ext cx="9512867" cy="1153892"/>
          </a:xfrm>
          <a:prstGeom prst="rect">
            <a:avLst/>
          </a:prstGeom>
          <a:solidFill>
            <a:srgbClr val="003399"/>
          </a:solidFill>
          <a:ln>
            <a:noFill/>
          </a:ln>
        </p:spPr>
        <p:txBody>
          <a:bodyPr spcFirstLastPara="1" wrap="square" lIns="91425" tIns="45700" rIns="91425" bIns="45700" anchor="t" anchorCtr="0">
            <a:noAutofit/>
          </a:bodyPr>
          <a:lstStyle/>
          <a:p>
            <a:pPr algn="ctr"/>
            <a:r>
              <a:rPr lang="en-US" sz="2800" b="1" dirty="0">
                <a:solidFill>
                  <a:schemeClr val="bg1"/>
                </a:solidFill>
                <a:latin typeface="Times New Roman" panose="02020603050405020304" pitchFamily="18" charset="0"/>
                <a:cs typeface="Times New Roman" panose="02020603050405020304" pitchFamily="18" charset="0"/>
              </a:rPr>
              <a:t>Topic 1.</a:t>
            </a:r>
            <a:r>
              <a:rPr lang="en-US" sz="2800" b="1" i="0" u="none" strike="noStrike" dirty="0">
                <a:solidFill>
                  <a:schemeClr val="bg1"/>
                </a:solidFill>
                <a:effectLst/>
                <a:latin typeface="Times New Roman" panose="02020603050405020304" pitchFamily="18" charset="0"/>
                <a:cs typeface="Times New Roman" panose="02020603050405020304" pitchFamily="18" charset="0"/>
              </a:rPr>
              <a:t> The Progressive Recognition of Human Rights Obligations Relating to the Climate Change</a:t>
            </a:r>
          </a:p>
        </p:txBody>
      </p:sp>
      <p:sp>
        <p:nvSpPr>
          <p:cNvPr id="3" name="Rectangle 2">
            <a:extLst>
              <a:ext uri="{FF2B5EF4-FFF2-40B4-BE49-F238E27FC236}">
                <a16:creationId xmlns:a16="http://schemas.microsoft.com/office/drawing/2014/main" id="{5625EA7A-C9D7-D8EE-E792-37E305377CF7}"/>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2">
            <a:extLst>
              <a:ext uri="{FF2B5EF4-FFF2-40B4-BE49-F238E27FC236}">
                <a16:creationId xmlns:a16="http://schemas.microsoft.com/office/drawing/2014/main" id="{9E8EBB50-8FAE-5965-D84D-4C7B52375273}"/>
              </a:ext>
            </a:extLst>
          </p:cNvPr>
          <p:cNvSpPr>
            <a:spLocks noChangeArrowheads="1"/>
          </p:cNvSpPr>
          <p:nvPr/>
        </p:nvSpPr>
        <p:spPr bwMode="auto">
          <a:xfrm>
            <a:off x="0" y="-184666"/>
            <a:ext cx="2648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id="{647E143B-D410-1F86-CFAE-5304F19CC943}"/>
              </a:ext>
            </a:extLst>
          </p:cNvPr>
          <p:cNvSpPr txBox="1"/>
          <p:nvPr/>
        </p:nvSpPr>
        <p:spPr>
          <a:xfrm>
            <a:off x="3020785" y="2220689"/>
            <a:ext cx="6150429" cy="954107"/>
          </a:xfrm>
          <a:prstGeom prst="rect">
            <a:avLst/>
          </a:prstGeom>
          <a:noFill/>
        </p:spPr>
        <p:txBody>
          <a:bodyPr wrap="square" rtlCol="0">
            <a:spAutoFit/>
          </a:bodyPr>
          <a:lstStyle/>
          <a:p>
            <a:pPr algn="ctr"/>
            <a:r>
              <a:rPr lang="en-US" sz="2800" b="1" dirty="0">
                <a:solidFill>
                  <a:srgbClr val="003399"/>
                </a:solidFill>
                <a:latin typeface="Times New Roman" panose="02020603050405020304" pitchFamily="18" charset="0"/>
                <a:cs typeface="Times New Roman" panose="02020603050405020304" pitchFamily="18" charset="0"/>
              </a:rPr>
              <a:t>OVERVIEW</a:t>
            </a:r>
          </a:p>
          <a:p>
            <a:pPr algn="ctr"/>
            <a:endParaRPr lang="en-ES" sz="2800" b="1" dirty="0">
              <a:solidFill>
                <a:srgbClr val="003399"/>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CEC69F4F-6F25-2F07-989D-A56251B6C656}"/>
              </a:ext>
            </a:extLst>
          </p:cNvPr>
          <p:cNvSpPr txBox="1"/>
          <p:nvPr/>
        </p:nvSpPr>
        <p:spPr>
          <a:xfrm>
            <a:off x="2038348" y="3210263"/>
            <a:ext cx="8115302" cy="1569660"/>
          </a:xfrm>
          <a:prstGeom prst="rect">
            <a:avLst/>
          </a:prstGeom>
          <a:noFill/>
        </p:spPr>
        <p:txBody>
          <a:bodyPr wrap="square" rtlCol="0">
            <a:spAutoFit/>
          </a:bodyPr>
          <a:lstStyle/>
          <a:p>
            <a:r>
              <a:rPr lang="en-ES" sz="2400" b="1" dirty="0">
                <a:solidFill>
                  <a:srgbClr val="003399"/>
                </a:solidFill>
                <a:latin typeface="Times New Roman" panose="02020603050405020304" pitchFamily="18" charset="0"/>
                <a:cs typeface="Times New Roman" panose="02020603050405020304" pitchFamily="18" charset="0"/>
              </a:rPr>
              <a:t>TOPIC 1.1 </a:t>
            </a:r>
            <a:r>
              <a:rPr lang="en-US" sz="2400" dirty="0">
                <a:solidFill>
                  <a:schemeClr val="tx1"/>
                </a:solidFill>
                <a:latin typeface="Times New Roman" panose="02020603050405020304" pitchFamily="18" charset="0"/>
                <a:cs typeface="Times New Roman" panose="02020603050405020304" pitchFamily="18" charset="0"/>
              </a:rPr>
              <a:t>Overview of the impacts of climate change on human rights and the incorporation of corresponding human rights obligations into climate action.</a:t>
            </a:r>
          </a:p>
          <a:p>
            <a:endParaRPr lang="en-E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29981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1">
          <a:extLst>
            <a:ext uri="{FF2B5EF4-FFF2-40B4-BE49-F238E27FC236}">
              <a16:creationId xmlns:a16="http://schemas.microsoft.com/office/drawing/2014/main" id="{F457C137-E9FA-2E16-E4CD-91B68A919A23}"/>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20662F08-3625-79B6-07DC-F1DA37334A91}"/>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2">
            <a:extLst>
              <a:ext uri="{FF2B5EF4-FFF2-40B4-BE49-F238E27FC236}">
                <a16:creationId xmlns:a16="http://schemas.microsoft.com/office/drawing/2014/main" id="{0371C15A-24B5-F013-C60B-EB701947ED76}"/>
              </a:ext>
            </a:extLst>
          </p:cNvPr>
          <p:cNvSpPr>
            <a:spLocks noChangeArrowheads="1"/>
          </p:cNvSpPr>
          <p:nvPr/>
        </p:nvSpPr>
        <p:spPr bwMode="auto">
          <a:xfrm>
            <a:off x="0" y="-184666"/>
            <a:ext cx="2648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 name="Google Shape;122;g2c6e256e594_0_7">
            <a:extLst>
              <a:ext uri="{FF2B5EF4-FFF2-40B4-BE49-F238E27FC236}">
                <a16:creationId xmlns:a16="http://schemas.microsoft.com/office/drawing/2014/main" id="{EEE570ED-4A47-6B9E-0943-380D6C18B720}"/>
              </a:ext>
            </a:extLst>
          </p:cNvPr>
          <p:cNvSpPr/>
          <p:nvPr/>
        </p:nvSpPr>
        <p:spPr>
          <a:xfrm>
            <a:off x="500743" y="184666"/>
            <a:ext cx="11190514" cy="690160"/>
          </a:xfrm>
          <a:prstGeom prst="rect">
            <a:avLst/>
          </a:prstGeom>
          <a:solidFill>
            <a:srgbClr val="003399"/>
          </a:solidFill>
          <a:ln>
            <a:noFill/>
          </a:ln>
        </p:spPr>
        <p:txBody>
          <a:bodyPr spcFirstLastPara="1" wrap="square" lIns="91425" tIns="45700" rIns="91425" bIns="45700" anchor="t" anchorCtr="0">
            <a:noAutofit/>
          </a:bodyPr>
          <a:lstStyle/>
          <a:p>
            <a:pPr algn="ctr">
              <a:lnSpc>
                <a:spcPct val="150000"/>
              </a:lnSpc>
              <a:buSzPts val="2800"/>
            </a:pPr>
            <a:r>
              <a:rPr lang="en-US" sz="2400" b="1" dirty="0">
                <a:solidFill>
                  <a:srgbClr val="FFFFFF"/>
                </a:solidFill>
                <a:latin typeface="Times New Roman" panose="02020603050405020304" pitchFamily="18" charset="0"/>
                <a:ea typeface="Quattrocento Sans"/>
                <a:cs typeface="Times New Roman" panose="02020603050405020304" pitchFamily="18" charset="0"/>
                <a:sym typeface="Quattrocento Sans"/>
              </a:rPr>
              <a:t>OVERVIEW OF THE IMPACTS OF CLIMATE CHANGE ON HUMAN RIGHTS </a:t>
            </a:r>
          </a:p>
          <a:p>
            <a:pPr marL="0" marR="0" lvl="0" indent="0" algn="l" rtl="0">
              <a:lnSpc>
                <a:spcPct val="100000"/>
              </a:lnSpc>
              <a:spcBef>
                <a:spcPts val="0"/>
              </a:spcBef>
              <a:spcAft>
                <a:spcPts val="0"/>
              </a:spcAft>
              <a:buClr>
                <a:srgbClr val="000000"/>
              </a:buClr>
              <a:buSzPts val="2800"/>
              <a:buFont typeface="Arial"/>
              <a:buNone/>
            </a:pPr>
            <a:endParaRPr sz="1400" b="0" i="0" u="none" strike="noStrike" cap="none" dirty="0">
              <a:solidFill>
                <a:srgbClr val="000000"/>
              </a:solidFill>
              <a:latin typeface="Arial"/>
              <a:ea typeface="Arial"/>
              <a:cs typeface="Arial"/>
              <a:sym typeface="Arial"/>
            </a:endParaRPr>
          </a:p>
        </p:txBody>
      </p:sp>
      <p:sp>
        <p:nvSpPr>
          <p:cNvPr id="5" name="Google Shape;123;g2c6e256e594_0_7">
            <a:extLst>
              <a:ext uri="{FF2B5EF4-FFF2-40B4-BE49-F238E27FC236}">
                <a16:creationId xmlns:a16="http://schemas.microsoft.com/office/drawing/2014/main" id="{C0983DA9-CF58-88C2-3ACB-0E794A477124}"/>
              </a:ext>
            </a:extLst>
          </p:cNvPr>
          <p:cNvSpPr txBox="1"/>
          <p:nvPr/>
        </p:nvSpPr>
        <p:spPr>
          <a:xfrm>
            <a:off x="1164771" y="1605638"/>
            <a:ext cx="10189029" cy="3575961"/>
          </a:xfrm>
          <a:prstGeom prst="rect">
            <a:avLst/>
          </a:prstGeom>
          <a:noFill/>
          <a:ln>
            <a:noFill/>
          </a:ln>
        </p:spPr>
        <p:txBody>
          <a:bodyPr spcFirstLastPara="1" wrap="square" lIns="91425" tIns="91425" rIns="91425" bIns="91425" anchor="t" anchorCtr="0">
            <a:noAutofit/>
          </a:bodyPr>
          <a:lstStyle/>
          <a:p>
            <a:pPr algn="ctr">
              <a:lnSpc>
                <a:spcPct val="115000"/>
              </a:lnSpc>
              <a:spcAft>
                <a:spcPts val="800"/>
              </a:spcAft>
            </a:pPr>
            <a:r>
              <a:rPr lang="en-ES" sz="2400" b="1" kern="100" dirty="0">
                <a:solidFill>
                  <a:srgbClr val="003399"/>
                </a:solidFill>
                <a:effectLst/>
                <a:latin typeface="Times New Roman" panose="02020603050405020304" pitchFamily="18" charset="0"/>
                <a:ea typeface="DengXian" panose="02010600030101010101" pitchFamily="2" charset="-122"/>
                <a:cs typeface="Times New Roman" panose="02020603050405020304" pitchFamily="18" charset="0"/>
              </a:rPr>
              <a:t>Key Takeaways 1: Climate Change and Human Rights</a:t>
            </a:r>
          </a:p>
          <a:p>
            <a:pPr>
              <a:lnSpc>
                <a:spcPct val="115000"/>
              </a:lnSpc>
              <a:spcAft>
                <a:spcPts val="800"/>
              </a:spcAft>
            </a:pPr>
            <a:r>
              <a:rPr lang="en-ES"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p>
          <a:p>
            <a:pPr>
              <a:lnSpc>
                <a:spcPct val="115000"/>
              </a:lnSpc>
              <a:spcAft>
                <a:spcPts val="800"/>
              </a:spcAft>
            </a:pPr>
            <a:r>
              <a:rPr lang="en-ES" sz="2000" b="1" kern="100" dirty="0">
                <a:effectLst/>
                <a:latin typeface="Times New Roman" panose="02020603050405020304" pitchFamily="18" charset="0"/>
                <a:ea typeface="DengXian" panose="02010600030101010101" pitchFamily="2" charset="-122"/>
                <a:cs typeface="Times New Roman" panose="02020603050405020304" pitchFamily="18" charset="0"/>
              </a:rPr>
              <a:t>1. Climate Change Directly Impacts Human Rights:</a:t>
            </a:r>
          </a:p>
          <a:p>
            <a:pPr>
              <a:lnSpc>
                <a:spcPct val="115000"/>
              </a:lnSpc>
            </a:pPr>
            <a:endParaRPr lang="en-ES" sz="2000" b="1" kern="100" dirty="0">
              <a:effectLst/>
              <a:latin typeface="Times New Roman" panose="02020603050405020304" pitchFamily="18" charset="0"/>
              <a:ea typeface="DengXian" panose="02010600030101010101" pitchFamily="2" charset="-122"/>
              <a:cs typeface="Times New Roman" panose="02020603050405020304" pitchFamily="18" charset="0"/>
            </a:endParaRPr>
          </a:p>
          <a:p>
            <a:pPr>
              <a:lnSpc>
                <a:spcPct val="115000"/>
              </a:lnSpc>
              <a:spcAft>
                <a:spcPts val="800"/>
              </a:spcAft>
            </a:pPr>
            <a:r>
              <a:rPr lang="en-ES" sz="2000" kern="100" dirty="0">
                <a:effectLst/>
                <a:latin typeface="Times New Roman" panose="02020603050405020304" pitchFamily="18" charset="0"/>
                <a:ea typeface="DengXian" panose="02010600030101010101" pitchFamily="2" charset="-122"/>
                <a:cs typeface="Times New Roman" panose="02020603050405020304" pitchFamily="18" charset="0"/>
              </a:rPr>
              <a:t>   - Climate change is linked to extreme weather events, including rising sea levels, heatwaves, droughts, and floods, which jeopardize fundamental human rights.</a:t>
            </a:r>
          </a:p>
          <a:p>
            <a:pPr>
              <a:lnSpc>
                <a:spcPct val="115000"/>
              </a:lnSpc>
              <a:spcAft>
                <a:spcPts val="800"/>
              </a:spcAft>
            </a:pPr>
            <a:r>
              <a:rPr lang="en-ES" sz="2000" kern="100" dirty="0">
                <a:effectLst/>
                <a:latin typeface="Times New Roman" panose="02020603050405020304" pitchFamily="18" charset="0"/>
                <a:ea typeface="DengXian" panose="02010600030101010101" pitchFamily="2" charset="-122"/>
                <a:cs typeface="Times New Roman" panose="02020603050405020304" pitchFamily="18" charset="0"/>
              </a:rPr>
              <a:t>   - These rights include the right to life, health, food, water and sanitation, adequate housing, and even self-determination for vulnerable populations.</a:t>
            </a:r>
          </a:p>
          <a:p>
            <a:pPr>
              <a:lnSpc>
                <a:spcPct val="115000"/>
              </a:lnSpc>
              <a:spcAft>
                <a:spcPts val="800"/>
              </a:spcAft>
            </a:pPr>
            <a:r>
              <a:rPr lang="en-ES"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p>
          <a:p>
            <a:pPr algn="ctr">
              <a:lnSpc>
                <a:spcPct val="150000"/>
              </a:lnSpc>
            </a:pPr>
            <a:endParaRPr lang="en-IN" sz="2000" dirty="0">
              <a:latin typeface="Times New Roman" panose="02020603050405020304" pitchFamily="18" charset="0"/>
              <a:cs typeface="Times New Roman" panose="02020603050405020304" pitchFamily="18" charset="0"/>
            </a:endParaRPr>
          </a:p>
          <a:p>
            <a:pPr algn="just">
              <a:lnSpc>
                <a:spcPct val="150000"/>
              </a:lnSpc>
            </a:pP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146227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1">
          <a:extLst>
            <a:ext uri="{FF2B5EF4-FFF2-40B4-BE49-F238E27FC236}">
              <a16:creationId xmlns:a16="http://schemas.microsoft.com/office/drawing/2014/main" id="{86CF6B1C-CCC9-51FA-308B-413C117401C4}"/>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D7D0C363-B6C0-AEC9-3EF3-7C32BE2F8CFC}"/>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2">
            <a:extLst>
              <a:ext uri="{FF2B5EF4-FFF2-40B4-BE49-F238E27FC236}">
                <a16:creationId xmlns:a16="http://schemas.microsoft.com/office/drawing/2014/main" id="{1FA116FF-DE56-5395-2118-FBDC2D3A770F}"/>
              </a:ext>
            </a:extLst>
          </p:cNvPr>
          <p:cNvSpPr>
            <a:spLocks noChangeArrowheads="1"/>
          </p:cNvSpPr>
          <p:nvPr/>
        </p:nvSpPr>
        <p:spPr bwMode="auto">
          <a:xfrm>
            <a:off x="0" y="-184666"/>
            <a:ext cx="2648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 name="Google Shape;122;g2c6e256e594_0_7">
            <a:extLst>
              <a:ext uri="{FF2B5EF4-FFF2-40B4-BE49-F238E27FC236}">
                <a16:creationId xmlns:a16="http://schemas.microsoft.com/office/drawing/2014/main" id="{480211F6-6612-D53A-45AF-5231D79A30F1}"/>
              </a:ext>
            </a:extLst>
          </p:cNvPr>
          <p:cNvSpPr/>
          <p:nvPr/>
        </p:nvSpPr>
        <p:spPr>
          <a:xfrm>
            <a:off x="500743" y="184666"/>
            <a:ext cx="11190514" cy="690160"/>
          </a:xfrm>
          <a:prstGeom prst="rect">
            <a:avLst/>
          </a:prstGeom>
          <a:solidFill>
            <a:srgbClr val="003399"/>
          </a:solidFill>
          <a:ln>
            <a:noFill/>
          </a:ln>
        </p:spPr>
        <p:txBody>
          <a:bodyPr spcFirstLastPara="1" wrap="square" lIns="91425" tIns="45700" rIns="91425" bIns="45700" anchor="t" anchorCtr="0">
            <a:noAutofit/>
          </a:bodyPr>
          <a:lstStyle/>
          <a:p>
            <a:pPr algn="ctr">
              <a:lnSpc>
                <a:spcPct val="150000"/>
              </a:lnSpc>
              <a:buSzPts val="2800"/>
            </a:pPr>
            <a:r>
              <a:rPr lang="en-US" sz="2400" b="1" dirty="0">
                <a:solidFill>
                  <a:srgbClr val="FFFFFF"/>
                </a:solidFill>
                <a:latin typeface="Times New Roman" panose="02020603050405020304" pitchFamily="18" charset="0"/>
                <a:ea typeface="Quattrocento Sans"/>
                <a:cs typeface="Times New Roman" panose="02020603050405020304" pitchFamily="18" charset="0"/>
                <a:sym typeface="Quattrocento Sans"/>
              </a:rPr>
              <a:t>OVERVIEW OF THE IMPACTS OF CLIMATE CHANGE ON HUMAN RIGHTS </a:t>
            </a:r>
          </a:p>
          <a:p>
            <a:pPr marL="0" marR="0" lvl="0" indent="0" algn="l" rtl="0">
              <a:lnSpc>
                <a:spcPct val="100000"/>
              </a:lnSpc>
              <a:spcBef>
                <a:spcPts val="0"/>
              </a:spcBef>
              <a:spcAft>
                <a:spcPts val="0"/>
              </a:spcAft>
              <a:buClr>
                <a:srgbClr val="000000"/>
              </a:buClr>
              <a:buSzPts val="2800"/>
              <a:buFont typeface="Arial"/>
              <a:buNone/>
            </a:pPr>
            <a:endParaRPr sz="1400" b="0" i="0" u="none" strike="noStrike" cap="none" dirty="0">
              <a:solidFill>
                <a:srgbClr val="000000"/>
              </a:solidFill>
              <a:latin typeface="Arial"/>
              <a:ea typeface="Arial"/>
              <a:cs typeface="Arial"/>
              <a:sym typeface="Arial"/>
            </a:endParaRPr>
          </a:p>
        </p:txBody>
      </p:sp>
      <p:sp>
        <p:nvSpPr>
          <p:cNvPr id="5" name="Google Shape;123;g2c6e256e594_0_7">
            <a:extLst>
              <a:ext uri="{FF2B5EF4-FFF2-40B4-BE49-F238E27FC236}">
                <a16:creationId xmlns:a16="http://schemas.microsoft.com/office/drawing/2014/main" id="{505E431B-63BE-7A52-8204-88D6225A2848}"/>
              </a:ext>
            </a:extLst>
          </p:cNvPr>
          <p:cNvSpPr txBox="1"/>
          <p:nvPr/>
        </p:nvSpPr>
        <p:spPr>
          <a:xfrm>
            <a:off x="1164771" y="1605638"/>
            <a:ext cx="10189029" cy="3575961"/>
          </a:xfrm>
          <a:prstGeom prst="rect">
            <a:avLst/>
          </a:prstGeom>
          <a:noFill/>
          <a:ln>
            <a:noFill/>
          </a:ln>
        </p:spPr>
        <p:txBody>
          <a:bodyPr spcFirstLastPara="1" wrap="square" lIns="91425" tIns="91425" rIns="91425" bIns="91425" anchor="t" anchorCtr="0">
            <a:noAutofit/>
          </a:bodyPr>
          <a:lstStyle/>
          <a:p>
            <a:pPr algn="ctr">
              <a:lnSpc>
                <a:spcPct val="115000"/>
              </a:lnSpc>
              <a:spcAft>
                <a:spcPts val="800"/>
              </a:spcAft>
            </a:pPr>
            <a:r>
              <a:rPr lang="en-ES" sz="2400" b="1" kern="100" dirty="0">
                <a:solidFill>
                  <a:srgbClr val="003399"/>
                </a:solidFill>
                <a:effectLst/>
                <a:latin typeface="Times New Roman" panose="02020603050405020304" pitchFamily="18" charset="0"/>
                <a:ea typeface="DengXian" panose="02010600030101010101" pitchFamily="2" charset="-122"/>
                <a:cs typeface="Times New Roman" panose="02020603050405020304" pitchFamily="18" charset="0"/>
              </a:rPr>
              <a:t>Key Takeaways 1: Climate Change and Human Rights</a:t>
            </a:r>
          </a:p>
          <a:p>
            <a:pPr>
              <a:lnSpc>
                <a:spcPct val="115000"/>
              </a:lnSpc>
              <a:spcAft>
                <a:spcPts val="800"/>
              </a:spcAft>
            </a:pPr>
            <a:r>
              <a:rPr lang="en-ES"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p>
          <a:p>
            <a:pPr>
              <a:lnSpc>
                <a:spcPct val="115000"/>
              </a:lnSpc>
              <a:spcAft>
                <a:spcPts val="800"/>
              </a:spcAft>
            </a:pPr>
            <a:r>
              <a:rPr lang="en-ES" sz="2000" b="1" kern="100" dirty="0">
                <a:effectLst/>
                <a:latin typeface="Times New Roman" panose="02020603050405020304" pitchFamily="18" charset="0"/>
                <a:ea typeface="DengXian" panose="02010600030101010101" pitchFamily="2" charset="-122"/>
                <a:cs typeface="Times New Roman" panose="02020603050405020304" pitchFamily="18" charset="0"/>
              </a:rPr>
              <a:t>2. Vulnerable Populations:</a:t>
            </a:r>
          </a:p>
          <a:p>
            <a:pPr>
              <a:lnSpc>
                <a:spcPct val="115000"/>
              </a:lnSpc>
            </a:pPr>
            <a:endParaRPr lang="en-ES" sz="2000" kern="100" dirty="0">
              <a:effectLst/>
              <a:latin typeface="Times New Roman" panose="02020603050405020304" pitchFamily="18" charset="0"/>
              <a:ea typeface="DengXian" panose="02010600030101010101" pitchFamily="2" charset="-122"/>
              <a:cs typeface="Times New Roman" panose="02020603050405020304" pitchFamily="18" charset="0"/>
            </a:endParaRPr>
          </a:p>
          <a:p>
            <a:pPr>
              <a:lnSpc>
                <a:spcPct val="115000"/>
              </a:lnSpc>
              <a:spcAft>
                <a:spcPts val="800"/>
              </a:spcAft>
            </a:pPr>
            <a:r>
              <a:rPr lang="en-ES" sz="2000" kern="100" dirty="0">
                <a:effectLst/>
                <a:latin typeface="Times New Roman" panose="02020603050405020304" pitchFamily="18" charset="0"/>
                <a:ea typeface="DengXian" panose="02010600030101010101" pitchFamily="2" charset="-122"/>
                <a:cs typeface="Times New Roman" panose="02020603050405020304" pitchFamily="18" charset="0"/>
              </a:rPr>
              <a:t>   - The most vulnerable populations, especially in developing countries, indigenous communities, and small island states, face the most severe consequences of climate change, exacerbating economic inequality.</a:t>
            </a:r>
          </a:p>
          <a:p>
            <a:pPr>
              <a:lnSpc>
                <a:spcPct val="115000"/>
              </a:lnSpc>
              <a:spcAft>
                <a:spcPts val="800"/>
              </a:spcAft>
            </a:pPr>
            <a:r>
              <a:rPr lang="en-ES" sz="2000" kern="100" dirty="0">
                <a:effectLst/>
                <a:latin typeface="Times New Roman" panose="02020603050405020304" pitchFamily="18" charset="0"/>
                <a:ea typeface="DengXian" panose="02010600030101010101" pitchFamily="2" charset="-122"/>
                <a:cs typeface="Times New Roman" panose="02020603050405020304" pitchFamily="18" charset="0"/>
              </a:rPr>
              <a:t>   - Climate refugees are on the rise, with millions displaced annually due to weather-related disasters. By 2050, up to 143 million people could be displaced internally due to climate impacts.</a:t>
            </a:r>
          </a:p>
          <a:p>
            <a:pPr>
              <a:lnSpc>
                <a:spcPct val="115000"/>
              </a:lnSpc>
              <a:spcAft>
                <a:spcPts val="800"/>
              </a:spcAft>
            </a:pPr>
            <a:r>
              <a:rPr lang="en-ES"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p>
          <a:p>
            <a:pPr algn="ctr">
              <a:lnSpc>
                <a:spcPct val="150000"/>
              </a:lnSpc>
            </a:pPr>
            <a:endParaRPr lang="en-IN" sz="2000" dirty="0">
              <a:latin typeface="Times New Roman" panose="02020603050405020304" pitchFamily="18" charset="0"/>
              <a:cs typeface="Times New Roman" panose="02020603050405020304" pitchFamily="18" charset="0"/>
            </a:endParaRPr>
          </a:p>
          <a:p>
            <a:pPr algn="just">
              <a:lnSpc>
                <a:spcPct val="150000"/>
              </a:lnSpc>
            </a:pP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33286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1">
          <a:extLst>
            <a:ext uri="{FF2B5EF4-FFF2-40B4-BE49-F238E27FC236}">
              <a16:creationId xmlns:a16="http://schemas.microsoft.com/office/drawing/2014/main" id="{E6B999DA-8EEE-2E05-C40D-A800719331B0}"/>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420CF86D-2FD2-08C6-6CC3-1EBE31B45E96}"/>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2">
            <a:extLst>
              <a:ext uri="{FF2B5EF4-FFF2-40B4-BE49-F238E27FC236}">
                <a16:creationId xmlns:a16="http://schemas.microsoft.com/office/drawing/2014/main" id="{8BBEDA4A-2DBE-469E-B57E-619E7DC92C4E}"/>
              </a:ext>
            </a:extLst>
          </p:cNvPr>
          <p:cNvSpPr>
            <a:spLocks noChangeArrowheads="1"/>
          </p:cNvSpPr>
          <p:nvPr/>
        </p:nvSpPr>
        <p:spPr bwMode="auto">
          <a:xfrm>
            <a:off x="0" y="-184666"/>
            <a:ext cx="2648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 name="Google Shape;122;g2c6e256e594_0_7">
            <a:extLst>
              <a:ext uri="{FF2B5EF4-FFF2-40B4-BE49-F238E27FC236}">
                <a16:creationId xmlns:a16="http://schemas.microsoft.com/office/drawing/2014/main" id="{0AC28542-0AD4-330D-92AE-870381DF2A93}"/>
              </a:ext>
            </a:extLst>
          </p:cNvPr>
          <p:cNvSpPr/>
          <p:nvPr/>
        </p:nvSpPr>
        <p:spPr>
          <a:xfrm>
            <a:off x="500743" y="184666"/>
            <a:ext cx="11190514" cy="690160"/>
          </a:xfrm>
          <a:prstGeom prst="rect">
            <a:avLst/>
          </a:prstGeom>
          <a:solidFill>
            <a:srgbClr val="003399"/>
          </a:solidFill>
          <a:ln>
            <a:noFill/>
          </a:ln>
        </p:spPr>
        <p:txBody>
          <a:bodyPr spcFirstLastPara="1" wrap="square" lIns="91425" tIns="45700" rIns="91425" bIns="45700" anchor="t" anchorCtr="0">
            <a:noAutofit/>
          </a:bodyPr>
          <a:lstStyle/>
          <a:p>
            <a:pPr algn="ctr">
              <a:lnSpc>
                <a:spcPct val="150000"/>
              </a:lnSpc>
              <a:buSzPts val="2800"/>
            </a:pPr>
            <a:r>
              <a:rPr lang="en-US" sz="2400" b="1" dirty="0">
                <a:solidFill>
                  <a:srgbClr val="FFFFFF"/>
                </a:solidFill>
                <a:latin typeface="Times New Roman" panose="02020603050405020304" pitchFamily="18" charset="0"/>
                <a:ea typeface="Quattrocento Sans"/>
                <a:cs typeface="Times New Roman" panose="02020603050405020304" pitchFamily="18" charset="0"/>
                <a:sym typeface="Quattrocento Sans"/>
              </a:rPr>
              <a:t>OVERVIEW OF THE IMPACTS OF CLIMATE CHANGE ON HUMAN RIGHTS </a:t>
            </a:r>
          </a:p>
          <a:p>
            <a:pPr marL="0" marR="0" lvl="0" indent="0" algn="l" rtl="0">
              <a:lnSpc>
                <a:spcPct val="100000"/>
              </a:lnSpc>
              <a:spcBef>
                <a:spcPts val="0"/>
              </a:spcBef>
              <a:spcAft>
                <a:spcPts val="0"/>
              </a:spcAft>
              <a:buClr>
                <a:srgbClr val="000000"/>
              </a:buClr>
              <a:buSzPts val="2800"/>
              <a:buFont typeface="Arial"/>
              <a:buNone/>
            </a:pPr>
            <a:endParaRPr sz="1400" b="0" i="0" u="none" strike="noStrike" cap="none" dirty="0">
              <a:solidFill>
                <a:srgbClr val="000000"/>
              </a:solidFill>
              <a:latin typeface="Arial"/>
              <a:ea typeface="Arial"/>
              <a:cs typeface="Arial"/>
              <a:sym typeface="Arial"/>
            </a:endParaRPr>
          </a:p>
        </p:txBody>
      </p:sp>
      <p:sp>
        <p:nvSpPr>
          <p:cNvPr id="5" name="Google Shape;123;g2c6e256e594_0_7">
            <a:extLst>
              <a:ext uri="{FF2B5EF4-FFF2-40B4-BE49-F238E27FC236}">
                <a16:creationId xmlns:a16="http://schemas.microsoft.com/office/drawing/2014/main" id="{92D260F0-0803-244B-D6D4-F52EC17D4611}"/>
              </a:ext>
            </a:extLst>
          </p:cNvPr>
          <p:cNvSpPr txBox="1"/>
          <p:nvPr/>
        </p:nvSpPr>
        <p:spPr>
          <a:xfrm>
            <a:off x="1164771" y="1605638"/>
            <a:ext cx="10189029" cy="3575961"/>
          </a:xfrm>
          <a:prstGeom prst="rect">
            <a:avLst/>
          </a:prstGeom>
          <a:noFill/>
          <a:ln>
            <a:noFill/>
          </a:ln>
        </p:spPr>
        <p:txBody>
          <a:bodyPr spcFirstLastPara="1" wrap="square" lIns="91425" tIns="91425" rIns="91425" bIns="91425" anchor="t" anchorCtr="0">
            <a:noAutofit/>
          </a:bodyPr>
          <a:lstStyle/>
          <a:p>
            <a:pPr algn="ctr">
              <a:lnSpc>
                <a:spcPct val="115000"/>
              </a:lnSpc>
              <a:spcAft>
                <a:spcPts val="800"/>
              </a:spcAft>
            </a:pPr>
            <a:r>
              <a:rPr lang="en-ES" sz="2400" b="1" kern="100" dirty="0">
                <a:solidFill>
                  <a:srgbClr val="003399"/>
                </a:solidFill>
                <a:effectLst/>
                <a:latin typeface="Times New Roman" panose="02020603050405020304" pitchFamily="18" charset="0"/>
                <a:ea typeface="DengXian" panose="02010600030101010101" pitchFamily="2" charset="-122"/>
                <a:cs typeface="Times New Roman" panose="02020603050405020304" pitchFamily="18" charset="0"/>
              </a:rPr>
              <a:t>Key takeaways 2: Integrating Human Rights in Climate Action</a:t>
            </a:r>
          </a:p>
          <a:p>
            <a:pPr>
              <a:lnSpc>
                <a:spcPct val="115000"/>
              </a:lnSpc>
              <a:spcAft>
                <a:spcPts val="800"/>
              </a:spcAft>
            </a:pPr>
            <a:r>
              <a:rPr lang="en-ES"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p>
          <a:p>
            <a:pPr>
              <a:lnSpc>
                <a:spcPct val="115000"/>
              </a:lnSpc>
              <a:spcAft>
                <a:spcPts val="800"/>
              </a:spcAft>
            </a:pPr>
            <a:r>
              <a:rPr lang="en-ES" sz="2000" b="1" kern="100" dirty="0">
                <a:effectLst/>
                <a:latin typeface="Times New Roman" panose="02020603050405020304" pitchFamily="18" charset="0"/>
                <a:ea typeface="DengXian" panose="02010600030101010101" pitchFamily="2" charset="-122"/>
                <a:cs typeface="Times New Roman" panose="02020603050405020304" pitchFamily="18" charset="0"/>
              </a:rPr>
              <a:t>1. The Need for Rights-Based Climate Policies:</a:t>
            </a:r>
          </a:p>
          <a:p>
            <a:pPr>
              <a:lnSpc>
                <a:spcPct val="115000"/>
              </a:lnSpc>
            </a:pPr>
            <a:endParaRPr lang="en-ES" sz="2000" kern="100" dirty="0">
              <a:effectLst/>
              <a:latin typeface="Times New Roman" panose="02020603050405020304" pitchFamily="18" charset="0"/>
              <a:ea typeface="DengXian" panose="02010600030101010101" pitchFamily="2" charset="-122"/>
              <a:cs typeface="Times New Roman" panose="02020603050405020304" pitchFamily="18" charset="0"/>
            </a:endParaRPr>
          </a:p>
          <a:p>
            <a:pPr>
              <a:lnSpc>
                <a:spcPct val="115000"/>
              </a:lnSpc>
              <a:spcAft>
                <a:spcPts val="800"/>
              </a:spcAft>
            </a:pPr>
            <a:r>
              <a:rPr lang="en-ES" sz="2000" kern="100" dirty="0">
                <a:effectLst/>
                <a:latin typeface="Times New Roman" panose="02020603050405020304" pitchFamily="18" charset="0"/>
                <a:ea typeface="DengXian" panose="02010600030101010101" pitchFamily="2" charset="-122"/>
                <a:cs typeface="Times New Roman" panose="02020603050405020304" pitchFamily="18" charset="0"/>
              </a:rPr>
              <a:t>   - Climate policies must integrate human rights considerations, ensuring that vulnerable populations are protected and have access to sustainable development.</a:t>
            </a:r>
          </a:p>
          <a:p>
            <a:pPr>
              <a:lnSpc>
                <a:spcPct val="115000"/>
              </a:lnSpc>
              <a:spcAft>
                <a:spcPts val="800"/>
              </a:spcAft>
            </a:pPr>
            <a:r>
              <a:rPr lang="en-ES" sz="2000" kern="100" dirty="0">
                <a:effectLst/>
                <a:latin typeface="Times New Roman" panose="02020603050405020304" pitchFamily="18" charset="0"/>
                <a:ea typeface="DengXian" panose="02010600030101010101" pitchFamily="2" charset="-122"/>
                <a:cs typeface="Times New Roman" panose="02020603050405020304" pitchFamily="18" charset="0"/>
              </a:rPr>
              <a:t>   - International cooperation is crucial in addressing these inequalities and ensuring a just transition to low-carbon economies. </a:t>
            </a:r>
          </a:p>
          <a:p>
            <a:pPr algn="ctr">
              <a:lnSpc>
                <a:spcPct val="150000"/>
              </a:lnSpc>
            </a:pPr>
            <a:endParaRPr lang="en-IN" sz="2000" dirty="0">
              <a:latin typeface="Times New Roman" panose="02020603050405020304" pitchFamily="18" charset="0"/>
              <a:cs typeface="Times New Roman" panose="02020603050405020304" pitchFamily="18" charset="0"/>
            </a:endParaRPr>
          </a:p>
          <a:p>
            <a:pPr algn="just">
              <a:lnSpc>
                <a:spcPct val="150000"/>
              </a:lnSpc>
            </a:pP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14159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1">
          <a:extLst>
            <a:ext uri="{FF2B5EF4-FFF2-40B4-BE49-F238E27FC236}">
              <a16:creationId xmlns:a16="http://schemas.microsoft.com/office/drawing/2014/main" id="{9FE3C731-8AB3-02D7-27F6-05A5EA6A143B}"/>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68E9DFA1-DAD4-42E4-12F3-756E139D67DA}"/>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2">
            <a:extLst>
              <a:ext uri="{FF2B5EF4-FFF2-40B4-BE49-F238E27FC236}">
                <a16:creationId xmlns:a16="http://schemas.microsoft.com/office/drawing/2014/main" id="{176196BD-F108-4660-CAF3-421D5E046F6E}"/>
              </a:ext>
            </a:extLst>
          </p:cNvPr>
          <p:cNvSpPr>
            <a:spLocks noChangeArrowheads="1"/>
          </p:cNvSpPr>
          <p:nvPr/>
        </p:nvSpPr>
        <p:spPr bwMode="auto">
          <a:xfrm>
            <a:off x="0" y="-184666"/>
            <a:ext cx="2648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 name="Google Shape;122;g2c6e256e594_0_7">
            <a:extLst>
              <a:ext uri="{FF2B5EF4-FFF2-40B4-BE49-F238E27FC236}">
                <a16:creationId xmlns:a16="http://schemas.microsoft.com/office/drawing/2014/main" id="{833EF9AC-34FF-578B-0CC4-7FD4D1A78B81}"/>
              </a:ext>
            </a:extLst>
          </p:cNvPr>
          <p:cNvSpPr/>
          <p:nvPr/>
        </p:nvSpPr>
        <p:spPr>
          <a:xfrm>
            <a:off x="500743" y="184666"/>
            <a:ext cx="11190514" cy="690160"/>
          </a:xfrm>
          <a:prstGeom prst="rect">
            <a:avLst/>
          </a:prstGeom>
          <a:solidFill>
            <a:srgbClr val="003399"/>
          </a:solidFill>
          <a:ln>
            <a:noFill/>
          </a:ln>
        </p:spPr>
        <p:txBody>
          <a:bodyPr spcFirstLastPara="1" wrap="square" lIns="91425" tIns="45700" rIns="91425" bIns="45700" anchor="t" anchorCtr="0">
            <a:noAutofit/>
          </a:bodyPr>
          <a:lstStyle/>
          <a:p>
            <a:pPr algn="ctr">
              <a:lnSpc>
                <a:spcPct val="150000"/>
              </a:lnSpc>
              <a:buSzPts val="2800"/>
            </a:pPr>
            <a:r>
              <a:rPr lang="en-US" sz="2400" b="1" dirty="0">
                <a:solidFill>
                  <a:srgbClr val="FFFFFF"/>
                </a:solidFill>
                <a:latin typeface="Times New Roman" panose="02020603050405020304" pitchFamily="18" charset="0"/>
                <a:ea typeface="Quattrocento Sans"/>
                <a:cs typeface="Times New Roman" panose="02020603050405020304" pitchFamily="18" charset="0"/>
                <a:sym typeface="Quattrocento Sans"/>
              </a:rPr>
              <a:t>OVERVIEW OF THE IMPACTS OF CLIMATE CHANGE ON HUMAN RIGHTS </a:t>
            </a:r>
          </a:p>
          <a:p>
            <a:pPr marL="0" marR="0" lvl="0" indent="0" algn="l" rtl="0">
              <a:lnSpc>
                <a:spcPct val="100000"/>
              </a:lnSpc>
              <a:spcBef>
                <a:spcPts val="0"/>
              </a:spcBef>
              <a:spcAft>
                <a:spcPts val="0"/>
              </a:spcAft>
              <a:buClr>
                <a:srgbClr val="000000"/>
              </a:buClr>
              <a:buSzPts val="2800"/>
              <a:buFont typeface="Arial"/>
              <a:buNone/>
            </a:pPr>
            <a:endParaRPr sz="1400" b="0" i="0" u="none" strike="noStrike" cap="none" dirty="0">
              <a:solidFill>
                <a:srgbClr val="000000"/>
              </a:solidFill>
              <a:latin typeface="Arial"/>
              <a:ea typeface="Arial"/>
              <a:cs typeface="Arial"/>
              <a:sym typeface="Arial"/>
            </a:endParaRPr>
          </a:p>
        </p:txBody>
      </p:sp>
      <p:sp>
        <p:nvSpPr>
          <p:cNvPr id="5" name="Google Shape;123;g2c6e256e594_0_7">
            <a:extLst>
              <a:ext uri="{FF2B5EF4-FFF2-40B4-BE49-F238E27FC236}">
                <a16:creationId xmlns:a16="http://schemas.microsoft.com/office/drawing/2014/main" id="{09212A08-AEAA-6C0B-8345-F93AA5D664EB}"/>
              </a:ext>
            </a:extLst>
          </p:cNvPr>
          <p:cNvSpPr txBox="1"/>
          <p:nvPr/>
        </p:nvSpPr>
        <p:spPr>
          <a:xfrm>
            <a:off x="1164771" y="1605638"/>
            <a:ext cx="10189029" cy="3575961"/>
          </a:xfrm>
          <a:prstGeom prst="rect">
            <a:avLst/>
          </a:prstGeom>
          <a:noFill/>
          <a:ln>
            <a:noFill/>
          </a:ln>
        </p:spPr>
        <p:txBody>
          <a:bodyPr spcFirstLastPara="1" wrap="square" lIns="91425" tIns="91425" rIns="91425" bIns="91425" anchor="t" anchorCtr="0">
            <a:noAutofit/>
          </a:bodyPr>
          <a:lstStyle/>
          <a:p>
            <a:pPr algn="ctr">
              <a:lnSpc>
                <a:spcPct val="115000"/>
              </a:lnSpc>
              <a:spcAft>
                <a:spcPts val="800"/>
              </a:spcAft>
            </a:pPr>
            <a:r>
              <a:rPr lang="en-ES" sz="2400" b="1" kern="100">
                <a:solidFill>
                  <a:srgbClr val="003399"/>
                </a:solidFill>
                <a:effectLst/>
                <a:latin typeface="Times New Roman" panose="02020603050405020304" pitchFamily="18" charset="0"/>
                <a:ea typeface="DengXian" panose="02010600030101010101" pitchFamily="2" charset="-122"/>
                <a:cs typeface="Times New Roman" panose="02020603050405020304" pitchFamily="18" charset="0"/>
              </a:rPr>
              <a:t>Key takeaways 2: </a:t>
            </a:r>
            <a:r>
              <a:rPr lang="en-ES" sz="2400" b="1" kern="100" dirty="0">
                <a:solidFill>
                  <a:srgbClr val="003399"/>
                </a:solidFill>
                <a:effectLst/>
                <a:latin typeface="Times New Roman" panose="02020603050405020304" pitchFamily="18" charset="0"/>
                <a:ea typeface="DengXian" panose="02010600030101010101" pitchFamily="2" charset="-122"/>
                <a:cs typeface="Times New Roman" panose="02020603050405020304" pitchFamily="18" charset="0"/>
              </a:rPr>
              <a:t>Integrating Human Rights in Climate Action</a:t>
            </a:r>
            <a:endParaRPr lang="en-ES" sz="2400" b="1" kern="100" dirty="0">
              <a:solidFill>
                <a:srgbClr val="003399"/>
              </a:solidFill>
              <a:latin typeface="Times New Roman" panose="02020603050405020304" pitchFamily="18" charset="0"/>
              <a:ea typeface="DengXian" panose="02010600030101010101" pitchFamily="2" charset="-122"/>
              <a:cs typeface="Times New Roman" panose="02020603050405020304" pitchFamily="18" charset="0"/>
            </a:endParaRPr>
          </a:p>
          <a:p>
            <a:pPr>
              <a:lnSpc>
                <a:spcPct val="115000"/>
              </a:lnSpc>
              <a:spcAft>
                <a:spcPts val="800"/>
              </a:spcAft>
            </a:pPr>
            <a:endParaRPr lang="en-ES" sz="2000" kern="100" dirty="0">
              <a:effectLst/>
              <a:latin typeface="Times New Roman" panose="02020603050405020304" pitchFamily="18" charset="0"/>
              <a:ea typeface="DengXian" panose="02010600030101010101" pitchFamily="2" charset="-122"/>
              <a:cs typeface="Times New Roman" panose="02020603050405020304" pitchFamily="18" charset="0"/>
            </a:endParaRPr>
          </a:p>
          <a:p>
            <a:pPr>
              <a:lnSpc>
                <a:spcPct val="115000"/>
              </a:lnSpc>
              <a:spcAft>
                <a:spcPts val="800"/>
              </a:spcAft>
            </a:pPr>
            <a:r>
              <a:rPr lang="en-ES" sz="2000" b="1" kern="100" dirty="0">
                <a:effectLst/>
                <a:latin typeface="Times New Roman" panose="02020603050405020304" pitchFamily="18" charset="0"/>
                <a:ea typeface="DengXian" panose="02010600030101010101" pitchFamily="2" charset="-122"/>
                <a:cs typeface="Times New Roman" panose="02020603050405020304" pitchFamily="18" charset="0"/>
              </a:rPr>
              <a:t>2. Urgency of Action:</a:t>
            </a:r>
          </a:p>
          <a:p>
            <a:pPr>
              <a:lnSpc>
                <a:spcPct val="115000"/>
              </a:lnSpc>
              <a:spcAft>
                <a:spcPts val="200"/>
              </a:spcAft>
            </a:pPr>
            <a:endParaRPr lang="en-ES" sz="2000" b="1" kern="100" dirty="0">
              <a:effectLst/>
              <a:latin typeface="Times New Roman" panose="02020603050405020304" pitchFamily="18" charset="0"/>
              <a:ea typeface="DengXian" panose="02010600030101010101" pitchFamily="2" charset="-122"/>
              <a:cs typeface="Times New Roman" panose="02020603050405020304" pitchFamily="18" charset="0"/>
            </a:endParaRPr>
          </a:p>
          <a:p>
            <a:pPr marL="342900" indent="-342900">
              <a:lnSpc>
                <a:spcPct val="115000"/>
              </a:lnSpc>
              <a:spcAft>
                <a:spcPts val="800"/>
              </a:spcAft>
              <a:buFont typeface="Arial" panose="020B0604020202020204" pitchFamily="34" charset="0"/>
              <a:buChar char="•"/>
            </a:pPr>
            <a:r>
              <a:rPr lang="en-ES" sz="2000" kern="100" dirty="0">
                <a:effectLst/>
                <a:latin typeface="Times New Roman" panose="02020603050405020304" pitchFamily="18" charset="0"/>
                <a:ea typeface="DengXian" panose="02010600030101010101" pitchFamily="2" charset="-122"/>
                <a:cs typeface="Times New Roman" panose="02020603050405020304" pitchFamily="18" charset="0"/>
              </a:rPr>
              <a:t>Global climate action needs to accelerate to meet international obligations like the Paris Agreement.</a:t>
            </a:r>
          </a:p>
          <a:p>
            <a:pPr marL="342900" indent="-342900">
              <a:lnSpc>
                <a:spcPct val="115000"/>
              </a:lnSpc>
              <a:spcAft>
                <a:spcPts val="800"/>
              </a:spcAft>
              <a:buFont typeface="Arial" panose="020B0604020202020204" pitchFamily="34" charset="0"/>
              <a:buChar char="•"/>
            </a:pPr>
            <a:r>
              <a:rPr lang="en-ES" sz="2000" kern="100" dirty="0">
                <a:effectLst/>
                <a:latin typeface="Times New Roman" panose="02020603050405020304" pitchFamily="18" charset="0"/>
                <a:ea typeface="DengXian" panose="02010600030101010101" pitchFamily="2" charset="-122"/>
                <a:cs typeface="Times New Roman" panose="02020603050405020304" pitchFamily="18" charset="0"/>
              </a:rPr>
              <a:t>Without immediate and coordinated global efforts, climate change will continue to erode basic human rights, leading to significant displacement, poverty, and inequality.</a:t>
            </a:r>
          </a:p>
          <a:p>
            <a:pPr>
              <a:lnSpc>
                <a:spcPct val="115000"/>
              </a:lnSpc>
              <a:spcAft>
                <a:spcPts val="800"/>
              </a:spcAft>
            </a:pPr>
            <a:endParaRPr lang="en-IN" sz="2000" dirty="0">
              <a:latin typeface="Times New Roman" panose="02020603050405020304" pitchFamily="18" charset="0"/>
              <a:cs typeface="Times New Roman" panose="02020603050405020304" pitchFamily="18" charset="0"/>
            </a:endParaRPr>
          </a:p>
          <a:p>
            <a:pPr algn="just">
              <a:lnSpc>
                <a:spcPct val="150000"/>
              </a:lnSpc>
            </a:pP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7554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1">
          <a:extLst>
            <a:ext uri="{FF2B5EF4-FFF2-40B4-BE49-F238E27FC236}">
              <a16:creationId xmlns:a16="http://schemas.microsoft.com/office/drawing/2014/main" id="{969997A0-5227-B0D0-36E1-70E3D383092B}"/>
            </a:ext>
          </a:extLst>
        </p:cNvPr>
        <p:cNvGrpSpPr/>
        <p:nvPr/>
      </p:nvGrpSpPr>
      <p:grpSpPr>
        <a:xfrm>
          <a:off x="0" y="0"/>
          <a:ext cx="0" cy="0"/>
          <a:chOff x="0" y="0"/>
          <a:chExt cx="0" cy="0"/>
        </a:xfrm>
      </p:grpSpPr>
      <p:sp>
        <p:nvSpPr>
          <p:cNvPr id="122" name="Google Shape;122;g2c6e256e594_0_7">
            <a:extLst>
              <a:ext uri="{FF2B5EF4-FFF2-40B4-BE49-F238E27FC236}">
                <a16:creationId xmlns:a16="http://schemas.microsoft.com/office/drawing/2014/main" id="{ABDCFFB9-FE59-1D96-56A8-ED8CFEE2A577}"/>
              </a:ext>
            </a:extLst>
          </p:cNvPr>
          <p:cNvSpPr/>
          <p:nvPr/>
        </p:nvSpPr>
        <p:spPr>
          <a:xfrm>
            <a:off x="993057" y="468080"/>
            <a:ext cx="9512867" cy="690160"/>
          </a:xfrm>
          <a:prstGeom prst="rect">
            <a:avLst/>
          </a:prstGeom>
          <a:solidFill>
            <a:srgbClr val="003399"/>
          </a:solidFill>
          <a:ln>
            <a:noFill/>
          </a:ln>
        </p:spPr>
        <p:txBody>
          <a:bodyPr spcFirstLastPara="1" wrap="square" lIns="91425" tIns="45700" rIns="91425" bIns="45700" anchor="t" anchorCtr="0">
            <a:noAutofit/>
          </a:bodyPr>
          <a:lstStyle/>
          <a:p>
            <a:pPr marL="0" marR="0" lvl="0" indent="0" algn="ctr" rtl="0">
              <a:lnSpc>
                <a:spcPct val="150000"/>
              </a:lnSpc>
              <a:spcBef>
                <a:spcPts val="0"/>
              </a:spcBef>
              <a:spcAft>
                <a:spcPts val="0"/>
              </a:spcAft>
              <a:buClr>
                <a:srgbClr val="000000"/>
              </a:buClr>
              <a:buSzPts val="2800"/>
              <a:buFont typeface="Arial"/>
              <a:buNone/>
            </a:pPr>
            <a:r>
              <a:rPr lang="es-ES" sz="2400" b="1" dirty="0">
                <a:solidFill>
                  <a:schemeClr val="bg1"/>
                </a:solidFill>
              </a:rPr>
              <a:t>INTRODUCTION</a:t>
            </a:r>
            <a:endParaRPr sz="2400" b="1" i="0" u="none" strike="noStrike" cap="none" dirty="0">
              <a:solidFill>
                <a:schemeClr val="bg1"/>
              </a:solidFill>
              <a:latin typeface="Arial"/>
              <a:ea typeface="Arial"/>
              <a:cs typeface="Arial"/>
              <a:sym typeface="Arial"/>
            </a:endParaRPr>
          </a:p>
        </p:txBody>
      </p:sp>
      <p:sp>
        <p:nvSpPr>
          <p:cNvPr id="123" name="Google Shape;123;g2c6e256e594_0_7">
            <a:extLst>
              <a:ext uri="{FF2B5EF4-FFF2-40B4-BE49-F238E27FC236}">
                <a16:creationId xmlns:a16="http://schemas.microsoft.com/office/drawing/2014/main" id="{1741D39D-6016-AB22-C77A-2434C06A1694}"/>
              </a:ext>
            </a:extLst>
          </p:cNvPr>
          <p:cNvSpPr txBox="1"/>
          <p:nvPr/>
        </p:nvSpPr>
        <p:spPr>
          <a:xfrm>
            <a:off x="993057" y="1621972"/>
            <a:ext cx="5102943" cy="4180114"/>
          </a:xfrm>
          <a:prstGeom prst="rect">
            <a:avLst/>
          </a:prstGeom>
          <a:noFill/>
          <a:ln>
            <a:noFill/>
          </a:ln>
        </p:spPr>
        <p:txBody>
          <a:bodyPr spcFirstLastPara="1" wrap="square" lIns="91425" tIns="91425" rIns="91425" bIns="91425" anchor="t" anchorCtr="0">
            <a:noAutofit/>
          </a:bodyPr>
          <a:lstStyle/>
          <a:p>
            <a:pPr algn="just">
              <a:lnSpc>
                <a:spcPts val="3000"/>
              </a:lnSpc>
            </a:pPr>
            <a:r>
              <a:rPr lang="en-US" sz="2000" dirty="0">
                <a:latin typeface="Times New Roman" panose="02020603050405020304" pitchFamily="18" charset="0"/>
                <a:cs typeface="Times New Roman" panose="02020603050405020304" pitchFamily="18" charset="0"/>
              </a:rPr>
              <a:t>Climate change directly affects human rights. One of the consequences of climate change is the proliferation of natural disasters such as hurricanes, rising sea levels, floods and droughts, which deprive millions of people of their livelihoods. This reality directly affects the enjoyment of their most basic rights: the rights to food, water and sanitation, decent housing, health, personal security, in short, the right to a dignified life. </a:t>
            </a:r>
          </a:p>
        </p:txBody>
      </p:sp>
      <p:sp>
        <p:nvSpPr>
          <p:cNvPr id="3" name="Rectangle 2">
            <a:extLst>
              <a:ext uri="{FF2B5EF4-FFF2-40B4-BE49-F238E27FC236}">
                <a16:creationId xmlns:a16="http://schemas.microsoft.com/office/drawing/2014/main" id="{B1813EEC-EDE2-673B-382C-C53B544C38EC}"/>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2">
            <a:extLst>
              <a:ext uri="{FF2B5EF4-FFF2-40B4-BE49-F238E27FC236}">
                <a16:creationId xmlns:a16="http://schemas.microsoft.com/office/drawing/2014/main" id="{23AA93F3-3CE9-D004-26C6-E7776F7F4BE6}"/>
              </a:ext>
            </a:extLst>
          </p:cNvPr>
          <p:cNvSpPr>
            <a:spLocks noChangeArrowheads="1"/>
          </p:cNvSpPr>
          <p:nvPr/>
        </p:nvSpPr>
        <p:spPr bwMode="auto">
          <a:xfrm>
            <a:off x="0" y="-184666"/>
            <a:ext cx="2648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2" name="Picture 2" descr="All for one - hands stacked in unity">
            <a:extLst>
              <a:ext uri="{FF2B5EF4-FFF2-40B4-BE49-F238E27FC236}">
                <a16:creationId xmlns:a16="http://schemas.microsoft.com/office/drawing/2014/main" id="{405C08D8-4125-D808-5AAF-3FF1BEC191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6717" y="1959428"/>
            <a:ext cx="4009207" cy="2939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6475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
          <a:extLst>
            <a:ext uri="{FF2B5EF4-FFF2-40B4-BE49-F238E27FC236}">
              <a16:creationId xmlns:a16="http://schemas.microsoft.com/office/drawing/2014/main" id="{591D5803-6083-31DD-2089-84F9F8D4053F}"/>
            </a:ext>
          </a:extLst>
        </p:cNvPr>
        <p:cNvGrpSpPr/>
        <p:nvPr/>
      </p:nvGrpSpPr>
      <p:grpSpPr>
        <a:xfrm>
          <a:off x="0" y="0"/>
          <a:ext cx="0" cy="0"/>
          <a:chOff x="0" y="0"/>
          <a:chExt cx="0" cy="0"/>
        </a:xfrm>
      </p:grpSpPr>
      <p:sp>
        <p:nvSpPr>
          <p:cNvPr id="122" name="Google Shape;122;g2c6e256e594_0_7">
            <a:extLst>
              <a:ext uri="{FF2B5EF4-FFF2-40B4-BE49-F238E27FC236}">
                <a16:creationId xmlns:a16="http://schemas.microsoft.com/office/drawing/2014/main" id="{F19207A8-4526-0728-0562-9C342580C2C4}"/>
              </a:ext>
            </a:extLst>
          </p:cNvPr>
          <p:cNvSpPr/>
          <p:nvPr/>
        </p:nvSpPr>
        <p:spPr>
          <a:xfrm>
            <a:off x="993057" y="468080"/>
            <a:ext cx="9512867" cy="690160"/>
          </a:xfrm>
          <a:prstGeom prst="rect">
            <a:avLst/>
          </a:prstGeom>
          <a:solidFill>
            <a:srgbClr val="003399"/>
          </a:solidFill>
          <a:ln>
            <a:noFill/>
          </a:ln>
        </p:spPr>
        <p:txBody>
          <a:bodyPr spcFirstLastPara="1" wrap="square" lIns="91425" tIns="45700" rIns="91425" bIns="45700" anchor="t" anchorCtr="0">
            <a:noAutofit/>
          </a:bodyPr>
          <a:lstStyle/>
          <a:p>
            <a:pPr marL="0" marR="0" lvl="0" indent="0" algn="ctr" rtl="0">
              <a:lnSpc>
                <a:spcPct val="150000"/>
              </a:lnSpc>
              <a:spcBef>
                <a:spcPts val="0"/>
              </a:spcBef>
              <a:spcAft>
                <a:spcPts val="0"/>
              </a:spcAft>
              <a:buClr>
                <a:srgbClr val="000000"/>
              </a:buClr>
              <a:buSzPts val="2800"/>
              <a:buFont typeface="Arial"/>
              <a:buNone/>
            </a:pPr>
            <a:r>
              <a:rPr lang="es-ES" sz="2400" b="1" dirty="0">
                <a:solidFill>
                  <a:schemeClr val="bg1"/>
                </a:solidFill>
              </a:rPr>
              <a:t>INTRODUCTION</a:t>
            </a:r>
            <a:endParaRPr sz="2400" b="1" i="0" u="none" strike="noStrike" cap="none" dirty="0">
              <a:solidFill>
                <a:schemeClr val="bg1"/>
              </a:solidFill>
              <a:latin typeface="Arial"/>
              <a:ea typeface="Arial"/>
              <a:cs typeface="Arial"/>
              <a:sym typeface="Arial"/>
            </a:endParaRPr>
          </a:p>
        </p:txBody>
      </p:sp>
      <p:sp>
        <p:nvSpPr>
          <p:cNvPr id="123" name="Google Shape;123;g2c6e256e594_0_7">
            <a:extLst>
              <a:ext uri="{FF2B5EF4-FFF2-40B4-BE49-F238E27FC236}">
                <a16:creationId xmlns:a16="http://schemas.microsoft.com/office/drawing/2014/main" id="{439AC44C-DDDB-9914-06FB-2D47590D1026}"/>
              </a:ext>
            </a:extLst>
          </p:cNvPr>
          <p:cNvSpPr txBox="1"/>
          <p:nvPr/>
        </p:nvSpPr>
        <p:spPr>
          <a:xfrm>
            <a:off x="481428" y="1741578"/>
            <a:ext cx="3840199" cy="4180114"/>
          </a:xfrm>
          <a:prstGeom prst="rect">
            <a:avLst/>
          </a:prstGeom>
          <a:noFill/>
          <a:ln>
            <a:noFill/>
          </a:ln>
        </p:spPr>
        <p:txBody>
          <a:bodyPr spcFirstLastPara="1" wrap="square" lIns="91425" tIns="91425" rIns="91425" bIns="91425" anchor="t" anchorCtr="0">
            <a:noAutofit/>
          </a:bodyPr>
          <a:lstStyle/>
          <a:p>
            <a:pPr algn="ctr">
              <a:lnSpc>
                <a:spcPts val="3000"/>
              </a:lnSpc>
            </a:pPr>
            <a:r>
              <a:rPr lang="en-US" sz="1800" b="1" i="0" u="none" strike="noStrike" dirty="0">
                <a:solidFill>
                  <a:srgbClr val="131313"/>
                </a:solidFill>
                <a:effectLst/>
                <a:latin typeface="Times New Roman" panose="02020603050405020304" pitchFamily="18" charset="0"/>
                <a:cs typeface="Times New Roman" panose="02020603050405020304" pitchFamily="18" charset="0"/>
              </a:rPr>
              <a:t>VIDEO (2 min.): </a:t>
            </a:r>
          </a:p>
          <a:p>
            <a:pPr>
              <a:lnSpc>
                <a:spcPts val="3000"/>
              </a:lnSpc>
            </a:pPr>
            <a:r>
              <a:rPr lang="en-US" sz="1800" b="1" i="0" u="none" strike="noStrike" dirty="0">
                <a:solidFill>
                  <a:srgbClr val="131313"/>
                </a:solidFill>
                <a:effectLst/>
                <a:latin typeface="Times New Roman" panose="02020603050405020304" pitchFamily="18" charset="0"/>
                <a:cs typeface="Times New Roman" panose="02020603050405020304" pitchFamily="18" charset="0"/>
              </a:rPr>
              <a:t>Climate Change and Human Rights </a:t>
            </a:r>
          </a:p>
          <a:p>
            <a:pPr>
              <a:lnSpc>
                <a:spcPts val="3000"/>
              </a:lnSpc>
            </a:pPr>
            <a:r>
              <a:rPr lang="en-US" sz="1800" b="0" i="0" u="none" strike="noStrike" dirty="0">
                <a:solidFill>
                  <a:srgbClr val="131313"/>
                </a:solidFill>
                <a:effectLst/>
                <a:latin typeface="Times New Roman" panose="02020603050405020304" pitchFamily="18" charset="0"/>
                <a:cs typeface="Times New Roman" panose="02020603050405020304" pitchFamily="18" charset="0"/>
              </a:rPr>
              <a:t>by Dr Francesco </a:t>
            </a:r>
            <a:r>
              <a:rPr lang="en-US" sz="1800" b="0" i="0" u="none" strike="noStrike" dirty="0" err="1">
                <a:solidFill>
                  <a:srgbClr val="131313"/>
                </a:solidFill>
                <a:effectLst/>
                <a:latin typeface="Times New Roman" panose="02020603050405020304" pitchFamily="18" charset="0"/>
                <a:cs typeface="Times New Roman" panose="02020603050405020304" pitchFamily="18" charset="0"/>
              </a:rPr>
              <a:t>Sindico</a:t>
            </a:r>
            <a:endParaRPr lang="en-US" sz="1800" b="0" i="0" u="none" strike="noStrike" dirty="0">
              <a:solidFill>
                <a:srgbClr val="131313"/>
              </a:solidFill>
              <a:effectLst/>
              <a:latin typeface="Times New Roman" panose="02020603050405020304" pitchFamily="18" charset="0"/>
              <a:cs typeface="Times New Roman" panose="02020603050405020304" pitchFamily="18" charset="0"/>
            </a:endParaRPr>
          </a:p>
          <a:p>
            <a:pPr>
              <a:lnSpc>
                <a:spcPts val="3000"/>
              </a:lnSpc>
            </a:pPr>
            <a:endParaRPr lang="en-US" sz="1800" b="0" i="0" u="none" strike="noStrike" dirty="0">
              <a:solidFill>
                <a:srgbClr val="131313"/>
              </a:solidFill>
              <a:effectLst/>
              <a:latin typeface="Times New Roman" panose="02020603050405020304" pitchFamily="18" charset="0"/>
              <a:cs typeface="Times New Roman" panose="02020603050405020304" pitchFamily="18" charset="0"/>
            </a:endParaRPr>
          </a:p>
          <a:p>
            <a:pPr>
              <a:lnSpc>
                <a:spcPts val="3000"/>
              </a:lnSpc>
            </a:pPr>
            <a:r>
              <a:rPr lang="en-US" sz="1800" b="0" i="0" u="none" strike="noStrike" dirty="0">
                <a:solidFill>
                  <a:srgbClr val="131313"/>
                </a:solidFill>
                <a:effectLst/>
                <a:latin typeface="Times New Roman" panose="02020603050405020304" pitchFamily="18" charset="0"/>
                <a:cs typeface="Times New Roman" panose="02020603050405020304" pitchFamily="18" charset="0"/>
              </a:rPr>
              <a:t>Co-Director, Strathclyde Center for Environmental Law and Governance, </a:t>
            </a:r>
          </a:p>
          <a:p>
            <a:pPr>
              <a:lnSpc>
                <a:spcPts val="3000"/>
              </a:lnSpc>
            </a:pPr>
            <a:endParaRPr lang="en-US" sz="1800" dirty="0">
              <a:solidFill>
                <a:srgbClr val="131313"/>
              </a:solidFill>
              <a:latin typeface="Times New Roman" panose="02020603050405020304" pitchFamily="18" charset="0"/>
              <a:cs typeface="Times New Roman" panose="02020603050405020304" pitchFamily="18" charset="0"/>
            </a:endParaRPr>
          </a:p>
          <a:p>
            <a:pPr>
              <a:lnSpc>
                <a:spcPts val="3000"/>
              </a:lnSpc>
            </a:pPr>
            <a:r>
              <a:rPr lang="en-US" sz="1800" b="0" i="0" u="none" strike="noStrike" dirty="0">
                <a:solidFill>
                  <a:srgbClr val="131313"/>
                </a:solidFill>
                <a:effectLst/>
                <a:latin typeface="Times New Roman" panose="02020603050405020304" pitchFamily="18" charset="0"/>
                <a:cs typeface="Times New Roman" panose="02020603050405020304" pitchFamily="18" charset="0"/>
              </a:rPr>
              <a:t>University of Strathclyde, Glasgow.</a:t>
            </a:r>
            <a:endParaRPr lang="en-US" sz="1800" dirty="0">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980D7D5E-2FCF-6320-6A18-94E86735731E}"/>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2">
            <a:extLst>
              <a:ext uri="{FF2B5EF4-FFF2-40B4-BE49-F238E27FC236}">
                <a16:creationId xmlns:a16="http://schemas.microsoft.com/office/drawing/2014/main" id="{398B6959-F7C3-0A1D-B2D7-B1A0CB997E9C}"/>
              </a:ext>
            </a:extLst>
          </p:cNvPr>
          <p:cNvSpPr>
            <a:spLocks noChangeArrowheads="1"/>
          </p:cNvSpPr>
          <p:nvPr/>
        </p:nvSpPr>
        <p:spPr bwMode="auto">
          <a:xfrm>
            <a:off x="0" y="-184666"/>
            <a:ext cx="2648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6" name="Picture 5" descr="A blue background with text&#10;&#10;Description automatically generated">
            <a:hlinkClick r:id="rId3"/>
            <a:extLst>
              <a:ext uri="{FF2B5EF4-FFF2-40B4-BE49-F238E27FC236}">
                <a16:creationId xmlns:a16="http://schemas.microsoft.com/office/drawing/2014/main" id="{99CF7D9E-E2A1-BDA4-E9F1-E4AD03DD4E01}"/>
              </a:ext>
            </a:extLst>
          </p:cNvPr>
          <p:cNvPicPr>
            <a:picLocks noChangeAspect="1"/>
          </p:cNvPicPr>
          <p:nvPr/>
        </p:nvPicPr>
        <p:blipFill>
          <a:blip r:embed="rId4"/>
          <a:stretch>
            <a:fillRect/>
          </a:stretch>
        </p:blipFill>
        <p:spPr>
          <a:xfrm>
            <a:off x="4782854" y="1741578"/>
            <a:ext cx="6806408" cy="3374844"/>
          </a:xfrm>
          <a:prstGeom prst="rect">
            <a:avLst/>
          </a:prstGeom>
        </p:spPr>
      </p:pic>
      <p:sp>
        <p:nvSpPr>
          <p:cNvPr id="7" name="TextBox 6">
            <a:extLst>
              <a:ext uri="{FF2B5EF4-FFF2-40B4-BE49-F238E27FC236}">
                <a16:creationId xmlns:a16="http://schemas.microsoft.com/office/drawing/2014/main" id="{91326A25-5858-AFD1-0A22-3BA9A0EB7471}"/>
              </a:ext>
            </a:extLst>
          </p:cNvPr>
          <p:cNvSpPr txBox="1"/>
          <p:nvPr/>
        </p:nvSpPr>
        <p:spPr>
          <a:xfrm>
            <a:off x="5749490" y="5257800"/>
            <a:ext cx="4612160" cy="307777"/>
          </a:xfrm>
          <a:prstGeom prst="rect">
            <a:avLst/>
          </a:prstGeom>
          <a:noFill/>
        </p:spPr>
        <p:txBody>
          <a:bodyPr wrap="none" rtlCol="0">
            <a:spAutoFit/>
          </a:bodyPr>
          <a:lstStyle/>
          <a:p>
            <a:r>
              <a:rPr lang="en-US" dirty="0">
                <a:hlinkClick r:id="rId3"/>
              </a:rPr>
              <a:t>https://youtu.be/YKQn1YCOxTo?si=5ctTJElZBLCVrXJr</a:t>
            </a:r>
            <a:r>
              <a:rPr lang="en-US" dirty="0"/>
              <a:t> </a:t>
            </a:r>
            <a:endParaRPr lang="en-ES" dirty="0"/>
          </a:p>
        </p:txBody>
      </p:sp>
    </p:spTree>
    <p:extLst>
      <p:ext uri="{BB962C8B-B14F-4D97-AF65-F5344CB8AC3E}">
        <p14:creationId xmlns:p14="http://schemas.microsoft.com/office/powerpoint/2010/main" val="3943633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g2c6e256e594_0_7"/>
          <p:cNvSpPr/>
          <p:nvPr/>
        </p:nvSpPr>
        <p:spPr>
          <a:xfrm>
            <a:off x="1264865" y="335963"/>
            <a:ext cx="9488100" cy="968834"/>
          </a:xfrm>
          <a:prstGeom prst="rect">
            <a:avLst/>
          </a:prstGeom>
          <a:solidFill>
            <a:srgbClr val="003399"/>
          </a:solidFill>
          <a:ln>
            <a:noFill/>
          </a:ln>
        </p:spPr>
        <p:txBody>
          <a:bodyPr spcFirstLastPara="1" wrap="square" lIns="91425" tIns="45700" rIns="91425" bIns="45700" anchor="t" anchorCtr="0">
            <a:noAutofit/>
          </a:bodyPr>
          <a:lstStyle/>
          <a:p>
            <a:pPr algn="ctr">
              <a:buSzPts val="2800"/>
            </a:pPr>
            <a:r>
              <a:rPr lang="en-US" sz="2800" b="1" dirty="0">
                <a:solidFill>
                  <a:srgbClr val="FFFFFF"/>
                </a:solidFill>
                <a:latin typeface="Times New Roman" panose="02020603050405020304" pitchFamily="18" charset="0"/>
                <a:ea typeface="Quattrocento Sans"/>
                <a:cs typeface="Times New Roman" panose="02020603050405020304" pitchFamily="18" charset="0"/>
                <a:sym typeface="Quattrocento Sans"/>
              </a:rPr>
              <a:t>Topic 1.1 Overview of the impacts of </a:t>
            </a:r>
          </a:p>
          <a:p>
            <a:pPr algn="ctr">
              <a:buSzPts val="2800"/>
            </a:pPr>
            <a:r>
              <a:rPr lang="en-US" sz="2800" b="1" dirty="0">
                <a:solidFill>
                  <a:srgbClr val="FFFFFF"/>
                </a:solidFill>
                <a:latin typeface="Times New Roman" panose="02020603050405020304" pitchFamily="18" charset="0"/>
                <a:ea typeface="Quattrocento Sans"/>
                <a:cs typeface="Times New Roman" panose="02020603050405020304" pitchFamily="18" charset="0"/>
                <a:sym typeface="Quattrocento Sans"/>
              </a:rPr>
              <a:t>climate change on human rights </a:t>
            </a:r>
          </a:p>
          <a:p>
            <a:pPr algn="ctr">
              <a:buSzPts val="2800"/>
            </a:pPr>
            <a:r>
              <a:rPr lang="en-US" sz="2800" b="1" dirty="0">
                <a:solidFill>
                  <a:srgbClr val="FFFFFF"/>
                </a:solidFill>
                <a:latin typeface="Times New Roman" panose="02020603050405020304" pitchFamily="18" charset="0"/>
                <a:ea typeface="Quattrocento Sans"/>
                <a:cs typeface="Times New Roman" panose="02020603050405020304" pitchFamily="18" charset="0"/>
                <a:sym typeface="Quattrocento Sans"/>
              </a:rPr>
              <a:t> </a:t>
            </a:r>
            <a:endParaRPr lang="en-US" sz="1400" b="1" i="0" u="none" strike="noStrike" cap="none" dirty="0">
              <a:solidFill>
                <a:srgbClr val="000000"/>
              </a:solidFill>
              <a:latin typeface="Times New Roman" panose="02020603050405020304" pitchFamily="18" charset="0"/>
              <a:cs typeface="Times New Roman" panose="02020603050405020304" pitchFamily="18" charset="0"/>
              <a:sym typeface="Arial"/>
            </a:endParaRPr>
          </a:p>
        </p:txBody>
      </p:sp>
      <p:sp>
        <p:nvSpPr>
          <p:cNvPr id="3" name="Rectangle 2">
            <a:extLst>
              <a:ext uri="{FF2B5EF4-FFF2-40B4-BE49-F238E27FC236}">
                <a16:creationId xmlns:a16="http://schemas.microsoft.com/office/drawing/2014/main" id="{5625EA7A-C9D7-D8EE-E792-37E305377CF7}"/>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CB3CEDA0-BA92-B678-80D9-75C4F79C8101}"/>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TextBox 3">
            <a:extLst>
              <a:ext uri="{FF2B5EF4-FFF2-40B4-BE49-F238E27FC236}">
                <a16:creationId xmlns:a16="http://schemas.microsoft.com/office/drawing/2014/main" id="{91D8156D-ACC0-0FF2-96BF-7B195C9C5FB6}"/>
              </a:ext>
            </a:extLst>
          </p:cNvPr>
          <p:cNvSpPr txBox="1"/>
          <p:nvPr/>
        </p:nvSpPr>
        <p:spPr>
          <a:xfrm>
            <a:off x="1395493" y="3205498"/>
            <a:ext cx="4123563" cy="2051203"/>
          </a:xfrm>
          <a:prstGeom prst="rect">
            <a:avLst/>
          </a:prstGeom>
          <a:noFill/>
        </p:spPr>
        <p:txBody>
          <a:bodyPr wrap="square" numCol="1" rtlCol="0">
            <a:spAutoFit/>
          </a:bodyPr>
          <a:lstStyle/>
          <a:p>
            <a:pPr marL="285750" indent="-285750">
              <a:lnSpc>
                <a:spcPct val="130000"/>
              </a:lnSpc>
              <a:buFont typeface="Arial" panose="020B0604020202020204" pitchFamily="34" charset="0"/>
              <a:buChar char="•"/>
            </a:pPr>
            <a:r>
              <a:rPr lang="en-ES" sz="2000" b="1" dirty="0">
                <a:solidFill>
                  <a:srgbClr val="003399"/>
                </a:solidFill>
              </a:rPr>
              <a:t>RIGHT TO LIFE</a:t>
            </a:r>
          </a:p>
          <a:p>
            <a:pPr marL="285750" indent="-285750">
              <a:lnSpc>
                <a:spcPct val="130000"/>
              </a:lnSpc>
              <a:buFont typeface="Arial" panose="020B0604020202020204" pitchFamily="34" charset="0"/>
              <a:buChar char="•"/>
            </a:pPr>
            <a:r>
              <a:rPr lang="en-ES" sz="2000" b="1" dirty="0">
                <a:solidFill>
                  <a:srgbClr val="003399"/>
                </a:solidFill>
              </a:rPr>
              <a:t>RIGHT TO HEALTH</a:t>
            </a:r>
          </a:p>
          <a:p>
            <a:pPr marL="285750" indent="-285750">
              <a:lnSpc>
                <a:spcPct val="130000"/>
              </a:lnSpc>
              <a:buFont typeface="Arial" panose="020B0604020202020204" pitchFamily="34" charset="0"/>
              <a:buChar char="•"/>
            </a:pPr>
            <a:r>
              <a:rPr lang="en-US" sz="2000" b="1" dirty="0">
                <a:solidFill>
                  <a:srgbClr val="003399"/>
                </a:solidFill>
              </a:rPr>
              <a:t>RIGHT TO WATER AND SANITATION </a:t>
            </a:r>
          </a:p>
          <a:p>
            <a:pPr marL="285750" indent="-285750">
              <a:lnSpc>
                <a:spcPct val="130000"/>
              </a:lnSpc>
              <a:buFont typeface="Arial" panose="020B0604020202020204" pitchFamily="34" charset="0"/>
              <a:buChar char="•"/>
            </a:pPr>
            <a:r>
              <a:rPr lang="en-US" sz="2000" b="1" dirty="0">
                <a:solidFill>
                  <a:srgbClr val="003399"/>
                </a:solidFill>
              </a:rPr>
              <a:t>RIGHT TO FOOD </a:t>
            </a:r>
          </a:p>
        </p:txBody>
      </p:sp>
      <p:sp>
        <p:nvSpPr>
          <p:cNvPr id="5" name="TextBox 4">
            <a:extLst>
              <a:ext uri="{FF2B5EF4-FFF2-40B4-BE49-F238E27FC236}">
                <a16:creationId xmlns:a16="http://schemas.microsoft.com/office/drawing/2014/main" id="{114B7402-FEA3-4D94-162A-98093B563ABC}"/>
              </a:ext>
            </a:extLst>
          </p:cNvPr>
          <p:cNvSpPr txBox="1"/>
          <p:nvPr/>
        </p:nvSpPr>
        <p:spPr>
          <a:xfrm>
            <a:off x="5908823" y="3205498"/>
            <a:ext cx="4680856" cy="2451312"/>
          </a:xfrm>
          <a:prstGeom prst="rect">
            <a:avLst/>
          </a:prstGeom>
          <a:noFill/>
        </p:spPr>
        <p:txBody>
          <a:bodyPr wrap="square" numCol="1" rtlCol="0">
            <a:spAutoFit/>
          </a:bodyPr>
          <a:lstStyle/>
          <a:p>
            <a:pPr marL="285750" indent="-285750">
              <a:lnSpc>
                <a:spcPct val="130000"/>
              </a:lnSpc>
              <a:buFont typeface="Arial" panose="020B0604020202020204" pitchFamily="34" charset="0"/>
              <a:buChar char="•"/>
            </a:pPr>
            <a:r>
              <a:rPr lang="en-US" sz="2000" b="1" dirty="0">
                <a:solidFill>
                  <a:srgbClr val="003399"/>
                </a:solidFill>
              </a:rPr>
              <a:t>RIGHT TO ADEQUATE HOUSING </a:t>
            </a:r>
          </a:p>
          <a:p>
            <a:pPr marL="285750" indent="-285750">
              <a:lnSpc>
                <a:spcPct val="130000"/>
              </a:lnSpc>
              <a:buFont typeface="Arial" panose="020B0604020202020204" pitchFamily="34" charset="0"/>
              <a:buChar char="•"/>
            </a:pPr>
            <a:r>
              <a:rPr lang="en-US" sz="2000" b="1" dirty="0">
                <a:solidFill>
                  <a:srgbClr val="003399"/>
                </a:solidFill>
              </a:rPr>
              <a:t>RIGHT TO SELF-DETERMINATION </a:t>
            </a:r>
          </a:p>
          <a:p>
            <a:pPr marL="285750" indent="-285750">
              <a:lnSpc>
                <a:spcPct val="130000"/>
              </a:lnSpc>
              <a:buFont typeface="Arial" panose="020B0604020202020204" pitchFamily="34" charset="0"/>
              <a:buChar char="•"/>
            </a:pPr>
            <a:r>
              <a:rPr lang="en-US" sz="2000" b="1" dirty="0">
                <a:solidFill>
                  <a:srgbClr val="003399"/>
                </a:solidFill>
              </a:rPr>
              <a:t>RIGHT TO DEVELOPMENT </a:t>
            </a:r>
          </a:p>
          <a:p>
            <a:pPr marL="285750" indent="-285750">
              <a:lnSpc>
                <a:spcPct val="130000"/>
              </a:lnSpc>
              <a:buFont typeface="Arial" panose="020B0604020202020204" pitchFamily="34" charset="0"/>
              <a:buChar char="•"/>
            </a:pPr>
            <a:r>
              <a:rPr lang="en-US" sz="2000" b="1" dirty="0">
                <a:solidFill>
                  <a:srgbClr val="003399"/>
                </a:solidFill>
              </a:rPr>
              <a:t>CLIMATE REFUGEES AND MIGRATION </a:t>
            </a:r>
          </a:p>
          <a:p>
            <a:pPr marL="285750" indent="-285750">
              <a:lnSpc>
                <a:spcPct val="130000"/>
              </a:lnSpc>
              <a:buFont typeface="Arial" panose="020B0604020202020204" pitchFamily="34" charset="0"/>
              <a:buChar char="•"/>
            </a:pPr>
            <a:r>
              <a:rPr lang="en-US" sz="2000" b="1" dirty="0">
                <a:solidFill>
                  <a:srgbClr val="003399"/>
                </a:solidFill>
              </a:rPr>
              <a:t>RIGHT TO EDUCATION </a:t>
            </a:r>
            <a:endParaRPr lang="en-ES" sz="2000" b="1" dirty="0">
              <a:solidFill>
                <a:srgbClr val="003399"/>
              </a:solidFill>
            </a:endParaRPr>
          </a:p>
        </p:txBody>
      </p:sp>
      <p:sp>
        <p:nvSpPr>
          <p:cNvPr id="6" name="TextBox 5">
            <a:extLst>
              <a:ext uri="{FF2B5EF4-FFF2-40B4-BE49-F238E27FC236}">
                <a16:creationId xmlns:a16="http://schemas.microsoft.com/office/drawing/2014/main" id="{3C9656F1-0603-7AD2-99EF-9FF468B49B99}"/>
              </a:ext>
            </a:extLst>
          </p:cNvPr>
          <p:cNvSpPr txBox="1"/>
          <p:nvPr/>
        </p:nvSpPr>
        <p:spPr>
          <a:xfrm>
            <a:off x="2133600" y="1951400"/>
            <a:ext cx="7935684" cy="830997"/>
          </a:xfrm>
          <a:prstGeom prst="rect">
            <a:avLst/>
          </a:prstGeom>
          <a:noFill/>
        </p:spPr>
        <p:txBody>
          <a:bodyPr wrap="square" rtlCol="0">
            <a:spAutoFit/>
          </a:bodyPr>
          <a:lstStyle/>
          <a:p>
            <a:r>
              <a:rPr lang="en-US" sz="2400" dirty="0"/>
              <a:t>Human rights are indeed affected by climate change, and there is hard evidence of the damage in many cases:</a:t>
            </a:r>
            <a:endParaRPr lang="en-ES"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g2c6e256e594_0_7"/>
          <p:cNvSpPr/>
          <p:nvPr/>
        </p:nvSpPr>
        <p:spPr>
          <a:xfrm>
            <a:off x="500743" y="184666"/>
            <a:ext cx="11190514" cy="690160"/>
          </a:xfrm>
          <a:prstGeom prst="rect">
            <a:avLst/>
          </a:prstGeom>
          <a:solidFill>
            <a:srgbClr val="003399"/>
          </a:solidFill>
          <a:ln>
            <a:noFill/>
          </a:ln>
        </p:spPr>
        <p:txBody>
          <a:bodyPr spcFirstLastPara="1" wrap="square" lIns="91425" tIns="45700" rIns="91425" bIns="45700" anchor="t" anchorCtr="0">
            <a:noAutofit/>
          </a:bodyPr>
          <a:lstStyle/>
          <a:p>
            <a:pPr algn="ctr">
              <a:lnSpc>
                <a:spcPct val="150000"/>
              </a:lnSpc>
              <a:buSzPts val="2800"/>
            </a:pPr>
            <a:r>
              <a:rPr lang="en-US" sz="2400" b="1" dirty="0">
                <a:solidFill>
                  <a:srgbClr val="FFFFFF"/>
                </a:solidFill>
                <a:latin typeface="Times New Roman" panose="02020603050405020304" pitchFamily="18" charset="0"/>
                <a:ea typeface="Quattrocento Sans"/>
                <a:cs typeface="Times New Roman" panose="02020603050405020304" pitchFamily="18" charset="0"/>
                <a:sym typeface="Quattrocento Sans"/>
              </a:rPr>
              <a:t>OVERVIEW OF THE IMPACTS OF CLIMATE CHANGE ON HUMAN RIGHTS </a:t>
            </a:r>
          </a:p>
          <a:p>
            <a:pPr marL="0" marR="0" lvl="0" indent="0" algn="l" rtl="0">
              <a:lnSpc>
                <a:spcPct val="100000"/>
              </a:lnSpc>
              <a:spcBef>
                <a:spcPts val="0"/>
              </a:spcBef>
              <a:spcAft>
                <a:spcPts val="0"/>
              </a:spcAft>
              <a:buClr>
                <a:srgbClr val="000000"/>
              </a:buClr>
              <a:buSzPts val="2800"/>
              <a:buFont typeface="Arial"/>
              <a:buNone/>
            </a:pPr>
            <a:endParaRPr sz="1400" b="0" i="0" u="none" strike="noStrike" cap="none" dirty="0">
              <a:solidFill>
                <a:srgbClr val="000000"/>
              </a:solidFill>
              <a:latin typeface="Arial"/>
              <a:ea typeface="Arial"/>
              <a:cs typeface="Arial"/>
              <a:sym typeface="Arial"/>
            </a:endParaRPr>
          </a:p>
        </p:txBody>
      </p:sp>
      <p:sp>
        <p:nvSpPr>
          <p:cNvPr id="123" name="Google Shape;123;g2c6e256e594_0_7"/>
          <p:cNvSpPr txBox="1"/>
          <p:nvPr/>
        </p:nvSpPr>
        <p:spPr>
          <a:xfrm>
            <a:off x="993058" y="1036320"/>
            <a:ext cx="6267714" cy="4958080"/>
          </a:xfrm>
          <a:prstGeom prst="rect">
            <a:avLst/>
          </a:prstGeom>
          <a:noFill/>
          <a:ln>
            <a:noFill/>
          </a:ln>
        </p:spPr>
        <p:txBody>
          <a:bodyPr spcFirstLastPara="1" wrap="square" lIns="91425" tIns="91425" rIns="91425" bIns="91425" anchor="t" anchorCtr="0">
            <a:noAutofit/>
          </a:bodyPr>
          <a:lstStyle/>
          <a:p>
            <a:pPr algn="ctr">
              <a:lnSpc>
                <a:spcPct val="150000"/>
              </a:lnSpc>
            </a:pPr>
            <a:r>
              <a:rPr lang="en-IN" sz="2400" b="1" dirty="0">
                <a:solidFill>
                  <a:srgbClr val="003399"/>
                </a:solidFill>
                <a:latin typeface="Times New Roman" panose="02020603050405020304" pitchFamily="18" charset="0"/>
                <a:cs typeface="Times New Roman" panose="02020603050405020304" pitchFamily="18" charset="0"/>
              </a:rPr>
              <a:t>RIGHT TO LIFE (1/2)</a:t>
            </a:r>
          </a:p>
          <a:p>
            <a:pPr algn="just">
              <a:lnSpc>
                <a:spcPct val="150000"/>
              </a:lnSpc>
            </a:pPr>
            <a:endParaRPr lang="en-IN" sz="2000" dirty="0">
              <a:latin typeface="Times New Roman" panose="02020603050405020304" pitchFamily="18" charset="0"/>
              <a:cs typeface="Times New Roman" panose="02020603050405020304" pitchFamily="18" charset="0"/>
            </a:endParaRPr>
          </a:p>
          <a:p>
            <a:pPr algn="just">
              <a:lnSpc>
                <a:spcPct val="150000"/>
              </a:lnSpc>
            </a:pPr>
            <a:r>
              <a:rPr lang="en-IN" sz="2000" b="1" u="sng" dirty="0">
                <a:solidFill>
                  <a:srgbClr val="003399"/>
                </a:solidFill>
                <a:latin typeface="Times New Roman" panose="02020603050405020304" pitchFamily="18" charset="0"/>
                <a:cs typeface="Times New Roman" panose="02020603050405020304" pitchFamily="18" charset="0"/>
              </a:rPr>
              <a:t>Increased Mortality</a:t>
            </a:r>
            <a:r>
              <a:rPr lang="en-IN" sz="2000" b="1" u="sng" dirty="0">
                <a:latin typeface="Times New Roman" panose="02020603050405020304" pitchFamily="18" charset="0"/>
                <a:cs typeface="Times New Roman" panose="02020603050405020304" pitchFamily="18" charset="0"/>
              </a:rPr>
              <a:t>: </a:t>
            </a:r>
            <a:r>
              <a:rPr lang="en-IN" sz="2000" dirty="0">
                <a:latin typeface="Times New Roman" panose="02020603050405020304" pitchFamily="18" charset="0"/>
                <a:cs typeface="Times New Roman" panose="02020603050405020304" pitchFamily="18" charset="0"/>
              </a:rPr>
              <a:t>Climate change exacerbates extreme weather events such as heatwaves, floods, and storms, leading to increased deaths and injuries. According to the World Health Organization (WHO), climate change could cause an additional 250,000 deaths per year between 2030 and 2050 due to heat stress, malnutrition, and diseases like malaria.</a:t>
            </a:r>
          </a:p>
          <a:p>
            <a:pPr algn="just">
              <a:lnSpc>
                <a:spcPct val="150000"/>
              </a:lnSpc>
            </a:pPr>
            <a:endParaRPr lang="en-IN" sz="2000" dirty="0">
              <a:latin typeface="Times New Roman" panose="02020603050405020304" pitchFamily="18" charset="0"/>
              <a:cs typeface="Times New Roman" panose="02020603050405020304" pitchFamily="18" charset="0"/>
            </a:endParaRPr>
          </a:p>
          <a:p>
            <a:pPr algn="just">
              <a:lnSpc>
                <a:spcPct val="150000"/>
              </a:lnSpc>
            </a:pPr>
            <a:endParaRPr lang="en-US" sz="2000" dirty="0">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5625EA7A-C9D7-D8EE-E792-37E305377CF7}"/>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2">
            <a:extLst>
              <a:ext uri="{FF2B5EF4-FFF2-40B4-BE49-F238E27FC236}">
                <a16:creationId xmlns:a16="http://schemas.microsoft.com/office/drawing/2014/main" id="{9E8EBB50-8FAE-5965-D84D-4C7B52375273}"/>
              </a:ext>
            </a:extLst>
          </p:cNvPr>
          <p:cNvSpPr>
            <a:spLocks noChangeArrowheads="1"/>
          </p:cNvSpPr>
          <p:nvPr/>
        </p:nvSpPr>
        <p:spPr bwMode="auto">
          <a:xfrm>
            <a:off x="0" y="-184666"/>
            <a:ext cx="2648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3074" name="Picture 2">
            <a:extLst>
              <a:ext uri="{FF2B5EF4-FFF2-40B4-BE49-F238E27FC236}">
                <a16:creationId xmlns:a16="http://schemas.microsoft.com/office/drawing/2014/main" id="{06ACC4D3-4CAC-B1C1-9DFF-337A725E70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1610360"/>
            <a:ext cx="381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2509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1">
          <a:extLst>
            <a:ext uri="{FF2B5EF4-FFF2-40B4-BE49-F238E27FC236}">
              <a16:creationId xmlns:a16="http://schemas.microsoft.com/office/drawing/2014/main" id="{A76C69F5-8B2A-176A-83BC-9F01DEE2B63F}"/>
            </a:ext>
          </a:extLst>
        </p:cNvPr>
        <p:cNvGrpSpPr/>
        <p:nvPr/>
      </p:nvGrpSpPr>
      <p:grpSpPr>
        <a:xfrm>
          <a:off x="0" y="0"/>
          <a:ext cx="0" cy="0"/>
          <a:chOff x="0" y="0"/>
          <a:chExt cx="0" cy="0"/>
        </a:xfrm>
      </p:grpSpPr>
      <p:sp>
        <p:nvSpPr>
          <p:cNvPr id="123" name="Google Shape;123;g2c6e256e594_0_7">
            <a:extLst>
              <a:ext uri="{FF2B5EF4-FFF2-40B4-BE49-F238E27FC236}">
                <a16:creationId xmlns:a16="http://schemas.microsoft.com/office/drawing/2014/main" id="{62ABA842-E6F1-2EDD-8160-5137DF9D90E9}"/>
              </a:ext>
            </a:extLst>
          </p:cNvPr>
          <p:cNvSpPr txBox="1"/>
          <p:nvPr/>
        </p:nvSpPr>
        <p:spPr>
          <a:xfrm>
            <a:off x="5020772" y="1526176"/>
            <a:ext cx="6267714" cy="4112624"/>
          </a:xfrm>
          <a:prstGeom prst="rect">
            <a:avLst/>
          </a:prstGeom>
          <a:noFill/>
          <a:ln>
            <a:noFill/>
          </a:ln>
        </p:spPr>
        <p:txBody>
          <a:bodyPr spcFirstLastPara="1" wrap="square" lIns="91425" tIns="91425" rIns="91425" bIns="91425" anchor="t" anchorCtr="0">
            <a:noAutofit/>
          </a:bodyPr>
          <a:lstStyle/>
          <a:p>
            <a:pPr algn="ctr">
              <a:lnSpc>
                <a:spcPct val="150000"/>
              </a:lnSpc>
            </a:pPr>
            <a:r>
              <a:rPr lang="en-IN" sz="2400" b="1" dirty="0">
                <a:solidFill>
                  <a:srgbClr val="003399"/>
                </a:solidFill>
                <a:latin typeface="Times New Roman" panose="02020603050405020304" pitchFamily="18" charset="0"/>
                <a:cs typeface="Times New Roman" panose="02020603050405020304" pitchFamily="18" charset="0"/>
              </a:rPr>
              <a:t>RIGHT TO LIFE (2/2)</a:t>
            </a:r>
          </a:p>
          <a:p>
            <a:pPr algn="just">
              <a:lnSpc>
                <a:spcPct val="150000"/>
              </a:lnSpc>
            </a:pPr>
            <a:endParaRPr lang="en-IN" sz="2000" dirty="0">
              <a:latin typeface="Times New Roman" panose="02020603050405020304" pitchFamily="18" charset="0"/>
              <a:cs typeface="Times New Roman" panose="02020603050405020304" pitchFamily="18" charset="0"/>
            </a:endParaRPr>
          </a:p>
          <a:p>
            <a:pPr algn="just">
              <a:lnSpc>
                <a:spcPct val="150000"/>
              </a:lnSpc>
            </a:pPr>
            <a:r>
              <a:rPr lang="en-IN" sz="2000" b="1" u="sng" dirty="0">
                <a:solidFill>
                  <a:srgbClr val="003399"/>
                </a:solidFill>
                <a:latin typeface="Times New Roman" panose="02020603050405020304" pitchFamily="18" charset="0"/>
                <a:cs typeface="Times New Roman" panose="02020603050405020304" pitchFamily="18" charset="0"/>
              </a:rPr>
              <a:t>Natural Disasters: </a:t>
            </a:r>
            <a:r>
              <a:rPr lang="en-IN" sz="2000" dirty="0">
                <a:latin typeface="Times New Roman" panose="02020603050405020304" pitchFamily="18" charset="0"/>
                <a:cs typeface="Times New Roman" panose="02020603050405020304" pitchFamily="18" charset="0"/>
              </a:rPr>
              <a:t>Rising sea levels, stronger storms, and more frequent floods increase mortality risks, particularly in vulnerable coastal regions and small island states. In 2019 alone, 24.9 million people were displaced due to disasters related to climate change. </a:t>
            </a:r>
          </a:p>
          <a:p>
            <a:pPr algn="just">
              <a:lnSpc>
                <a:spcPct val="150000"/>
              </a:lnSpc>
            </a:pPr>
            <a:endParaRPr lang="en-US" sz="2000" dirty="0">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4D86BC68-F0B1-203E-A656-95150AAC8022}"/>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2">
            <a:extLst>
              <a:ext uri="{FF2B5EF4-FFF2-40B4-BE49-F238E27FC236}">
                <a16:creationId xmlns:a16="http://schemas.microsoft.com/office/drawing/2014/main" id="{0421364D-B4AE-A858-4A6B-2135BFA21DE8}"/>
              </a:ext>
            </a:extLst>
          </p:cNvPr>
          <p:cNvSpPr>
            <a:spLocks noChangeArrowheads="1"/>
          </p:cNvSpPr>
          <p:nvPr/>
        </p:nvSpPr>
        <p:spPr bwMode="auto">
          <a:xfrm>
            <a:off x="0" y="-184666"/>
            <a:ext cx="2648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3074" name="Picture 2">
            <a:extLst>
              <a:ext uri="{FF2B5EF4-FFF2-40B4-BE49-F238E27FC236}">
                <a16:creationId xmlns:a16="http://schemas.microsoft.com/office/drawing/2014/main" id="{E4DBFF11-3024-5323-01D2-1F625E9137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743" y="1686560"/>
            <a:ext cx="3810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122;g2c6e256e594_0_7">
            <a:extLst>
              <a:ext uri="{FF2B5EF4-FFF2-40B4-BE49-F238E27FC236}">
                <a16:creationId xmlns:a16="http://schemas.microsoft.com/office/drawing/2014/main" id="{33DF7ACB-7997-F314-E542-4CF5C4F507E9}"/>
              </a:ext>
            </a:extLst>
          </p:cNvPr>
          <p:cNvSpPr/>
          <p:nvPr/>
        </p:nvSpPr>
        <p:spPr>
          <a:xfrm>
            <a:off x="500743" y="184666"/>
            <a:ext cx="11190514" cy="690160"/>
          </a:xfrm>
          <a:prstGeom prst="rect">
            <a:avLst/>
          </a:prstGeom>
          <a:solidFill>
            <a:srgbClr val="003399"/>
          </a:solidFill>
          <a:ln>
            <a:noFill/>
          </a:ln>
        </p:spPr>
        <p:txBody>
          <a:bodyPr spcFirstLastPara="1" wrap="square" lIns="91425" tIns="45700" rIns="91425" bIns="45700" anchor="t" anchorCtr="0">
            <a:noAutofit/>
          </a:bodyPr>
          <a:lstStyle/>
          <a:p>
            <a:pPr algn="ctr">
              <a:lnSpc>
                <a:spcPct val="150000"/>
              </a:lnSpc>
              <a:buSzPts val="2800"/>
            </a:pPr>
            <a:r>
              <a:rPr lang="en-US" sz="2400" b="1" dirty="0">
                <a:solidFill>
                  <a:srgbClr val="FFFFFF"/>
                </a:solidFill>
                <a:latin typeface="Times New Roman" panose="02020603050405020304" pitchFamily="18" charset="0"/>
                <a:ea typeface="Quattrocento Sans"/>
                <a:cs typeface="Times New Roman" panose="02020603050405020304" pitchFamily="18" charset="0"/>
                <a:sym typeface="Quattrocento Sans"/>
              </a:rPr>
              <a:t>OVERVIEW OF THE IMPACTS OF CLIMATE CHANGE ON HUMAN RIGHTS </a:t>
            </a:r>
          </a:p>
          <a:p>
            <a:pPr marL="0" marR="0" lvl="0" indent="0" algn="l" rtl="0">
              <a:lnSpc>
                <a:spcPct val="100000"/>
              </a:lnSpc>
              <a:spcBef>
                <a:spcPts val="0"/>
              </a:spcBef>
              <a:spcAft>
                <a:spcPts val="0"/>
              </a:spcAft>
              <a:buClr>
                <a:srgbClr val="000000"/>
              </a:buClr>
              <a:buSzPts val="2800"/>
              <a:buFont typeface="Arial"/>
              <a:buNone/>
            </a:pP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3833944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1">
          <a:extLst>
            <a:ext uri="{FF2B5EF4-FFF2-40B4-BE49-F238E27FC236}">
              <a16:creationId xmlns:a16="http://schemas.microsoft.com/office/drawing/2014/main" id="{A490A98A-3E67-D69E-9712-FDBD1EBA13B6}"/>
            </a:ext>
          </a:extLst>
        </p:cNvPr>
        <p:cNvGrpSpPr/>
        <p:nvPr/>
      </p:nvGrpSpPr>
      <p:grpSpPr>
        <a:xfrm>
          <a:off x="0" y="0"/>
          <a:ext cx="0" cy="0"/>
          <a:chOff x="0" y="0"/>
          <a:chExt cx="0" cy="0"/>
        </a:xfrm>
      </p:grpSpPr>
      <p:sp>
        <p:nvSpPr>
          <p:cNvPr id="122" name="Google Shape;122;g2c6e256e594_0_7">
            <a:extLst>
              <a:ext uri="{FF2B5EF4-FFF2-40B4-BE49-F238E27FC236}">
                <a16:creationId xmlns:a16="http://schemas.microsoft.com/office/drawing/2014/main" id="{76255F26-4354-24B7-0B57-A9D02898EBB5}"/>
              </a:ext>
            </a:extLst>
          </p:cNvPr>
          <p:cNvSpPr/>
          <p:nvPr/>
        </p:nvSpPr>
        <p:spPr>
          <a:xfrm>
            <a:off x="500743" y="184666"/>
            <a:ext cx="11190514" cy="690160"/>
          </a:xfrm>
          <a:prstGeom prst="rect">
            <a:avLst/>
          </a:prstGeom>
          <a:solidFill>
            <a:srgbClr val="003399"/>
          </a:solidFill>
          <a:ln>
            <a:noFill/>
          </a:ln>
        </p:spPr>
        <p:txBody>
          <a:bodyPr spcFirstLastPara="1" wrap="square" lIns="91425" tIns="45700" rIns="91425" bIns="45700" anchor="t" anchorCtr="0">
            <a:noAutofit/>
          </a:bodyPr>
          <a:lstStyle/>
          <a:p>
            <a:pPr algn="ctr">
              <a:lnSpc>
                <a:spcPct val="150000"/>
              </a:lnSpc>
              <a:buSzPts val="2800"/>
            </a:pPr>
            <a:r>
              <a:rPr lang="en-US" sz="2400" b="1" dirty="0">
                <a:solidFill>
                  <a:srgbClr val="FFFFFF"/>
                </a:solidFill>
                <a:latin typeface="Times New Roman" panose="02020603050405020304" pitchFamily="18" charset="0"/>
                <a:ea typeface="Quattrocento Sans"/>
                <a:cs typeface="Times New Roman" panose="02020603050405020304" pitchFamily="18" charset="0"/>
                <a:sym typeface="Quattrocento Sans"/>
              </a:rPr>
              <a:t>OVERVIEW OF THE IMPACTS OF CLIMATE CHANGE ON HUMAN RIGHTS </a:t>
            </a:r>
          </a:p>
          <a:p>
            <a:pPr marL="0" marR="0" lvl="0" indent="0" algn="l" rtl="0">
              <a:lnSpc>
                <a:spcPct val="100000"/>
              </a:lnSpc>
              <a:spcBef>
                <a:spcPts val="0"/>
              </a:spcBef>
              <a:spcAft>
                <a:spcPts val="0"/>
              </a:spcAft>
              <a:buClr>
                <a:srgbClr val="000000"/>
              </a:buClr>
              <a:buSzPts val="2800"/>
              <a:buFont typeface="Arial"/>
              <a:buNone/>
            </a:pPr>
            <a:endParaRPr sz="1400" b="0" i="0" u="none" strike="noStrike" cap="none" dirty="0">
              <a:solidFill>
                <a:srgbClr val="000000"/>
              </a:solidFill>
              <a:latin typeface="Arial"/>
              <a:ea typeface="Arial"/>
              <a:cs typeface="Arial"/>
              <a:sym typeface="Arial"/>
            </a:endParaRPr>
          </a:p>
        </p:txBody>
      </p:sp>
      <p:sp>
        <p:nvSpPr>
          <p:cNvPr id="123" name="Google Shape;123;g2c6e256e594_0_7">
            <a:extLst>
              <a:ext uri="{FF2B5EF4-FFF2-40B4-BE49-F238E27FC236}">
                <a16:creationId xmlns:a16="http://schemas.microsoft.com/office/drawing/2014/main" id="{FE266D31-2384-CDFA-7A73-6DC2A7F88171}"/>
              </a:ext>
            </a:extLst>
          </p:cNvPr>
          <p:cNvSpPr txBox="1"/>
          <p:nvPr/>
        </p:nvSpPr>
        <p:spPr>
          <a:xfrm>
            <a:off x="710029" y="1447074"/>
            <a:ext cx="6267714" cy="3884024"/>
          </a:xfrm>
          <a:prstGeom prst="rect">
            <a:avLst/>
          </a:prstGeom>
          <a:noFill/>
          <a:ln>
            <a:noFill/>
          </a:ln>
        </p:spPr>
        <p:txBody>
          <a:bodyPr spcFirstLastPara="1" wrap="square" lIns="91425" tIns="91425" rIns="91425" bIns="91425" anchor="t" anchorCtr="0">
            <a:noAutofit/>
          </a:bodyPr>
          <a:lstStyle/>
          <a:p>
            <a:pPr algn="ctr">
              <a:lnSpc>
                <a:spcPct val="150000"/>
              </a:lnSpc>
            </a:pPr>
            <a:r>
              <a:rPr lang="en-IN" sz="2400" b="1" dirty="0">
                <a:solidFill>
                  <a:srgbClr val="003399"/>
                </a:solidFill>
                <a:latin typeface="Times New Roman" panose="02020603050405020304" pitchFamily="18" charset="0"/>
                <a:cs typeface="Times New Roman" panose="02020603050405020304" pitchFamily="18" charset="0"/>
              </a:rPr>
              <a:t>RIGHT TO HEALTH (1/2)</a:t>
            </a:r>
          </a:p>
          <a:p>
            <a:pPr algn="just">
              <a:lnSpc>
                <a:spcPct val="150000"/>
              </a:lnSpc>
            </a:pPr>
            <a:endParaRPr lang="en-IN" sz="2000" dirty="0">
              <a:latin typeface="Times New Roman" panose="02020603050405020304" pitchFamily="18" charset="0"/>
              <a:cs typeface="Times New Roman" panose="02020603050405020304" pitchFamily="18" charset="0"/>
            </a:endParaRPr>
          </a:p>
          <a:p>
            <a:pPr>
              <a:lnSpc>
                <a:spcPts val="3000"/>
              </a:lnSpc>
              <a:spcAft>
                <a:spcPts val="800"/>
              </a:spcAft>
            </a:pPr>
            <a:r>
              <a:rPr lang="en-ES" sz="2000" b="1" u="sng" kern="100" dirty="0">
                <a:solidFill>
                  <a:srgbClr val="003399"/>
                </a:solidFill>
                <a:effectLst/>
                <a:latin typeface="Aptos" panose="020B0004020202020204" pitchFamily="34" charset="0"/>
                <a:ea typeface="DengXian" panose="02010600030101010101" pitchFamily="2" charset="-122"/>
                <a:cs typeface="Arial" panose="020B0604020202020204" pitchFamily="34" charset="0"/>
              </a:rPr>
              <a:t>Heat-related Illnesses: </a:t>
            </a:r>
            <a:r>
              <a:rPr lang="en-ES" sz="2000" kern="100" dirty="0">
                <a:effectLst/>
                <a:latin typeface="Aptos" panose="020B0004020202020204" pitchFamily="34" charset="0"/>
                <a:ea typeface="DengXian" panose="02010600030101010101" pitchFamily="2" charset="-122"/>
                <a:cs typeface="Arial" panose="020B0604020202020204" pitchFamily="34" charset="0"/>
              </a:rPr>
              <a:t>Rising temperatures contribute to heat-related illnesses and deaths, especially among the elderly, the very young, and those with pre-existing health conditions. The Lancet’s “Countdown on Health and Climate Change” reported that in 2019, more than 300,000 deaths were directly attributable to heatwaves.</a:t>
            </a:r>
          </a:p>
          <a:p>
            <a:pPr algn="just">
              <a:lnSpc>
                <a:spcPct val="150000"/>
              </a:lnSpc>
            </a:pPr>
            <a:endParaRPr lang="en-IN" sz="2000" dirty="0">
              <a:latin typeface="Times New Roman" panose="02020603050405020304" pitchFamily="18" charset="0"/>
              <a:cs typeface="Times New Roman" panose="02020603050405020304" pitchFamily="18" charset="0"/>
            </a:endParaRPr>
          </a:p>
          <a:p>
            <a:pPr algn="just">
              <a:lnSpc>
                <a:spcPct val="150000"/>
              </a:lnSpc>
            </a:pPr>
            <a:endParaRPr lang="en-US" sz="2000" dirty="0">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1118F2B5-3DDB-944F-8D92-C72C72415576}"/>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2">
            <a:extLst>
              <a:ext uri="{FF2B5EF4-FFF2-40B4-BE49-F238E27FC236}">
                <a16:creationId xmlns:a16="http://schemas.microsoft.com/office/drawing/2014/main" id="{3C9BC6A9-2D9E-078E-B809-4CAF4430F802}"/>
              </a:ext>
            </a:extLst>
          </p:cNvPr>
          <p:cNvSpPr>
            <a:spLocks noChangeArrowheads="1"/>
          </p:cNvSpPr>
          <p:nvPr/>
        </p:nvSpPr>
        <p:spPr bwMode="auto">
          <a:xfrm>
            <a:off x="0" y="-184666"/>
            <a:ext cx="2648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8194" name="Picture 2" descr="undefined">
            <a:extLst>
              <a:ext uri="{FF2B5EF4-FFF2-40B4-BE49-F238E27FC236}">
                <a16:creationId xmlns:a16="http://schemas.microsoft.com/office/drawing/2014/main" id="{3DB06217-A618-88E9-84B6-498D5280D8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4686" y="1447074"/>
            <a:ext cx="4136571" cy="4136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8533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1">
          <a:extLst>
            <a:ext uri="{FF2B5EF4-FFF2-40B4-BE49-F238E27FC236}">
              <a16:creationId xmlns:a16="http://schemas.microsoft.com/office/drawing/2014/main" id="{16A185CE-29C1-C51E-8458-21C843271A02}"/>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2CAF51BF-F107-467A-C35B-7CD3C3EE76C5}"/>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2">
            <a:extLst>
              <a:ext uri="{FF2B5EF4-FFF2-40B4-BE49-F238E27FC236}">
                <a16:creationId xmlns:a16="http://schemas.microsoft.com/office/drawing/2014/main" id="{6500116C-06D1-7F9E-1D16-37DD47CE5CCF}"/>
              </a:ext>
            </a:extLst>
          </p:cNvPr>
          <p:cNvSpPr>
            <a:spLocks noChangeArrowheads="1"/>
          </p:cNvSpPr>
          <p:nvPr/>
        </p:nvSpPr>
        <p:spPr bwMode="auto">
          <a:xfrm>
            <a:off x="0" y="-184666"/>
            <a:ext cx="2648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 name="Google Shape;122;g2c6e256e594_0_7">
            <a:extLst>
              <a:ext uri="{FF2B5EF4-FFF2-40B4-BE49-F238E27FC236}">
                <a16:creationId xmlns:a16="http://schemas.microsoft.com/office/drawing/2014/main" id="{BA29F99E-7B0C-2017-1DA1-2721F61148A4}"/>
              </a:ext>
            </a:extLst>
          </p:cNvPr>
          <p:cNvSpPr/>
          <p:nvPr/>
        </p:nvSpPr>
        <p:spPr>
          <a:xfrm>
            <a:off x="500743" y="184666"/>
            <a:ext cx="11190514" cy="690160"/>
          </a:xfrm>
          <a:prstGeom prst="rect">
            <a:avLst/>
          </a:prstGeom>
          <a:solidFill>
            <a:srgbClr val="003399"/>
          </a:solidFill>
          <a:ln>
            <a:noFill/>
          </a:ln>
        </p:spPr>
        <p:txBody>
          <a:bodyPr spcFirstLastPara="1" wrap="square" lIns="91425" tIns="45700" rIns="91425" bIns="45700" anchor="t" anchorCtr="0">
            <a:noAutofit/>
          </a:bodyPr>
          <a:lstStyle/>
          <a:p>
            <a:pPr algn="ctr">
              <a:lnSpc>
                <a:spcPct val="150000"/>
              </a:lnSpc>
              <a:buSzPts val="2800"/>
            </a:pPr>
            <a:r>
              <a:rPr lang="en-US" sz="2400" b="1" dirty="0">
                <a:solidFill>
                  <a:srgbClr val="FFFFFF"/>
                </a:solidFill>
                <a:latin typeface="Times New Roman" panose="02020603050405020304" pitchFamily="18" charset="0"/>
                <a:ea typeface="Quattrocento Sans"/>
                <a:cs typeface="Times New Roman" panose="02020603050405020304" pitchFamily="18" charset="0"/>
                <a:sym typeface="Quattrocento Sans"/>
              </a:rPr>
              <a:t>OVERVIEW OF THE IMPACTS OF CLIMATE CHANGE ON HUMAN RIGHTS </a:t>
            </a:r>
          </a:p>
          <a:p>
            <a:pPr marL="0" marR="0" lvl="0" indent="0" algn="l" rtl="0">
              <a:lnSpc>
                <a:spcPct val="100000"/>
              </a:lnSpc>
              <a:spcBef>
                <a:spcPts val="0"/>
              </a:spcBef>
              <a:spcAft>
                <a:spcPts val="0"/>
              </a:spcAft>
              <a:buClr>
                <a:srgbClr val="000000"/>
              </a:buClr>
              <a:buSzPts val="2800"/>
              <a:buFont typeface="Arial"/>
              <a:buNone/>
            </a:pPr>
            <a:endParaRPr sz="1400" b="0" i="0" u="none" strike="noStrike" cap="none" dirty="0">
              <a:solidFill>
                <a:srgbClr val="000000"/>
              </a:solidFill>
              <a:latin typeface="Arial"/>
              <a:ea typeface="Arial"/>
              <a:cs typeface="Arial"/>
              <a:sym typeface="Arial"/>
            </a:endParaRPr>
          </a:p>
        </p:txBody>
      </p:sp>
      <p:pic>
        <p:nvPicPr>
          <p:cNvPr id="5" name="Picture 2" descr="undefined">
            <a:extLst>
              <a:ext uri="{FF2B5EF4-FFF2-40B4-BE49-F238E27FC236}">
                <a16:creationId xmlns:a16="http://schemas.microsoft.com/office/drawing/2014/main" id="{9EF91D8F-4571-F808-55CF-01F28CB1F1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743" y="1360714"/>
            <a:ext cx="4136571" cy="4136571"/>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123;g2c6e256e594_0_7">
            <a:extLst>
              <a:ext uri="{FF2B5EF4-FFF2-40B4-BE49-F238E27FC236}">
                <a16:creationId xmlns:a16="http://schemas.microsoft.com/office/drawing/2014/main" id="{28436C76-3044-3750-4D0E-37A09E4D9DCA}"/>
              </a:ext>
            </a:extLst>
          </p:cNvPr>
          <p:cNvSpPr txBox="1"/>
          <p:nvPr/>
        </p:nvSpPr>
        <p:spPr>
          <a:xfrm>
            <a:off x="5216714" y="1486987"/>
            <a:ext cx="6267714" cy="3884024"/>
          </a:xfrm>
          <a:prstGeom prst="rect">
            <a:avLst/>
          </a:prstGeom>
          <a:noFill/>
          <a:ln>
            <a:noFill/>
          </a:ln>
        </p:spPr>
        <p:txBody>
          <a:bodyPr spcFirstLastPara="1" wrap="square" lIns="91425" tIns="91425" rIns="91425" bIns="91425" anchor="t" anchorCtr="0">
            <a:noAutofit/>
          </a:bodyPr>
          <a:lstStyle/>
          <a:p>
            <a:pPr algn="ctr">
              <a:lnSpc>
                <a:spcPct val="150000"/>
              </a:lnSpc>
            </a:pPr>
            <a:r>
              <a:rPr lang="en-IN" sz="2400" b="1" dirty="0">
                <a:solidFill>
                  <a:srgbClr val="003399"/>
                </a:solidFill>
                <a:latin typeface="Times New Roman" panose="02020603050405020304" pitchFamily="18" charset="0"/>
                <a:cs typeface="Times New Roman" panose="02020603050405020304" pitchFamily="18" charset="0"/>
              </a:rPr>
              <a:t>RIGHT TO HEALTH (2/2)</a:t>
            </a:r>
          </a:p>
          <a:p>
            <a:pPr algn="just">
              <a:lnSpc>
                <a:spcPct val="150000"/>
              </a:lnSpc>
            </a:pPr>
            <a:endParaRPr lang="en-IN" sz="2000" dirty="0">
              <a:latin typeface="Times New Roman" panose="02020603050405020304" pitchFamily="18" charset="0"/>
              <a:cs typeface="Times New Roman" panose="02020603050405020304" pitchFamily="18" charset="0"/>
            </a:endParaRPr>
          </a:p>
          <a:p>
            <a:pPr>
              <a:lnSpc>
                <a:spcPts val="3000"/>
              </a:lnSpc>
              <a:spcAft>
                <a:spcPts val="800"/>
              </a:spcAft>
            </a:pPr>
            <a:r>
              <a:rPr lang="en-ES" sz="2000" b="1" u="sng" kern="100" dirty="0">
                <a:solidFill>
                  <a:srgbClr val="003399"/>
                </a:solidFill>
                <a:effectLst/>
                <a:latin typeface="Aptos" panose="020B0004020202020204" pitchFamily="34" charset="0"/>
                <a:ea typeface="DengXian" panose="02010600030101010101" pitchFamily="2" charset="-122"/>
                <a:cs typeface="Arial" panose="020B0604020202020204" pitchFamily="34" charset="0"/>
              </a:rPr>
              <a:t>Spread of Diseases: </a:t>
            </a:r>
            <a:r>
              <a:rPr lang="en-ES" sz="2000" kern="100" dirty="0">
                <a:effectLst/>
                <a:latin typeface="Aptos" panose="020B0004020202020204" pitchFamily="34" charset="0"/>
                <a:ea typeface="DengXian" panose="02010600030101010101" pitchFamily="2" charset="-122"/>
                <a:cs typeface="Arial" panose="020B0604020202020204" pitchFamily="34" charset="0"/>
              </a:rPr>
              <a:t>Climate change expands the habitat of disease vectors like mosquitoes, increasing the spread of diseases such as malaria and dengue fever. The WHO warns that climate-sensitive diseases could spread to new regions as temperatures and humidity rise.</a:t>
            </a:r>
          </a:p>
          <a:p>
            <a:pPr algn="just">
              <a:lnSpc>
                <a:spcPct val="150000"/>
              </a:lnSpc>
            </a:pPr>
            <a:endParaRPr lang="en-IN" sz="2000" dirty="0">
              <a:latin typeface="Times New Roman" panose="02020603050405020304" pitchFamily="18" charset="0"/>
              <a:cs typeface="Times New Roman" panose="02020603050405020304" pitchFamily="18" charset="0"/>
            </a:endParaRPr>
          </a:p>
          <a:p>
            <a:pPr algn="just">
              <a:lnSpc>
                <a:spcPct val="150000"/>
              </a:lnSpc>
            </a:pP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9640047"/>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1638</TotalTime>
  <Words>1515</Words>
  <Application>Microsoft Macintosh PowerPoint</Application>
  <PresentationFormat>Widescreen</PresentationFormat>
  <Paragraphs>122</Paragraphs>
  <Slides>23</Slides>
  <Notes>23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23</vt:i4>
      </vt:variant>
    </vt:vector>
  </HeadingPairs>
  <TitlesOfParts>
    <vt:vector size="30" baseType="lpstr">
      <vt:lpstr>Calibri</vt:lpstr>
      <vt:lpstr>Aptos</vt:lpstr>
      <vt:lpstr>Arial</vt:lpstr>
      <vt:lpstr>Times New Roman</vt:lpstr>
      <vt:lpstr>Century Gothic</vt:lpstr>
      <vt:lpstr>Office Theme</vt:lpstr>
      <vt:lpstr>Θέμα του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c:creator>
  <cp:lastModifiedBy>Albert Llado</cp:lastModifiedBy>
  <cp:revision>47</cp:revision>
  <dcterms:created xsi:type="dcterms:W3CDTF">2020-01-02T01:56:26Z</dcterms:created>
  <dcterms:modified xsi:type="dcterms:W3CDTF">2024-09-10T15:59:52Z</dcterms:modified>
</cp:coreProperties>
</file>